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2"/>
  </p:notesMasterIdLst>
  <p:sldIdLst>
    <p:sldId id="256" r:id="rId2"/>
    <p:sldId id="601" r:id="rId3"/>
    <p:sldId id="853" r:id="rId4"/>
    <p:sldId id="854" r:id="rId5"/>
    <p:sldId id="855" r:id="rId6"/>
    <p:sldId id="856" r:id="rId7"/>
    <p:sldId id="858" r:id="rId8"/>
    <p:sldId id="859" r:id="rId9"/>
    <p:sldId id="890" r:id="rId10"/>
    <p:sldId id="888" r:id="rId11"/>
    <p:sldId id="889" r:id="rId12"/>
    <p:sldId id="860" r:id="rId13"/>
    <p:sldId id="862" r:id="rId14"/>
    <p:sldId id="863" r:id="rId15"/>
    <p:sldId id="864" r:id="rId16"/>
    <p:sldId id="865" r:id="rId17"/>
    <p:sldId id="866" r:id="rId18"/>
    <p:sldId id="867" r:id="rId19"/>
    <p:sldId id="868" r:id="rId20"/>
    <p:sldId id="887" r:id="rId21"/>
    <p:sldId id="885" r:id="rId22"/>
    <p:sldId id="886" r:id="rId23"/>
    <p:sldId id="869" r:id="rId24"/>
    <p:sldId id="870" r:id="rId25"/>
    <p:sldId id="871" r:id="rId26"/>
    <p:sldId id="872" r:id="rId27"/>
    <p:sldId id="873" r:id="rId28"/>
    <p:sldId id="874" r:id="rId29"/>
    <p:sldId id="875" r:id="rId30"/>
    <p:sldId id="877" r:id="rId31"/>
    <p:sldId id="882" r:id="rId32"/>
    <p:sldId id="876" r:id="rId33"/>
    <p:sldId id="878" r:id="rId34"/>
    <p:sldId id="883" r:id="rId35"/>
    <p:sldId id="879" r:id="rId36"/>
    <p:sldId id="880" r:id="rId37"/>
    <p:sldId id="884" r:id="rId38"/>
    <p:sldId id="881" r:id="rId39"/>
    <p:sldId id="891" r:id="rId40"/>
    <p:sldId id="852" r:id="rId41"/>
  </p:sldIdLst>
  <p:sldSz cx="9144000" cy="5715000" type="screen16x10"/>
  <p:notesSz cx="6858000" cy="9144000"/>
  <p:custDataLst>
    <p:tags r:id="rId43"/>
  </p:custDataLst>
  <p:defaultTextStyle>
    <a:defPPr>
      <a:defRPr lang="zh-TW"/>
    </a:defPPr>
    <a:lvl1pPr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1pPr>
    <a:lvl2pPr marL="4572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2pPr>
    <a:lvl3pPr marL="9144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omic Sans MS" pitchFamily="66" charset="0"/>
        <a:ea typeface="新細明體" pitchFamily="18" charset="-120"/>
        <a:cs typeface="+mn-cs"/>
      </a:defRPr>
    </a:lvl5pPr>
    <a:lvl6pPr marL="2286000" algn="l" defTabSz="914400" rtl="0" eaLnBrk="1" latinLnBrk="0" hangingPunct="1">
      <a:defRPr kumimoji="1" kern="1200">
        <a:solidFill>
          <a:schemeClr val="tx1"/>
        </a:solidFill>
        <a:latin typeface="Comic Sans MS" pitchFamily="66" charset="0"/>
        <a:ea typeface="新細明體" pitchFamily="18" charset="-120"/>
        <a:cs typeface="+mn-cs"/>
      </a:defRPr>
    </a:lvl6pPr>
    <a:lvl7pPr marL="2743200" algn="l" defTabSz="914400" rtl="0" eaLnBrk="1" latinLnBrk="0" hangingPunct="1">
      <a:defRPr kumimoji="1" kern="1200">
        <a:solidFill>
          <a:schemeClr val="tx1"/>
        </a:solidFill>
        <a:latin typeface="Comic Sans MS" pitchFamily="66" charset="0"/>
        <a:ea typeface="新細明體" pitchFamily="18" charset="-120"/>
        <a:cs typeface="+mn-cs"/>
      </a:defRPr>
    </a:lvl7pPr>
    <a:lvl8pPr marL="3200400" algn="l" defTabSz="914400" rtl="0" eaLnBrk="1" latinLnBrk="0" hangingPunct="1">
      <a:defRPr kumimoji="1" kern="1200">
        <a:solidFill>
          <a:schemeClr val="tx1"/>
        </a:solidFill>
        <a:latin typeface="Comic Sans MS" pitchFamily="66" charset="0"/>
        <a:ea typeface="新細明體" pitchFamily="18" charset="-120"/>
        <a:cs typeface="+mn-cs"/>
      </a:defRPr>
    </a:lvl8pPr>
    <a:lvl9pPr marL="3657600" algn="l" defTabSz="914400" rtl="0" eaLnBrk="1" latinLnBrk="0" hangingPunct="1">
      <a:defRPr kumimoji="1" kern="1200">
        <a:solidFill>
          <a:schemeClr val="tx1"/>
        </a:solidFill>
        <a:latin typeface="Comic Sans MS" pitchFamily="66" charset="0"/>
        <a:ea typeface="新細明體" pitchFamily="18" charset="-120"/>
        <a:cs typeface="+mn-cs"/>
      </a:defRPr>
    </a:lvl9pPr>
  </p:defaultTextStyle>
  <p:extLst>
    <p:ext uri="{EFAFB233-063F-42B5-8137-9DF3F51BA10A}">
      <p15:sldGuideLst xmlns="" xmlns:p15="http://schemas.microsoft.com/office/powerpoint/2012/main">
        <p15:guide id="1" orient="horz" pos="180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333FF"/>
    <a:srgbClr val="CCFF99"/>
    <a:srgbClr val="008000"/>
    <a:srgbClr val="CCCCFF"/>
    <a:srgbClr val="FFFF66"/>
    <a:srgbClr val="FFCCFF"/>
    <a:srgbClr val="A50021"/>
    <a:srgbClr val="FF99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4624" autoAdjust="0"/>
  </p:normalViewPr>
  <p:slideViewPr>
    <p:cSldViewPr showGuides="1">
      <p:cViewPr varScale="1">
        <p:scale>
          <a:sx n="83" d="100"/>
          <a:sy n="83" d="100"/>
        </p:scale>
        <p:origin x="-1002" y="-90"/>
      </p:cViewPr>
      <p:guideLst>
        <p:guide orient="horz" pos="1800"/>
        <p:guide pos="2880"/>
      </p:guideLst>
    </p:cSldViewPr>
  </p:slideViewPr>
  <p:outlineViewPr>
    <p:cViewPr>
      <p:scale>
        <a:sx n="33" d="100"/>
        <a:sy n="33" d="100"/>
      </p:scale>
      <p:origin x="0" y="2862"/>
    </p:cViewPr>
  </p:outlineViewPr>
  <p:notesTextViewPr>
    <p:cViewPr>
      <p:scale>
        <a:sx n="100" d="100"/>
        <a:sy n="100" d="100"/>
      </p:scale>
      <p:origin x="0" y="0"/>
    </p:cViewPr>
  </p:notesTextViewPr>
  <p:sorterViewPr>
    <p:cViewPr>
      <p:scale>
        <a:sx n="110" d="100"/>
        <a:sy n="110" d="100"/>
      </p:scale>
      <p:origin x="0" y="6036"/>
    </p:cViewPr>
  </p:sorterViewPr>
  <p:notesViewPr>
    <p:cSldViewPr>
      <p:cViewPr varScale="1">
        <p:scale>
          <a:sx n="55" d="100"/>
          <a:sy n="55" d="100"/>
        </p:scale>
        <p:origin x="-285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endParaRPr lang="en-US" altLang="en-US"/>
          </a:p>
        </p:txBody>
      </p:sp>
      <p:sp>
        <p:nvSpPr>
          <p:cNvPr id="1024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endParaRPr lang="en-US" altLang="en-US"/>
          </a:p>
        </p:txBody>
      </p:sp>
      <p:sp>
        <p:nvSpPr>
          <p:cNvPr id="102404"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024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4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endParaRPr lang="en-US" altLang="en-US"/>
          </a:p>
        </p:txBody>
      </p:sp>
      <p:sp>
        <p:nvSpPr>
          <p:cNvPr id="1024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5344E46F-5962-4099-9D8C-3E64D8308E78}" type="slidenum">
              <a:rPr lang="en-US" altLang="en-US"/>
              <a:pPr/>
              <a:t>‹#›</a:t>
            </a:fld>
            <a:endParaRPr lang="en-US" altLang="en-US"/>
          </a:p>
        </p:txBody>
      </p:sp>
    </p:spTree>
    <p:extLst>
      <p:ext uri="{BB962C8B-B14F-4D97-AF65-F5344CB8AC3E}">
        <p14:creationId xmlns="" xmlns:p14="http://schemas.microsoft.com/office/powerpoint/2010/main" val="26676825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fontAlgn="base">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fontAlgn="base">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fontAlgn="base">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fontAlgn="base">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11</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12</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13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14</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15</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16</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17</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18</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19</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20</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21</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22</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23</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24</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25</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26</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27</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28</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29</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30</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31</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32</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33</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34</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35</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36</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37</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38</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39</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4</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40</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44E46F-5962-4099-9D8C-3E64D8308E78}" type="slidenum">
              <a:rPr lang="en-US" altLang="en-US" smtClean="0"/>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42"/>
          <p:cNvGrpSpPr/>
          <p:nvPr/>
        </p:nvGrpSpPr>
        <p:grpSpPr>
          <a:xfrm>
            <a:off x="-382404" y="0"/>
            <a:ext cx="9932332" cy="5715000"/>
            <a:chOff x="-382404" y="0"/>
            <a:chExt cx="9932332" cy="6858000"/>
          </a:xfrm>
        </p:grpSpPr>
        <p:grpSp>
          <p:nvGrpSpPr>
            <p:cNvPr id="8" name="Group 44"/>
            <p:cNvGrpSpPr/>
            <p:nvPr/>
          </p:nvGrpSpPr>
          <p:grpSpPr>
            <a:xfrm>
              <a:off x="0" y="0"/>
              <a:ext cx="9144000" cy="6858000"/>
              <a:chOff x="0" y="0"/>
              <a:chExt cx="9144000" cy="6858000"/>
            </a:xfrm>
          </p:grpSpPr>
          <p:grpSp>
            <p:nvGrpSpPr>
              <p:cNvPr id="9"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7924"/>
            <a:ext cx="3679116" cy="522653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17924"/>
            <a:ext cx="3505200" cy="19274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73" y="2257063"/>
            <a:ext cx="3313355" cy="1418467"/>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70" y="3684234"/>
            <a:ext cx="3309803" cy="1050524"/>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264023"/>
            <a:ext cx="2133600" cy="625818"/>
          </a:xfrm>
        </p:spPr>
        <p:txBody>
          <a:bodyPr anchor="b"/>
          <a:lstStyle>
            <a:lvl1pPr algn="l">
              <a:defRPr sz="2400"/>
            </a:lvl1pPr>
          </a:lstStyle>
          <a:p>
            <a:endParaRPr lang="en-US" altLang="zh-TW"/>
          </a:p>
        </p:txBody>
      </p:sp>
      <p:sp>
        <p:nvSpPr>
          <p:cNvPr id="50" name="Rectangle 49"/>
          <p:cNvSpPr/>
          <p:nvPr/>
        </p:nvSpPr>
        <p:spPr>
          <a:xfrm>
            <a:off x="4650889" y="5073574"/>
            <a:ext cx="3505200" cy="68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4766640"/>
            <a:ext cx="2831592" cy="304271"/>
          </a:xfrm>
        </p:spPr>
        <p:txBody>
          <a:bodyPr>
            <a:normAutofit/>
          </a:bodyPr>
          <a:lstStyle>
            <a:lvl1pPr>
              <a:defRPr>
                <a:solidFill>
                  <a:schemeClr val="accent1"/>
                </a:solidFill>
              </a:defRPr>
            </a:lvl1pPr>
          </a:lstStyle>
          <a:p>
            <a:r>
              <a:rPr lang="en-US" altLang="zh-TW"/>
              <a:t>UCS405 (Discrete Mathematical Structures)</a:t>
            </a:r>
          </a:p>
        </p:txBody>
      </p:sp>
      <p:sp>
        <p:nvSpPr>
          <p:cNvPr id="6" name="Slide Number Placeholder 5"/>
          <p:cNvSpPr>
            <a:spLocks noGrp="1"/>
          </p:cNvSpPr>
          <p:nvPr>
            <p:ph type="sldNum" sz="quarter" idx="12"/>
          </p:nvPr>
        </p:nvSpPr>
        <p:spPr>
          <a:xfrm>
            <a:off x="4649096" y="4766640"/>
            <a:ext cx="643666" cy="304271"/>
          </a:xfrm>
        </p:spPr>
        <p:txBody>
          <a:bodyPr/>
          <a:lstStyle>
            <a:lvl1pPr>
              <a:defRPr>
                <a:solidFill>
                  <a:schemeClr val="accent1"/>
                </a:solidFill>
              </a:defRPr>
            </a:lvl1pPr>
          </a:lstStyle>
          <a:p>
            <a:fld id="{1399E5E8-E312-4D9A-AD57-DD96B57D8A9C}" type="slidenum">
              <a:rPr lang="en-US" altLang="zh-TW" smtClean="0"/>
              <a:pPr/>
              <a:t>‹#›</a:t>
            </a:fld>
            <a:endParaRPr lang="en-US" altLang="zh-TW"/>
          </a:p>
        </p:txBody>
      </p:sp>
      <p:sp>
        <p:nvSpPr>
          <p:cNvPr id="89" name="Rectangle 88"/>
          <p:cNvSpPr/>
          <p:nvPr/>
        </p:nvSpPr>
        <p:spPr>
          <a:xfrm>
            <a:off x="4650889" y="5073574"/>
            <a:ext cx="3505200" cy="68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r>
              <a:rPr lang="en-US" altLang="zh-TW"/>
              <a:t>UCS405 (Discrete Mathematical Structures)</a:t>
            </a:r>
          </a:p>
        </p:txBody>
      </p:sp>
      <p:sp>
        <p:nvSpPr>
          <p:cNvPr id="6" name="Slide Number Placeholder 5"/>
          <p:cNvSpPr>
            <a:spLocks noGrp="1"/>
          </p:cNvSpPr>
          <p:nvPr>
            <p:ph type="sldNum" sz="quarter" idx="12"/>
          </p:nvPr>
        </p:nvSpPr>
        <p:spPr/>
        <p:txBody>
          <a:bodyPr/>
          <a:lstStyle/>
          <a:p>
            <a:fld id="{1399E5E8-E312-4D9A-AD57-DD96B57D8A9C}" type="slidenum">
              <a:rPr lang="en-US" altLang="zh-TW" smtClean="0"/>
              <a:pPr/>
              <a:t>‹#›</a:t>
            </a:fld>
            <a:endParaRPr lang="en-US" altLang="zh-TW"/>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4" y="858456"/>
            <a:ext cx="1484453" cy="3983620"/>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858456"/>
            <a:ext cx="5423704" cy="39836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r>
              <a:rPr lang="en-US" altLang="zh-TW"/>
              <a:t>UCS405 (Discrete Mathematical Structures)</a:t>
            </a:r>
          </a:p>
        </p:txBody>
      </p:sp>
      <p:sp>
        <p:nvSpPr>
          <p:cNvPr id="6" name="Slide Number Placeholder 5"/>
          <p:cNvSpPr>
            <a:spLocks noGrp="1"/>
          </p:cNvSpPr>
          <p:nvPr>
            <p:ph type="sldNum" sz="quarter" idx="12"/>
          </p:nvPr>
        </p:nvSpPr>
        <p:spPr/>
        <p:txBody>
          <a:bodyPr/>
          <a:lstStyle/>
          <a:p>
            <a:fld id="{1399E5E8-E312-4D9A-AD57-DD96B57D8A9C}" type="slidenum">
              <a:rPr lang="en-US" altLang="zh-TW" smtClean="0"/>
              <a:pPr/>
              <a:t>‹#›</a:t>
            </a:fld>
            <a:endParaRPr lang="en-US" altLang="zh-TW"/>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r>
              <a:rPr lang="en-US" altLang="zh-TW"/>
              <a:t>UCS405 (Discrete Mathematical Structures)</a:t>
            </a:r>
          </a:p>
        </p:txBody>
      </p:sp>
      <p:sp>
        <p:nvSpPr>
          <p:cNvPr id="6" name="Slide Number Placeholder 5"/>
          <p:cNvSpPr>
            <a:spLocks noGrp="1"/>
          </p:cNvSpPr>
          <p:nvPr>
            <p:ph type="sldNum" sz="quarter" idx="12"/>
          </p:nvPr>
        </p:nvSpPr>
        <p:spPr/>
        <p:txBody>
          <a:bodyPr/>
          <a:lstStyle/>
          <a:p>
            <a:fld id="{1399E5E8-E312-4D9A-AD57-DD96B57D8A9C}" type="slidenum">
              <a:rPr lang="en-US" altLang="zh-TW" smtClean="0"/>
              <a:pPr/>
              <a:t>‹#›</a:t>
            </a:fld>
            <a:endParaRPr lang="en-US" altLang="zh-TW"/>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58645" y="2417358"/>
            <a:ext cx="6637468" cy="1135062"/>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53" y="3556000"/>
            <a:ext cx="6637467" cy="1267011"/>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r>
              <a:rPr lang="en-US" altLang="zh-TW"/>
              <a:t>UCS405 (Discrete Mathematical Structures)</a:t>
            </a:r>
          </a:p>
        </p:txBody>
      </p:sp>
      <p:sp>
        <p:nvSpPr>
          <p:cNvPr id="6" name="Slide Number Placeholder 5"/>
          <p:cNvSpPr>
            <a:spLocks noGrp="1"/>
          </p:cNvSpPr>
          <p:nvPr>
            <p:ph type="sldNum" sz="quarter" idx="12"/>
          </p:nvPr>
        </p:nvSpPr>
        <p:spPr/>
        <p:txBody>
          <a:bodyPr/>
          <a:lstStyle/>
          <a:p>
            <a:fld id="{1399E5E8-E312-4D9A-AD57-DD96B57D8A9C}" type="slidenum">
              <a:rPr lang="en-US" altLang="zh-TW" smtClean="0"/>
              <a:pPr/>
              <a:t>‹#›</a:t>
            </a:fld>
            <a:endParaRPr lang="en-US" altLang="zh-TW"/>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r>
              <a:rPr lang="en-US" altLang="zh-TW"/>
              <a:t>UCS405 (Discrete Mathematical Structures)</a:t>
            </a:r>
          </a:p>
        </p:txBody>
      </p:sp>
      <p:sp>
        <p:nvSpPr>
          <p:cNvPr id="7" name="Slide Number Placeholder 6"/>
          <p:cNvSpPr>
            <a:spLocks noGrp="1"/>
          </p:cNvSpPr>
          <p:nvPr>
            <p:ph type="sldNum" sz="quarter" idx="12"/>
          </p:nvPr>
        </p:nvSpPr>
        <p:spPr/>
        <p:txBody>
          <a:bodyPr/>
          <a:lstStyle/>
          <a:p>
            <a:fld id="{1399E5E8-E312-4D9A-AD57-DD96B57D8A9C}" type="slidenum">
              <a:rPr lang="en-US" altLang="zh-TW" smtClean="0"/>
              <a:pPr/>
              <a:t>‹#›</a:t>
            </a:fld>
            <a:endParaRPr lang="en-US" altLang="zh-TW"/>
          </a:p>
        </p:txBody>
      </p:sp>
      <p:sp>
        <p:nvSpPr>
          <p:cNvPr id="9" name="Content Placeholder 8"/>
          <p:cNvSpPr>
            <a:spLocks noGrp="1"/>
          </p:cNvSpPr>
          <p:nvPr>
            <p:ph sz="quarter" idx="13"/>
          </p:nvPr>
        </p:nvSpPr>
        <p:spPr>
          <a:xfrm>
            <a:off x="1042416" y="1927860"/>
            <a:ext cx="3419856" cy="2910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1927859"/>
            <a:ext cx="3419856" cy="2910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1930008"/>
            <a:ext cx="3057148" cy="533136"/>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478914"/>
            <a:ext cx="3419856" cy="236316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42" y="1930008"/>
            <a:ext cx="3055717" cy="533136"/>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478914"/>
            <a:ext cx="3419856" cy="236316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r>
              <a:rPr lang="en-US" altLang="zh-TW"/>
              <a:t>UCS405 (Discrete Mathematical Structures)</a:t>
            </a:r>
          </a:p>
        </p:txBody>
      </p:sp>
      <p:sp>
        <p:nvSpPr>
          <p:cNvPr id="9" name="Slide Number Placeholder 8"/>
          <p:cNvSpPr>
            <a:spLocks noGrp="1"/>
          </p:cNvSpPr>
          <p:nvPr>
            <p:ph type="sldNum" sz="quarter" idx="12"/>
          </p:nvPr>
        </p:nvSpPr>
        <p:spPr/>
        <p:txBody>
          <a:bodyPr/>
          <a:lstStyle/>
          <a:p>
            <a:fld id="{1399E5E8-E312-4D9A-AD57-DD96B57D8A9C}" type="slidenum">
              <a:rPr lang="en-US" altLang="zh-TW" smtClean="0"/>
              <a:pPr/>
              <a:t>‹#›</a:t>
            </a:fld>
            <a:endParaRPr lang="en-US" altLang="zh-TW"/>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r>
              <a:rPr lang="en-US" altLang="zh-TW"/>
              <a:t>UCS405 (Discrete Mathematical Structures)</a:t>
            </a:r>
          </a:p>
        </p:txBody>
      </p:sp>
      <p:sp>
        <p:nvSpPr>
          <p:cNvPr id="5" name="Slide Number Placeholder 4"/>
          <p:cNvSpPr>
            <a:spLocks noGrp="1"/>
          </p:cNvSpPr>
          <p:nvPr>
            <p:ph type="sldNum" sz="quarter" idx="12"/>
          </p:nvPr>
        </p:nvSpPr>
        <p:spPr/>
        <p:txBody>
          <a:bodyPr/>
          <a:lstStyle/>
          <a:p>
            <a:fld id="{1399E5E8-E312-4D9A-AD57-DD96B57D8A9C}" type="slidenum">
              <a:rPr lang="en-US" altLang="zh-TW" smtClean="0"/>
              <a:pPr/>
              <a:t>‹#›</a:t>
            </a:fld>
            <a:endParaRPr lang="en-US" altLang="zh-TW"/>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r>
              <a:rPr lang="en-US" altLang="zh-TW"/>
              <a:t>UCS405 (Discrete Mathematical Structures)</a:t>
            </a:r>
          </a:p>
        </p:txBody>
      </p:sp>
      <p:sp>
        <p:nvSpPr>
          <p:cNvPr id="4" name="Slide Number Placeholder 3"/>
          <p:cNvSpPr>
            <a:spLocks noGrp="1"/>
          </p:cNvSpPr>
          <p:nvPr>
            <p:ph type="sldNum" sz="quarter" idx="12"/>
          </p:nvPr>
        </p:nvSpPr>
        <p:spPr/>
        <p:txBody>
          <a:bodyPr/>
          <a:lstStyle/>
          <a:p>
            <a:fld id="{1399E5E8-E312-4D9A-AD57-DD96B57D8A9C}" type="slidenum">
              <a:rPr lang="en-US" altLang="zh-TW" smtClean="0"/>
              <a:pPr/>
              <a:t>‹#›</a:t>
            </a:fld>
            <a:endParaRPr lang="en-US" altLang="zh-TW"/>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8" name="Group 43"/>
          <p:cNvGrpSpPr/>
          <p:nvPr/>
        </p:nvGrpSpPr>
        <p:grpSpPr>
          <a:xfrm>
            <a:off x="-382404" y="0"/>
            <a:ext cx="9932332" cy="5715000"/>
            <a:chOff x="-382404" y="0"/>
            <a:chExt cx="9932332" cy="6858000"/>
          </a:xfrm>
        </p:grpSpPr>
        <p:grpSp>
          <p:nvGrpSpPr>
            <p:cNvPr id="9" name="Group 44"/>
            <p:cNvGrpSpPr/>
            <p:nvPr/>
          </p:nvGrpSpPr>
          <p:grpSpPr>
            <a:xfrm>
              <a:off x="0" y="0"/>
              <a:ext cx="9144000" cy="6858000"/>
              <a:chOff x="0" y="0"/>
              <a:chExt cx="9144000" cy="6858000"/>
            </a:xfrm>
          </p:grpSpPr>
          <p:grpSp>
            <p:nvGrpSpPr>
              <p:cNvPr id="10"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7924"/>
            <a:ext cx="3679116" cy="522653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17926"/>
            <a:ext cx="3505200" cy="5199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n-US" altLang="zh-TW"/>
          </a:p>
        </p:txBody>
      </p:sp>
      <p:sp>
        <p:nvSpPr>
          <p:cNvPr id="7" name="Slide Number Placeholder 6"/>
          <p:cNvSpPr>
            <a:spLocks noGrp="1"/>
          </p:cNvSpPr>
          <p:nvPr>
            <p:ph type="sldNum" sz="quarter" idx="12"/>
          </p:nvPr>
        </p:nvSpPr>
        <p:spPr/>
        <p:txBody>
          <a:bodyPr/>
          <a:lstStyle/>
          <a:p>
            <a:fld id="{1399E5E8-E312-4D9A-AD57-DD96B57D8A9C}" type="slidenum">
              <a:rPr lang="en-US" altLang="zh-TW" smtClean="0"/>
              <a:pPr/>
              <a:t>‹#›</a:t>
            </a:fld>
            <a:endParaRPr lang="en-US" altLang="zh-TW"/>
          </a:p>
        </p:txBody>
      </p:sp>
      <p:sp>
        <p:nvSpPr>
          <p:cNvPr id="58" name="Rectangle 57"/>
          <p:cNvSpPr/>
          <p:nvPr/>
        </p:nvSpPr>
        <p:spPr>
          <a:xfrm>
            <a:off x="905579" y="501570"/>
            <a:ext cx="3562257" cy="470703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713776"/>
            <a:ext cx="3090440" cy="4292279"/>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5073574"/>
            <a:ext cx="3505200" cy="68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4770698"/>
            <a:ext cx="3493664" cy="304271"/>
          </a:xfrm>
        </p:spPr>
        <p:txBody>
          <a:bodyPr>
            <a:normAutofit/>
          </a:bodyPr>
          <a:lstStyle/>
          <a:p>
            <a:r>
              <a:rPr lang="en-US" altLang="zh-TW"/>
              <a:t>UCS405 (Discrete Mathematical Structures)</a:t>
            </a:r>
          </a:p>
        </p:txBody>
      </p:sp>
      <p:sp>
        <p:nvSpPr>
          <p:cNvPr id="2" name="Title 1"/>
          <p:cNvSpPr>
            <a:spLocks noGrp="1"/>
          </p:cNvSpPr>
          <p:nvPr>
            <p:ph type="title"/>
          </p:nvPr>
        </p:nvSpPr>
        <p:spPr>
          <a:xfrm>
            <a:off x="4739833" y="2214533"/>
            <a:ext cx="3304572" cy="1219294"/>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3447496"/>
            <a:ext cx="3298784" cy="1264920"/>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8" name="Group 43"/>
          <p:cNvGrpSpPr/>
          <p:nvPr/>
        </p:nvGrpSpPr>
        <p:grpSpPr>
          <a:xfrm>
            <a:off x="-382404" y="0"/>
            <a:ext cx="9932332" cy="5715000"/>
            <a:chOff x="-382404" y="0"/>
            <a:chExt cx="9932332" cy="6858000"/>
          </a:xfrm>
        </p:grpSpPr>
        <p:grpSp>
          <p:nvGrpSpPr>
            <p:cNvPr id="9" name="Group 44"/>
            <p:cNvGrpSpPr/>
            <p:nvPr/>
          </p:nvGrpSpPr>
          <p:grpSpPr>
            <a:xfrm>
              <a:off x="0" y="0"/>
              <a:ext cx="9144000" cy="6858000"/>
              <a:chOff x="0" y="0"/>
              <a:chExt cx="9144000" cy="6858000"/>
            </a:xfrm>
          </p:grpSpPr>
          <p:grpSp>
            <p:nvGrpSpPr>
              <p:cNvPr id="10"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17924"/>
            <a:ext cx="3679116" cy="522653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17926"/>
            <a:ext cx="3505200" cy="5199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9" y="501570"/>
            <a:ext cx="3562257" cy="4707038"/>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5073574"/>
            <a:ext cx="3505200" cy="68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217420"/>
            <a:ext cx="3300984" cy="121920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16" y="578162"/>
            <a:ext cx="3359623" cy="4556760"/>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8" y="3444244"/>
            <a:ext cx="3300573" cy="126630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a:xfrm>
            <a:off x="4641448" y="4770698"/>
            <a:ext cx="3493664" cy="304271"/>
          </a:xfrm>
        </p:spPr>
        <p:txBody>
          <a:bodyPr>
            <a:normAutofit/>
          </a:bodyPr>
          <a:lstStyle/>
          <a:p>
            <a:r>
              <a:rPr lang="en-US" altLang="zh-TW"/>
              <a:t>UCS405 (Discrete Mathematical Structures)</a:t>
            </a:r>
          </a:p>
        </p:txBody>
      </p:sp>
      <p:sp>
        <p:nvSpPr>
          <p:cNvPr id="7" name="Slide Number Placeholder 6"/>
          <p:cNvSpPr>
            <a:spLocks noGrp="1"/>
          </p:cNvSpPr>
          <p:nvPr>
            <p:ph type="sldNum" sz="quarter" idx="12"/>
          </p:nvPr>
        </p:nvSpPr>
        <p:spPr/>
        <p:txBody>
          <a:bodyPr/>
          <a:lstStyle/>
          <a:p>
            <a:fld id="{1399E5E8-E312-4D9A-AD57-DD96B57D8A9C}" type="slidenum">
              <a:rPr lang="en-US" altLang="zh-TW" smtClean="0"/>
              <a:pPr/>
              <a:t>‹#›</a:t>
            </a:fld>
            <a:endParaRPr lang="en-US" altLang="zh-TW"/>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41"/>
          <p:cNvGrpSpPr/>
          <p:nvPr/>
        </p:nvGrpSpPr>
        <p:grpSpPr>
          <a:xfrm>
            <a:off x="-304800" y="0"/>
            <a:ext cx="9932332" cy="5715000"/>
            <a:chOff x="-382404" y="0"/>
            <a:chExt cx="9932332" cy="6858000"/>
          </a:xfrm>
        </p:grpSpPr>
        <p:grpSp>
          <p:nvGrpSpPr>
            <p:cNvPr id="8" name="Group 44"/>
            <p:cNvGrpSpPr/>
            <p:nvPr/>
          </p:nvGrpSpPr>
          <p:grpSpPr>
            <a:xfrm>
              <a:off x="0" y="0"/>
              <a:ext cx="9144000" cy="6858000"/>
              <a:chOff x="0" y="0"/>
              <a:chExt cx="9144000" cy="6858000"/>
            </a:xfrm>
          </p:grpSpPr>
          <p:grpSp>
            <p:nvGrpSpPr>
              <p:cNvPr id="9"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277909"/>
            <a:ext cx="8229600" cy="515470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17924"/>
            <a:ext cx="3679116" cy="58270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17926"/>
            <a:ext cx="3505200" cy="5199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856387"/>
            <a:ext cx="7024744" cy="952500"/>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043500" y="1936379"/>
            <a:ext cx="6777317" cy="292414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5997388" y="187078"/>
            <a:ext cx="2133600" cy="304271"/>
          </a:xfrm>
          <a:prstGeom prst="rect">
            <a:avLst/>
          </a:prstGeom>
        </p:spPr>
        <p:txBody>
          <a:bodyPr vert="horz" lIns="91440" tIns="45720" rIns="91440" bIns="45720" rtlCol="0" anchor="ctr"/>
          <a:lstStyle>
            <a:lvl1pPr algn="r">
              <a:defRPr sz="1200">
                <a:solidFill>
                  <a:srgbClr val="FEFEFE"/>
                </a:solidFill>
              </a:defRPr>
            </a:lvl1pPr>
          </a:lstStyle>
          <a:p>
            <a:endParaRPr lang="en-US" altLang="zh-TW"/>
          </a:p>
        </p:txBody>
      </p:sp>
      <p:sp>
        <p:nvSpPr>
          <p:cNvPr id="5" name="Footer Placeholder 4"/>
          <p:cNvSpPr>
            <a:spLocks noGrp="1"/>
          </p:cNvSpPr>
          <p:nvPr>
            <p:ph type="ftr" sz="quarter" idx="3"/>
          </p:nvPr>
        </p:nvSpPr>
        <p:spPr>
          <a:xfrm>
            <a:off x="4641448" y="4876800"/>
            <a:ext cx="3502152" cy="304271"/>
          </a:xfrm>
          <a:prstGeom prst="rect">
            <a:avLst/>
          </a:prstGeom>
        </p:spPr>
        <p:txBody>
          <a:bodyPr vert="horz" lIns="91440" tIns="45720" rIns="91440" bIns="45720" rtlCol="0" anchor="ctr"/>
          <a:lstStyle>
            <a:lvl1pPr algn="r">
              <a:defRPr sz="1200">
                <a:solidFill>
                  <a:schemeClr val="accent1"/>
                </a:solidFill>
              </a:defRPr>
            </a:lvl1pPr>
          </a:lstStyle>
          <a:p>
            <a:r>
              <a:rPr lang="en-US" altLang="zh-TW"/>
              <a:t>UCS405 (Discrete Mathematical Structures)</a:t>
            </a:r>
          </a:p>
        </p:txBody>
      </p:sp>
      <p:sp>
        <p:nvSpPr>
          <p:cNvPr id="6" name="Slide Number Placeholder 5"/>
          <p:cNvSpPr>
            <a:spLocks noGrp="1"/>
          </p:cNvSpPr>
          <p:nvPr>
            <p:ph type="sldNum" sz="quarter" idx="4"/>
          </p:nvPr>
        </p:nvSpPr>
        <p:spPr>
          <a:xfrm>
            <a:off x="4649096" y="187078"/>
            <a:ext cx="1332156" cy="304271"/>
          </a:xfrm>
          <a:prstGeom prst="rect">
            <a:avLst/>
          </a:prstGeom>
        </p:spPr>
        <p:txBody>
          <a:bodyPr vert="horz" lIns="91440" tIns="45720" rIns="91440" bIns="45720" rtlCol="0" anchor="ctr"/>
          <a:lstStyle>
            <a:lvl1pPr algn="l">
              <a:defRPr sz="1200">
                <a:solidFill>
                  <a:srgbClr val="FEFEFE"/>
                </a:solidFill>
              </a:defRPr>
            </a:lvl1pPr>
          </a:lstStyle>
          <a:p>
            <a:fld id="{1399E5E8-E312-4D9A-AD57-DD96B57D8A9C}" type="slidenum">
              <a:rPr lang="en-US" altLang="zh-TW" smtClean="0"/>
              <a:pPr/>
              <a:t>‹#›</a:t>
            </a:fld>
            <a:endParaRPr lang="en-US" altLang="zh-TW"/>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0.jpe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35.jpeg"/><Relationship Id="rId4" Type="http://schemas.openxmlformats.org/officeDocument/2006/relationships/image" Target="../media/image34.jpe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9.jpe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43.jpeg"/></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86314" y="2262186"/>
            <a:ext cx="3262306" cy="583406"/>
          </a:xfrm>
        </p:spPr>
        <p:txBody>
          <a:bodyPr>
            <a:noAutofit/>
          </a:bodyPr>
          <a:lstStyle/>
          <a:p>
            <a:pPr algn="ctr"/>
            <a:r>
              <a:rPr lang="en-US" altLang="zh-TW" sz="2800" b="1" dirty="0" smtClean="0"/>
              <a:t>Boolean Algebra</a:t>
            </a:r>
            <a:endParaRPr lang="en-US" altLang="zh-TW" sz="2800" b="1" dirty="0"/>
          </a:p>
        </p:txBody>
      </p:sp>
      <p:sp>
        <p:nvSpPr>
          <p:cNvPr id="11" name="TextBox 10"/>
          <p:cNvSpPr txBox="1"/>
          <p:nvPr/>
        </p:nvSpPr>
        <p:spPr>
          <a:xfrm>
            <a:off x="6143636" y="3690946"/>
            <a:ext cx="2000264" cy="830997"/>
          </a:xfrm>
          <a:prstGeom prst="rect">
            <a:avLst/>
          </a:prstGeom>
          <a:noFill/>
        </p:spPr>
        <p:txBody>
          <a:bodyPr wrap="square" rtlCol="0">
            <a:spAutoFit/>
          </a:bodyPr>
          <a:lstStyle/>
          <a:p>
            <a:r>
              <a:rPr lang="en-IN" sz="1200" dirty="0">
                <a:latin typeface="Bell MT" pitchFamily="18" charset="0"/>
              </a:rPr>
              <a:t>Dr. Manju Khurana</a:t>
            </a:r>
          </a:p>
          <a:p>
            <a:r>
              <a:rPr lang="en-IN" sz="1200" dirty="0">
                <a:latin typeface="Bell MT" pitchFamily="18" charset="0"/>
              </a:rPr>
              <a:t>Assistant Professor, CSED</a:t>
            </a:r>
          </a:p>
          <a:p>
            <a:r>
              <a:rPr lang="en-IN" sz="1200" dirty="0">
                <a:latin typeface="Bell MT" pitchFamily="18" charset="0"/>
              </a:rPr>
              <a:t>TIET, Patiala</a:t>
            </a:r>
          </a:p>
          <a:p>
            <a:r>
              <a:rPr lang="en-IN" sz="1200" dirty="0">
                <a:latin typeface="Bell MT" pitchFamily="18" charset="0"/>
              </a:rPr>
              <a:t>manju.khurana@thapar.edu</a:t>
            </a:r>
            <a:endParaRPr lang="en-US" sz="1200" dirty="0">
              <a:latin typeface="Bell MT" pitchFamily="18" charset="0"/>
            </a:endParaRPr>
          </a:p>
        </p:txBody>
      </p:sp>
      <p:pic>
        <p:nvPicPr>
          <p:cNvPr id="32772" name="Picture 4" descr="About Boolean Algebra – Assignment Point"/>
          <p:cNvPicPr>
            <a:picLocks noChangeAspect="1" noChangeArrowheads="1"/>
          </p:cNvPicPr>
          <p:nvPr/>
        </p:nvPicPr>
        <p:blipFill>
          <a:blip r:embed="rId3">
            <a:duotone>
              <a:schemeClr val="accent2">
                <a:shade val="45000"/>
                <a:satMod val="135000"/>
              </a:schemeClr>
              <a:prstClr val="white"/>
            </a:duotone>
          </a:blip>
          <a:srcRect t="21000" b="6999"/>
          <a:stretch>
            <a:fillRect/>
          </a:stretch>
        </p:blipFill>
        <p:spPr bwMode="auto">
          <a:xfrm>
            <a:off x="142844" y="1571616"/>
            <a:ext cx="4365625" cy="157163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86314" y="2262186"/>
            <a:ext cx="3262306" cy="583406"/>
          </a:xfrm>
        </p:spPr>
        <p:txBody>
          <a:bodyPr>
            <a:noAutofit/>
          </a:bodyPr>
          <a:lstStyle/>
          <a:p>
            <a:pPr algn="ctr"/>
            <a:r>
              <a:rPr lang="en-US" altLang="zh-TW" sz="2800" b="1" dirty="0" smtClean="0"/>
              <a:t>Boolean Algebra</a:t>
            </a:r>
            <a:endParaRPr lang="en-US" altLang="zh-TW" sz="2800" b="1" dirty="0"/>
          </a:p>
        </p:txBody>
      </p:sp>
      <p:sp>
        <p:nvSpPr>
          <p:cNvPr id="11" name="TextBox 10"/>
          <p:cNvSpPr txBox="1"/>
          <p:nvPr/>
        </p:nvSpPr>
        <p:spPr>
          <a:xfrm>
            <a:off x="6143636" y="3690946"/>
            <a:ext cx="2000264" cy="830997"/>
          </a:xfrm>
          <a:prstGeom prst="rect">
            <a:avLst/>
          </a:prstGeom>
          <a:noFill/>
        </p:spPr>
        <p:txBody>
          <a:bodyPr wrap="square" rtlCol="0">
            <a:spAutoFit/>
          </a:bodyPr>
          <a:lstStyle/>
          <a:p>
            <a:r>
              <a:rPr lang="en-IN" sz="1200" dirty="0">
                <a:latin typeface="Bell MT" pitchFamily="18" charset="0"/>
              </a:rPr>
              <a:t>Dr. Manju Khurana</a:t>
            </a:r>
          </a:p>
          <a:p>
            <a:r>
              <a:rPr lang="en-IN" sz="1200" dirty="0">
                <a:latin typeface="Bell MT" pitchFamily="18" charset="0"/>
              </a:rPr>
              <a:t>Assistant Professor, CSED</a:t>
            </a:r>
          </a:p>
          <a:p>
            <a:r>
              <a:rPr lang="en-IN" sz="1200" dirty="0">
                <a:latin typeface="Bell MT" pitchFamily="18" charset="0"/>
              </a:rPr>
              <a:t>TIET, Patiala</a:t>
            </a:r>
          </a:p>
          <a:p>
            <a:r>
              <a:rPr lang="en-IN" sz="1200" dirty="0">
                <a:latin typeface="Bell MT" pitchFamily="18" charset="0"/>
              </a:rPr>
              <a:t>manju.khurana@thapar.edu</a:t>
            </a:r>
            <a:endParaRPr lang="en-US" sz="1200" dirty="0">
              <a:latin typeface="Bell MT" pitchFamily="18" charset="0"/>
            </a:endParaRPr>
          </a:p>
        </p:txBody>
      </p:sp>
      <p:pic>
        <p:nvPicPr>
          <p:cNvPr id="32772" name="Picture 4" descr="About Boolean Algebra – Assignment Point"/>
          <p:cNvPicPr>
            <a:picLocks noChangeAspect="1" noChangeArrowheads="1"/>
          </p:cNvPicPr>
          <p:nvPr/>
        </p:nvPicPr>
        <p:blipFill>
          <a:blip r:embed="rId3">
            <a:duotone>
              <a:schemeClr val="accent2">
                <a:shade val="45000"/>
                <a:satMod val="135000"/>
              </a:schemeClr>
              <a:prstClr val="white"/>
            </a:duotone>
          </a:blip>
          <a:srcRect t="21000" b="6999"/>
          <a:stretch>
            <a:fillRect/>
          </a:stretch>
        </p:blipFill>
        <p:spPr bwMode="auto">
          <a:xfrm>
            <a:off x="142844" y="1571616"/>
            <a:ext cx="4365625" cy="157163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Text Box 2"/>
          <p:cNvSpPr txBox="1">
            <a:spLocks noChangeArrowheads="1"/>
          </p:cNvSpPr>
          <p:nvPr/>
        </p:nvSpPr>
        <p:spPr bwMode="auto">
          <a:xfrm>
            <a:off x="1037027" y="609885"/>
            <a:ext cx="5892433" cy="461665"/>
          </a:xfrm>
          <a:prstGeom prst="rect">
            <a:avLst/>
          </a:prstGeom>
          <a:noFill/>
          <a:ln>
            <a:noFill/>
          </a:ln>
          <a:effectLst/>
          <a:extLst>
            <a:ext uri="{909E8E84-426E-40DD-AFC4-6F175D3DCCD1}">
              <a14:hiddenFill xmlns="" xmlns:a14="http://schemas.microsoft.com/office/drawing/2010/main">
                <a:solidFill>
                  <a:srgbClr val="00336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400" b="1" dirty="0">
                <a:solidFill>
                  <a:srgbClr val="003366"/>
                </a:solidFill>
                <a:latin typeface="+mn-lt"/>
              </a:rPr>
              <a:t>Table of Contents</a:t>
            </a:r>
          </a:p>
        </p:txBody>
      </p:sp>
      <p:sp>
        <p:nvSpPr>
          <p:cNvPr id="1005574" name="Text Box 6"/>
          <p:cNvSpPr txBox="1">
            <a:spLocks noChangeArrowheads="1"/>
          </p:cNvSpPr>
          <p:nvPr/>
        </p:nvSpPr>
        <p:spPr bwMode="auto">
          <a:xfrm>
            <a:off x="714348" y="1193701"/>
            <a:ext cx="7572428" cy="10618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900" marR="0" lvl="0" indent="-342900">
              <a:lnSpc>
                <a:spcPct val="150000"/>
              </a:lnSpc>
              <a:spcBef>
                <a:spcPts val="0"/>
              </a:spcBef>
              <a:spcAft>
                <a:spcPts val="0"/>
              </a:spcAft>
              <a:buFont typeface="+mj-lt"/>
              <a:buAutoNum type="arabicPeriod"/>
            </a:pPr>
            <a:r>
              <a:rPr lang="it-IT" sz="1400" dirty="0" smtClean="0">
                <a:latin typeface="+mn-lt"/>
                <a:ea typeface="Calibri"/>
                <a:cs typeface="Times New Roman"/>
              </a:rPr>
              <a:t>Introduction to Boolean Algebra</a:t>
            </a:r>
          </a:p>
          <a:p>
            <a:pPr marL="342900" marR="0" lvl="0" indent="-342900">
              <a:lnSpc>
                <a:spcPct val="150000"/>
              </a:lnSpc>
              <a:spcBef>
                <a:spcPts val="0"/>
              </a:spcBef>
              <a:spcAft>
                <a:spcPts val="0"/>
              </a:spcAft>
              <a:buFont typeface="+mj-lt"/>
              <a:buAutoNum type="arabicPeriod"/>
            </a:pPr>
            <a:r>
              <a:rPr lang="it-IT" sz="1400" dirty="0" smtClean="0">
                <a:solidFill>
                  <a:srgbClr val="FF0000"/>
                </a:solidFill>
                <a:latin typeface="+mn-lt"/>
                <a:ea typeface="Calibri"/>
                <a:cs typeface="Times New Roman"/>
              </a:rPr>
              <a:t>Standard Forms : SOP and POS</a:t>
            </a:r>
          </a:p>
          <a:p>
            <a:pPr marL="342900" marR="0" lvl="0" indent="-342900">
              <a:lnSpc>
                <a:spcPct val="150000"/>
              </a:lnSpc>
              <a:spcBef>
                <a:spcPts val="0"/>
              </a:spcBef>
              <a:spcAft>
                <a:spcPts val="0"/>
              </a:spcAft>
              <a:buFont typeface="+mj-lt"/>
              <a:buAutoNum type="arabicPeriod"/>
            </a:pPr>
            <a:r>
              <a:rPr lang="it-IT" sz="1400" dirty="0" smtClean="0">
                <a:latin typeface="+mn-lt"/>
                <a:ea typeface="Calibri"/>
                <a:cs typeface="Times New Roman"/>
              </a:rPr>
              <a:t>K-Maps : 2-variable, 3-variable, 4-variable</a:t>
            </a:r>
          </a:p>
        </p:txBody>
      </p:sp>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11</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Rectangle 8"/>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Tree>
    <p:extLst>
      <p:ext uri="{BB962C8B-B14F-4D97-AF65-F5344CB8AC3E}">
        <p14:creationId xmlns="" xmlns:p14="http://schemas.microsoft.com/office/powerpoint/2010/main" val="4141705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12</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Rectangle 9"/>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
        <p:nvSpPr>
          <p:cNvPr id="1164290" name="AutoShape 2" descr="Online Algebra Tutoring | Algebra Tutors | Tutorpace.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2" name="AutoShape 4" descr="Online Algebra Tutoring | Algebra Tutors | Tutorpace.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4" name="AutoShape 6" descr="Online Algebra Tutoring | Algebra Tutors | Tutorpace.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6" name="AutoShape 8" descr="Boolean Algeb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8" name="AutoShape 10" descr="Boolean Algeb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 name="Text Box 2"/>
          <p:cNvSpPr txBox="1">
            <a:spLocks noChangeArrowheads="1"/>
          </p:cNvSpPr>
          <p:nvPr/>
        </p:nvSpPr>
        <p:spPr bwMode="auto">
          <a:xfrm>
            <a:off x="571472" y="702218"/>
            <a:ext cx="7929618" cy="3693319"/>
          </a:xfrm>
          <a:prstGeom prst="rect">
            <a:avLst/>
          </a:prstGeom>
          <a:noFill/>
          <a:ln>
            <a:noFill/>
          </a:ln>
          <a:effectLst/>
          <a:extLst>
            <a:ext uri="{909E8E84-426E-40DD-AFC4-6F175D3DCCD1}">
              <a14:hiddenFill xmlns="" xmlns:a14="http://schemas.microsoft.com/office/drawing/2010/main">
                <a:solidFill>
                  <a:srgbClr val="00336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b="1" dirty="0" smtClean="0">
                <a:solidFill>
                  <a:srgbClr val="003366"/>
                </a:solidFill>
                <a:latin typeface="+mj-lt"/>
              </a:rPr>
              <a:t>Standard Forms </a:t>
            </a:r>
            <a:r>
              <a:rPr lang="en-US" altLang="zh-TW" b="1" dirty="0" smtClean="0">
                <a:solidFill>
                  <a:srgbClr val="003366"/>
                </a:solidFill>
                <a:latin typeface="+mn-lt"/>
              </a:rPr>
              <a:t/>
            </a:r>
            <a:br>
              <a:rPr lang="en-US" altLang="zh-TW" b="1" dirty="0" smtClean="0">
                <a:solidFill>
                  <a:srgbClr val="003366"/>
                </a:solidFill>
                <a:latin typeface="+mn-lt"/>
              </a:rPr>
            </a:br>
            <a:endParaRPr lang="en-US" altLang="zh-TW" b="1" dirty="0" smtClean="0">
              <a:solidFill>
                <a:srgbClr val="003366"/>
              </a:solidFill>
              <a:latin typeface="+mn-lt"/>
            </a:endParaRPr>
          </a:p>
          <a:p>
            <a:pPr algn="just"/>
            <a:r>
              <a:rPr lang="en-US" altLang="zh-TW" dirty="0" smtClean="0">
                <a:latin typeface="+mn-lt"/>
              </a:rPr>
              <a:t>Canonical forms are basic forms obtained from the truth table of the function. These forms are usually not used to represent the function as they are cumbersome to write and it is preferable to represent the function in the least number of literals possible.</a:t>
            </a:r>
            <a:br>
              <a:rPr lang="en-US" altLang="zh-TW" dirty="0" smtClean="0">
                <a:latin typeface="+mn-lt"/>
              </a:rPr>
            </a:br>
            <a:r>
              <a:rPr lang="en-US" altLang="zh-TW" dirty="0" smtClean="0">
                <a:latin typeface="+mn-lt"/>
              </a:rPr>
              <a:t>There are two types of standard forms:</a:t>
            </a:r>
          </a:p>
          <a:p>
            <a:pPr algn="just"/>
            <a:endParaRPr lang="en-IN" altLang="zh-TW" dirty="0" smtClean="0">
              <a:latin typeface="+mn-lt"/>
            </a:endParaRPr>
          </a:p>
          <a:p>
            <a:pPr marL="342900" indent="-342900" algn="just">
              <a:buFont typeface="+mj-lt"/>
              <a:buAutoNum type="arabicPeriod"/>
            </a:pPr>
            <a:r>
              <a:rPr lang="en-US" b="1" dirty="0" smtClean="0">
                <a:latin typeface="+mn-lt"/>
              </a:rPr>
              <a:t>Sum of Products (SOP)</a:t>
            </a:r>
            <a:r>
              <a:rPr lang="en-US" dirty="0" smtClean="0">
                <a:latin typeface="+mn-lt"/>
              </a:rPr>
              <a:t> A </a:t>
            </a:r>
            <a:r>
              <a:rPr lang="en-US" dirty="0" err="1" smtClean="0">
                <a:latin typeface="+mn-lt"/>
              </a:rPr>
              <a:t>boolean</a:t>
            </a:r>
            <a:r>
              <a:rPr lang="en-US" dirty="0" smtClean="0">
                <a:latin typeface="+mn-lt"/>
              </a:rPr>
              <a:t> expression involving AND terms with one or more literals each, </a:t>
            </a:r>
            <a:r>
              <a:rPr lang="en-US" dirty="0" err="1" smtClean="0">
                <a:latin typeface="+mn-lt"/>
              </a:rPr>
              <a:t>OR’ed</a:t>
            </a:r>
            <a:r>
              <a:rPr lang="en-US" dirty="0" smtClean="0">
                <a:latin typeface="+mn-lt"/>
              </a:rPr>
              <a:t> together.</a:t>
            </a:r>
          </a:p>
          <a:p>
            <a:pPr marL="342900" indent="-342900" algn="just">
              <a:buFont typeface="+mj-lt"/>
              <a:buAutoNum type="arabicPeriod"/>
            </a:pPr>
            <a:r>
              <a:rPr lang="en-US" b="1" dirty="0" smtClean="0">
                <a:latin typeface="+mn-lt"/>
              </a:rPr>
              <a:t>Product of Sums (POS)</a:t>
            </a:r>
            <a:r>
              <a:rPr lang="en-US" dirty="0" smtClean="0">
                <a:latin typeface="+mn-lt"/>
              </a:rPr>
              <a:t> A </a:t>
            </a:r>
            <a:r>
              <a:rPr lang="en-US" dirty="0" err="1" smtClean="0">
                <a:latin typeface="+mn-lt"/>
              </a:rPr>
              <a:t>boolean</a:t>
            </a:r>
            <a:r>
              <a:rPr lang="en-US" dirty="0" smtClean="0">
                <a:latin typeface="+mn-lt"/>
              </a:rPr>
              <a:t> expression involving OR terms with one or more literals each, </a:t>
            </a:r>
            <a:r>
              <a:rPr lang="en-US" dirty="0" err="1" smtClean="0">
                <a:latin typeface="+mn-lt"/>
              </a:rPr>
              <a:t>AND’ed</a:t>
            </a:r>
            <a:r>
              <a:rPr lang="en-US" dirty="0" smtClean="0">
                <a:latin typeface="+mn-lt"/>
              </a:rPr>
              <a:t> together.</a:t>
            </a:r>
          </a:p>
          <a:p>
            <a:pPr algn="just"/>
            <a:endParaRPr lang="en-US" altLang="zh-TW" dirty="0" smtClean="0">
              <a:latin typeface="+mn-lt"/>
            </a:endParaRPr>
          </a:p>
        </p:txBody>
      </p:sp>
    </p:spTree>
    <p:extLst>
      <p:ext uri="{BB962C8B-B14F-4D97-AF65-F5344CB8AC3E}">
        <p14:creationId xmlns="" xmlns:p14="http://schemas.microsoft.com/office/powerpoint/2010/main" val="4141705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13</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Rectangle 9"/>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
        <p:nvSpPr>
          <p:cNvPr id="1164290" name="AutoShape 2" descr="Online Algebra Tutoring | Algebra Tutors | Tutorpace.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2" name="AutoShape 4" descr="Online Algebra Tutoring | Algebra Tutors | Tutorpace.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4" name="AutoShape 6" descr="Online Algebra Tutoring | Algebra Tutors | Tutorpace.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6" name="AutoShape 8" descr="Boolean Algeb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8" name="AutoShape 10" descr="Boolean Algeb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1" name="Table 10"/>
          <p:cNvGraphicFramePr>
            <a:graphicFrameLocks noGrp="1"/>
          </p:cNvGraphicFramePr>
          <p:nvPr/>
        </p:nvGraphicFramePr>
        <p:xfrm>
          <a:off x="571472" y="714360"/>
          <a:ext cx="8001056" cy="4438872"/>
        </p:xfrm>
        <a:graphic>
          <a:graphicData uri="http://schemas.openxmlformats.org/drawingml/2006/table">
            <a:tbl>
              <a:tblPr firstRow="1" bandRow="1">
                <a:tableStyleId>{284E427A-3D55-4303-BF80-6455036E1DE7}</a:tableStyleId>
              </a:tblPr>
              <a:tblGrid>
                <a:gridCol w="4000528"/>
                <a:gridCol w="4000528"/>
              </a:tblGrid>
              <a:tr h="376092">
                <a:tc>
                  <a:txBody>
                    <a:bodyPr/>
                    <a:lstStyle/>
                    <a:p>
                      <a:pPr algn="ctr"/>
                      <a:r>
                        <a:rPr lang="en-IN" dirty="0" smtClean="0"/>
                        <a:t>SOP (sum of products)</a:t>
                      </a:r>
                      <a:endParaRPr lang="en-US" dirty="0"/>
                    </a:p>
                  </a:txBody>
                  <a:tcPr/>
                </a:tc>
                <a:tc>
                  <a:txBody>
                    <a:bodyPr/>
                    <a:lstStyle/>
                    <a:p>
                      <a:pPr algn="ctr"/>
                      <a:r>
                        <a:rPr lang="en-IN" dirty="0" smtClean="0"/>
                        <a:t>POS (product</a:t>
                      </a:r>
                      <a:r>
                        <a:rPr lang="en-IN" baseline="0" dirty="0" smtClean="0"/>
                        <a:t> of sums)</a:t>
                      </a:r>
                      <a:endParaRPr lang="en-US" dirty="0"/>
                    </a:p>
                  </a:txBody>
                  <a:tcPr/>
                </a:tc>
              </a:tr>
              <a:tr h="917380">
                <a:tc>
                  <a:txBody>
                    <a:bodyPr/>
                    <a:lstStyle/>
                    <a:p>
                      <a:pPr marL="342900" indent="-342900" algn="just">
                        <a:buFont typeface="+mj-lt"/>
                        <a:buAutoNum type="arabicPeriod"/>
                      </a:pPr>
                      <a:r>
                        <a:rPr lang="en-IN" sz="1600" dirty="0" smtClean="0"/>
                        <a:t>A method of describing</a:t>
                      </a:r>
                      <a:r>
                        <a:rPr lang="en-IN" sz="1600" baseline="0" dirty="0" smtClean="0"/>
                        <a:t> a Boolean expression using a set of min terms or product terms.</a:t>
                      </a:r>
                      <a:endParaRPr lang="en-US" sz="1600" dirty="0">
                        <a:latin typeface="+mn-lt"/>
                      </a:endParaRPr>
                    </a:p>
                  </a:txBody>
                  <a:tcPr/>
                </a:tc>
                <a:tc>
                  <a:txBody>
                    <a:bodyPr/>
                    <a:lstStyle/>
                    <a:p>
                      <a:pPr marL="342900" marR="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en-IN" sz="1600" dirty="0" smtClean="0"/>
                        <a:t>A method of describing</a:t>
                      </a:r>
                      <a:r>
                        <a:rPr lang="en-IN" sz="1600" baseline="0" dirty="0" smtClean="0"/>
                        <a:t> a Boolean expression using a set of max terms or sum terms.</a:t>
                      </a:r>
                      <a:endParaRPr lang="en-US" sz="1600" dirty="0" smtClean="0">
                        <a:latin typeface="+mn-lt"/>
                      </a:endParaRPr>
                    </a:p>
                  </a:txBody>
                  <a:tcPr/>
                </a:tc>
              </a:tr>
              <a:tr h="917380">
                <a:tc>
                  <a:txBody>
                    <a:bodyPr/>
                    <a:lstStyle/>
                    <a:p>
                      <a:pPr marL="342900" indent="-342900" algn="just" defTabSz="914400" rtl="0" eaLnBrk="1" latinLnBrk="0" hangingPunct="1">
                        <a:buFont typeface="+mj-lt"/>
                        <a:buAutoNum type="arabicPeriod" startAt="2"/>
                      </a:pPr>
                      <a:r>
                        <a:rPr lang="en-IN" sz="1600" kern="1200" dirty="0" smtClean="0"/>
                        <a:t>We write the product terms for each input combination that gives high (1) output.</a:t>
                      </a:r>
                      <a:endParaRPr lang="en-US" sz="1600" kern="1200" dirty="0" smtClean="0">
                        <a:solidFill>
                          <a:schemeClr val="dk1"/>
                        </a:solidFill>
                        <a:latin typeface="+mn-lt"/>
                        <a:ea typeface="+mn-ea"/>
                        <a:cs typeface="+mn-cs"/>
                      </a:endParaRPr>
                    </a:p>
                  </a:txBody>
                  <a:tcPr/>
                </a:tc>
                <a:tc>
                  <a:txBody>
                    <a:bodyPr/>
                    <a:lstStyle/>
                    <a:p>
                      <a:pPr marL="342900" marR="0" indent="-342900" algn="just" defTabSz="914400" rtl="0" eaLnBrk="1" fontAlgn="auto" latinLnBrk="0" hangingPunct="1">
                        <a:lnSpc>
                          <a:spcPct val="100000"/>
                        </a:lnSpc>
                        <a:spcBef>
                          <a:spcPts val="0"/>
                        </a:spcBef>
                        <a:spcAft>
                          <a:spcPts val="0"/>
                        </a:spcAft>
                        <a:buClrTx/>
                        <a:buSzTx/>
                        <a:buFont typeface="+mj-lt"/>
                        <a:buAutoNum type="arabicPeriod" startAt="2"/>
                        <a:tabLst/>
                        <a:defRPr/>
                      </a:pPr>
                      <a:r>
                        <a:rPr lang="en-IN" sz="1600" kern="1200" dirty="0" smtClean="0"/>
                        <a:t>We write the sum terms for each input combination that gives low (0) output.</a:t>
                      </a:r>
                      <a:endParaRPr lang="en-US" sz="1600" kern="1200" dirty="0" smtClean="0">
                        <a:solidFill>
                          <a:schemeClr val="dk1"/>
                        </a:solidFill>
                        <a:latin typeface="+mn-lt"/>
                        <a:ea typeface="+mn-ea"/>
                        <a:cs typeface="+mn-cs"/>
                      </a:endParaRPr>
                    </a:p>
                  </a:txBody>
                  <a:tcPr/>
                </a:tc>
              </a:tr>
              <a:tr h="917380">
                <a:tc>
                  <a:txBody>
                    <a:bodyPr/>
                    <a:lstStyle/>
                    <a:p>
                      <a:pPr marL="342900" indent="-342900" algn="just">
                        <a:buFont typeface="+mj-lt"/>
                        <a:buAutoNum type="arabicPeriod" startAt="3"/>
                      </a:pPr>
                      <a:r>
                        <a:rPr lang="en-IN" sz="1600" dirty="0" smtClean="0"/>
                        <a:t>We take the input variables if the value is 1 and write</a:t>
                      </a:r>
                      <a:r>
                        <a:rPr lang="en-IN" sz="1600" baseline="0" dirty="0" smtClean="0"/>
                        <a:t> the complement of the variable if the value is 0 when writing the min terms.</a:t>
                      </a:r>
                      <a:endParaRPr lang="en-US" sz="1600" dirty="0">
                        <a:latin typeface="+mn-lt"/>
                      </a:endParaRPr>
                    </a:p>
                  </a:txBody>
                  <a:tcPr/>
                </a:tc>
                <a:tc>
                  <a:txBody>
                    <a:bodyPr/>
                    <a:lstStyle/>
                    <a:p>
                      <a:pPr marL="342900" marR="0" indent="-342900" algn="just" defTabSz="914400" rtl="0" eaLnBrk="1" fontAlgn="auto" latinLnBrk="0" hangingPunct="1">
                        <a:lnSpc>
                          <a:spcPct val="100000"/>
                        </a:lnSpc>
                        <a:spcBef>
                          <a:spcPts val="0"/>
                        </a:spcBef>
                        <a:spcAft>
                          <a:spcPts val="0"/>
                        </a:spcAft>
                        <a:buClrTx/>
                        <a:buSzTx/>
                        <a:buFont typeface="+mj-lt"/>
                        <a:buAutoNum type="arabicPeriod" startAt="3"/>
                        <a:tabLst/>
                        <a:defRPr/>
                      </a:pPr>
                      <a:r>
                        <a:rPr lang="en-IN" sz="1600" dirty="0" smtClean="0"/>
                        <a:t>We take the input variables if the value is 0 and write</a:t>
                      </a:r>
                      <a:r>
                        <a:rPr lang="en-IN" sz="1600" baseline="0" dirty="0" smtClean="0"/>
                        <a:t> the complement of the variable if the value is 1 when writing the max terms.</a:t>
                      </a:r>
                      <a:endParaRPr lang="en-US" sz="1600" dirty="0" smtClean="0">
                        <a:latin typeface="+mn-lt"/>
                      </a:endParaRPr>
                    </a:p>
                  </a:txBody>
                  <a:tcPr/>
                </a:tc>
              </a:tr>
              <a:tr h="917380">
                <a:tc>
                  <a:txBody>
                    <a:bodyPr/>
                    <a:lstStyle/>
                    <a:p>
                      <a:pPr marL="342900" indent="-342900" algn="just">
                        <a:buFont typeface="+mj-lt"/>
                        <a:buAutoNum type="arabicPeriod" startAt="4"/>
                      </a:pPr>
                      <a:r>
                        <a:rPr lang="en-IN" sz="1600" dirty="0" smtClean="0"/>
                        <a:t>Final</a:t>
                      </a:r>
                      <a:r>
                        <a:rPr lang="en-IN" sz="1600" baseline="0" dirty="0" smtClean="0"/>
                        <a:t> expression is obtained by adding the relevant product terms. </a:t>
                      </a:r>
                      <a:endParaRPr lang="en-US" sz="1600" dirty="0">
                        <a:latin typeface="+mn-lt"/>
                      </a:endParaRPr>
                    </a:p>
                  </a:txBody>
                  <a:tcPr/>
                </a:tc>
                <a:tc>
                  <a:txBody>
                    <a:bodyPr/>
                    <a:lstStyle/>
                    <a:p>
                      <a:pPr marL="342900" marR="0" indent="-342900" algn="just" defTabSz="914400" rtl="0" eaLnBrk="1" fontAlgn="auto" latinLnBrk="0" hangingPunct="1">
                        <a:lnSpc>
                          <a:spcPct val="100000"/>
                        </a:lnSpc>
                        <a:spcBef>
                          <a:spcPts val="0"/>
                        </a:spcBef>
                        <a:spcAft>
                          <a:spcPts val="0"/>
                        </a:spcAft>
                        <a:buClrTx/>
                        <a:buSzTx/>
                        <a:buFont typeface="+mj-lt"/>
                        <a:buAutoNum type="arabicPeriod" startAt="4"/>
                        <a:tabLst/>
                        <a:defRPr/>
                      </a:pPr>
                      <a:r>
                        <a:rPr lang="en-IN" sz="1600" dirty="0" smtClean="0"/>
                        <a:t>Final</a:t>
                      </a:r>
                      <a:r>
                        <a:rPr lang="en-IN" sz="1600" baseline="0" dirty="0" smtClean="0"/>
                        <a:t> expression is obtained by multiplying the relevant sum terms. </a:t>
                      </a:r>
                      <a:endParaRPr lang="en-US" sz="1600" dirty="0" smtClean="0"/>
                    </a:p>
                    <a:p>
                      <a:pPr algn="just"/>
                      <a:endParaRPr lang="en-US" sz="1600" dirty="0">
                        <a:latin typeface="+mn-lt"/>
                      </a:endParaRPr>
                    </a:p>
                  </a:txBody>
                  <a:tcPr/>
                </a:tc>
              </a:tr>
            </a:tbl>
          </a:graphicData>
        </a:graphic>
      </p:graphicFrame>
    </p:spTree>
    <p:extLst>
      <p:ext uri="{BB962C8B-B14F-4D97-AF65-F5344CB8AC3E}">
        <p14:creationId xmlns="" xmlns:p14="http://schemas.microsoft.com/office/powerpoint/2010/main" val="41417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Text Box 2"/>
          <p:cNvSpPr txBox="1">
            <a:spLocks noChangeArrowheads="1"/>
          </p:cNvSpPr>
          <p:nvPr/>
        </p:nvSpPr>
        <p:spPr bwMode="auto">
          <a:xfrm>
            <a:off x="1037027" y="681323"/>
            <a:ext cx="7178311" cy="461665"/>
          </a:xfrm>
          <a:prstGeom prst="rect">
            <a:avLst/>
          </a:prstGeom>
          <a:noFill/>
          <a:ln>
            <a:noFill/>
          </a:ln>
          <a:effectLst/>
          <a:extLst>
            <a:ext uri="{909E8E84-426E-40DD-AFC4-6F175D3DCCD1}">
              <a14:hiddenFill xmlns="" xmlns:a14="http://schemas.microsoft.com/office/drawing/2010/main">
                <a:solidFill>
                  <a:srgbClr val="00336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400" b="1" dirty="0" smtClean="0">
                <a:solidFill>
                  <a:srgbClr val="003366"/>
                </a:solidFill>
                <a:latin typeface="+mn-lt"/>
              </a:rPr>
              <a:t>Canonical Forms: </a:t>
            </a:r>
            <a:r>
              <a:rPr lang="en-US" altLang="zh-TW" sz="2400" b="1" dirty="0" err="1" smtClean="0">
                <a:solidFill>
                  <a:srgbClr val="003366"/>
                </a:solidFill>
                <a:latin typeface="+mn-lt"/>
              </a:rPr>
              <a:t>Minterms</a:t>
            </a:r>
            <a:r>
              <a:rPr lang="en-US" altLang="zh-TW" sz="2400" b="1" dirty="0" smtClean="0">
                <a:solidFill>
                  <a:srgbClr val="003366"/>
                </a:solidFill>
                <a:latin typeface="+mn-lt"/>
              </a:rPr>
              <a:t> and </a:t>
            </a:r>
            <a:r>
              <a:rPr lang="en-US" altLang="zh-TW" sz="2400" b="1" dirty="0" err="1" smtClean="0">
                <a:solidFill>
                  <a:srgbClr val="003366"/>
                </a:solidFill>
                <a:latin typeface="+mn-lt"/>
              </a:rPr>
              <a:t>Maxterms</a:t>
            </a:r>
            <a:endParaRPr lang="en-US" altLang="zh-TW" sz="2400" b="1" dirty="0" smtClean="0">
              <a:solidFill>
                <a:srgbClr val="003366"/>
              </a:solidFill>
              <a:latin typeface="+mn-lt"/>
            </a:endParaRPr>
          </a:p>
        </p:txBody>
      </p:sp>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14</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Rectangle 10"/>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
        <p:nvSpPr>
          <p:cNvPr id="9" name="object 14"/>
          <p:cNvSpPr/>
          <p:nvPr/>
        </p:nvSpPr>
        <p:spPr>
          <a:xfrm>
            <a:off x="785786" y="1142988"/>
            <a:ext cx="7500990" cy="3929090"/>
          </a:xfrm>
          <a:prstGeom prst="rect">
            <a:avLst/>
          </a:prstGeom>
          <a:blipFill>
            <a:blip r:embed="rId3" cstate="print"/>
            <a:stretch>
              <a:fillRect/>
            </a:stretch>
          </a:blipFill>
          <a:ln>
            <a:solidFill>
              <a:schemeClr val="accent2"/>
            </a:solidFill>
          </a:ln>
        </p:spPr>
        <p:txBody>
          <a:bodyPr wrap="square" lIns="0" tIns="0" rIns="0" bIns="0" rtlCol="0"/>
          <a:lstStyle/>
          <a:p>
            <a:endParaRPr b="1">
              <a:ln w="18000">
                <a:solidFill>
                  <a:schemeClr val="accent2"/>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 xmlns:p14="http://schemas.microsoft.com/office/powerpoint/2010/main" val="4141705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Text Box 2"/>
          <p:cNvSpPr txBox="1">
            <a:spLocks noChangeArrowheads="1"/>
          </p:cNvSpPr>
          <p:nvPr/>
        </p:nvSpPr>
        <p:spPr bwMode="auto">
          <a:xfrm>
            <a:off x="785787" y="681323"/>
            <a:ext cx="7643866" cy="400110"/>
          </a:xfrm>
          <a:prstGeom prst="rect">
            <a:avLst/>
          </a:prstGeom>
          <a:noFill/>
          <a:ln>
            <a:noFill/>
          </a:ln>
          <a:effectLst/>
          <a:extLst>
            <a:ext uri="{909E8E84-426E-40DD-AFC4-6F175D3DCCD1}">
              <a14:hiddenFill xmlns="" xmlns:a14="http://schemas.microsoft.com/office/drawing/2010/main">
                <a:solidFill>
                  <a:srgbClr val="00336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000" b="1" dirty="0" smtClean="0">
                <a:solidFill>
                  <a:srgbClr val="003366"/>
                </a:solidFill>
                <a:latin typeface="+mn-lt"/>
              </a:rPr>
              <a:t>For the given truth table, Minimize the SOP expression:</a:t>
            </a:r>
          </a:p>
        </p:txBody>
      </p:sp>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15</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Rectangle 10"/>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graphicFrame>
        <p:nvGraphicFramePr>
          <p:cNvPr id="10" name="Table 9"/>
          <p:cNvGraphicFramePr>
            <a:graphicFrameLocks noGrp="1"/>
          </p:cNvGraphicFramePr>
          <p:nvPr/>
        </p:nvGraphicFramePr>
        <p:xfrm>
          <a:off x="928663" y="1574804"/>
          <a:ext cx="2643204" cy="1854200"/>
        </p:xfrm>
        <a:graphic>
          <a:graphicData uri="http://schemas.openxmlformats.org/drawingml/2006/table">
            <a:tbl>
              <a:tblPr firstRow="1" bandRow="1">
                <a:tableStyleId>{21E4AEA4-8DFA-4A89-87EB-49C32662AFE0}</a:tableStyleId>
              </a:tblPr>
              <a:tblGrid>
                <a:gridCol w="881068"/>
                <a:gridCol w="881068"/>
                <a:gridCol w="881068"/>
              </a:tblGrid>
              <a:tr h="370840">
                <a:tc>
                  <a:txBody>
                    <a:bodyPr/>
                    <a:lstStyle/>
                    <a:p>
                      <a:pPr algn="ctr"/>
                      <a:r>
                        <a:rPr lang="en-IN" dirty="0" smtClean="0"/>
                        <a:t>A</a:t>
                      </a:r>
                      <a:endParaRPr lang="en-US" dirty="0"/>
                    </a:p>
                  </a:txBody>
                  <a:tcPr/>
                </a:tc>
                <a:tc>
                  <a:txBody>
                    <a:bodyPr/>
                    <a:lstStyle/>
                    <a:p>
                      <a:pPr algn="ctr"/>
                      <a:r>
                        <a:rPr lang="en-IN" dirty="0" smtClean="0"/>
                        <a:t>B</a:t>
                      </a:r>
                      <a:endParaRPr lang="en-US" dirty="0"/>
                    </a:p>
                  </a:txBody>
                  <a:tcPr/>
                </a:tc>
                <a:tc>
                  <a:txBody>
                    <a:bodyPr/>
                    <a:lstStyle/>
                    <a:p>
                      <a:pPr algn="ctr"/>
                      <a:r>
                        <a:rPr lang="en-IN" dirty="0" smtClean="0"/>
                        <a:t>Y</a:t>
                      </a:r>
                      <a:endParaRPr lang="en-US" dirty="0"/>
                    </a:p>
                  </a:txBody>
                  <a:tcPr/>
                </a:tc>
              </a:tr>
              <a:tr h="370840">
                <a:tc>
                  <a:txBody>
                    <a:bodyPr/>
                    <a:lstStyle/>
                    <a:p>
                      <a:pPr algn="ctr"/>
                      <a:r>
                        <a:rPr lang="en-IN" dirty="0" smtClean="0"/>
                        <a:t>0</a:t>
                      </a:r>
                      <a:endParaRPr lang="en-US" dirty="0"/>
                    </a:p>
                  </a:txBody>
                  <a:tcPr/>
                </a:tc>
                <a:tc>
                  <a:txBody>
                    <a:bodyPr/>
                    <a:lstStyle/>
                    <a:p>
                      <a:pPr algn="ctr"/>
                      <a:r>
                        <a:rPr lang="en-IN" dirty="0" smtClean="0"/>
                        <a:t>0</a:t>
                      </a:r>
                      <a:endParaRPr lang="en-US" dirty="0"/>
                    </a:p>
                  </a:txBody>
                  <a:tcPr/>
                </a:tc>
                <a:tc>
                  <a:txBody>
                    <a:bodyPr/>
                    <a:lstStyle/>
                    <a:p>
                      <a:pPr algn="ctr"/>
                      <a:r>
                        <a:rPr lang="en-IN" dirty="0" smtClean="0"/>
                        <a:t>0</a:t>
                      </a:r>
                      <a:endParaRPr lang="en-US" dirty="0"/>
                    </a:p>
                  </a:txBody>
                  <a:tcPr/>
                </a:tc>
              </a:tr>
              <a:tr h="370840">
                <a:tc>
                  <a:txBody>
                    <a:bodyPr/>
                    <a:lstStyle/>
                    <a:p>
                      <a:pPr algn="ctr"/>
                      <a:r>
                        <a:rPr lang="en-IN" dirty="0" smtClean="0"/>
                        <a:t>0</a:t>
                      </a:r>
                      <a:endParaRPr lang="en-US" dirty="0"/>
                    </a:p>
                  </a:txBody>
                  <a:tcPr/>
                </a:tc>
                <a:tc>
                  <a:txBody>
                    <a:bodyPr/>
                    <a:lstStyle/>
                    <a:p>
                      <a:pPr algn="ctr"/>
                      <a:r>
                        <a:rPr lang="en-IN" dirty="0" smtClean="0"/>
                        <a:t>1</a:t>
                      </a:r>
                      <a:endParaRPr lang="en-US" dirty="0"/>
                    </a:p>
                  </a:txBody>
                  <a:tcPr/>
                </a:tc>
                <a:tc>
                  <a:txBody>
                    <a:bodyPr/>
                    <a:lstStyle/>
                    <a:p>
                      <a:pPr algn="ctr"/>
                      <a:r>
                        <a:rPr lang="en-IN" dirty="0" smtClean="0"/>
                        <a:t>1</a:t>
                      </a:r>
                      <a:endParaRPr lang="en-US" dirty="0"/>
                    </a:p>
                  </a:txBody>
                  <a:tcPr/>
                </a:tc>
              </a:tr>
              <a:tr h="370840">
                <a:tc>
                  <a:txBody>
                    <a:bodyPr/>
                    <a:lstStyle/>
                    <a:p>
                      <a:pPr algn="ctr"/>
                      <a:r>
                        <a:rPr lang="en-IN" dirty="0" smtClean="0"/>
                        <a:t>1</a:t>
                      </a:r>
                      <a:endParaRPr lang="en-US" dirty="0"/>
                    </a:p>
                  </a:txBody>
                  <a:tcPr/>
                </a:tc>
                <a:tc>
                  <a:txBody>
                    <a:bodyPr/>
                    <a:lstStyle/>
                    <a:p>
                      <a:pPr algn="ctr"/>
                      <a:r>
                        <a:rPr lang="en-IN" dirty="0" smtClean="0"/>
                        <a:t>0</a:t>
                      </a:r>
                      <a:endParaRPr lang="en-US" dirty="0"/>
                    </a:p>
                  </a:txBody>
                  <a:tcPr/>
                </a:tc>
                <a:tc>
                  <a:txBody>
                    <a:bodyPr/>
                    <a:lstStyle/>
                    <a:p>
                      <a:pPr algn="ctr"/>
                      <a:r>
                        <a:rPr lang="en-IN" dirty="0" smtClean="0"/>
                        <a:t>0</a:t>
                      </a:r>
                      <a:endParaRPr lang="en-US" dirty="0"/>
                    </a:p>
                  </a:txBody>
                  <a:tcPr/>
                </a:tc>
              </a:tr>
              <a:tr h="370840">
                <a:tc>
                  <a:txBody>
                    <a:bodyPr/>
                    <a:lstStyle/>
                    <a:p>
                      <a:pPr algn="ctr"/>
                      <a:r>
                        <a:rPr lang="en-IN" dirty="0" smtClean="0"/>
                        <a:t>1</a:t>
                      </a:r>
                      <a:endParaRPr lang="en-US" dirty="0"/>
                    </a:p>
                  </a:txBody>
                  <a:tcPr/>
                </a:tc>
                <a:tc>
                  <a:txBody>
                    <a:bodyPr/>
                    <a:lstStyle/>
                    <a:p>
                      <a:pPr algn="ctr"/>
                      <a:r>
                        <a:rPr lang="en-IN" dirty="0" smtClean="0"/>
                        <a:t>1</a:t>
                      </a:r>
                      <a:endParaRPr lang="en-US" dirty="0"/>
                    </a:p>
                  </a:txBody>
                  <a:tcPr/>
                </a:tc>
                <a:tc>
                  <a:txBody>
                    <a:bodyPr/>
                    <a:lstStyle/>
                    <a:p>
                      <a:pPr algn="ctr"/>
                      <a:r>
                        <a:rPr lang="en-IN" dirty="0" smtClean="0"/>
                        <a:t>1</a:t>
                      </a:r>
                      <a:endParaRPr lang="en-US" dirty="0"/>
                    </a:p>
                  </a:txBody>
                  <a:tcPr/>
                </a:tc>
              </a:tr>
            </a:tbl>
          </a:graphicData>
        </a:graphic>
      </p:graphicFrame>
      <p:sp>
        <p:nvSpPr>
          <p:cNvPr id="12" name="TextBox 11"/>
          <p:cNvSpPr txBox="1"/>
          <p:nvPr/>
        </p:nvSpPr>
        <p:spPr>
          <a:xfrm>
            <a:off x="5143504" y="1643055"/>
            <a:ext cx="1785950" cy="923330"/>
          </a:xfrm>
          <a:prstGeom prst="rect">
            <a:avLst/>
          </a:prstGeom>
          <a:noFill/>
          <a:ln>
            <a:solidFill>
              <a:schemeClr val="accent2"/>
            </a:solidFill>
          </a:ln>
        </p:spPr>
        <p:txBody>
          <a:bodyPr wrap="square" rtlCol="0">
            <a:spAutoFit/>
          </a:bodyPr>
          <a:lstStyle/>
          <a:p>
            <a:r>
              <a:rPr lang="en-IN" dirty="0" smtClean="0">
                <a:latin typeface="+mn-lt"/>
              </a:rPr>
              <a:t>Y = A’B + AB</a:t>
            </a:r>
          </a:p>
          <a:p>
            <a:r>
              <a:rPr lang="en-IN" dirty="0" smtClean="0">
                <a:latin typeface="+mn-lt"/>
              </a:rPr>
              <a:t>Y = B (A + A‘)</a:t>
            </a:r>
          </a:p>
          <a:p>
            <a:r>
              <a:rPr lang="en-IN" dirty="0" smtClean="0">
                <a:latin typeface="+mn-lt"/>
              </a:rPr>
              <a:t>Y = B</a:t>
            </a:r>
            <a:endParaRPr lang="en-US" dirty="0"/>
          </a:p>
        </p:txBody>
      </p:sp>
    </p:spTree>
    <p:extLst>
      <p:ext uri="{BB962C8B-B14F-4D97-AF65-F5344CB8AC3E}">
        <p14:creationId xmlns="" xmlns:p14="http://schemas.microsoft.com/office/powerpoint/2010/main" val="4141705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Text Box 2"/>
          <p:cNvSpPr txBox="1">
            <a:spLocks noChangeArrowheads="1"/>
          </p:cNvSpPr>
          <p:nvPr/>
        </p:nvSpPr>
        <p:spPr bwMode="auto">
          <a:xfrm>
            <a:off x="785787" y="681323"/>
            <a:ext cx="7643866" cy="400110"/>
          </a:xfrm>
          <a:prstGeom prst="rect">
            <a:avLst/>
          </a:prstGeom>
          <a:noFill/>
          <a:ln>
            <a:noFill/>
          </a:ln>
          <a:effectLst/>
          <a:extLst>
            <a:ext uri="{909E8E84-426E-40DD-AFC4-6F175D3DCCD1}">
              <a14:hiddenFill xmlns="" xmlns:a14="http://schemas.microsoft.com/office/drawing/2010/main">
                <a:solidFill>
                  <a:srgbClr val="00336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000" b="1" dirty="0" smtClean="0">
                <a:solidFill>
                  <a:srgbClr val="003366"/>
                </a:solidFill>
                <a:latin typeface="+mn-lt"/>
              </a:rPr>
              <a:t>Simplify the expression:</a:t>
            </a:r>
          </a:p>
        </p:txBody>
      </p:sp>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16</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Rectangle 10"/>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graphicFrame>
        <p:nvGraphicFramePr>
          <p:cNvPr id="10" name="Table 9"/>
          <p:cNvGraphicFramePr>
            <a:graphicFrameLocks noGrp="1"/>
          </p:cNvGraphicFramePr>
          <p:nvPr/>
        </p:nvGraphicFramePr>
        <p:xfrm>
          <a:off x="4929190" y="1357302"/>
          <a:ext cx="2643204" cy="1854200"/>
        </p:xfrm>
        <a:graphic>
          <a:graphicData uri="http://schemas.openxmlformats.org/drawingml/2006/table">
            <a:tbl>
              <a:tblPr firstRow="1" bandRow="1">
                <a:tableStyleId>{21E4AEA4-8DFA-4A89-87EB-49C32662AFE0}</a:tableStyleId>
              </a:tblPr>
              <a:tblGrid>
                <a:gridCol w="881068"/>
                <a:gridCol w="881068"/>
                <a:gridCol w="881068"/>
              </a:tblGrid>
              <a:tr h="370840">
                <a:tc>
                  <a:txBody>
                    <a:bodyPr/>
                    <a:lstStyle/>
                    <a:p>
                      <a:pPr algn="ctr"/>
                      <a:r>
                        <a:rPr lang="en-IN" dirty="0" smtClean="0"/>
                        <a:t>A</a:t>
                      </a:r>
                      <a:endParaRPr lang="en-US" dirty="0"/>
                    </a:p>
                  </a:txBody>
                  <a:tcPr/>
                </a:tc>
                <a:tc>
                  <a:txBody>
                    <a:bodyPr/>
                    <a:lstStyle/>
                    <a:p>
                      <a:pPr algn="ctr"/>
                      <a:r>
                        <a:rPr lang="en-IN" dirty="0" smtClean="0"/>
                        <a:t>B</a:t>
                      </a:r>
                      <a:endParaRPr lang="en-US" dirty="0"/>
                    </a:p>
                  </a:txBody>
                  <a:tcPr/>
                </a:tc>
                <a:tc>
                  <a:txBody>
                    <a:bodyPr/>
                    <a:lstStyle/>
                    <a:p>
                      <a:pPr algn="ctr"/>
                      <a:r>
                        <a:rPr lang="en-IN" dirty="0" smtClean="0"/>
                        <a:t>Y</a:t>
                      </a:r>
                      <a:endParaRPr lang="en-US" dirty="0"/>
                    </a:p>
                  </a:txBody>
                  <a:tcPr/>
                </a:tc>
              </a:tr>
              <a:tr h="370840">
                <a:tc>
                  <a:txBody>
                    <a:bodyPr/>
                    <a:lstStyle/>
                    <a:p>
                      <a:pPr algn="ctr"/>
                      <a:r>
                        <a:rPr lang="en-IN" dirty="0" smtClean="0"/>
                        <a:t>0</a:t>
                      </a:r>
                      <a:endParaRPr lang="en-US" dirty="0"/>
                    </a:p>
                  </a:txBody>
                  <a:tcPr/>
                </a:tc>
                <a:tc>
                  <a:txBody>
                    <a:bodyPr/>
                    <a:lstStyle/>
                    <a:p>
                      <a:pPr algn="ctr"/>
                      <a:r>
                        <a:rPr lang="en-IN" dirty="0" smtClean="0"/>
                        <a:t>0</a:t>
                      </a:r>
                      <a:endParaRPr lang="en-US" dirty="0"/>
                    </a:p>
                  </a:txBody>
                  <a:tcPr/>
                </a:tc>
                <a:tc>
                  <a:txBody>
                    <a:bodyPr/>
                    <a:lstStyle/>
                    <a:p>
                      <a:pPr algn="ctr"/>
                      <a:r>
                        <a:rPr lang="en-IN" dirty="0" smtClean="0"/>
                        <a:t>1</a:t>
                      </a:r>
                      <a:endParaRPr lang="en-US" dirty="0"/>
                    </a:p>
                  </a:txBody>
                  <a:tcPr/>
                </a:tc>
              </a:tr>
              <a:tr h="370840">
                <a:tc>
                  <a:txBody>
                    <a:bodyPr/>
                    <a:lstStyle/>
                    <a:p>
                      <a:pPr algn="ctr"/>
                      <a:r>
                        <a:rPr lang="en-IN" dirty="0" smtClean="0"/>
                        <a:t>0</a:t>
                      </a:r>
                      <a:endParaRPr lang="en-US" dirty="0"/>
                    </a:p>
                  </a:txBody>
                  <a:tcPr/>
                </a:tc>
                <a:tc>
                  <a:txBody>
                    <a:bodyPr/>
                    <a:lstStyle/>
                    <a:p>
                      <a:pPr algn="ctr"/>
                      <a:r>
                        <a:rPr lang="en-IN" dirty="0" smtClean="0"/>
                        <a:t>1</a:t>
                      </a:r>
                      <a:endParaRPr lang="en-US" dirty="0"/>
                    </a:p>
                  </a:txBody>
                  <a:tcPr/>
                </a:tc>
                <a:tc>
                  <a:txBody>
                    <a:bodyPr/>
                    <a:lstStyle/>
                    <a:p>
                      <a:pPr algn="ctr"/>
                      <a:r>
                        <a:rPr lang="en-IN" dirty="0" smtClean="0"/>
                        <a:t>0</a:t>
                      </a:r>
                      <a:endParaRPr lang="en-US" dirty="0"/>
                    </a:p>
                  </a:txBody>
                  <a:tcPr/>
                </a:tc>
              </a:tr>
              <a:tr h="370840">
                <a:tc>
                  <a:txBody>
                    <a:bodyPr/>
                    <a:lstStyle/>
                    <a:p>
                      <a:pPr algn="ctr"/>
                      <a:r>
                        <a:rPr lang="en-IN" dirty="0" smtClean="0"/>
                        <a:t>1</a:t>
                      </a:r>
                      <a:endParaRPr lang="en-US" dirty="0"/>
                    </a:p>
                  </a:txBody>
                  <a:tcPr/>
                </a:tc>
                <a:tc>
                  <a:txBody>
                    <a:bodyPr/>
                    <a:lstStyle/>
                    <a:p>
                      <a:pPr algn="ctr"/>
                      <a:r>
                        <a:rPr lang="en-IN" dirty="0" smtClean="0"/>
                        <a:t>0</a:t>
                      </a:r>
                      <a:endParaRPr lang="en-US" dirty="0"/>
                    </a:p>
                  </a:txBody>
                  <a:tcPr/>
                </a:tc>
                <a:tc>
                  <a:txBody>
                    <a:bodyPr/>
                    <a:lstStyle/>
                    <a:p>
                      <a:pPr algn="ctr"/>
                      <a:r>
                        <a:rPr lang="en-IN" dirty="0" smtClean="0"/>
                        <a:t>1</a:t>
                      </a:r>
                      <a:endParaRPr lang="en-US" dirty="0"/>
                    </a:p>
                  </a:txBody>
                  <a:tcPr/>
                </a:tc>
              </a:tr>
              <a:tr h="370840">
                <a:tc>
                  <a:txBody>
                    <a:bodyPr/>
                    <a:lstStyle/>
                    <a:p>
                      <a:pPr algn="ctr"/>
                      <a:r>
                        <a:rPr lang="en-IN" dirty="0" smtClean="0"/>
                        <a:t>1</a:t>
                      </a:r>
                      <a:endParaRPr lang="en-US" dirty="0"/>
                    </a:p>
                  </a:txBody>
                  <a:tcPr/>
                </a:tc>
                <a:tc>
                  <a:txBody>
                    <a:bodyPr/>
                    <a:lstStyle/>
                    <a:p>
                      <a:pPr algn="ctr"/>
                      <a:r>
                        <a:rPr lang="en-IN" dirty="0" smtClean="0"/>
                        <a:t>1</a:t>
                      </a:r>
                      <a:endParaRPr lang="en-US" dirty="0"/>
                    </a:p>
                  </a:txBody>
                  <a:tcPr/>
                </a:tc>
                <a:tc>
                  <a:txBody>
                    <a:bodyPr/>
                    <a:lstStyle/>
                    <a:p>
                      <a:pPr algn="ctr"/>
                      <a:r>
                        <a:rPr lang="en-IN" dirty="0" smtClean="0"/>
                        <a:t>1</a:t>
                      </a:r>
                      <a:endParaRPr lang="en-US" dirty="0"/>
                    </a:p>
                  </a:txBody>
                  <a:tcPr/>
                </a:tc>
              </a:tr>
            </a:tbl>
          </a:graphicData>
        </a:graphic>
      </p:graphicFrame>
      <p:sp>
        <p:nvSpPr>
          <p:cNvPr id="12" name="TextBox 11"/>
          <p:cNvSpPr txBox="1"/>
          <p:nvPr/>
        </p:nvSpPr>
        <p:spPr>
          <a:xfrm>
            <a:off x="1428728" y="1357302"/>
            <a:ext cx="2786082" cy="1754326"/>
          </a:xfrm>
          <a:prstGeom prst="rect">
            <a:avLst/>
          </a:prstGeom>
          <a:noFill/>
          <a:ln>
            <a:solidFill>
              <a:schemeClr val="accent2"/>
            </a:solidFill>
          </a:ln>
        </p:spPr>
        <p:txBody>
          <a:bodyPr wrap="square" rtlCol="0">
            <a:spAutoFit/>
          </a:bodyPr>
          <a:lstStyle/>
          <a:p>
            <a:r>
              <a:rPr lang="en-IN" dirty="0" smtClean="0">
                <a:latin typeface="+mn-lt"/>
              </a:rPr>
              <a:t>Y (A, B) =     m(0, 2, 3)</a:t>
            </a:r>
          </a:p>
          <a:p>
            <a:r>
              <a:rPr lang="en-IN" dirty="0" smtClean="0">
                <a:latin typeface="+mn-lt"/>
              </a:rPr>
              <a:t>Y =     +     + </a:t>
            </a:r>
          </a:p>
          <a:p>
            <a:r>
              <a:rPr lang="en-IN" dirty="0" smtClean="0">
                <a:latin typeface="+mn-lt"/>
              </a:rPr>
              <a:t>Y = A’B’ + AB’ + AB</a:t>
            </a:r>
          </a:p>
          <a:p>
            <a:r>
              <a:rPr lang="en-IN" dirty="0" smtClean="0">
                <a:latin typeface="+mn-lt"/>
              </a:rPr>
              <a:t>Y = B’ (A + A‘) + AB</a:t>
            </a:r>
          </a:p>
          <a:p>
            <a:r>
              <a:rPr lang="en-IN" dirty="0" smtClean="0">
                <a:latin typeface="+mn-lt"/>
              </a:rPr>
              <a:t>Y = B’ + AB</a:t>
            </a:r>
          </a:p>
          <a:p>
            <a:pPr lvl="0"/>
            <a:r>
              <a:rPr lang="en-IN" dirty="0" smtClean="0">
                <a:solidFill>
                  <a:prstClr val="black"/>
                </a:solidFill>
                <a:latin typeface="Century Gothic"/>
              </a:rPr>
              <a:t>Y = A + B’      </a:t>
            </a:r>
            <a:r>
              <a:rPr lang="en-IN" sz="1200" b="1" dirty="0" smtClean="0">
                <a:solidFill>
                  <a:srgbClr val="C00000"/>
                </a:solidFill>
                <a:latin typeface="Century Gothic"/>
              </a:rPr>
              <a:t>Distributive Law</a:t>
            </a:r>
            <a:endParaRPr lang="en-US" b="1" dirty="0">
              <a:solidFill>
                <a:srgbClr val="C00000"/>
              </a:solidFill>
            </a:endParaRPr>
          </a:p>
        </p:txBody>
      </p:sp>
      <p:sp>
        <p:nvSpPr>
          <p:cNvPr id="2050" name="AutoShape 2" descr="Sigma and Pi Notation (Summation and Product Notation) – MathMa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Sigma and Pi Notation (Summation and Product Notation) – MathMa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Equation, factor, mathematics, operator, sigma, sum, summation ic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 name="Picture 8" descr="https://mathmaine.files.wordpress.com/2010/04/sigmapi.jpg?w=640&amp;h=240&amp;crop=1"/>
          <p:cNvPicPr>
            <a:picLocks noChangeAspect="1" noChangeArrowheads="1"/>
          </p:cNvPicPr>
          <p:nvPr/>
        </p:nvPicPr>
        <p:blipFill>
          <a:blip r:embed="rId3"/>
          <a:srcRect l="21094" t="15625" r="61328" b="28125"/>
          <a:stretch>
            <a:fillRect/>
          </a:stretch>
        </p:blipFill>
        <p:spPr bwMode="auto">
          <a:xfrm>
            <a:off x="2571736" y="1428740"/>
            <a:ext cx="178595" cy="214314"/>
          </a:xfrm>
          <a:prstGeom prst="rect">
            <a:avLst/>
          </a:prstGeom>
          <a:noFill/>
        </p:spPr>
      </p:pic>
      <p:pic>
        <p:nvPicPr>
          <p:cNvPr id="2057" name="Picture 9"/>
          <p:cNvPicPr>
            <a:picLocks noChangeAspect="1" noChangeArrowheads="1"/>
          </p:cNvPicPr>
          <p:nvPr/>
        </p:nvPicPr>
        <p:blipFill>
          <a:blip r:embed="rId4"/>
          <a:srcRect/>
          <a:stretch>
            <a:fillRect/>
          </a:stretch>
        </p:blipFill>
        <p:spPr bwMode="auto">
          <a:xfrm>
            <a:off x="1857356" y="1714492"/>
            <a:ext cx="304800" cy="209550"/>
          </a:xfrm>
          <a:prstGeom prst="rect">
            <a:avLst/>
          </a:prstGeom>
          <a:noFill/>
          <a:ln w="9525">
            <a:noFill/>
            <a:miter lim="800000"/>
            <a:headEnd/>
            <a:tailEnd/>
          </a:ln>
          <a:effectLst/>
        </p:spPr>
      </p:pic>
      <p:pic>
        <p:nvPicPr>
          <p:cNvPr id="2058" name="Picture 10"/>
          <p:cNvPicPr>
            <a:picLocks noChangeAspect="1" noChangeArrowheads="1"/>
          </p:cNvPicPr>
          <p:nvPr/>
        </p:nvPicPr>
        <p:blipFill>
          <a:blip r:embed="rId5"/>
          <a:srcRect/>
          <a:stretch>
            <a:fillRect/>
          </a:stretch>
        </p:blipFill>
        <p:spPr bwMode="auto">
          <a:xfrm>
            <a:off x="2300274" y="1690681"/>
            <a:ext cx="342900" cy="238125"/>
          </a:xfrm>
          <a:prstGeom prst="rect">
            <a:avLst/>
          </a:prstGeom>
          <a:noFill/>
          <a:ln w="9525">
            <a:noFill/>
            <a:miter lim="800000"/>
            <a:headEnd/>
            <a:tailEnd/>
          </a:ln>
          <a:effectLst/>
        </p:spPr>
      </p:pic>
      <p:pic>
        <p:nvPicPr>
          <p:cNvPr id="2059" name="Picture 11"/>
          <p:cNvPicPr>
            <a:picLocks noChangeAspect="1" noChangeArrowheads="1"/>
          </p:cNvPicPr>
          <p:nvPr/>
        </p:nvPicPr>
        <p:blipFill>
          <a:blip r:embed="rId6"/>
          <a:srcRect/>
          <a:stretch>
            <a:fillRect/>
          </a:stretch>
        </p:blipFill>
        <p:spPr bwMode="auto">
          <a:xfrm>
            <a:off x="2786050" y="1714492"/>
            <a:ext cx="295275" cy="219075"/>
          </a:xfrm>
          <a:prstGeom prst="rect">
            <a:avLst/>
          </a:prstGeom>
          <a:noFill/>
          <a:ln w="9525">
            <a:noFill/>
            <a:miter lim="800000"/>
            <a:headEnd/>
            <a:tailEnd/>
          </a:ln>
          <a:effectLst/>
        </p:spPr>
      </p:pic>
    </p:spTree>
    <p:extLst>
      <p:ext uri="{BB962C8B-B14F-4D97-AF65-F5344CB8AC3E}">
        <p14:creationId xmlns="" xmlns:p14="http://schemas.microsoft.com/office/powerpoint/2010/main" val="41417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05570">
                                            <p:txEl>
                                              <p:pRg st="0" end="0"/>
                                            </p:txEl>
                                          </p:spTgt>
                                        </p:tgtEl>
                                        <p:attrNameLst>
                                          <p:attrName>style.visibility</p:attrName>
                                        </p:attrNameLst>
                                      </p:cBhvr>
                                      <p:to>
                                        <p:strVal val="visible"/>
                                      </p:to>
                                    </p:set>
                                    <p:animEffect transition="in" filter="fade">
                                      <p:cBhvr>
                                        <p:cTn id="7" dur="2000"/>
                                        <p:tgtEl>
                                          <p:spTgt spid="10055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bg/>
                                          </p:spTgt>
                                        </p:tgtEl>
                                        <p:attrNameLst>
                                          <p:attrName>style.visibility</p:attrName>
                                        </p:attrNameLst>
                                      </p:cBhvr>
                                      <p:to>
                                        <p:strVal val="visible"/>
                                      </p:to>
                                    </p:set>
                                    <p:animEffect transition="in" filter="fade">
                                      <p:cBhvr>
                                        <p:cTn id="12" dur="2000"/>
                                        <p:tgtEl>
                                          <p:spTgt spid="12">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20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fade">
                                      <p:cBhvr>
                                        <p:cTn id="27" dur="2000"/>
                                        <p:tgtEl>
                                          <p:spTgt spid="1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057"/>
                                        </p:tgtEl>
                                        <p:attrNameLst>
                                          <p:attrName>style.visibility</p:attrName>
                                        </p:attrNameLst>
                                      </p:cBhvr>
                                      <p:to>
                                        <p:strVal val="visible"/>
                                      </p:to>
                                    </p:set>
                                    <p:animEffect transition="in" filter="wipe(down)">
                                      <p:cBhvr>
                                        <p:cTn id="32" dur="500"/>
                                        <p:tgtEl>
                                          <p:spTgt spid="2057"/>
                                        </p:tgtEl>
                                      </p:cBhvr>
                                    </p:animEffect>
                                  </p:childTnLst>
                                </p:cTn>
                              </p:par>
                              <p:par>
                                <p:cTn id="33" presetID="22" presetClass="entr" presetSubtype="4" fill="hold" nodeType="withEffect">
                                  <p:stCondLst>
                                    <p:cond delay="0"/>
                                  </p:stCondLst>
                                  <p:childTnLst>
                                    <p:set>
                                      <p:cBhvr>
                                        <p:cTn id="34" dur="1" fill="hold">
                                          <p:stCondLst>
                                            <p:cond delay="0"/>
                                          </p:stCondLst>
                                        </p:cTn>
                                        <p:tgtEl>
                                          <p:spTgt spid="2058"/>
                                        </p:tgtEl>
                                        <p:attrNameLst>
                                          <p:attrName>style.visibility</p:attrName>
                                        </p:attrNameLst>
                                      </p:cBhvr>
                                      <p:to>
                                        <p:strVal val="visible"/>
                                      </p:to>
                                    </p:set>
                                    <p:animEffect transition="in" filter="wipe(down)">
                                      <p:cBhvr>
                                        <p:cTn id="35" dur="500"/>
                                        <p:tgtEl>
                                          <p:spTgt spid="2058"/>
                                        </p:tgtEl>
                                      </p:cBhvr>
                                    </p:animEffect>
                                  </p:childTnLst>
                                </p:cTn>
                              </p:par>
                              <p:par>
                                <p:cTn id="36" presetID="22" presetClass="entr" presetSubtype="4" fill="hold" nodeType="withEffect">
                                  <p:stCondLst>
                                    <p:cond delay="0"/>
                                  </p:stCondLst>
                                  <p:childTnLst>
                                    <p:set>
                                      <p:cBhvr>
                                        <p:cTn id="37" dur="1" fill="hold">
                                          <p:stCondLst>
                                            <p:cond delay="0"/>
                                          </p:stCondLst>
                                        </p:cTn>
                                        <p:tgtEl>
                                          <p:spTgt spid="2059"/>
                                        </p:tgtEl>
                                        <p:attrNameLst>
                                          <p:attrName>style.visibility</p:attrName>
                                        </p:attrNameLst>
                                      </p:cBhvr>
                                      <p:to>
                                        <p:strVal val="visible"/>
                                      </p:to>
                                    </p:set>
                                    <p:animEffect transition="in" filter="wipe(down)">
                                      <p:cBhvr>
                                        <p:cTn id="38" dur="500"/>
                                        <p:tgtEl>
                                          <p:spTgt spid="205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animEffect transition="in" filter="fade">
                                      <p:cBhvr>
                                        <p:cTn id="43" dur="2000"/>
                                        <p:tgtEl>
                                          <p:spTgt spid="12">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2">
                                            <p:txEl>
                                              <p:pRg st="3" end="3"/>
                                            </p:txEl>
                                          </p:spTgt>
                                        </p:tgtEl>
                                        <p:attrNameLst>
                                          <p:attrName>style.visibility</p:attrName>
                                        </p:attrNameLst>
                                      </p:cBhvr>
                                      <p:to>
                                        <p:strVal val="visible"/>
                                      </p:to>
                                    </p:set>
                                    <p:animEffect transition="in" filter="fade">
                                      <p:cBhvr>
                                        <p:cTn id="48" dur="2000"/>
                                        <p:tgtEl>
                                          <p:spTgt spid="1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2">
                                            <p:txEl>
                                              <p:pRg st="4" end="4"/>
                                            </p:txEl>
                                          </p:spTgt>
                                        </p:tgtEl>
                                        <p:attrNameLst>
                                          <p:attrName>style.visibility</p:attrName>
                                        </p:attrNameLst>
                                      </p:cBhvr>
                                      <p:to>
                                        <p:strVal val="visible"/>
                                      </p:to>
                                    </p:set>
                                    <p:animEffect transition="in" filter="fade">
                                      <p:cBhvr>
                                        <p:cTn id="53" dur="2000"/>
                                        <p:tgtEl>
                                          <p:spTgt spid="12">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2">
                                            <p:txEl>
                                              <p:pRg st="5" end="5"/>
                                            </p:txEl>
                                          </p:spTgt>
                                        </p:tgtEl>
                                        <p:attrNameLst>
                                          <p:attrName>style.visibility</p:attrName>
                                        </p:attrNameLst>
                                      </p:cBhvr>
                                      <p:to>
                                        <p:strVal val="visible"/>
                                      </p:to>
                                    </p:set>
                                    <p:animEffect transition="in" filter="fade">
                                      <p:cBhvr>
                                        <p:cTn id="58" dur="2000"/>
                                        <p:tgtEl>
                                          <p:spTgt spid="12">
                                            <p:txEl>
                                              <p:pRg st="5" end="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down)">
                                      <p:cBhvr>
                                        <p:cTn id="6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0" grpId="0" build="p"/>
      <p:bldP spid="12"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Text Box 2"/>
          <p:cNvSpPr txBox="1">
            <a:spLocks noChangeArrowheads="1"/>
          </p:cNvSpPr>
          <p:nvPr/>
        </p:nvSpPr>
        <p:spPr bwMode="auto">
          <a:xfrm>
            <a:off x="785786" y="642922"/>
            <a:ext cx="7643866" cy="400110"/>
          </a:xfrm>
          <a:prstGeom prst="rect">
            <a:avLst/>
          </a:prstGeom>
          <a:noFill/>
          <a:ln>
            <a:noFill/>
          </a:ln>
          <a:effectLst/>
          <a:extLst>
            <a:ext uri="{909E8E84-426E-40DD-AFC4-6F175D3DCCD1}">
              <a14:hiddenFill xmlns="" xmlns:a14="http://schemas.microsoft.com/office/drawing/2010/main">
                <a:solidFill>
                  <a:srgbClr val="00336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000" b="1" dirty="0" smtClean="0">
                <a:solidFill>
                  <a:srgbClr val="003366"/>
                </a:solidFill>
                <a:latin typeface="+mn-lt"/>
              </a:rPr>
              <a:t>Simplify the expression:</a:t>
            </a:r>
          </a:p>
        </p:txBody>
      </p:sp>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17</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Rectangle 10"/>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graphicFrame>
        <p:nvGraphicFramePr>
          <p:cNvPr id="10" name="Table 9"/>
          <p:cNvGraphicFramePr>
            <a:graphicFrameLocks noGrp="1"/>
          </p:cNvGraphicFramePr>
          <p:nvPr/>
        </p:nvGraphicFramePr>
        <p:xfrm>
          <a:off x="928662" y="1142988"/>
          <a:ext cx="2643204" cy="3337560"/>
        </p:xfrm>
        <a:graphic>
          <a:graphicData uri="http://schemas.openxmlformats.org/drawingml/2006/table">
            <a:tbl>
              <a:tblPr firstRow="1" bandRow="1">
                <a:tableStyleId>{21E4AEA4-8DFA-4A89-87EB-49C32662AFE0}</a:tableStyleId>
              </a:tblPr>
              <a:tblGrid>
                <a:gridCol w="660801"/>
                <a:gridCol w="660801"/>
                <a:gridCol w="660801"/>
                <a:gridCol w="660801"/>
              </a:tblGrid>
              <a:tr h="370840">
                <a:tc>
                  <a:txBody>
                    <a:bodyPr/>
                    <a:lstStyle/>
                    <a:p>
                      <a:pPr algn="ctr"/>
                      <a:r>
                        <a:rPr lang="en-IN" dirty="0" smtClean="0"/>
                        <a:t>A</a:t>
                      </a:r>
                      <a:endParaRPr lang="en-US" dirty="0"/>
                    </a:p>
                  </a:txBody>
                  <a:tcPr/>
                </a:tc>
                <a:tc>
                  <a:txBody>
                    <a:bodyPr/>
                    <a:lstStyle/>
                    <a:p>
                      <a:pPr algn="ctr"/>
                      <a:r>
                        <a:rPr lang="en-IN" dirty="0" smtClean="0"/>
                        <a:t>B</a:t>
                      </a:r>
                      <a:endParaRPr lang="en-US" dirty="0"/>
                    </a:p>
                  </a:txBody>
                  <a:tcPr/>
                </a:tc>
                <a:tc>
                  <a:txBody>
                    <a:bodyPr/>
                    <a:lstStyle/>
                    <a:p>
                      <a:pPr algn="ctr"/>
                      <a:r>
                        <a:rPr lang="en-IN" dirty="0" smtClean="0"/>
                        <a:t>C</a:t>
                      </a:r>
                      <a:endParaRPr lang="en-US" dirty="0"/>
                    </a:p>
                  </a:txBody>
                  <a:tcPr/>
                </a:tc>
                <a:tc>
                  <a:txBody>
                    <a:bodyPr/>
                    <a:lstStyle/>
                    <a:p>
                      <a:pPr algn="ctr"/>
                      <a:r>
                        <a:rPr lang="en-IN" dirty="0" smtClean="0"/>
                        <a:t>F</a:t>
                      </a:r>
                      <a:endParaRPr lang="en-US" dirty="0"/>
                    </a:p>
                  </a:txBody>
                  <a:tcPr/>
                </a:tc>
              </a:tr>
              <a:tr h="370840">
                <a:tc>
                  <a:txBody>
                    <a:bodyPr/>
                    <a:lstStyle/>
                    <a:p>
                      <a:pPr algn="ctr"/>
                      <a:r>
                        <a:rPr lang="en-IN" dirty="0" smtClean="0"/>
                        <a:t>0</a:t>
                      </a:r>
                      <a:endParaRPr lang="en-US" dirty="0"/>
                    </a:p>
                  </a:txBody>
                  <a:tcPr/>
                </a:tc>
                <a:tc>
                  <a:txBody>
                    <a:bodyPr/>
                    <a:lstStyle/>
                    <a:p>
                      <a:pPr algn="ctr"/>
                      <a:r>
                        <a:rPr lang="en-IN" dirty="0" smtClean="0"/>
                        <a:t>0</a:t>
                      </a:r>
                      <a:endParaRPr lang="en-US" dirty="0"/>
                    </a:p>
                  </a:txBody>
                  <a:tcPr/>
                </a:tc>
                <a:tc>
                  <a:txBody>
                    <a:bodyPr/>
                    <a:lstStyle/>
                    <a:p>
                      <a:pPr algn="ctr"/>
                      <a:r>
                        <a:rPr lang="en-IN" dirty="0" smtClean="0"/>
                        <a:t>0</a:t>
                      </a:r>
                      <a:endParaRPr lang="en-US" dirty="0"/>
                    </a:p>
                  </a:txBody>
                  <a:tcPr/>
                </a:tc>
                <a:tc>
                  <a:txBody>
                    <a:bodyPr/>
                    <a:lstStyle/>
                    <a:p>
                      <a:pPr algn="ctr"/>
                      <a:r>
                        <a:rPr lang="en-IN" dirty="0" smtClean="0"/>
                        <a:t>0</a:t>
                      </a:r>
                      <a:endParaRPr lang="en-US" dirty="0"/>
                    </a:p>
                  </a:txBody>
                  <a:tcPr/>
                </a:tc>
              </a:tr>
              <a:tr h="370840">
                <a:tc>
                  <a:txBody>
                    <a:bodyPr/>
                    <a:lstStyle/>
                    <a:p>
                      <a:pPr algn="ctr"/>
                      <a:r>
                        <a:rPr lang="en-IN" dirty="0" smtClean="0"/>
                        <a:t>0</a:t>
                      </a:r>
                      <a:endParaRPr lang="en-US" dirty="0"/>
                    </a:p>
                  </a:txBody>
                  <a:tcPr/>
                </a:tc>
                <a:tc>
                  <a:txBody>
                    <a:bodyPr/>
                    <a:lstStyle/>
                    <a:p>
                      <a:pPr algn="ctr"/>
                      <a:r>
                        <a:rPr lang="en-IN" dirty="0" smtClean="0"/>
                        <a:t>0</a:t>
                      </a:r>
                      <a:endParaRPr lang="en-US" dirty="0"/>
                    </a:p>
                  </a:txBody>
                  <a:tcPr/>
                </a:tc>
                <a:tc>
                  <a:txBody>
                    <a:bodyPr/>
                    <a:lstStyle/>
                    <a:p>
                      <a:pPr algn="ctr"/>
                      <a:r>
                        <a:rPr lang="en-IN" dirty="0" smtClean="0"/>
                        <a:t>1</a:t>
                      </a:r>
                      <a:endParaRPr lang="en-US" dirty="0"/>
                    </a:p>
                  </a:txBody>
                  <a:tcPr/>
                </a:tc>
                <a:tc>
                  <a:txBody>
                    <a:bodyPr/>
                    <a:lstStyle/>
                    <a:p>
                      <a:pPr algn="ctr"/>
                      <a:r>
                        <a:rPr lang="en-IN" dirty="0" smtClean="0"/>
                        <a:t>0</a:t>
                      </a:r>
                      <a:endParaRPr lang="en-US" dirty="0"/>
                    </a:p>
                  </a:txBody>
                  <a:tcPr/>
                </a:tc>
              </a:tr>
              <a:tr h="370840">
                <a:tc>
                  <a:txBody>
                    <a:bodyPr/>
                    <a:lstStyle/>
                    <a:p>
                      <a:pPr algn="ctr"/>
                      <a:r>
                        <a:rPr lang="en-IN" dirty="0" smtClean="0"/>
                        <a:t>0</a:t>
                      </a:r>
                      <a:endParaRPr lang="en-US" dirty="0"/>
                    </a:p>
                  </a:txBody>
                  <a:tcPr/>
                </a:tc>
                <a:tc>
                  <a:txBody>
                    <a:bodyPr/>
                    <a:lstStyle/>
                    <a:p>
                      <a:pPr algn="ctr"/>
                      <a:r>
                        <a:rPr lang="en-IN" dirty="0" smtClean="0"/>
                        <a:t>1</a:t>
                      </a:r>
                      <a:endParaRPr lang="en-US" dirty="0"/>
                    </a:p>
                  </a:txBody>
                  <a:tcPr/>
                </a:tc>
                <a:tc>
                  <a:txBody>
                    <a:bodyPr/>
                    <a:lstStyle/>
                    <a:p>
                      <a:pPr algn="ctr"/>
                      <a:r>
                        <a:rPr lang="en-IN" dirty="0" smtClean="0"/>
                        <a:t>0</a:t>
                      </a:r>
                      <a:endParaRPr lang="en-US" dirty="0"/>
                    </a:p>
                  </a:txBody>
                  <a:tcPr/>
                </a:tc>
                <a:tc>
                  <a:txBody>
                    <a:bodyPr/>
                    <a:lstStyle/>
                    <a:p>
                      <a:pPr algn="ctr"/>
                      <a:r>
                        <a:rPr lang="en-IN" dirty="0" smtClean="0"/>
                        <a:t>1</a:t>
                      </a:r>
                      <a:endParaRPr lang="en-US" dirty="0"/>
                    </a:p>
                  </a:txBody>
                  <a:tcPr/>
                </a:tc>
              </a:tr>
              <a:tr h="370840">
                <a:tc>
                  <a:txBody>
                    <a:bodyPr/>
                    <a:lstStyle/>
                    <a:p>
                      <a:pPr algn="ctr"/>
                      <a:r>
                        <a:rPr lang="en-IN" dirty="0" smtClean="0"/>
                        <a:t>0</a:t>
                      </a:r>
                      <a:endParaRPr lang="en-US" dirty="0"/>
                    </a:p>
                  </a:txBody>
                  <a:tcPr/>
                </a:tc>
                <a:tc>
                  <a:txBody>
                    <a:bodyPr/>
                    <a:lstStyle/>
                    <a:p>
                      <a:pPr algn="ctr"/>
                      <a:r>
                        <a:rPr lang="en-IN" dirty="0" smtClean="0"/>
                        <a:t>1</a:t>
                      </a:r>
                      <a:endParaRPr lang="en-US" dirty="0"/>
                    </a:p>
                  </a:txBody>
                  <a:tcPr/>
                </a:tc>
                <a:tc>
                  <a:txBody>
                    <a:bodyPr/>
                    <a:lstStyle/>
                    <a:p>
                      <a:pPr algn="ctr"/>
                      <a:r>
                        <a:rPr lang="en-IN" dirty="0" smtClean="0"/>
                        <a:t>1</a:t>
                      </a:r>
                      <a:endParaRPr lang="en-US" dirty="0"/>
                    </a:p>
                  </a:txBody>
                  <a:tcPr/>
                </a:tc>
                <a:tc>
                  <a:txBody>
                    <a:bodyPr/>
                    <a:lstStyle/>
                    <a:p>
                      <a:pPr algn="ctr"/>
                      <a:r>
                        <a:rPr lang="en-IN" dirty="0" smtClean="0"/>
                        <a:t>0</a:t>
                      </a:r>
                      <a:endParaRPr lang="en-US" dirty="0"/>
                    </a:p>
                  </a:txBody>
                  <a:tcPr/>
                </a:tc>
              </a:tr>
              <a:tr h="370840">
                <a:tc>
                  <a:txBody>
                    <a:bodyPr/>
                    <a:lstStyle/>
                    <a:p>
                      <a:pPr algn="ctr"/>
                      <a:r>
                        <a:rPr lang="en-IN" dirty="0" smtClean="0"/>
                        <a:t>1</a:t>
                      </a:r>
                      <a:endParaRPr lang="en-US" dirty="0"/>
                    </a:p>
                  </a:txBody>
                  <a:tcPr/>
                </a:tc>
                <a:tc>
                  <a:txBody>
                    <a:bodyPr/>
                    <a:lstStyle/>
                    <a:p>
                      <a:pPr algn="ctr"/>
                      <a:r>
                        <a:rPr lang="en-IN" dirty="0" smtClean="0"/>
                        <a:t>0</a:t>
                      </a:r>
                      <a:endParaRPr lang="en-US" dirty="0"/>
                    </a:p>
                  </a:txBody>
                  <a:tcPr/>
                </a:tc>
                <a:tc>
                  <a:txBody>
                    <a:bodyPr/>
                    <a:lstStyle/>
                    <a:p>
                      <a:pPr algn="ctr"/>
                      <a:r>
                        <a:rPr lang="en-IN" dirty="0" smtClean="0"/>
                        <a:t>0</a:t>
                      </a:r>
                      <a:endParaRPr lang="en-US" dirty="0"/>
                    </a:p>
                  </a:txBody>
                  <a:tcPr/>
                </a:tc>
                <a:tc>
                  <a:txBody>
                    <a:bodyPr/>
                    <a:lstStyle/>
                    <a:p>
                      <a:pPr algn="ctr"/>
                      <a:r>
                        <a:rPr lang="en-IN" dirty="0" smtClean="0"/>
                        <a:t>1</a:t>
                      </a:r>
                      <a:endParaRPr lang="en-US" dirty="0"/>
                    </a:p>
                  </a:txBody>
                  <a:tcPr/>
                </a:tc>
              </a:tr>
              <a:tr h="370840">
                <a:tc>
                  <a:txBody>
                    <a:bodyPr/>
                    <a:lstStyle/>
                    <a:p>
                      <a:pPr algn="ctr"/>
                      <a:r>
                        <a:rPr lang="en-IN" dirty="0" smtClean="0"/>
                        <a:t>1</a:t>
                      </a:r>
                      <a:endParaRPr lang="en-US" dirty="0"/>
                    </a:p>
                  </a:txBody>
                  <a:tcPr/>
                </a:tc>
                <a:tc>
                  <a:txBody>
                    <a:bodyPr/>
                    <a:lstStyle/>
                    <a:p>
                      <a:pPr algn="ctr"/>
                      <a:r>
                        <a:rPr lang="en-IN" dirty="0" smtClean="0"/>
                        <a:t>0</a:t>
                      </a:r>
                      <a:endParaRPr lang="en-US" dirty="0"/>
                    </a:p>
                  </a:txBody>
                  <a:tcPr/>
                </a:tc>
                <a:tc>
                  <a:txBody>
                    <a:bodyPr/>
                    <a:lstStyle/>
                    <a:p>
                      <a:pPr algn="ctr"/>
                      <a:r>
                        <a:rPr lang="en-IN" dirty="0" smtClean="0"/>
                        <a:t>1</a:t>
                      </a:r>
                      <a:endParaRPr lang="en-US" dirty="0"/>
                    </a:p>
                  </a:txBody>
                  <a:tcPr/>
                </a:tc>
                <a:tc>
                  <a:txBody>
                    <a:bodyPr/>
                    <a:lstStyle/>
                    <a:p>
                      <a:pPr algn="ctr"/>
                      <a:r>
                        <a:rPr lang="en-IN" dirty="0" smtClean="0"/>
                        <a:t>1</a:t>
                      </a:r>
                      <a:endParaRPr lang="en-US" dirty="0"/>
                    </a:p>
                  </a:txBody>
                  <a:tcPr/>
                </a:tc>
              </a:tr>
              <a:tr h="370840">
                <a:tc>
                  <a:txBody>
                    <a:bodyPr/>
                    <a:lstStyle/>
                    <a:p>
                      <a:pPr algn="ctr"/>
                      <a:r>
                        <a:rPr lang="en-IN" dirty="0" smtClean="0"/>
                        <a:t>1</a:t>
                      </a:r>
                      <a:endParaRPr lang="en-US" dirty="0"/>
                    </a:p>
                  </a:txBody>
                  <a:tcPr/>
                </a:tc>
                <a:tc>
                  <a:txBody>
                    <a:bodyPr/>
                    <a:lstStyle/>
                    <a:p>
                      <a:pPr algn="ctr"/>
                      <a:r>
                        <a:rPr lang="en-IN" dirty="0" smtClean="0"/>
                        <a:t>1</a:t>
                      </a:r>
                      <a:endParaRPr lang="en-US" dirty="0"/>
                    </a:p>
                  </a:txBody>
                  <a:tcPr/>
                </a:tc>
                <a:tc>
                  <a:txBody>
                    <a:bodyPr/>
                    <a:lstStyle/>
                    <a:p>
                      <a:pPr algn="ctr"/>
                      <a:r>
                        <a:rPr lang="en-IN" dirty="0" smtClean="0"/>
                        <a:t>0</a:t>
                      </a:r>
                      <a:endParaRPr lang="en-US" dirty="0"/>
                    </a:p>
                  </a:txBody>
                  <a:tcPr/>
                </a:tc>
                <a:tc>
                  <a:txBody>
                    <a:bodyPr/>
                    <a:lstStyle/>
                    <a:p>
                      <a:pPr algn="ctr"/>
                      <a:r>
                        <a:rPr lang="en-IN" dirty="0" smtClean="0"/>
                        <a:t>1</a:t>
                      </a:r>
                      <a:endParaRPr lang="en-US" dirty="0"/>
                    </a:p>
                  </a:txBody>
                  <a:tcPr/>
                </a:tc>
              </a:tr>
              <a:tr h="370840">
                <a:tc>
                  <a:txBody>
                    <a:bodyPr/>
                    <a:lstStyle/>
                    <a:p>
                      <a:pPr algn="ctr"/>
                      <a:r>
                        <a:rPr lang="en-IN" dirty="0" smtClean="0"/>
                        <a:t>1</a:t>
                      </a:r>
                      <a:endParaRPr lang="en-US" dirty="0"/>
                    </a:p>
                  </a:txBody>
                  <a:tcPr/>
                </a:tc>
                <a:tc>
                  <a:txBody>
                    <a:bodyPr/>
                    <a:lstStyle/>
                    <a:p>
                      <a:pPr algn="ctr"/>
                      <a:r>
                        <a:rPr lang="en-IN" dirty="0" smtClean="0"/>
                        <a:t>1</a:t>
                      </a:r>
                      <a:endParaRPr lang="en-US" dirty="0"/>
                    </a:p>
                  </a:txBody>
                  <a:tcPr/>
                </a:tc>
                <a:tc>
                  <a:txBody>
                    <a:bodyPr/>
                    <a:lstStyle/>
                    <a:p>
                      <a:pPr algn="ctr"/>
                      <a:r>
                        <a:rPr lang="en-IN" dirty="0" smtClean="0"/>
                        <a:t>1</a:t>
                      </a:r>
                      <a:endParaRPr lang="en-US" dirty="0"/>
                    </a:p>
                  </a:txBody>
                  <a:tcPr/>
                </a:tc>
                <a:tc>
                  <a:txBody>
                    <a:bodyPr/>
                    <a:lstStyle/>
                    <a:p>
                      <a:pPr algn="ctr"/>
                      <a:r>
                        <a:rPr lang="en-IN" dirty="0" smtClean="0"/>
                        <a:t>1</a:t>
                      </a:r>
                      <a:endParaRPr lang="en-US" dirty="0"/>
                    </a:p>
                  </a:txBody>
                  <a:tcPr/>
                </a:tc>
              </a:tr>
            </a:tbl>
          </a:graphicData>
        </a:graphic>
      </p:graphicFrame>
      <p:sp>
        <p:nvSpPr>
          <p:cNvPr id="12" name="TextBox 11"/>
          <p:cNvSpPr txBox="1"/>
          <p:nvPr/>
        </p:nvSpPr>
        <p:spPr>
          <a:xfrm>
            <a:off x="3929058" y="1142988"/>
            <a:ext cx="4572032" cy="1754326"/>
          </a:xfrm>
          <a:prstGeom prst="rect">
            <a:avLst/>
          </a:prstGeom>
          <a:noFill/>
          <a:ln>
            <a:solidFill>
              <a:schemeClr val="accent2"/>
            </a:solidFill>
          </a:ln>
        </p:spPr>
        <p:txBody>
          <a:bodyPr wrap="square" rtlCol="0">
            <a:spAutoFit/>
          </a:bodyPr>
          <a:lstStyle/>
          <a:p>
            <a:r>
              <a:rPr lang="en-IN" dirty="0" smtClean="0">
                <a:latin typeface="+mn-lt"/>
              </a:rPr>
              <a:t>F = A’BC’ + </a:t>
            </a:r>
            <a:r>
              <a:rPr lang="en-IN" dirty="0" smtClean="0">
                <a:solidFill>
                  <a:srgbClr val="C00000"/>
                </a:solidFill>
                <a:latin typeface="+mn-lt"/>
              </a:rPr>
              <a:t>AB’C’ + AB’C </a:t>
            </a:r>
            <a:r>
              <a:rPr lang="en-IN" dirty="0" smtClean="0">
                <a:latin typeface="+mn-lt"/>
              </a:rPr>
              <a:t>+ </a:t>
            </a:r>
            <a:r>
              <a:rPr lang="en-IN" dirty="0" smtClean="0">
                <a:solidFill>
                  <a:srgbClr val="3333FF"/>
                </a:solidFill>
                <a:latin typeface="+mn-lt"/>
              </a:rPr>
              <a:t>ABC’ + ABC</a:t>
            </a:r>
          </a:p>
          <a:p>
            <a:r>
              <a:rPr lang="en-IN" dirty="0" smtClean="0">
                <a:latin typeface="+mn-lt"/>
              </a:rPr>
              <a:t>F = A’BC’ + </a:t>
            </a:r>
            <a:r>
              <a:rPr lang="en-IN" dirty="0" smtClean="0">
                <a:solidFill>
                  <a:srgbClr val="C00000"/>
                </a:solidFill>
                <a:latin typeface="+mn-lt"/>
              </a:rPr>
              <a:t>AB’ (C + C’)</a:t>
            </a:r>
            <a:r>
              <a:rPr lang="en-IN" dirty="0" smtClean="0">
                <a:latin typeface="+mn-lt"/>
              </a:rPr>
              <a:t> + </a:t>
            </a:r>
            <a:r>
              <a:rPr lang="en-IN" dirty="0" smtClean="0">
                <a:solidFill>
                  <a:srgbClr val="3333FF"/>
                </a:solidFill>
                <a:latin typeface="+mn-lt"/>
              </a:rPr>
              <a:t>AB (</a:t>
            </a:r>
            <a:r>
              <a:rPr lang="en-IN" dirty="0" smtClean="0">
                <a:solidFill>
                  <a:srgbClr val="3333FF"/>
                </a:solidFill>
                <a:latin typeface="Century Gothic"/>
              </a:rPr>
              <a:t>C + C’)</a:t>
            </a:r>
          </a:p>
          <a:p>
            <a:r>
              <a:rPr lang="en-IN" dirty="0" smtClean="0">
                <a:solidFill>
                  <a:prstClr val="black"/>
                </a:solidFill>
                <a:latin typeface="Century Gothic"/>
              </a:rPr>
              <a:t>F = </a:t>
            </a:r>
            <a:r>
              <a:rPr lang="de-DE" dirty="0" smtClean="0">
                <a:solidFill>
                  <a:prstClr val="black"/>
                </a:solidFill>
                <a:latin typeface="Century Gothic"/>
              </a:rPr>
              <a:t>A’BC’ + </a:t>
            </a:r>
            <a:r>
              <a:rPr lang="de-DE" dirty="0" smtClean="0">
                <a:solidFill>
                  <a:srgbClr val="C00000"/>
                </a:solidFill>
                <a:latin typeface="Century Gothic"/>
              </a:rPr>
              <a:t>AB’</a:t>
            </a:r>
            <a:r>
              <a:rPr lang="de-DE" dirty="0" smtClean="0">
                <a:solidFill>
                  <a:prstClr val="black"/>
                </a:solidFill>
                <a:latin typeface="Century Gothic"/>
              </a:rPr>
              <a:t> + </a:t>
            </a:r>
            <a:r>
              <a:rPr lang="de-DE" dirty="0" smtClean="0">
                <a:solidFill>
                  <a:srgbClr val="3333FF"/>
                </a:solidFill>
                <a:latin typeface="Century Gothic"/>
              </a:rPr>
              <a:t>AB</a:t>
            </a:r>
          </a:p>
          <a:p>
            <a:r>
              <a:rPr lang="en-IN" dirty="0" smtClean="0">
                <a:solidFill>
                  <a:prstClr val="black"/>
                </a:solidFill>
                <a:latin typeface="Century Gothic"/>
              </a:rPr>
              <a:t>F = </a:t>
            </a:r>
            <a:r>
              <a:rPr lang="de-DE" dirty="0" smtClean="0">
                <a:solidFill>
                  <a:prstClr val="black"/>
                </a:solidFill>
                <a:latin typeface="Century Gothic"/>
              </a:rPr>
              <a:t>A’BC’ + </a:t>
            </a:r>
            <a:r>
              <a:rPr lang="de-DE" dirty="0" smtClean="0">
                <a:solidFill>
                  <a:srgbClr val="C00000"/>
                </a:solidFill>
                <a:latin typeface="Century Gothic"/>
              </a:rPr>
              <a:t>A(B’</a:t>
            </a:r>
            <a:r>
              <a:rPr lang="de-DE" dirty="0" smtClean="0">
                <a:solidFill>
                  <a:prstClr val="black"/>
                </a:solidFill>
                <a:latin typeface="Century Gothic"/>
              </a:rPr>
              <a:t> + </a:t>
            </a:r>
            <a:r>
              <a:rPr lang="de-DE" dirty="0" smtClean="0">
                <a:solidFill>
                  <a:srgbClr val="3333FF"/>
                </a:solidFill>
                <a:latin typeface="Century Gothic"/>
              </a:rPr>
              <a:t>B)</a:t>
            </a:r>
          </a:p>
          <a:p>
            <a:r>
              <a:rPr lang="en-IN" dirty="0" smtClean="0">
                <a:solidFill>
                  <a:prstClr val="black"/>
                </a:solidFill>
                <a:latin typeface="Century Gothic"/>
              </a:rPr>
              <a:t>F = </a:t>
            </a:r>
            <a:r>
              <a:rPr lang="de-DE" dirty="0" smtClean="0">
                <a:solidFill>
                  <a:prstClr val="black"/>
                </a:solidFill>
                <a:latin typeface="Century Gothic"/>
              </a:rPr>
              <a:t>A’BC’ + </a:t>
            </a:r>
            <a:r>
              <a:rPr lang="de-DE" dirty="0" smtClean="0">
                <a:latin typeface="Century Gothic"/>
              </a:rPr>
              <a:t>A</a:t>
            </a:r>
          </a:p>
          <a:p>
            <a:r>
              <a:rPr lang="en-IN" dirty="0" smtClean="0">
                <a:solidFill>
                  <a:prstClr val="black"/>
                </a:solidFill>
                <a:latin typeface="Century Gothic"/>
              </a:rPr>
              <a:t>F = </a:t>
            </a:r>
            <a:r>
              <a:rPr lang="de-DE" dirty="0" smtClean="0">
                <a:solidFill>
                  <a:prstClr val="black"/>
                </a:solidFill>
                <a:latin typeface="Century Gothic"/>
              </a:rPr>
              <a:t>BC’ + </a:t>
            </a:r>
            <a:r>
              <a:rPr lang="de-DE" dirty="0" smtClean="0">
                <a:latin typeface="Century Gothic"/>
              </a:rPr>
              <a:t>A                                </a:t>
            </a:r>
            <a:r>
              <a:rPr lang="en-IN" sz="1200" b="1" dirty="0" smtClean="0">
                <a:solidFill>
                  <a:srgbClr val="C00000"/>
                </a:solidFill>
                <a:latin typeface="Century Gothic"/>
              </a:rPr>
              <a:t>Distributive Law</a:t>
            </a:r>
            <a:endParaRPr lang="de-DE" dirty="0" smtClean="0">
              <a:latin typeface="Century Gothic"/>
            </a:endParaRPr>
          </a:p>
        </p:txBody>
      </p:sp>
      <p:sp>
        <p:nvSpPr>
          <p:cNvPr id="2050" name="AutoShape 2" descr="Sigma and Pi Notation (Summation and Product Notation) – MathMa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Sigma and Pi Notation (Summation and Product Notation) – MathMa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Equation, factor, mathematics, operator, sigma, sum, summation ic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 name="Picture 8" descr="https://mathmaine.files.wordpress.com/2010/04/sigmapi.jpg?w=640&amp;h=240&amp;crop=1"/>
          <p:cNvPicPr>
            <a:picLocks noChangeAspect="1" noChangeArrowheads="1"/>
          </p:cNvPicPr>
          <p:nvPr/>
        </p:nvPicPr>
        <p:blipFill>
          <a:blip r:embed="rId3"/>
          <a:srcRect l="21094" t="15625" r="61328" b="28125"/>
          <a:stretch>
            <a:fillRect/>
          </a:stretch>
        </p:blipFill>
        <p:spPr bwMode="auto">
          <a:xfrm>
            <a:off x="4357686" y="3929070"/>
            <a:ext cx="178595" cy="214314"/>
          </a:xfrm>
          <a:prstGeom prst="rect">
            <a:avLst/>
          </a:prstGeom>
          <a:noFill/>
        </p:spPr>
      </p:pic>
      <p:pic>
        <p:nvPicPr>
          <p:cNvPr id="2058" name="Picture 10"/>
          <p:cNvPicPr>
            <a:picLocks noChangeAspect="1" noChangeArrowheads="1"/>
          </p:cNvPicPr>
          <p:nvPr/>
        </p:nvPicPr>
        <p:blipFill>
          <a:blip r:embed="rId4"/>
          <a:srcRect/>
          <a:stretch>
            <a:fillRect/>
          </a:stretch>
        </p:blipFill>
        <p:spPr bwMode="auto">
          <a:xfrm>
            <a:off x="4357686" y="3305179"/>
            <a:ext cx="342900" cy="238125"/>
          </a:xfrm>
          <a:prstGeom prst="rect">
            <a:avLst/>
          </a:prstGeom>
          <a:noFill/>
          <a:ln w="9525">
            <a:noFill/>
            <a:miter lim="800000"/>
            <a:headEnd/>
            <a:tailEnd/>
          </a:ln>
          <a:effectLst/>
        </p:spPr>
      </p:pic>
      <p:sp>
        <p:nvSpPr>
          <p:cNvPr id="17" name="TextBox 16"/>
          <p:cNvSpPr txBox="1"/>
          <p:nvPr/>
        </p:nvSpPr>
        <p:spPr>
          <a:xfrm>
            <a:off x="3929058" y="3202548"/>
            <a:ext cx="4572032" cy="369332"/>
          </a:xfrm>
          <a:prstGeom prst="rect">
            <a:avLst/>
          </a:prstGeom>
          <a:noFill/>
          <a:ln>
            <a:solidFill>
              <a:schemeClr val="accent2"/>
            </a:solidFill>
          </a:ln>
        </p:spPr>
        <p:txBody>
          <a:bodyPr wrap="square" rtlCol="0">
            <a:spAutoFit/>
          </a:bodyPr>
          <a:lstStyle/>
          <a:p>
            <a:r>
              <a:rPr lang="en-IN" dirty="0" smtClean="0">
                <a:latin typeface="+mn-lt"/>
              </a:rPr>
              <a:t>F =      +      +      +      + </a:t>
            </a:r>
          </a:p>
        </p:txBody>
      </p:sp>
      <p:pic>
        <p:nvPicPr>
          <p:cNvPr id="40962" name="Picture 2"/>
          <p:cNvPicPr>
            <a:picLocks noChangeAspect="1" noChangeArrowheads="1"/>
          </p:cNvPicPr>
          <p:nvPr/>
        </p:nvPicPr>
        <p:blipFill>
          <a:blip r:embed="rId5"/>
          <a:srcRect/>
          <a:stretch>
            <a:fillRect/>
          </a:stretch>
        </p:blipFill>
        <p:spPr bwMode="auto">
          <a:xfrm>
            <a:off x="4900617" y="3326184"/>
            <a:ext cx="314325" cy="190500"/>
          </a:xfrm>
          <a:prstGeom prst="rect">
            <a:avLst/>
          </a:prstGeom>
          <a:noFill/>
          <a:ln w="9525">
            <a:noFill/>
            <a:miter lim="800000"/>
            <a:headEnd/>
            <a:tailEnd/>
          </a:ln>
          <a:effectLst/>
        </p:spPr>
      </p:pic>
      <p:pic>
        <p:nvPicPr>
          <p:cNvPr id="40963" name="Picture 3"/>
          <p:cNvPicPr>
            <a:picLocks noChangeAspect="1" noChangeArrowheads="1"/>
          </p:cNvPicPr>
          <p:nvPr/>
        </p:nvPicPr>
        <p:blipFill>
          <a:blip r:embed="rId6"/>
          <a:srcRect/>
          <a:stretch>
            <a:fillRect/>
          </a:stretch>
        </p:blipFill>
        <p:spPr bwMode="auto">
          <a:xfrm>
            <a:off x="5429258" y="3297609"/>
            <a:ext cx="285750" cy="219075"/>
          </a:xfrm>
          <a:prstGeom prst="rect">
            <a:avLst/>
          </a:prstGeom>
          <a:noFill/>
          <a:ln w="9525">
            <a:noFill/>
            <a:miter lim="800000"/>
            <a:headEnd/>
            <a:tailEnd/>
          </a:ln>
          <a:effectLst/>
        </p:spPr>
      </p:pic>
      <p:pic>
        <p:nvPicPr>
          <p:cNvPr id="40964" name="Picture 4"/>
          <p:cNvPicPr>
            <a:picLocks noChangeAspect="1" noChangeArrowheads="1"/>
          </p:cNvPicPr>
          <p:nvPr/>
        </p:nvPicPr>
        <p:blipFill>
          <a:blip r:embed="rId7"/>
          <a:srcRect/>
          <a:stretch>
            <a:fillRect/>
          </a:stretch>
        </p:blipFill>
        <p:spPr bwMode="auto">
          <a:xfrm>
            <a:off x="5929322" y="3302370"/>
            <a:ext cx="295275" cy="219075"/>
          </a:xfrm>
          <a:prstGeom prst="rect">
            <a:avLst/>
          </a:prstGeom>
          <a:noFill/>
          <a:ln w="9525">
            <a:noFill/>
            <a:miter lim="800000"/>
            <a:headEnd/>
            <a:tailEnd/>
          </a:ln>
          <a:effectLst/>
        </p:spPr>
      </p:pic>
      <p:pic>
        <p:nvPicPr>
          <p:cNvPr id="40965" name="Picture 5"/>
          <p:cNvPicPr>
            <a:picLocks noChangeAspect="1" noChangeArrowheads="1"/>
          </p:cNvPicPr>
          <p:nvPr/>
        </p:nvPicPr>
        <p:blipFill>
          <a:blip r:embed="rId8"/>
          <a:srcRect/>
          <a:stretch>
            <a:fillRect/>
          </a:stretch>
        </p:blipFill>
        <p:spPr bwMode="auto">
          <a:xfrm>
            <a:off x="6429388" y="3302370"/>
            <a:ext cx="276225" cy="228600"/>
          </a:xfrm>
          <a:prstGeom prst="rect">
            <a:avLst/>
          </a:prstGeom>
          <a:noFill/>
          <a:ln w="9525">
            <a:noFill/>
            <a:miter lim="800000"/>
            <a:headEnd/>
            <a:tailEnd/>
          </a:ln>
          <a:effectLst/>
        </p:spPr>
      </p:pic>
      <p:sp>
        <p:nvSpPr>
          <p:cNvPr id="22" name="TextBox 21"/>
          <p:cNvSpPr txBox="1"/>
          <p:nvPr/>
        </p:nvSpPr>
        <p:spPr>
          <a:xfrm>
            <a:off x="5786446" y="2928938"/>
            <a:ext cx="500066" cy="276999"/>
          </a:xfrm>
          <a:prstGeom prst="rect">
            <a:avLst/>
          </a:prstGeom>
          <a:noFill/>
        </p:spPr>
        <p:txBody>
          <a:bodyPr wrap="square" rtlCol="0">
            <a:spAutoFit/>
          </a:bodyPr>
          <a:lstStyle/>
          <a:p>
            <a:r>
              <a:rPr lang="en-IN" sz="1200" dirty="0" smtClean="0"/>
              <a:t>or</a:t>
            </a:r>
            <a:endParaRPr lang="en-US" sz="1200" dirty="0"/>
          </a:p>
        </p:txBody>
      </p:sp>
      <p:sp>
        <p:nvSpPr>
          <p:cNvPr id="23" name="TextBox 22"/>
          <p:cNvSpPr txBox="1"/>
          <p:nvPr/>
        </p:nvSpPr>
        <p:spPr>
          <a:xfrm>
            <a:off x="3929058" y="3857632"/>
            <a:ext cx="4572032" cy="369332"/>
          </a:xfrm>
          <a:prstGeom prst="rect">
            <a:avLst/>
          </a:prstGeom>
          <a:noFill/>
          <a:ln>
            <a:solidFill>
              <a:schemeClr val="accent2"/>
            </a:solidFill>
          </a:ln>
        </p:spPr>
        <p:txBody>
          <a:bodyPr wrap="square" rtlCol="0">
            <a:spAutoFit/>
          </a:bodyPr>
          <a:lstStyle/>
          <a:p>
            <a:r>
              <a:rPr lang="en-IN" dirty="0" smtClean="0">
                <a:latin typeface="+mn-lt"/>
              </a:rPr>
              <a:t>F =    m(2, 4, 5, 6, 7)</a:t>
            </a:r>
          </a:p>
        </p:txBody>
      </p:sp>
      <p:sp>
        <p:nvSpPr>
          <p:cNvPr id="24" name="TextBox 23"/>
          <p:cNvSpPr txBox="1"/>
          <p:nvPr/>
        </p:nvSpPr>
        <p:spPr>
          <a:xfrm>
            <a:off x="5786446" y="3580633"/>
            <a:ext cx="500066" cy="276999"/>
          </a:xfrm>
          <a:prstGeom prst="rect">
            <a:avLst/>
          </a:prstGeom>
          <a:noFill/>
        </p:spPr>
        <p:txBody>
          <a:bodyPr wrap="square" rtlCol="0">
            <a:spAutoFit/>
          </a:bodyPr>
          <a:lstStyle/>
          <a:p>
            <a:r>
              <a:rPr lang="en-IN" sz="1200" dirty="0" smtClean="0"/>
              <a:t>or</a:t>
            </a:r>
            <a:endParaRPr lang="en-US" sz="1200" dirty="0"/>
          </a:p>
        </p:txBody>
      </p:sp>
    </p:spTree>
    <p:extLst>
      <p:ext uri="{BB962C8B-B14F-4D97-AF65-F5344CB8AC3E}">
        <p14:creationId xmlns="" xmlns:p14="http://schemas.microsoft.com/office/powerpoint/2010/main" val="41417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05570">
                                            <p:txEl>
                                              <p:pRg st="0" end="0"/>
                                            </p:txEl>
                                          </p:spTgt>
                                        </p:tgtEl>
                                        <p:attrNameLst>
                                          <p:attrName>style.visibility</p:attrName>
                                        </p:attrNameLst>
                                      </p:cBhvr>
                                      <p:to>
                                        <p:strVal val="visible"/>
                                      </p:to>
                                    </p:set>
                                    <p:animEffect transition="in" filter="fade">
                                      <p:cBhvr>
                                        <p:cTn id="7" dur="2000"/>
                                        <p:tgtEl>
                                          <p:spTgt spid="10055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bg/>
                                          </p:spTgt>
                                        </p:tgtEl>
                                        <p:attrNameLst>
                                          <p:attrName>style.visibility</p:attrName>
                                        </p:attrNameLst>
                                      </p:cBhvr>
                                      <p:to>
                                        <p:strVal val="visible"/>
                                      </p:to>
                                    </p:set>
                                    <p:animEffect transition="in" filter="fade">
                                      <p:cBhvr>
                                        <p:cTn id="12" dur="2000"/>
                                        <p:tgtEl>
                                          <p:spTgt spid="12">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20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fade">
                                      <p:cBhvr>
                                        <p:cTn id="27" dur="2000"/>
                                        <p:tgtEl>
                                          <p:spTgt spid="1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xEl>
                                              <p:pRg st="2" end="2"/>
                                            </p:txEl>
                                          </p:spTgt>
                                        </p:tgtEl>
                                        <p:attrNameLst>
                                          <p:attrName>style.visibility</p:attrName>
                                        </p:attrNameLst>
                                      </p:cBhvr>
                                      <p:to>
                                        <p:strVal val="visible"/>
                                      </p:to>
                                    </p:set>
                                    <p:animEffect transition="in" filter="fade">
                                      <p:cBhvr>
                                        <p:cTn id="32" dur="2000"/>
                                        <p:tgtEl>
                                          <p:spTgt spid="1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animEffect transition="in" filter="fade">
                                      <p:cBhvr>
                                        <p:cTn id="37" dur="2000"/>
                                        <p:tgtEl>
                                          <p:spTgt spid="1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xEl>
                                              <p:pRg st="4" end="4"/>
                                            </p:txEl>
                                          </p:spTgt>
                                        </p:tgtEl>
                                        <p:attrNameLst>
                                          <p:attrName>style.visibility</p:attrName>
                                        </p:attrNameLst>
                                      </p:cBhvr>
                                      <p:to>
                                        <p:strVal val="visible"/>
                                      </p:to>
                                    </p:set>
                                    <p:animEffect transition="in" filter="fade">
                                      <p:cBhvr>
                                        <p:cTn id="42" dur="2000"/>
                                        <p:tgtEl>
                                          <p:spTgt spid="12">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animEffect transition="in" filter="fade">
                                      <p:cBhvr>
                                        <p:cTn id="47" dur="2000"/>
                                        <p:tgtEl>
                                          <p:spTgt spid="12">
                                            <p:txEl>
                                              <p:pRg st="5" end="5"/>
                                            </p:txEl>
                                          </p:spTgt>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down)">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2000"/>
                                        <p:tgtEl>
                                          <p:spTgt spid="22">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40962"/>
                                        </p:tgtEl>
                                        <p:attrNameLst>
                                          <p:attrName>style.visibility</p:attrName>
                                        </p:attrNameLst>
                                      </p:cBhvr>
                                      <p:to>
                                        <p:strVal val="visible"/>
                                      </p:to>
                                    </p:set>
                                    <p:animEffect transition="in" filter="wipe(down)">
                                      <p:cBhvr>
                                        <p:cTn id="60" dur="500"/>
                                        <p:tgtEl>
                                          <p:spTgt spid="40962"/>
                                        </p:tgtEl>
                                      </p:cBhvr>
                                    </p:animEffect>
                                  </p:childTnLst>
                                </p:cTn>
                              </p:par>
                              <p:par>
                                <p:cTn id="61" presetID="22" presetClass="entr" presetSubtype="4" fill="hold" nodeType="withEffect">
                                  <p:stCondLst>
                                    <p:cond delay="0"/>
                                  </p:stCondLst>
                                  <p:childTnLst>
                                    <p:set>
                                      <p:cBhvr>
                                        <p:cTn id="62" dur="1" fill="hold">
                                          <p:stCondLst>
                                            <p:cond delay="0"/>
                                          </p:stCondLst>
                                        </p:cTn>
                                        <p:tgtEl>
                                          <p:spTgt spid="2058"/>
                                        </p:tgtEl>
                                        <p:attrNameLst>
                                          <p:attrName>style.visibility</p:attrName>
                                        </p:attrNameLst>
                                      </p:cBhvr>
                                      <p:to>
                                        <p:strVal val="visible"/>
                                      </p:to>
                                    </p:set>
                                    <p:animEffect transition="in" filter="wipe(down)">
                                      <p:cBhvr>
                                        <p:cTn id="63" dur="500"/>
                                        <p:tgtEl>
                                          <p:spTgt spid="2058"/>
                                        </p:tgtEl>
                                      </p:cBhvr>
                                    </p:animEffect>
                                  </p:childTnLst>
                                </p:cTn>
                              </p:par>
                              <p:par>
                                <p:cTn id="64" presetID="22" presetClass="entr" presetSubtype="4" fill="hold" nodeType="withEffect">
                                  <p:stCondLst>
                                    <p:cond delay="0"/>
                                  </p:stCondLst>
                                  <p:childTnLst>
                                    <p:set>
                                      <p:cBhvr>
                                        <p:cTn id="65" dur="1" fill="hold">
                                          <p:stCondLst>
                                            <p:cond delay="0"/>
                                          </p:stCondLst>
                                        </p:cTn>
                                        <p:tgtEl>
                                          <p:spTgt spid="40963"/>
                                        </p:tgtEl>
                                        <p:attrNameLst>
                                          <p:attrName>style.visibility</p:attrName>
                                        </p:attrNameLst>
                                      </p:cBhvr>
                                      <p:to>
                                        <p:strVal val="visible"/>
                                      </p:to>
                                    </p:set>
                                    <p:animEffect transition="in" filter="wipe(down)">
                                      <p:cBhvr>
                                        <p:cTn id="66" dur="500"/>
                                        <p:tgtEl>
                                          <p:spTgt spid="40963"/>
                                        </p:tgtEl>
                                      </p:cBhvr>
                                    </p:animEffect>
                                  </p:childTnLst>
                                </p:cTn>
                              </p:par>
                              <p:par>
                                <p:cTn id="67" presetID="22" presetClass="entr" presetSubtype="4" fill="hold" nodeType="withEffect">
                                  <p:stCondLst>
                                    <p:cond delay="0"/>
                                  </p:stCondLst>
                                  <p:childTnLst>
                                    <p:set>
                                      <p:cBhvr>
                                        <p:cTn id="68" dur="1" fill="hold">
                                          <p:stCondLst>
                                            <p:cond delay="0"/>
                                          </p:stCondLst>
                                        </p:cTn>
                                        <p:tgtEl>
                                          <p:spTgt spid="40964"/>
                                        </p:tgtEl>
                                        <p:attrNameLst>
                                          <p:attrName>style.visibility</p:attrName>
                                        </p:attrNameLst>
                                      </p:cBhvr>
                                      <p:to>
                                        <p:strVal val="visible"/>
                                      </p:to>
                                    </p:set>
                                    <p:animEffect transition="in" filter="wipe(down)">
                                      <p:cBhvr>
                                        <p:cTn id="69" dur="500"/>
                                        <p:tgtEl>
                                          <p:spTgt spid="40964"/>
                                        </p:tgtEl>
                                      </p:cBhvr>
                                    </p:animEffect>
                                  </p:childTnLst>
                                </p:cTn>
                              </p:par>
                              <p:par>
                                <p:cTn id="70" presetID="22" presetClass="entr" presetSubtype="4" fill="hold" nodeType="withEffect">
                                  <p:stCondLst>
                                    <p:cond delay="0"/>
                                  </p:stCondLst>
                                  <p:childTnLst>
                                    <p:set>
                                      <p:cBhvr>
                                        <p:cTn id="71" dur="1" fill="hold">
                                          <p:stCondLst>
                                            <p:cond delay="0"/>
                                          </p:stCondLst>
                                        </p:cTn>
                                        <p:tgtEl>
                                          <p:spTgt spid="40965"/>
                                        </p:tgtEl>
                                        <p:attrNameLst>
                                          <p:attrName>style.visibility</p:attrName>
                                        </p:attrNameLst>
                                      </p:cBhvr>
                                      <p:to>
                                        <p:strVal val="visible"/>
                                      </p:to>
                                    </p:set>
                                    <p:animEffect transition="in" filter="wipe(down)">
                                      <p:cBhvr>
                                        <p:cTn id="72" dur="500"/>
                                        <p:tgtEl>
                                          <p:spTgt spid="4096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3">
                                            <p:bg/>
                                          </p:spTgt>
                                        </p:tgtEl>
                                        <p:attrNameLst>
                                          <p:attrName>style.visibility</p:attrName>
                                        </p:attrNameLst>
                                      </p:cBhvr>
                                      <p:to>
                                        <p:strVal val="visible"/>
                                      </p:to>
                                    </p:set>
                                    <p:animEffect transition="in" filter="fade">
                                      <p:cBhvr>
                                        <p:cTn id="82" dur="2000"/>
                                        <p:tgtEl>
                                          <p:spTgt spid="23">
                                            <p:bg/>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3">
                                            <p:txEl>
                                              <p:pRg st="0" end="0"/>
                                            </p:txEl>
                                          </p:spTgt>
                                        </p:tgtEl>
                                        <p:attrNameLst>
                                          <p:attrName>style.visibility</p:attrName>
                                        </p:attrNameLst>
                                      </p:cBhvr>
                                      <p:to>
                                        <p:strVal val="visible"/>
                                      </p:to>
                                    </p:set>
                                    <p:animEffect transition="in" filter="fade">
                                      <p:cBhvr>
                                        <p:cTn id="87" dur="2000"/>
                                        <p:tgtEl>
                                          <p:spTgt spid="23">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4">
                                            <p:txEl>
                                              <p:pRg st="0" end="0"/>
                                            </p:txEl>
                                          </p:spTgt>
                                        </p:tgtEl>
                                        <p:attrNameLst>
                                          <p:attrName>style.visibility</p:attrName>
                                        </p:attrNameLst>
                                      </p:cBhvr>
                                      <p:to>
                                        <p:strVal val="visible"/>
                                      </p:to>
                                    </p:set>
                                    <p:animEffect transition="in" filter="fade">
                                      <p:cBhvr>
                                        <p:cTn id="92" dur="20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0" grpId="0" build="p"/>
      <p:bldP spid="12" grpId="0" uiExpand="1" build="p" animBg="1"/>
      <p:bldP spid="17" grpId="0" animBg="1"/>
      <p:bldP spid="22" grpId="0" build="p"/>
      <p:bldP spid="23" grpId="0" uiExpand="1" build="p" animBg="1"/>
      <p:bldP spid="2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Text Box 2"/>
          <p:cNvSpPr txBox="1">
            <a:spLocks noChangeArrowheads="1"/>
          </p:cNvSpPr>
          <p:nvPr/>
        </p:nvSpPr>
        <p:spPr bwMode="auto">
          <a:xfrm>
            <a:off x="785787" y="681323"/>
            <a:ext cx="7643866" cy="400110"/>
          </a:xfrm>
          <a:prstGeom prst="rect">
            <a:avLst/>
          </a:prstGeom>
          <a:noFill/>
          <a:ln>
            <a:noFill/>
          </a:ln>
          <a:effectLst/>
          <a:extLst>
            <a:ext uri="{909E8E84-426E-40DD-AFC4-6F175D3DCCD1}">
              <a14:hiddenFill xmlns="" xmlns:a14="http://schemas.microsoft.com/office/drawing/2010/main">
                <a:solidFill>
                  <a:srgbClr val="00336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000" b="1" dirty="0" smtClean="0">
                <a:solidFill>
                  <a:srgbClr val="003366"/>
                </a:solidFill>
                <a:latin typeface="+mn-lt"/>
              </a:rPr>
              <a:t>For the given truth table, Minimize the POS expression:</a:t>
            </a:r>
          </a:p>
        </p:txBody>
      </p:sp>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18</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Rectangle 10"/>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graphicFrame>
        <p:nvGraphicFramePr>
          <p:cNvPr id="10" name="Table 9"/>
          <p:cNvGraphicFramePr>
            <a:graphicFrameLocks noGrp="1"/>
          </p:cNvGraphicFramePr>
          <p:nvPr/>
        </p:nvGraphicFramePr>
        <p:xfrm>
          <a:off x="1357292" y="1428740"/>
          <a:ext cx="2643204" cy="1854200"/>
        </p:xfrm>
        <a:graphic>
          <a:graphicData uri="http://schemas.openxmlformats.org/drawingml/2006/table">
            <a:tbl>
              <a:tblPr firstRow="1" bandRow="1">
                <a:tableStyleId>{21E4AEA4-8DFA-4A89-87EB-49C32662AFE0}</a:tableStyleId>
              </a:tblPr>
              <a:tblGrid>
                <a:gridCol w="881068"/>
                <a:gridCol w="881068"/>
                <a:gridCol w="881068"/>
              </a:tblGrid>
              <a:tr h="370840">
                <a:tc>
                  <a:txBody>
                    <a:bodyPr/>
                    <a:lstStyle/>
                    <a:p>
                      <a:pPr algn="ctr"/>
                      <a:r>
                        <a:rPr lang="en-IN" dirty="0" smtClean="0"/>
                        <a:t>A</a:t>
                      </a:r>
                      <a:endParaRPr lang="en-US" dirty="0"/>
                    </a:p>
                  </a:txBody>
                  <a:tcPr/>
                </a:tc>
                <a:tc>
                  <a:txBody>
                    <a:bodyPr/>
                    <a:lstStyle/>
                    <a:p>
                      <a:pPr algn="ctr"/>
                      <a:r>
                        <a:rPr lang="en-IN" dirty="0" smtClean="0"/>
                        <a:t>B</a:t>
                      </a:r>
                      <a:endParaRPr lang="en-US" dirty="0"/>
                    </a:p>
                  </a:txBody>
                  <a:tcPr/>
                </a:tc>
                <a:tc>
                  <a:txBody>
                    <a:bodyPr/>
                    <a:lstStyle/>
                    <a:p>
                      <a:pPr algn="ctr"/>
                      <a:r>
                        <a:rPr lang="en-IN" dirty="0" smtClean="0"/>
                        <a:t>Y</a:t>
                      </a:r>
                      <a:endParaRPr lang="en-US" dirty="0"/>
                    </a:p>
                  </a:txBody>
                  <a:tcPr/>
                </a:tc>
              </a:tr>
              <a:tr h="370840">
                <a:tc>
                  <a:txBody>
                    <a:bodyPr/>
                    <a:lstStyle/>
                    <a:p>
                      <a:pPr algn="ctr"/>
                      <a:r>
                        <a:rPr lang="en-IN" dirty="0" smtClean="0"/>
                        <a:t>0</a:t>
                      </a:r>
                      <a:endParaRPr lang="en-US" dirty="0"/>
                    </a:p>
                  </a:txBody>
                  <a:tcPr/>
                </a:tc>
                <a:tc>
                  <a:txBody>
                    <a:bodyPr/>
                    <a:lstStyle/>
                    <a:p>
                      <a:pPr algn="ctr"/>
                      <a:r>
                        <a:rPr lang="en-IN" dirty="0" smtClean="0"/>
                        <a:t>0</a:t>
                      </a:r>
                      <a:endParaRPr lang="en-US" dirty="0"/>
                    </a:p>
                  </a:txBody>
                  <a:tcPr/>
                </a:tc>
                <a:tc>
                  <a:txBody>
                    <a:bodyPr/>
                    <a:lstStyle/>
                    <a:p>
                      <a:pPr algn="ctr"/>
                      <a:r>
                        <a:rPr lang="en-IN" dirty="0" smtClean="0"/>
                        <a:t>1</a:t>
                      </a:r>
                      <a:endParaRPr lang="en-US" dirty="0"/>
                    </a:p>
                  </a:txBody>
                  <a:tcPr/>
                </a:tc>
              </a:tr>
              <a:tr h="370840">
                <a:tc>
                  <a:txBody>
                    <a:bodyPr/>
                    <a:lstStyle/>
                    <a:p>
                      <a:pPr algn="ctr"/>
                      <a:r>
                        <a:rPr lang="en-IN" dirty="0" smtClean="0"/>
                        <a:t>0</a:t>
                      </a:r>
                      <a:endParaRPr lang="en-US" dirty="0"/>
                    </a:p>
                  </a:txBody>
                  <a:tcPr/>
                </a:tc>
                <a:tc>
                  <a:txBody>
                    <a:bodyPr/>
                    <a:lstStyle/>
                    <a:p>
                      <a:pPr algn="ctr"/>
                      <a:r>
                        <a:rPr lang="en-IN" dirty="0" smtClean="0"/>
                        <a:t>1</a:t>
                      </a:r>
                      <a:endParaRPr lang="en-US" dirty="0"/>
                    </a:p>
                  </a:txBody>
                  <a:tcPr/>
                </a:tc>
                <a:tc>
                  <a:txBody>
                    <a:bodyPr/>
                    <a:lstStyle/>
                    <a:p>
                      <a:pPr algn="ctr"/>
                      <a:r>
                        <a:rPr lang="en-IN" dirty="0" smtClean="0"/>
                        <a:t>0</a:t>
                      </a:r>
                      <a:endParaRPr lang="en-US" dirty="0"/>
                    </a:p>
                  </a:txBody>
                  <a:tcPr/>
                </a:tc>
              </a:tr>
              <a:tr h="370840">
                <a:tc>
                  <a:txBody>
                    <a:bodyPr/>
                    <a:lstStyle/>
                    <a:p>
                      <a:pPr algn="ctr"/>
                      <a:r>
                        <a:rPr lang="en-IN" dirty="0" smtClean="0"/>
                        <a:t>1</a:t>
                      </a:r>
                      <a:endParaRPr lang="en-US" dirty="0"/>
                    </a:p>
                  </a:txBody>
                  <a:tcPr/>
                </a:tc>
                <a:tc>
                  <a:txBody>
                    <a:bodyPr/>
                    <a:lstStyle/>
                    <a:p>
                      <a:pPr algn="ctr"/>
                      <a:r>
                        <a:rPr lang="en-IN" dirty="0" smtClean="0"/>
                        <a:t>0</a:t>
                      </a:r>
                      <a:endParaRPr lang="en-US" dirty="0"/>
                    </a:p>
                  </a:txBody>
                  <a:tcPr/>
                </a:tc>
                <a:tc>
                  <a:txBody>
                    <a:bodyPr/>
                    <a:lstStyle/>
                    <a:p>
                      <a:pPr algn="ctr"/>
                      <a:r>
                        <a:rPr lang="en-IN" dirty="0" smtClean="0"/>
                        <a:t>1</a:t>
                      </a:r>
                      <a:endParaRPr lang="en-US" dirty="0"/>
                    </a:p>
                  </a:txBody>
                  <a:tcPr/>
                </a:tc>
              </a:tr>
              <a:tr h="370840">
                <a:tc>
                  <a:txBody>
                    <a:bodyPr/>
                    <a:lstStyle/>
                    <a:p>
                      <a:pPr algn="ctr"/>
                      <a:r>
                        <a:rPr lang="en-IN" dirty="0" smtClean="0"/>
                        <a:t>1</a:t>
                      </a:r>
                      <a:endParaRPr lang="en-US" dirty="0"/>
                    </a:p>
                  </a:txBody>
                  <a:tcPr/>
                </a:tc>
                <a:tc>
                  <a:txBody>
                    <a:bodyPr/>
                    <a:lstStyle/>
                    <a:p>
                      <a:pPr algn="ctr"/>
                      <a:r>
                        <a:rPr lang="en-IN" dirty="0" smtClean="0"/>
                        <a:t>1</a:t>
                      </a:r>
                      <a:endParaRPr lang="en-US" dirty="0"/>
                    </a:p>
                  </a:txBody>
                  <a:tcPr/>
                </a:tc>
                <a:tc>
                  <a:txBody>
                    <a:bodyPr/>
                    <a:lstStyle/>
                    <a:p>
                      <a:pPr algn="ctr"/>
                      <a:r>
                        <a:rPr lang="en-IN" dirty="0" smtClean="0"/>
                        <a:t>0</a:t>
                      </a:r>
                      <a:endParaRPr lang="en-US" dirty="0"/>
                    </a:p>
                  </a:txBody>
                  <a:tcPr/>
                </a:tc>
              </a:tr>
            </a:tbl>
          </a:graphicData>
        </a:graphic>
      </p:graphicFrame>
      <p:sp>
        <p:nvSpPr>
          <p:cNvPr id="12" name="TextBox 11"/>
          <p:cNvSpPr txBox="1"/>
          <p:nvPr/>
        </p:nvSpPr>
        <p:spPr>
          <a:xfrm>
            <a:off x="5143504" y="1643055"/>
            <a:ext cx="2500330" cy="923330"/>
          </a:xfrm>
          <a:prstGeom prst="rect">
            <a:avLst/>
          </a:prstGeom>
          <a:noFill/>
          <a:ln>
            <a:solidFill>
              <a:schemeClr val="accent2"/>
            </a:solidFill>
          </a:ln>
        </p:spPr>
        <p:txBody>
          <a:bodyPr wrap="square" rtlCol="0">
            <a:spAutoFit/>
          </a:bodyPr>
          <a:lstStyle/>
          <a:p>
            <a:r>
              <a:rPr lang="en-IN" dirty="0" smtClean="0">
                <a:latin typeface="+mn-lt"/>
              </a:rPr>
              <a:t>Y = (A+B’) . (A’+B’)</a:t>
            </a:r>
          </a:p>
          <a:p>
            <a:r>
              <a:rPr lang="en-IN" dirty="0" smtClean="0">
                <a:latin typeface="+mn-lt"/>
              </a:rPr>
              <a:t>Y = B’+A A‘</a:t>
            </a:r>
          </a:p>
          <a:p>
            <a:r>
              <a:rPr lang="en-IN" dirty="0" smtClean="0">
                <a:latin typeface="+mn-lt"/>
              </a:rPr>
              <a:t>Y = B’</a:t>
            </a:r>
            <a:endParaRPr lang="en-US" dirty="0"/>
          </a:p>
        </p:txBody>
      </p:sp>
      <p:sp>
        <p:nvSpPr>
          <p:cNvPr id="9" name="TextBox 8"/>
          <p:cNvSpPr txBox="1"/>
          <p:nvPr/>
        </p:nvSpPr>
        <p:spPr>
          <a:xfrm>
            <a:off x="6215074" y="2643186"/>
            <a:ext cx="500066" cy="276999"/>
          </a:xfrm>
          <a:prstGeom prst="rect">
            <a:avLst/>
          </a:prstGeom>
          <a:noFill/>
        </p:spPr>
        <p:txBody>
          <a:bodyPr wrap="square" rtlCol="0">
            <a:spAutoFit/>
          </a:bodyPr>
          <a:lstStyle/>
          <a:p>
            <a:r>
              <a:rPr lang="en-IN" sz="1200" dirty="0" smtClean="0"/>
              <a:t>or</a:t>
            </a:r>
            <a:endParaRPr lang="en-US" sz="1200" dirty="0"/>
          </a:p>
        </p:txBody>
      </p:sp>
      <p:sp>
        <p:nvSpPr>
          <p:cNvPr id="13" name="TextBox 12"/>
          <p:cNvSpPr txBox="1"/>
          <p:nvPr/>
        </p:nvSpPr>
        <p:spPr>
          <a:xfrm>
            <a:off x="5143504" y="2934302"/>
            <a:ext cx="2500330" cy="369332"/>
          </a:xfrm>
          <a:prstGeom prst="rect">
            <a:avLst/>
          </a:prstGeom>
          <a:noFill/>
          <a:ln>
            <a:solidFill>
              <a:schemeClr val="accent2"/>
            </a:solidFill>
          </a:ln>
        </p:spPr>
        <p:txBody>
          <a:bodyPr wrap="square" rtlCol="0">
            <a:spAutoFit/>
          </a:bodyPr>
          <a:lstStyle/>
          <a:p>
            <a:r>
              <a:rPr lang="en-IN" dirty="0" smtClean="0">
                <a:latin typeface="+mn-lt"/>
              </a:rPr>
              <a:t>Y =    (      ,     ) </a:t>
            </a:r>
            <a:endParaRPr lang="en-US" dirty="0"/>
          </a:p>
        </p:txBody>
      </p:sp>
      <p:pic>
        <p:nvPicPr>
          <p:cNvPr id="14" name="Picture 8" descr="https://mathmaine.files.wordpress.com/2010/04/sigmapi.jpg?w=640&amp;h=240&amp;crop=1"/>
          <p:cNvPicPr>
            <a:picLocks noChangeAspect="1" noChangeArrowheads="1"/>
          </p:cNvPicPr>
          <p:nvPr/>
        </p:nvPicPr>
        <p:blipFill>
          <a:blip r:embed="rId3"/>
          <a:srcRect l="56250" t="15625" r="23828" b="28125"/>
          <a:stretch>
            <a:fillRect/>
          </a:stretch>
        </p:blipFill>
        <p:spPr bwMode="auto">
          <a:xfrm>
            <a:off x="5572132" y="3000376"/>
            <a:ext cx="202408" cy="214314"/>
          </a:xfrm>
          <a:prstGeom prst="rect">
            <a:avLst/>
          </a:prstGeom>
          <a:noFill/>
        </p:spPr>
      </p:pic>
      <p:pic>
        <p:nvPicPr>
          <p:cNvPr id="41986" name="Picture 2"/>
          <p:cNvPicPr>
            <a:picLocks noChangeAspect="1" noChangeArrowheads="1"/>
          </p:cNvPicPr>
          <p:nvPr/>
        </p:nvPicPr>
        <p:blipFill>
          <a:blip r:embed="rId4"/>
          <a:srcRect/>
          <a:stretch>
            <a:fillRect/>
          </a:stretch>
        </p:blipFill>
        <p:spPr bwMode="auto">
          <a:xfrm>
            <a:off x="5929322" y="3000378"/>
            <a:ext cx="352425" cy="285750"/>
          </a:xfrm>
          <a:prstGeom prst="rect">
            <a:avLst/>
          </a:prstGeom>
          <a:noFill/>
          <a:ln w="9525">
            <a:noFill/>
            <a:miter lim="800000"/>
            <a:headEnd/>
            <a:tailEnd/>
          </a:ln>
          <a:effectLst/>
        </p:spPr>
      </p:pic>
      <p:pic>
        <p:nvPicPr>
          <p:cNvPr id="41987" name="Picture 3"/>
          <p:cNvPicPr>
            <a:picLocks noChangeAspect="1" noChangeArrowheads="1"/>
          </p:cNvPicPr>
          <p:nvPr/>
        </p:nvPicPr>
        <p:blipFill>
          <a:blip r:embed="rId5"/>
          <a:srcRect/>
          <a:stretch>
            <a:fillRect/>
          </a:stretch>
        </p:blipFill>
        <p:spPr bwMode="auto">
          <a:xfrm>
            <a:off x="6357950" y="3019428"/>
            <a:ext cx="304800" cy="266700"/>
          </a:xfrm>
          <a:prstGeom prst="rect">
            <a:avLst/>
          </a:prstGeom>
          <a:noFill/>
          <a:ln w="9525">
            <a:noFill/>
            <a:miter lim="800000"/>
            <a:headEnd/>
            <a:tailEnd/>
          </a:ln>
          <a:effectLst/>
        </p:spPr>
      </p:pic>
      <p:sp>
        <p:nvSpPr>
          <p:cNvPr id="15" name="TextBox 14"/>
          <p:cNvSpPr txBox="1"/>
          <p:nvPr/>
        </p:nvSpPr>
        <p:spPr>
          <a:xfrm>
            <a:off x="6286512" y="3366319"/>
            <a:ext cx="500066" cy="276999"/>
          </a:xfrm>
          <a:prstGeom prst="rect">
            <a:avLst/>
          </a:prstGeom>
          <a:noFill/>
        </p:spPr>
        <p:txBody>
          <a:bodyPr wrap="square" rtlCol="0">
            <a:spAutoFit/>
          </a:bodyPr>
          <a:lstStyle/>
          <a:p>
            <a:r>
              <a:rPr lang="en-IN" sz="1200" dirty="0" smtClean="0"/>
              <a:t>or</a:t>
            </a:r>
            <a:endParaRPr lang="en-US" sz="1200" dirty="0"/>
          </a:p>
        </p:txBody>
      </p:sp>
      <p:sp>
        <p:nvSpPr>
          <p:cNvPr id="17" name="TextBox 16"/>
          <p:cNvSpPr txBox="1"/>
          <p:nvPr/>
        </p:nvSpPr>
        <p:spPr>
          <a:xfrm>
            <a:off x="5143504" y="3702614"/>
            <a:ext cx="2500330" cy="369332"/>
          </a:xfrm>
          <a:prstGeom prst="rect">
            <a:avLst/>
          </a:prstGeom>
          <a:noFill/>
          <a:ln>
            <a:solidFill>
              <a:schemeClr val="accent2"/>
            </a:solidFill>
          </a:ln>
        </p:spPr>
        <p:txBody>
          <a:bodyPr wrap="square" rtlCol="0">
            <a:spAutoFit/>
          </a:bodyPr>
          <a:lstStyle/>
          <a:p>
            <a:r>
              <a:rPr lang="en-IN" dirty="0" smtClean="0">
                <a:latin typeface="+mn-lt"/>
              </a:rPr>
              <a:t>Y =     M (1, 3) </a:t>
            </a:r>
            <a:endParaRPr lang="en-US" dirty="0"/>
          </a:p>
        </p:txBody>
      </p:sp>
      <p:pic>
        <p:nvPicPr>
          <p:cNvPr id="18" name="Picture 8" descr="https://mathmaine.files.wordpress.com/2010/04/sigmapi.jpg?w=640&amp;h=240&amp;crop=1"/>
          <p:cNvPicPr>
            <a:picLocks noChangeAspect="1" noChangeArrowheads="1"/>
          </p:cNvPicPr>
          <p:nvPr/>
        </p:nvPicPr>
        <p:blipFill>
          <a:blip r:embed="rId3"/>
          <a:srcRect l="56250" t="15625" r="23828" b="28125"/>
          <a:stretch>
            <a:fillRect/>
          </a:stretch>
        </p:blipFill>
        <p:spPr bwMode="auto">
          <a:xfrm>
            <a:off x="5572132" y="3786194"/>
            <a:ext cx="202408" cy="214314"/>
          </a:xfrm>
          <a:prstGeom prst="rect">
            <a:avLst/>
          </a:prstGeom>
          <a:noFill/>
        </p:spPr>
      </p:pic>
    </p:spTree>
    <p:extLst>
      <p:ext uri="{BB962C8B-B14F-4D97-AF65-F5344CB8AC3E}">
        <p14:creationId xmlns="" xmlns:p14="http://schemas.microsoft.com/office/powerpoint/2010/main" val="41417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05570">
                                            <p:txEl>
                                              <p:pRg st="0" end="0"/>
                                            </p:txEl>
                                          </p:spTgt>
                                        </p:tgtEl>
                                        <p:attrNameLst>
                                          <p:attrName>style.visibility</p:attrName>
                                        </p:attrNameLst>
                                      </p:cBhvr>
                                      <p:to>
                                        <p:strVal val="visible"/>
                                      </p:to>
                                    </p:set>
                                    <p:animEffect transition="in" filter="fade">
                                      <p:cBhvr>
                                        <p:cTn id="7" dur="2000"/>
                                        <p:tgtEl>
                                          <p:spTgt spid="10055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bg/>
                                          </p:spTgt>
                                        </p:tgtEl>
                                        <p:attrNameLst>
                                          <p:attrName>style.visibility</p:attrName>
                                        </p:attrNameLst>
                                      </p:cBhvr>
                                      <p:to>
                                        <p:strVal val="visible"/>
                                      </p:to>
                                    </p:set>
                                    <p:animEffect transition="in" filter="wipe(down)">
                                      <p:cBhvr>
                                        <p:cTn id="17" dur="500"/>
                                        <p:tgtEl>
                                          <p:spTgt spid="12">
                                            <p:bg/>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wipe(down)">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wipe(down)">
                                      <p:cBhvr>
                                        <p:cTn id="27" dur="500"/>
                                        <p:tgtEl>
                                          <p:spTgt spid="1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
                                            <p:txEl>
                                              <p:pRg st="2" end="2"/>
                                            </p:txEl>
                                          </p:spTgt>
                                        </p:tgtEl>
                                        <p:attrNameLst>
                                          <p:attrName>style.visibility</p:attrName>
                                        </p:attrNameLst>
                                      </p:cBhvr>
                                      <p:to>
                                        <p:strVal val="visible"/>
                                      </p:to>
                                    </p:set>
                                    <p:animEffect transition="in" filter="wipe(down)">
                                      <p:cBhvr>
                                        <p:cTn id="32" dur="500"/>
                                        <p:tgtEl>
                                          <p:spTgt spid="1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fade">
                                      <p:cBhvr>
                                        <p:cTn id="37" dur="2000"/>
                                        <p:tgtEl>
                                          <p:spTgt spid="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bg/>
                                          </p:spTgt>
                                        </p:tgtEl>
                                        <p:attrNameLst>
                                          <p:attrName>style.visibility</p:attrName>
                                        </p:attrNameLst>
                                      </p:cBhvr>
                                      <p:to>
                                        <p:strVal val="visible"/>
                                      </p:to>
                                    </p:set>
                                    <p:animEffect transition="in" filter="wipe(down)">
                                      <p:cBhvr>
                                        <p:cTn id="42" dur="500"/>
                                        <p:tgtEl>
                                          <p:spTgt spid="13">
                                            <p:bg/>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wipe(down)">
                                      <p:cBhvr>
                                        <p:cTn id="47" dur="500"/>
                                        <p:tgtEl>
                                          <p:spTgt spid="1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1986"/>
                                        </p:tgtEl>
                                        <p:attrNameLst>
                                          <p:attrName>style.visibility</p:attrName>
                                        </p:attrNameLst>
                                      </p:cBhvr>
                                      <p:to>
                                        <p:strVal val="visible"/>
                                      </p:to>
                                    </p:set>
                                    <p:animEffect transition="in" filter="wipe(down)">
                                      <p:cBhvr>
                                        <p:cTn id="52" dur="500"/>
                                        <p:tgtEl>
                                          <p:spTgt spid="41986"/>
                                        </p:tgtEl>
                                      </p:cBhvr>
                                    </p:animEffect>
                                  </p:childTnLst>
                                </p:cTn>
                              </p:par>
                              <p:par>
                                <p:cTn id="53" presetID="22" presetClass="entr" presetSubtype="4"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down)">
                                      <p:cBhvr>
                                        <p:cTn id="55" dur="500"/>
                                        <p:tgtEl>
                                          <p:spTgt spid="14"/>
                                        </p:tgtEl>
                                      </p:cBhvr>
                                    </p:animEffect>
                                  </p:childTnLst>
                                </p:cTn>
                              </p:par>
                              <p:par>
                                <p:cTn id="56" presetID="22" presetClass="entr" presetSubtype="4" fill="hold" nodeType="withEffect">
                                  <p:stCondLst>
                                    <p:cond delay="0"/>
                                  </p:stCondLst>
                                  <p:childTnLst>
                                    <p:set>
                                      <p:cBhvr>
                                        <p:cTn id="57" dur="1" fill="hold">
                                          <p:stCondLst>
                                            <p:cond delay="0"/>
                                          </p:stCondLst>
                                        </p:cTn>
                                        <p:tgtEl>
                                          <p:spTgt spid="41987"/>
                                        </p:tgtEl>
                                        <p:attrNameLst>
                                          <p:attrName>style.visibility</p:attrName>
                                        </p:attrNameLst>
                                      </p:cBhvr>
                                      <p:to>
                                        <p:strVal val="visible"/>
                                      </p:to>
                                    </p:set>
                                    <p:animEffect transition="in" filter="wipe(down)">
                                      <p:cBhvr>
                                        <p:cTn id="58" dur="500"/>
                                        <p:tgtEl>
                                          <p:spTgt spid="4198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5">
                                            <p:txEl>
                                              <p:pRg st="0" end="0"/>
                                            </p:txEl>
                                          </p:spTgt>
                                        </p:tgtEl>
                                        <p:attrNameLst>
                                          <p:attrName>style.visibility</p:attrName>
                                        </p:attrNameLst>
                                      </p:cBhvr>
                                      <p:to>
                                        <p:strVal val="visible"/>
                                      </p:to>
                                    </p:set>
                                    <p:animEffect transition="in" filter="fade">
                                      <p:cBhvr>
                                        <p:cTn id="63" dur="2000"/>
                                        <p:tgtEl>
                                          <p:spTgt spid="15">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7">
                                            <p:bg/>
                                          </p:spTgt>
                                        </p:tgtEl>
                                        <p:attrNameLst>
                                          <p:attrName>style.visibility</p:attrName>
                                        </p:attrNameLst>
                                      </p:cBhvr>
                                      <p:to>
                                        <p:strVal val="visible"/>
                                      </p:to>
                                    </p:set>
                                    <p:animEffect transition="in" filter="wipe(down)">
                                      <p:cBhvr>
                                        <p:cTn id="68" dur="500"/>
                                        <p:tgtEl>
                                          <p:spTgt spid="17">
                                            <p:bg/>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7">
                                            <p:txEl>
                                              <p:pRg st="0" end="0"/>
                                            </p:txEl>
                                          </p:spTgt>
                                        </p:tgtEl>
                                        <p:attrNameLst>
                                          <p:attrName>style.visibility</p:attrName>
                                        </p:attrNameLst>
                                      </p:cBhvr>
                                      <p:to>
                                        <p:strVal val="visible"/>
                                      </p:to>
                                    </p:set>
                                    <p:animEffect transition="in" filter="wipe(down)">
                                      <p:cBhvr>
                                        <p:cTn id="73" dur="500"/>
                                        <p:tgtEl>
                                          <p:spTgt spid="17">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wipe(down)">
                                      <p:cBhvr>
                                        <p:cTn id="7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0" grpId="0" build="p"/>
      <p:bldP spid="12" grpId="0" build="p" animBg="1"/>
      <p:bldP spid="9" grpId="0" build="p"/>
      <p:bldP spid="13" grpId="0" build="p" animBg="1"/>
      <p:bldP spid="15" grpId="0" build="p"/>
      <p:bldP spid="17" grpId="0" uiExpand="1"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Text Box 2"/>
          <p:cNvSpPr txBox="1">
            <a:spLocks noChangeArrowheads="1"/>
          </p:cNvSpPr>
          <p:nvPr/>
        </p:nvSpPr>
        <p:spPr bwMode="auto">
          <a:xfrm>
            <a:off x="785786" y="642922"/>
            <a:ext cx="7643866" cy="400110"/>
          </a:xfrm>
          <a:prstGeom prst="rect">
            <a:avLst/>
          </a:prstGeom>
          <a:noFill/>
          <a:ln>
            <a:noFill/>
          </a:ln>
          <a:effectLst/>
          <a:extLst>
            <a:ext uri="{909E8E84-426E-40DD-AFC4-6F175D3DCCD1}">
              <a14:hiddenFill xmlns="" xmlns:a14="http://schemas.microsoft.com/office/drawing/2010/main">
                <a:solidFill>
                  <a:srgbClr val="00336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000" b="1" dirty="0" smtClean="0">
                <a:solidFill>
                  <a:srgbClr val="003366"/>
                </a:solidFill>
                <a:latin typeface="+mn-lt"/>
              </a:rPr>
              <a:t>Simplify the expression:</a:t>
            </a:r>
          </a:p>
        </p:txBody>
      </p:sp>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19</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Rectangle 10"/>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graphicFrame>
        <p:nvGraphicFramePr>
          <p:cNvPr id="10" name="Table 9"/>
          <p:cNvGraphicFramePr>
            <a:graphicFrameLocks noGrp="1"/>
          </p:cNvGraphicFramePr>
          <p:nvPr/>
        </p:nvGraphicFramePr>
        <p:xfrm>
          <a:off x="928662" y="1142988"/>
          <a:ext cx="2643204" cy="3337560"/>
        </p:xfrm>
        <a:graphic>
          <a:graphicData uri="http://schemas.openxmlformats.org/drawingml/2006/table">
            <a:tbl>
              <a:tblPr firstRow="1" bandRow="1">
                <a:tableStyleId>{21E4AEA4-8DFA-4A89-87EB-49C32662AFE0}</a:tableStyleId>
              </a:tblPr>
              <a:tblGrid>
                <a:gridCol w="660801"/>
                <a:gridCol w="660801"/>
                <a:gridCol w="660801"/>
                <a:gridCol w="660801"/>
              </a:tblGrid>
              <a:tr h="370840">
                <a:tc>
                  <a:txBody>
                    <a:bodyPr/>
                    <a:lstStyle/>
                    <a:p>
                      <a:pPr algn="ctr"/>
                      <a:r>
                        <a:rPr lang="en-IN" dirty="0" smtClean="0"/>
                        <a:t>A</a:t>
                      </a:r>
                      <a:endParaRPr lang="en-US" dirty="0"/>
                    </a:p>
                  </a:txBody>
                  <a:tcPr/>
                </a:tc>
                <a:tc>
                  <a:txBody>
                    <a:bodyPr/>
                    <a:lstStyle/>
                    <a:p>
                      <a:pPr algn="ctr"/>
                      <a:r>
                        <a:rPr lang="en-IN" dirty="0" smtClean="0"/>
                        <a:t>B</a:t>
                      </a:r>
                      <a:endParaRPr lang="en-US" dirty="0"/>
                    </a:p>
                  </a:txBody>
                  <a:tcPr/>
                </a:tc>
                <a:tc>
                  <a:txBody>
                    <a:bodyPr/>
                    <a:lstStyle/>
                    <a:p>
                      <a:pPr algn="ctr"/>
                      <a:r>
                        <a:rPr lang="en-IN" dirty="0" smtClean="0"/>
                        <a:t>C</a:t>
                      </a:r>
                      <a:endParaRPr lang="en-US" dirty="0"/>
                    </a:p>
                  </a:txBody>
                  <a:tcPr/>
                </a:tc>
                <a:tc>
                  <a:txBody>
                    <a:bodyPr/>
                    <a:lstStyle/>
                    <a:p>
                      <a:pPr algn="ctr"/>
                      <a:r>
                        <a:rPr lang="en-IN" dirty="0" smtClean="0"/>
                        <a:t>F</a:t>
                      </a:r>
                      <a:endParaRPr lang="en-US" dirty="0"/>
                    </a:p>
                  </a:txBody>
                  <a:tcPr/>
                </a:tc>
              </a:tr>
              <a:tr h="370840">
                <a:tc>
                  <a:txBody>
                    <a:bodyPr/>
                    <a:lstStyle/>
                    <a:p>
                      <a:pPr algn="ctr"/>
                      <a:r>
                        <a:rPr lang="en-IN" dirty="0" smtClean="0"/>
                        <a:t>0</a:t>
                      </a:r>
                      <a:endParaRPr lang="en-US" dirty="0"/>
                    </a:p>
                  </a:txBody>
                  <a:tcPr/>
                </a:tc>
                <a:tc>
                  <a:txBody>
                    <a:bodyPr/>
                    <a:lstStyle/>
                    <a:p>
                      <a:pPr algn="ctr"/>
                      <a:r>
                        <a:rPr lang="en-IN" dirty="0" smtClean="0"/>
                        <a:t>0</a:t>
                      </a:r>
                      <a:endParaRPr lang="en-US" dirty="0"/>
                    </a:p>
                  </a:txBody>
                  <a:tcPr/>
                </a:tc>
                <a:tc>
                  <a:txBody>
                    <a:bodyPr/>
                    <a:lstStyle/>
                    <a:p>
                      <a:pPr algn="ctr"/>
                      <a:r>
                        <a:rPr lang="en-IN" dirty="0" smtClean="0"/>
                        <a:t>0</a:t>
                      </a:r>
                      <a:endParaRPr lang="en-US" dirty="0"/>
                    </a:p>
                  </a:txBody>
                  <a:tcPr/>
                </a:tc>
                <a:tc>
                  <a:txBody>
                    <a:bodyPr/>
                    <a:lstStyle/>
                    <a:p>
                      <a:pPr algn="ctr"/>
                      <a:r>
                        <a:rPr lang="en-IN" dirty="0" smtClean="0"/>
                        <a:t>0</a:t>
                      </a:r>
                      <a:endParaRPr lang="en-US" dirty="0"/>
                    </a:p>
                  </a:txBody>
                  <a:tcPr/>
                </a:tc>
              </a:tr>
              <a:tr h="370840">
                <a:tc>
                  <a:txBody>
                    <a:bodyPr/>
                    <a:lstStyle/>
                    <a:p>
                      <a:pPr algn="ctr"/>
                      <a:r>
                        <a:rPr lang="en-IN" dirty="0" smtClean="0"/>
                        <a:t>0</a:t>
                      </a:r>
                      <a:endParaRPr lang="en-US" dirty="0"/>
                    </a:p>
                  </a:txBody>
                  <a:tcPr/>
                </a:tc>
                <a:tc>
                  <a:txBody>
                    <a:bodyPr/>
                    <a:lstStyle/>
                    <a:p>
                      <a:pPr algn="ctr"/>
                      <a:r>
                        <a:rPr lang="en-IN" dirty="0" smtClean="0"/>
                        <a:t>0</a:t>
                      </a:r>
                      <a:endParaRPr lang="en-US" dirty="0"/>
                    </a:p>
                  </a:txBody>
                  <a:tcPr/>
                </a:tc>
                <a:tc>
                  <a:txBody>
                    <a:bodyPr/>
                    <a:lstStyle/>
                    <a:p>
                      <a:pPr algn="ctr"/>
                      <a:r>
                        <a:rPr lang="en-IN" dirty="0" smtClean="0"/>
                        <a:t>1</a:t>
                      </a:r>
                      <a:endParaRPr lang="en-US" dirty="0"/>
                    </a:p>
                  </a:txBody>
                  <a:tcPr/>
                </a:tc>
                <a:tc>
                  <a:txBody>
                    <a:bodyPr/>
                    <a:lstStyle/>
                    <a:p>
                      <a:pPr algn="ctr"/>
                      <a:r>
                        <a:rPr lang="en-IN" dirty="0" smtClean="0"/>
                        <a:t>0</a:t>
                      </a:r>
                      <a:endParaRPr lang="en-US" dirty="0"/>
                    </a:p>
                  </a:txBody>
                  <a:tcPr/>
                </a:tc>
              </a:tr>
              <a:tr h="370840">
                <a:tc>
                  <a:txBody>
                    <a:bodyPr/>
                    <a:lstStyle/>
                    <a:p>
                      <a:pPr algn="ctr"/>
                      <a:r>
                        <a:rPr lang="en-IN" dirty="0" smtClean="0"/>
                        <a:t>0</a:t>
                      </a:r>
                      <a:endParaRPr lang="en-US" dirty="0"/>
                    </a:p>
                  </a:txBody>
                  <a:tcPr/>
                </a:tc>
                <a:tc>
                  <a:txBody>
                    <a:bodyPr/>
                    <a:lstStyle/>
                    <a:p>
                      <a:pPr algn="ctr"/>
                      <a:r>
                        <a:rPr lang="en-IN" dirty="0" smtClean="0"/>
                        <a:t>1</a:t>
                      </a:r>
                      <a:endParaRPr lang="en-US" dirty="0"/>
                    </a:p>
                  </a:txBody>
                  <a:tcPr/>
                </a:tc>
                <a:tc>
                  <a:txBody>
                    <a:bodyPr/>
                    <a:lstStyle/>
                    <a:p>
                      <a:pPr algn="ctr"/>
                      <a:r>
                        <a:rPr lang="en-IN" dirty="0" smtClean="0"/>
                        <a:t>0</a:t>
                      </a:r>
                      <a:endParaRPr lang="en-US" dirty="0"/>
                    </a:p>
                  </a:txBody>
                  <a:tcPr/>
                </a:tc>
                <a:tc>
                  <a:txBody>
                    <a:bodyPr/>
                    <a:lstStyle/>
                    <a:p>
                      <a:pPr algn="ctr"/>
                      <a:r>
                        <a:rPr lang="en-IN" dirty="0" smtClean="0"/>
                        <a:t>1</a:t>
                      </a:r>
                      <a:endParaRPr lang="en-US" dirty="0"/>
                    </a:p>
                  </a:txBody>
                  <a:tcPr/>
                </a:tc>
              </a:tr>
              <a:tr h="370840">
                <a:tc>
                  <a:txBody>
                    <a:bodyPr/>
                    <a:lstStyle/>
                    <a:p>
                      <a:pPr algn="ctr"/>
                      <a:r>
                        <a:rPr lang="en-IN" dirty="0" smtClean="0"/>
                        <a:t>0</a:t>
                      </a:r>
                      <a:endParaRPr lang="en-US" dirty="0"/>
                    </a:p>
                  </a:txBody>
                  <a:tcPr/>
                </a:tc>
                <a:tc>
                  <a:txBody>
                    <a:bodyPr/>
                    <a:lstStyle/>
                    <a:p>
                      <a:pPr algn="ctr"/>
                      <a:r>
                        <a:rPr lang="en-IN" dirty="0" smtClean="0"/>
                        <a:t>1</a:t>
                      </a:r>
                      <a:endParaRPr lang="en-US" dirty="0"/>
                    </a:p>
                  </a:txBody>
                  <a:tcPr/>
                </a:tc>
                <a:tc>
                  <a:txBody>
                    <a:bodyPr/>
                    <a:lstStyle/>
                    <a:p>
                      <a:pPr algn="ctr"/>
                      <a:r>
                        <a:rPr lang="en-IN" dirty="0" smtClean="0"/>
                        <a:t>1</a:t>
                      </a:r>
                      <a:endParaRPr lang="en-US" dirty="0"/>
                    </a:p>
                  </a:txBody>
                  <a:tcPr/>
                </a:tc>
                <a:tc>
                  <a:txBody>
                    <a:bodyPr/>
                    <a:lstStyle/>
                    <a:p>
                      <a:pPr algn="ctr"/>
                      <a:r>
                        <a:rPr lang="en-IN" dirty="0" smtClean="0"/>
                        <a:t>0</a:t>
                      </a:r>
                      <a:endParaRPr lang="en-US" dirty="0"/>
                    </a:p>
                  </a:txBody>
                  <a:tcPr/>
                </a:tc>
              </a:tr>
              <a:tr h="370840">
                <a:tc>
                  <a:txBody>
                    <a:bodyPr/>
                    <a:lstStyle/>
                    <a:p>
                      <a:pPr algn="ctr"/>
                      <a:r>
                        <a:rPr lang="en-IN" dirty="0" smtClean="0"/>
                        <a:t>1</a:t>
                      </a:r>
                      <a:endParaRPr lang="en-US" dirty="0"/>
                    </a:p>
                  </a:txBody>
                  <a:tcPr/>
                </a:tc>
                <a:tc>
                  <a:txBody>
                    <a:bodyPr/>
                    <a:lstStyle/>
                    <a:p>
                      <a:pPr algn="ctr"/>
                      <a:r>
                        <a:rPr lang="en-IN" dirty="0" smtClean="0"/>
                        <a:t>0</a:t>
                      </a:r>
                      <a:endParaRPr lang="en-US" dirty="0"/>
                    </a:p>
                  </a:txBody>
                  <a:tcPr/>
                </a:tc>
                <a:tc>
                  <a:txBody>
                    <a:bodyPr/>
                    <a:lstStyle/>
                    <a:p>
                      <a:pPr algn="ctr"/>
                      <a:r>
                        <a:rPr lang="en-IN" dirty="0" smtClean="0"/>
                        <a:t>0</a:t>
                      </a:r>
                      <a:endParaRPr lang="en-US" dirty="0"/>
                    </a:p>
                  </a:txBody>
                  <a:tcPr/>
                </a:tc>
                <a:tc>
                  <a:txBody>
                    <a:bodyPr/>
                    <a:lstStyle/>
                    <a:p>
                      <a:pPr algn="ctr"/>
                      <a:r>
                        <a:rPr lang="en-IN" dirty="0" smtClean="0"/>
                        <a:t>1</a:t>
                      </a:r>
                      <a:endParaRPr lang="en-US" dirty="0"/>
                    </a:p>
                  </a:txBody>
                  <a:tcPr/>
                </a:tc>
              </a:tr>
              <a:tr h="370840">
                <a:tc>
                  <a:txBody>
                    <a:bodyPr/>
                    <a:lstStyle/>
                    <a:p>
                      <a:pPr algn="ctr"/>
                      <a:r>
                        <a:rPr lang="en-IN" dirty="0" smtClean="0"/>
                        <a:t>1</a:t>
                      </a:r>
                      <a:endParaRPr lang="en-US" dirty="0"/>
                    </a:p>
                  </a:txBody>
                  <a:tcPr/>
                </a:tc>
                <a:tc>
                  <a:txBody>
                    <a:bodyPr/>
                    <a:lstStyle/>
                    <a:p>
                      <a:pPr algn="ctr"/>
                      <a:r>
                        <a:rPr lang="en-IN" dirty="0" smtClean="0"/>
                        <a:t>0</a:t>
                      </a:r>
                      <a:endParaRPr lang="en-US" dirty="0"/>
                    </a:p>
                  </a:txBody>
                  <a:tcPr/>
                </a:tc>
                <a:tc>
                  <a:txBody>
                    <a:bodyPr/>
                    <a:lstStyle/>
                    <a:p>
                      <a:pPr algn="ctr"/>
                      <a:r>
                        <a:rPr lang="en-IN" dirty="0" smtClean="0"/>
                        <a:t>1</a:t>
                      </a:r>
                      <a:endParaRPr lang="en-US" dirty="0"/>
                    </a:p>
                  </a:txBody>
                  <a:tcPr/>
                </a:tc>
                <a:tc>
                  <a:txBody>
                    <a:bodyPr/>
                    <a:lstStyle/>
                    <a:p>
                      <a:pPr algn="ctr"/>
                      <a:r>
                        <a:rPr lang="en-IN" dirty="0" smtClean="0"/>
                        <a:t>1</a:t>
                      </a:r>
                      <a:endParaRPr lang="en-US" dirty="0"/>
                    </a:p>
                  </a:txBody>
                  <a:tcPr/>
                </a:tc>
              </a:tr>
              <a:tr h="370840">
                <a:tc>
                  <a:txBody>
                    <a:bodyPr/>
                    <a:lstStyle/>
                    <a:p>
                      <a:pPr algn="ctr"/>
                      <a:r>
                        <a:rPr lang="en-IN" dirty="0" smtClean="0"/>
                        <a:t>1</a:t>
                      </a:r>
                      <a:endParaRPr lang="en-US" dirty="0"/>
                    </a:p>
                  </a:txBody>
                  <a:tcPr/>
                </a:tc>
                <a:tc>
                  <a:txBody>
                    <a:bodyPr/>
                    <a:lstStyle/>
                    <a:p>
                      <a:pPr algn="ctr"/>
                      <a:r>
                        <a:rPr lang="en-IN" dirty="0" smtClean="0"/>
                        <a:t>1</a:t>
                      </a:r>
                      <a:endParaRPr lang="en-US" dirty="0"/>
                    </a:p>
                  </a:txBody>
                  <a:tcPr/>
                </a:tc>
                <a:tc>
                  <a:txBody>
                    <a:bodyPr/>
                    <a:lstStyle/>
                    <a:p>
                      <a:pPr algn="ctr"/>
                      <a:r>
                        <a:rPr lang="en-IN" dirty="0" smtClean="0"/>
                        <a:t>0</a:t>
                      </a:r>
                      <a:endParaRPr lang="en-US" dirty="0"/>
                    </a:p>
                  </a:txBody>
                  <a:tcPr/>
                </a:tc>
                <a:tc>
                  <a:txBody>
                    <a:bodyPr/>
                    <a:lstStyle/>
                    <a:p>
                      <a:pPr algn="ctr"/>
                      <a:r>
                        <a:rPr lang="en-IN" dirty="0" smtClean="0"/>
                        <a:t>1</a:t>
                      </a:r>
                      <a:endParaRPr lang="en-US" dirty="0"/>
                    </a:p>
                  </a:txBody>
                  <a:tcPr/>
                </a:tc>
              </a:tr>
              <a:tr h="370840">
                <a:tc>
                  <a:txBody>
                    <a:bodyPr/>
                    <a:lstStyle/>
                    <a:p>
                      <a:pPr algn="ctr"/>
                      <a:r>
                        <a:rPr lang="en-IN" dirty="0" smtClean="0"/>
                        <a:t>1</a:t>
                      </a:r>
                      <a:endParaRPr lang="en-US" dirty="0"/>
                    </a:p>
                  </a:txBody>
                  <a:tcPr/>
                </a:tc>
                <a:tc>
                  <a:txBody>
                    <a:bodyPr/>
                    <a:lstStyle/>
                    <a:p>
                      <a:pPr algn="ctr"/>
                      <a:r>
                        <a:rPr lang="en-IN" dirty="0" smtClean="0"/>
                        <a:t>1</a:t>
                      </a:r>
                      <a:endParaRPr lang="en-US" dirty="0"/>
                    </a:p>
                  </a:txBody>
                  <a:tcPr/>
                </a:tc>
                <a:tc>
                  <a:txBody>
                    <a:bodyPr/>
                    <a:lstStyle/>
                    <a:p>
                      <a:pPr algn="ctr"/>
                      <a:r>
                        <a:rPr lang="en-IN" dirty="0" smtClean="0"/>
                        <a:t>1</a:t>
                      </a:r>
                      <a:endParaRPr lang="en-US" dirty="0"/>
                    </a:p>
                  </a:txBody>
                  <a:tcPr/>
                </a:tc>
                <a:tc>
                  <a:txBody>
                    <a:bodyPr/>
                    <a:lstStyle/>
                    <a:p>
                      <a:pPr algn="ctr"/>
                      <a:r>
                        <a:rPr lang="en-IN" dirty="0" smtClean="0"/>
                        <a:t>1</a:t>
                      </a:r>
                      <a:endParaRPr lang="en-US" dirty="0"/>
                    </a:p>
                  </a:txBody>
                  <a:tcPr/>
                </a:tc>
              </a:tr>
            </a:tbl>
          </a:graphicData>
        </a:graphic>
      </p:graphicFrame>
      <p:sp>
        <p:nvSpPr>
          <p:cNvPr id="12" name="TextBox 11"/>
          <p:cNvSpPr txBox="1"/>
          <p:nvPr/>
        </p:nvSpPr>
        <p:spPr>
          <a:xfrm>
            <a:off x="3929058" y="1142988"/>
            <a:ext cx="4572032" cy="2031325"/>
          </a:xfrm>
          <a:prstGeom prst="rect">
            <a:avLst/>
          </a:prstGeom>
          <a:noFill/>
          <a:ln>
            <a:solidFill>
              <a:schemeClr val="accent2"/>
            </a:solidFill>
          </a:ln>
        </p:spPr>
        <p:txBody>
          <a:bodyPr wrap="square" rtlCol="0">
            <a:spAutoFit/>
          </a:bodyPr>
          <a:lstStyle/>
          <a:p>
            <a:r>
              <a:rPr lang="en-IN" dirty="0" smtClean="0">
                <a:latin typeface="+mn-lt"/>
              </a:rPr>
              <a:t>F = </a:t>
            </a:r>
            <a:r>
              <a:rPr lang="en-IN" dirty="0" smtClean="0">
                <a:solidFill>
                  <a:srgbClr val="C00000"/>
                </a:solidFill>
                <a:latin typeface="+mn-lt"/>
              </a:rPr>
              <a:t>(A + B + C)</a:t>
            </a:r>
            <a:r>
              <a:rPr lang="en-IN" b="1" dirty="0" smtClean="0">
                <a:latin typeface="+mn-lt"/>
              </a:rPr>
              <a:t>.</a:t>
            </a:r>
            <a:r>
              <a:rPr lang="en-IN" dirty="0" smtClean="0">
                <a:solidFill>
                  <a:srgbClr val="C00000"/>
                </a:solidFill>
                <a:latin typeface="+mn-lt"/>
              </a:rPr>
              <a:t>(A + B + C’)</a:t>
            </a:r>
            <a:r>
              <a:rPr lang="en-IN" b="1" dirty="0" smtClean="0">
                <a:latin typeface="+mn-lt"/>
              </a:rPr>
              <a:t>.</a:t>
            </a:r>
            <a:r>
              <a:rPr lang="en-IN" dirty="0" smtClean="0">
                <a:latin typeface="+mn-lt"/>
              </a:rPr>
              <a:t>(A + B’ + C’)</a:t>
            </a:r>
            <a:endParaRPr lang="en-IN" dirty="0" smtClean="0">
              <a:solidFill>
                <a:srgbClr val="3333FF"/>
              </a:solidFill>
              <a:latin typeface="+mn-lt"/>
            </a:endParaRPr>
          </a:p>
          <a:p>
            <a:r>
              <a:rPr lang="en-IN" dirty="0" smtClean="0">
                <a:latin typeface="+mn-lt"/>
              </a:rPr>
              <a:t>F = </a:t>
            </a:r>
            <a:r>
              <a:rPr lang="en-IN" dirty="0" smtClean="0">
                <a:solidFill>
                  <a:srgbClr val="C00000"/>
                </a:solidFill>
                <a:latin typeface="+mn-lt"/>
              </a:rPr>
              <a:t>(A + B + CC’)</a:t>
            </a:r>
            <a:r>
              <a:rPr lang="en-IN" dirty="0" smtClean="0">
                <a:latin typeface="+mn-lt"/>
              </a:rPr>
              <a:t>.(A + B’ + C’)</a:t>
            </a:r>
            <a:endParaRPr lang="en-IN" dirty="0" smtClean="0">
              <a:latin typeface="Century Gothic"/>
            </a:endParaRPr>
          </a:p>
          <a:p>
            <a:r>
              <a:rPr lang="en-IN" dirty="0" smtClean="0">
                <a:solidFill>
                  <a:prstClr val="black"/>
                </a:solidFill>
                <a:latin typeface="Century Gothic"/>
              </a:rPr>
              <a:t>F = </a:t>
            </a:r>
            <a:r>
              <a:rPr lang="en-IN" dirty="0" smtClean="0">
                <a:solidFill>
                  <a:srgbClr val="C00000"/>
                </a:solidFill>
                <a:latin typeface="Century Gothic"/>
              </a:rPr>
              <a:t>(A + B)</a:t>
            </a:r>
            <a:r>
              <a:rPr lang="en-IN" dirty="0" smtClean="0">
                <a:solidFill>
                  <a:prstClr val="black"/>
                </a:solidFill>
                <a:latin typeface="Century Gothic"/>
              </a:rPr>
              <a:t>.</a:t>
            </a:r>
            <a:r>
              <a:rPr lang="en-IN" dirty="0" smtClean="0">
                <a:solidFill>
                  <a:srgbClr val="0070C0"/>
                </a:solidFill>
                <a:latin typeface="Century Gothic"/>
              </a:rPr>
              <a:t>(A + B’ + C’)</a:t>
            </a:r>
          </a:p>
          <a:p>
            <a:r>
              <a:rPr lang="en-IN" dirty="0" smtClean="0">
                <a:solidFill>
                  <a:prstClr val="black"/>
                </a:solidFill>
                <a:latin typeface="Century Gothic"/>
              </a:rPr>
              <a:t>F = </a:t>
            </a:r>
            <a:r>
              <a:rPr lang="en-IN" dirty="0" smtClean="0">
                <a:solidFill>
                  <a:srgbClr val="C00000"/>
                </a:solidFill>
                <a:latin typeface="Century Gothic"/>
              </a:rPr>
              <a:t>A + B</a:t>
            </a:r>
            <a:r>
              <a:rPr lang="en-IN" dirty="0" smtClean="0">
                <a:solidFill>
                  <a:prstClr val="black"/>
                </a:solidFill>
                <a:latin typeface="Century Gothic"/>
              </a:rPr>
              <a:t>.</a:t>
            </a:r>
            <a:r>
              <a:rPr lang="en-IN" dirty="0" smtClean="0">
                <a:solidFill>
                  <a:srgbClr val="0070C0"/>
                </a:solidFill>
                <a:latin typeface="Century Gothic"/>
              </a:rPr>
              <a:t>(B’ + C’) </a:t>
            </a:r>
            <a:endParaRPr lang="de-DE" dirty="0" smtClean="0">
              <a:solidFill>
                <a:srgbClr val="3333FF"/>
              </a:solidFill>
              <a:latin typeface="Century Gothic"/>
            </a:endParaRPr>
          </a:p>
          <a:p>
            <a:r>
              <a:rPr lang="en-IN" dirty="0" smtClean="0">
                <a:solidFill>
                  <a:prstClr val="black"/>
                </a:solidFill>
                <a:latin typeface="Century Gothic"/>
              </a:rPr>
              <a:t>F = </a:t>
            </a:r>
            <a:r>
              <a:rPr lang="en-IN" dirty="0" smtClean="0">
                <a:solidFill>
                  <a:srgbClr val="C00000"/>
                </a:solidFill>
                <a:latin typeface="Century Gothic"/>
              </a:rPr>
              <a:t>A + B B’+ BC’</a:t>
            </a:r>
            <a:endParaRPr lang="de-DE" dirty="0" smtClean="0">
              <a:latin typeface="Century Gothic"/>
            </a:endParaRPr>
          </a:p>
          <a:p>
            <a:r>
              <a:rPr lang="en-IN" dirty="0" smtClean="0">
                <a:solidFill>
                  <a:prstClr val="black"/>
                </a:solidFill>
                <a:latin typeface="Century Gothic"/>
              </a:rPr>
              <a:t>F = </a:t>
            </a:r>
            <a:r>
              <a:rPr lang="de-DE" dirty="0" smtClean="0">
                <a:latin typeface="Century Gothic"/>
              </a:rPr>
              <a:t>A + BC‘     </a:t>
            </a:r>
          </a:p>
          <a:p>
            <a:r>
              <a:rPr lang="de-DE" dirty="0" smtClean="0">
                <a:latin typeface="Century Gothic"/>
              </a:rPr>
              <a:t>F = (A + B) (A + C‘)                           </a:t>
            </a:r>
          </a:p>
        </p:txBody>
      </p:sp>
      <p:sp>
        <p:nvSpPr>
          <p:cNvPr id="2050" name="AutoShape 2" descr="Sigma and Pi Notation (Summation and Product Notation) – MathMa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Sigma and Pi Notation (Summation and Product Notation) – MathMa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Equation, factor, mathematics, operator, sigma, sum, summation ic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41417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05570">
                                            <p:txEl>
                                              <p:pRg st="0" end="0"/>
                                            </p:txEl>
                                          </p:spTgt>
                                        </p:tgtEl>
                                        <p:attrNameLst>
                                          <p:attrName>style.visibility</p:attrName>
                                        </p:attrNameLst>
                                      </p:cBhvr>
                                      <p:to>
                                        <p:strVal val="visible"/>
                                      </p:to>
                                    </p:set>
                                    <p:animEffect transition="in" filter="fade">
                                      <p:cBhvr>
                                        <p:cTn id="7" dur="2000"/>
                                        <p:tgtEl>
                                          <p:spTgt spid="10055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bg/>
                                          </p:spTgt>
                                        </p:tgtEl>
                                        <p:attrNameLst>
                                          <p:attrName>style.visibility</p:attrName>
                                        </p:attrNameLst>
                                      </p:cBhvr>
                                      <p:to>
                                        <p:strVal val="visible"/>
                                      </p:to>
                                    </p:set>
                                    <p:animEffect transition="in" filter="fade">
                                      <p:cBhvr>
                                        <p:cTn id="12" dur="2000"/>
                                        <p:tgtEl>
                                          <p:spTgt spid="12">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20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fade">
                                      <p:cBhvr>
                                        <p:cTn id="27" dur="2000"/>
                                        <p:tgtEl>
                                          <p:spTgt spid="1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xEl>
                                              <p:pRg st="2" end="2"/>
                                            </p:txEl>
                                          </p:spTgt>
                                        </p:tgtEl>
                                        <p:attrNameLst>
                                          <p:attrName>style.visibility</p:attrName>
                                        </p:attrNameLst>
                                      </p:cBhvr>
                                      <p:to>
                                        <p:strVal val="visible"/>
                                      </p:to>
                                    </p:set>
                                    <p:animEffect transition="in" filter="fade">
                                      <p:cBhvr>
                                        <p:cTn id="32" dur="2000"/>
                                        <p:tgtEl>
                                          <p:spTgt spid="1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animEffect transition="in" filter="fade">
                                      <p:cBhvr>
                                        <p:cTn id="37" dur="2000"/>
                                        <p:tgtEl>
                                          <p:spTgt spid="1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xEl>
                                              <p:pRg st="4" end="4"/>
                                            </p:txEl>
                                          </p:spTgt>
                                        </p:tgtEl>
                                        <p:attrNameLst>
                                          <p:attrName>style.visibility</p:attrName>
                                        </p:attrNameLst>
                                      </p:cBhvr>
                                      <p:to>
                                        <p:strVal val="visible"/>
                                      </p:to>
                                    </p:set>
                                    <p:animEffect transition="in" filter="fade">
                                      <p:cBhvr>
                                        <p:cTn id="42" dur="2000"/>
                                        <p:tgtEl>
                                          <p:spTgt spid="12">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animEffect transition="in" filter="fade">
                                      <p:cBhvr>
                                        <p:cTn id="47" dur="2000"/>
                                        <p:tgtEl>
                                          <p:spTgt spid="12">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xEl>
                                              <p:pRg st="6" end="6"/>
                                            </p:txEl>
                                          </p:spTgt>
                                        </p:tgtEl>
                                        <p:attrNameLst>
                                          <p:attrName>style.visibility</p:attrName>
                                        </p:attrNameLst>
                                      </p:cBhvr>
                                      <p:to>
                                        <p:strVal val="visible"/>
                                      </p:to>
                                    </p:set>
                                    <p:animEffect transition="in" filter="fade">
                                      <p:cBhvr>
                                        <p:cTn id="52" dur="20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0" grpId="0" build="p"/>
      <p:bldP spid="12"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Text Box 2"/>
          <p:cNvSpPr txBox="1">
            <a:spLocks noChangeArrowheads="1"/>
          </p:cNvSpPr>
          <p:nvPr/>
        </p:nvSpPr>
        <p:spPr bwMode="auto">
          <a:xfrm>
            <a:off x="1037027" y="609885"/>
            <a:ext cx="5892433" cy="461665"/>
          </a:xfrm>
          <a:prstGeom prst="rect">
            <a:avLst/>
          </a:prstGeom>
          <a:noFill/>
          <a:ln>
            <a:noFill/>
          </a:ln>
          <a:effectLst/>
          <a:extLst>
            <a:ext uri="{909E8E84-426E-40DD-AFC4-6F175D3DCCD1}">
              <a14:hiddenFill xmlns="" xmlns:a14="http://schemas.microsoft.com/office/drawing/2010/main">
                <a:solidFill>
                  <a:srgbClr val="00336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400" b="1" dirty="0">
                <a:solidFill>
                  <a:srgbClr val="003366"/>
                </a:solidFill>
                <a:latin typeface="+mn-lt"/>
              </a:rPr>
              <a:t>Table of Contents</a:t>
            </a:r>
          </a:p>
        </p:txBody>
      </p:sp>
      <p:sp>
        <p:nvSpPr>
          <p:cNvPr id="1005574" name="Text Box 6"/>
          <p:cNvSpPr txBox="1">
            <a:spLocks noChangeArrowheads="1"/>
          </p:cNvSpPr>
          <p:nvPr/>
        </p:nvSpPr>
        <p:spPr bwMode="auto">
          <a:xfrm>
            <a:off x="714348" y="1193701"/>
            <a:ext cx="7572428" cy="10618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900" marR="0" lvl="0" indent="-342900">
              <a:lnSpc>
                <a:spcPct val="150000"/>
              </a:lnSpc>
              <a:spcBef>
                <a:spcPts val="0"/>
              </a:spcBef>
              <a:spcAft>
                <a:spcPts val="0"/>
              </a:spcAft>
              <a:buFont typeface="+mj-lt"/>
              <a:buAutoNum type="arabicPeriod"/>
            </a:pPr>
            <a:r>
              <a:rPr lang="it-IT" sz="1400" dirty="0" smtClean="0">
                <a:solidFill>
                  <a:srgbClr val="FF0000"/>
                </a:solidFill>
                <a:latin typeface="+mn-lt"/>
                <a:ea typeface="Calibri"/>
                <a:cs typeface="Times New Roman"/>
              </a:rPr>
              <a:t>Introduction to Boolean Algebra</a:t>
            </a:r>
          </a:p>
          <a:p>
            <a:pPr marL="342900" marR="0" lvl="0" indent="-342900">
              <a:lnSpc>
                <a:spcPct val="150000"/>
              </a:lnSpc>
              <a:spcBef>
                <a:spcPts val="0"/>
              </a:spcBef>
              <a:spcAft>
                <a:spcPts val="0"/>
              </a:spcAft>
              <a:buFont typeface="+mj-lt"/>
              <a:buAutoNum type="arabicPeriod"/>
            </a:pPr>
            <a:r>
              <a:rPr lang="it-IT" sz="1400" dirty="0" smtClean="0">
                <a:latin typeface="+mn-lt"/>
                <a:ea typeface="Calibri"/>
                <a:cs typeface="Times New Roman"/>
              </a:rPr>
              <a:t>Standard Forms : SOP and POS</a:t>
            </a:r>
          </a:p>
          <a:p>
            <a:pPr marL="342900" marR="0" lvl="0" indent="-342900">
              <a:lnSpc>
                <a:spcPct val="150000"/>
              </a:lnSpc>
              <a:spcBef>
                <a:spcPts val="0"/>
              </a:spcBef>
              <a:spcAft>
                <a:spcPts val="0"/>
              </a:spcAft>
              <a:buFont typeface="+mj-lt"/>
              <a:buAutoNum type="arabicPeriod"/>
            </a:pPr>
            <a:r>
              <a:rPr lang="it-IT" sz="1400" dirty="0" smtClean="0">
                <a:latin typeface="+mn-lt"/>
                <a:ea typeface="Calibri"/>
                <a:cs typeface="Times New Roman"/>
              </a:rPr>
              <a:t>K-Maps : 2-variable, 3-variable, 4-variable</a:t>
            </a:r>
          </a:p>
        </p:txBody>
      </p:sp>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2</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Rectangle 8"/>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Tree>
    <p:extLst>
      <p:ext uri="{BB962C8B-B14F-4D97-AF65-F5344CB8AC3E}">
        <p14:creationId xmlns="" xmlns:p14="http://schemas.microsoft.com/office/powerpoint/2010/main" val="41417052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 thread to say Thank you! - Unreal Engine Forums"/>
          <p:cNvPicPr>
            <a:picLocks noChangeAspect="1" noChangeArrowheads="1"/>
          </p:cNvPicPr>
          <p:nvPr/>
        </p:nvPicPr>
        <p:blipFill>
          <a:blip r:embed="rId3"/>
          <a:srcRect/>
          <a:stretch>
            <a:fillRect/>
          </a:stretch>
        </p:blipFill>
        <p:spPr bwMode="auto">
          <a:xfrm>
            <a:off x="2143108" y="714360"/>
            <a:ext cx="4876800" cy="40640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86314" y="2262186"/>
            <a:ext cx="3262306" cy="583406"/>
          </a:xfrm>
        </p:spPr>
        <p:txBody>
          <a:bodyPr>
            <a:noAutofit/>
          </a:bodyPr>
          <a:lstStyle/>
          <a:p>
            <a:pPr algn="ctr"/>
            <a:r>
              <a:rPr lang="en-US" altLang="zh-TW" sz="2800" b="1" dirty="0" smtClean="0"/>
              <a:t>Boolean Algebra</a:t>
            </a:r>
            <a:endParaRPr lang="en-US" altLang="zh-TW" sz="2800" b="1" dirty="0"/>
          </a:p>
        </p:txBody>
      </p:sp>
      <p:sp>
        <p:nvSpPr>
          <p:cNvPr id="11" name="TextBox 10"/>
          <p:cNvSpPr txBox="1"/>
          <p:nvPr/>
        </p:nvSpPr>
        <p:spPr>
          <a:xfrm>
            <a:off x="6143636" y="3690946"/>
            <a:ext cx="2000264" cy="830997"/>
          </a:xfrm>
          <a:prstGeom prst="rect">
            <a:avLst/>
          </a:prstGeom>
          <a:noFill/>
        </p:spPr>
        <p:txBody>
          <a:bodyPr wrap="square" rtlCol="0">
            <a:spAutoFit/>
          </a:bodyPr>
          <a:lstStyle/>
          <a:p>
            <a:r>
              <a:rPr lang="en-IN" sz="1200" dirty="0">
                <a:latin typeface="Bell MT" pitchFamily="18" charset="0"/>
              </a:rPr>
              <a:t>Dr. Manju Khurana</a:t>
            </a:r>
          </a:p>
          <a:p>
            <a:r>
              <a:rPr lang="en-IN" sz="1200" dirty="0">
                <a:latin typeface="Bell MT" pitchFamily="18" charset="0"/>
              </a:rPr>
              <a:t>Assistant Professor, CSED</a:t>
            </a:r>
          </a:p>
          <a:p>
            <a:r>
              <a:rPr lang="en-IN" sz="1200" dirty="0">
                <a:latin typeface="Bell MT" pitchFamily="18" charset="0"/>
              </a:rPr>
              <a:t>TIET, Patiala</a:t>
            </a:r>
          </a:p>
          <a:p>
            <a:r>
              <a:rPr lang="en-IN" sz="1200" dirty="0">
                <a:latin typeface="Bell MT" pitchFamily="18" charset="0"/>
              </a:rPr>
              <a:t>manju.khurana@thapar.edu</a:t>
            </a:r>
            <a:endParaRPr lang="en-US" sz="1200" dirty="0">
              <a:latin typeface="Bell MT" pitchFamily="18" charset="0"/>
            </a:endParaRPr>
          </a:p>
        </p:txBody>
      </p:sp>
      <p:pic>
        <p:nvPicPr>
          <p:cNvPr id="32772" name="Picture 4" descr="About Boolean Algebra – Assignment Point"/>
          <p:cNvPicPr>
            <a:picLocks noChangeAspect="1" noChangeArrowheads="1"/>
          </p:cNvPicPr>
          <p:nvPr/>
        </p:nvPicPr>
        <p:blipFill>
          <a:blip r:embed="rId3">
            <a:duotone>
              <a:schemeClr val="accent2">
                <a:shade val="45000"/>
                <a:satMod val="135000"/>
              </a:schemeClr>
              <a:prstClr val="white"/>
            </a:duotone>
          </a:blip>
          <a:srcRect t="21000" b="6999"/>
          <a:stretch>
            <a:fillRect/>
          </a:stretch>
        </p:blipFill>
        <p:spPr bwMode="auto">
          <a:xfrm>
            <a:off x="142844" y="1571616"/>
            <a:ext cx="4365625" cy="1571636"/>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Text Box 2"/>
          <p:cNvSpPr txBox="1">
            <a:spLocks noChangeArrowheads="1"/>
          </p:cNvSpPr>
          <p:nvPr/>
        </p:nvSpPr>
        <p:spPr bwMode="auto">
          <a:xfrm>
            <a:off x="1037027" y="609885"/>
            <a:ext cx="5892433" cy="461665"/>
          </a:xfrm>
          <a:prstGeom prst="rect">
            <a:avLst/>
          </a:prstGeom>
          <a:noFill/>
          <a:ln>
            <a:noFill/>
          </a:ln>
          <a:effectLst/>
          <a:extLst>
            <a:ext uri="{909E8E84-426E-40DD-AFC4-6F175D3DCCD1}">
              <a14:hiddenFill xmlns="" xmlns:a14="http://schemas.microsoft.com/office/drawing/2010/main">
                <a:solidFill>
                  <a:srgbClr val="00336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400" b="1" dirty="0">
                <a:solidFill>
                  <a:srgbClr val="003366"/>
                </a:solidFill>
                <a:latin typeface="+mn-lt"/>
              </a:rPr>
              <a:t>Table of Contents</a:t>
            </a:r>
          </a:p>
        </p:txBody>
      </p:sp>
      <p:sp>
        <p:nvSpPr>
          <p:cNvPr id="1005574" name="Text Box 6"/>
          <p:cNvSpPr txBox="1">
            <a:spLocks noChangeArrowheads="1"/>
          </p:cNvSpPr>
          <p:nvPr/>
        </p:nvSpPr>
        <p:spPr bwMode="auto">
          <a:xfrm>
            <a:off x="714348" y="1193701"/>
            <a:ext cx="7572428" cy="10618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900" marR="0" lvl="0" indent="-342900">
              <a:lnSpc>
                <a:spcPct val="150000"/>
              </a:lnSpc>
              <a:spcBef>
                <a:spcPts val="0"/>
              </a:spcBef>
              <a:spcAft>
                <a:spcPts val="0"/>
              </a:spcAft>
              <a:buFont typeface="+mj-lt"/>
              <a:buAutoNum type="arabicPeriod"/>
            </a:pPr>
            <a:r>
              <a:rPr lang="it-IT" sz="1400" dirty="0" smtClean="0">
                <a:latin typeface="+mn-lt"/>
                <a:ea typeface="Calibri"/>
                <a:cs typeface="Times New Roman"/>
              </a:rPr>
              <a:t>Introduction to Boolean Algebra</a:t>
            </a:r>
          </a:p>
          <a:p>
            <a:pPr marL="342900" marR="0" lvl="0" indent="-342900">
              <a:lnSpc>
                <a:spcPct val="150000"/>
              </a:lnSpc>
              <a:spcBef>
                <a:spcPts val="0"/>
              </a:spcBef>
              <a:spcAft>
                <a:spcPts val="0"/>
              </a:spcAft>
              <a:buFont typeface="+mj-lt"/>
              <a:buAutoNum type="arabicPeriod"/>
            </a:pPr>
            <a:r>
              <a:rPr lang="it-IT" sz="1400" dirty="0" smtClean="0">
                <a:latin typeface="+mn-lt"/>
                <a:ea typeface="Calibri"/>
                <a:cs typeface="Times New Roman"/>
              </a:rPr>
              <a:t>Standard Forms : SOP and POS</a:t>
            </a:r>
          </a:p>
          <a:p>
            <a:pPr marL="342900" marR="0" lvl="0" indent="-342900">
              <a:lnSpc>
                <a:spcPct val="150000"/>
              </a:lnSpc>
              <a:spcBef>
                <a:spcPts val="0"/>
              </a:spcBef>
              <a:spcAft>
                <a:spcPts val="0"/>
              </a:spcAft>
              <a:buFont typeface="+mj-lt"/>
              <a:buAutoNum type="arabicPeriod"/>
            </a:pPr>
            <a:r>
              <a:rPr lang="it-IT" sz="1400" dirty="0" smtClean="0">
                <a:solidFill>
                  <a:srgbClr val="FF0000"/>
                </a:solidFill>
                <a:latin typeface="+mn-lt"/>
                <a:ea typeface="Calibri"/>
                <a:cs typeface="Times New Roman"/>
              </a:rPr>
              <a:t>K-Maps : 2-variable, 3-variable, 4-variable</a:t>
            </a:r>
          </a:p>
        </p:txBody>
      </p:sp>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22</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Rectangle 8"/>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Tree>
    <p:extLst>
      <p:ext uri="{BB962C8B-B14F-4D97-AF65-F5344CB8AC3E}">
        <p14:creationId xmlns="" xmlns:p14="http://schemas.microsoft.com/office/powerpoint/2010/main" val="41417052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Text Box 2"/>
          <p:cNvSpPr txBox="1">
            <a:spLocks noChangeArrowheads="1"/>
          </p:cNvSpPr>
          <p:nvPr/>
        </p:nvSpPr>
        <p:spPr bwMode="auto">
          <a:xfrm>
            <a:off x="1037027" y="609885"/>
            <a:ext cx="5892433" cy="461665"/>
          </a:xfrm>
          <a:prstGeom prst="rect">
            <a:avLst/>
          </a:prstGeom>
          <a:noFill/>
          <a:ln>
            <a:noFill/>
          </a:ln>
          <a:effectLst/>
          <a:extLst>
            <a:ext uri="{909E8E84-426E-40DD-AFC4-6F175D3DCCD1}">
              <a14:hiddenFill xmlns="" xmlns:a14="http://schemas.microsoft.com/office/drawing/2010/main">
                <a:solidFill>
                  <a:srgbClr val="00336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400" b="1" dirty="0" smtClean="0">
                <a:solidFill>
                  <a:srgbClr val="003366"/>
                </a:solidFill>
                <a:latin typeface="+mn-lt"/>
              </a:rPr>
              <a:t>K-Maps</a:t>
            </a:r>
            <a:endParaRPr lang="en-US" altLang="zh-TW" sz="2400" b="1" dirty="0">
              <a:solidFill>
                <a:srgbClr val="003366"/>
              </a:solidFill>
              <a:latin typeface="+mn-lt"/>
            </a:endParaRPr>
          </a:p>
        </p:txBody>
      </p:sp>
      <p:sp>
        <p:nvSpPr>
          <p:cNvPr id="1005574" name="Text Box 6"/>
          <p:cNvSpPr txBox="1">
            <a:spLocks noChangeArrowheads="1"/>
          </p:cNvSpPr>
          <p:nvPr/>
        </p:nvSpPr>
        <p:spPr bwMode="auto">
          <a:xfrm>
            <a:off x="714348" y="1142988"/>
            <a:ext cx="7572428" cy="7841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ts val="0"/>
              </a:spcBef>
              <a:spcAft>
                <a:spcPts val="0"/>
              </a:spcAft>
            </a:pPr>
            <a:r>
              <a:rPr lang="en-US" sz="1600" dirty="0" smtClean="0">
                <a:latin typeface="+mn-lt"/>
                <a:ea typeface="Calibri"/>
                <a:cs typeface="Times New Roman"/>
              </a:rPr>
              <a:t>	The </a:t>
            </a:r>
            <a:r>
              <a:rPr lang="en-US" sz="1600" dirty="0" err="1" smtClean="0">
                <a:latin typeface="+mn-lt"/>
                <a:ea typeface="Calibri"/>
                <a:cs typeface="Times New Roman"/>
              </a:rPr>
              <a:t>Karnaugh</a:t>
            </a:r>
            <a:r>
              <a:rPr lang="en-US" sz="1600" dirty="0" smtClean="0">
                <a:latin typeface="+mn-lt"/>
                <a:ea typeface="Calibri"/>
                <a:cs typeface="Times New Roman"/>
              </a:rPr>
              <a:t> map (K-map) is a method of simplifying Boolean algebra expressions. </a:t>
            </a:r>
            <a:endParaRPr lang="en-US" sz="1400" dirty="0">
              <a:latin typeface="+mn-lt"/>
              <a:ea typeface="Calibri"/>
              <a:cs typeface="Times New Roman"/>
            </a:endParaRPr>
          </a:p>
        </p:txBody>
      </p:sp>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23</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Rectangle 10"/>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pic>
        <p:nvPicPr>
          <p:cNvPr id="1026" name="Picture 2"/>
          <p:cNvPicPr>
            <a:picLocks noChangeAspect="1" noChangeArrowheads="1"/>
          </p:cNvPicPr>
          <p:nvPr/>
        </p:nvPicPr>
        <p:blipFill>
          <a:blip r:embed="rId3">
            <a:duotone>
              <a:prstClr val="black"/>
              <a:schemeClr val="accent2">
                <a:tint val="45000"/>
                <a:satMod val="400000"/>
              </a:schemeClr>
            </a:duotone>
          </a:blip>
          <a:srcRect/>
          <a:stretch>
            <a:fillRect/>
          </a:stretch>
        </p:blipFill>
        <p:spPr bwMode="auto">
          <a:xfrm>
            <a:off x="744810" y="2857500"/>
            <a:ext cx="3541438" cy="2071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4714876" y="2071682"/>
            <a:ext cx="3714776" cy="584775"/>
          </a:xfrm>
          <a:prstGeom prst="rect">
            <a:avLst/>
          </a:prstGeom>
        </p:spPr>
        <p:txBody>
          <a:bodyPr wrap="square">
            <a:spAutoFit/>
          </a:bodyPr>
          <a:lstStyle/>
          <a:p>
            <a:pPr algn="just"/>
            <a:r>
              <a:rPr lang="en-US" sz="1600" dirty="0" smtClean="0">
                <a:latin typeface="+mn-lt"/>
              </a:rPr>
              <a:t>Now we will make a k-map for the above truth table </a:t>
            </a:r>
            <a:endParaRPr lang="en-US" sz="1600" dirty="0">
              <a:latin typeface="+mn-lt"/>
            </a:endParaRPr>
          </a:p>
        </p:txBody>
      </p:sp>
      <p:sp>
        <p:nvSpPr>
          <p:cNvPr id="10" name="Rectangle 9"/>
          <p:cNvSpPr/>
          <p:nvPr/>
        </p:nvSpPr>
        <p:spPr>
          <a:xfrm>
            <a:off x="714348" y="2099071"/>
            <a:ext cx="3929090" cy="615553"/>
          </a:xfrm>
          <a:prstGeom prst="rect">
            <a:avLst/>
          </a:prstGeom>
        </p:spPr>
        <p:txBody>
          <a:bodyPr wrap="square">
            <a:spAutoFit/>
          </a:bodyPr>
          <a:lstStyle/>
          <a:p>
            <a:pPr marL="342900" indent="-342900" algn="just">
              <a:spcBef>
                <a:spcPts val="0"/>
              </a:spcBef>
              <a:spcAft>
                <a:spcPts val="0"/>
              </a:spcAft>
            </a:pPr>
            <a:r>
              <a:rPr lang="en-US" b="1" dirty="0" smtClean="0">
                <a:latin typeface="+mn-lt"/>
                <a:ea typeface="Calibri"/>
                <a:cs typeface="Times New Roman"/>
              </a:rPr>
              <a:t>Example 1</a:t>
            </a:r>
          </a:p>
          <a:p>
            <a:pPr marL="342900" indent="-342900" algn="just">
              <a:spcBef>
                <a:spcPts val="0"/>
              </a:spcBef>
              <a:spcAft>
                <a:spcPts val="0"/>
              </a:spcAft>
            </a:pPr>
            <a:r>
              <a:rPr lang="en-US" sz="1600" dirty="0" smtClean="0">
                <a:latin typeface="+mn-lt"/>
                <a:ea typeface="Calibri"/>
                <a:cs typeface="Times New Roman"/>
              </a:rPr>
              <a:t>An arbitrary truth table is taken below</a:t>
            </a:r>
          </a:p>
        </p:txBody>
      </p:sp>
      <p:pic>
        <p:nvPicPr>
          <p:cNvPr id="1027" name="Picture 3"/>
          <p:cNvPicPr>
            <a:picLocks noChangeAspect="1" noChangeArrowheads="1"/>
          </p:cNvPicPr>
          <p:nvPr/>
        </p:nvPicPr>
        <p:blipFill>
          <a:blip r:embed="rId4">
            <a:duotone>
              <a:prstClr val="black"/>
              <a:schemeClr val="accent2">
                <a:tint val="45000"/>
                <a:satMod val="400000"/>
              </a:schemeClr>
            </a:duotone>
          </a:blip>
          <a:srcRect/>
          <a:stretch>
            <a:fillRect/>
          </a:stretch>
        </p:blipFill>
        <p:spPr bwMode="auto">
          <a:xfrm>
            <a:off x="5143504" y="2857500"/>
            <a:ext cx="3000375" cy="1933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41417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05570">
                                            <p:txEl>
                                              <p:pRg st="0" end="0"/>
                                            </p:txEl>
                                          </p:spTgt>
                                        </p:tgtEl>
                                        <p:attrNameLst>
                                          <p:attrName>style.visibility</p:attrName>
                                        </p:attrNameLst>
                                      </p:cBhvr>
                                      <p:to>
                                        <p:strVal val="visible"/>
                                      </p:to>
                                    </p:set>
                                    <p:animEffect transition="in" filter="fade">
                                      <p:cBhvr>
                                        <p:cTn id="7" dur="2000"/>
                                        <p:tgtEl>
                                          <p:spTgt spid="10055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5574">
                                            <p:txEl>
                                              <p:pRg st="0" end="0"/>
                                            </p:txEl>
                                          </p:spTgt>
                                        </p:tgtEl>
                                        <p:attrNameLst>
                                          <p:attrName>style.visibility</p:attrName>
                                        </p:attrNameLst>
                                      </p:cBhvr>
                                      <p:to>
                                        <p:strVal val="visible"/>
                                      </p:to>
                                    </p:set>
                                    <p:animEffect transition="in" filter="fade">
                                      <p:cBhvr>
                                        <p:cTn id="12" dur="2000"/>
                                        <p:tgtEl>
                                          <p:spTgt spid="100557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20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2000"/>
                                        <p:tgtEl>
                                          <p:spTgt spid="1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wipe(down)">
                                      <p:cBhvr>
                                        <p:cTn id="27" dur="500"/>
                                        <p:tgtEl>
                                          <p:spTgt spid="10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20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27"/>
                                        </p:tgtEl>
                                        <p:attrNameLst>
                                          <p:attrName>style.visibility</p:attrName>
                                        </p:attrNameLst>
                                      </p:cBhvr>
                                      <p:to>
                                        <p:strVal val="visible"/>
                                      </p:to>
                                    </p:set>
                                    <p:animEffect transition="in" filter="wipe(down)">
                                      <p:cBhvr>
                                        <p:cTn id="3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0" grpId="0" build="p"/>
      <p:bldP spid="1005574" grpId="0" build="p"/>
      <p:bldP spid="9" grpId="0" build="p"/>
      <p:bldP spid="10"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Text Box 2"/>
          <p:cNvSpPr txBox="1">
            <a:spLocks noChangeArrowheads="1"/>
          </p:cNvSpPr>
          <p:nvPr/>
        </p:nvSpPr>
        <p:spPr bwMode="auto">
          <a:xfrm>
            <a:off x="785786" y="609885"/>
            <a:ext cx="5892433" cy="461665"/>
          </a:xfrm>
          <a:prstGeom prst="rect">
            <a:avLst/>
          </a:prstGeom>
          <a:noFill/>
          <a:ln>
            <a:noFill/>
          </a:ln>
          <a:effectLst/>
          <a:extLst>
            <a:ext uri="{909E8E84-426E-40DD-AFC4-6F175D3DCCD1}">
              <a14:hiddenFill xmlns="" xmlns:a14="http://schemas.microsoft.com/office/drawing/2010/main">
                <a:solidFill>
                  <a:srgbClr val="00336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400" b="1" dirty="0" smtClean="0">
                <a:solidFill>
                  <a:srgbClr val="003366"/>
                </a:solidFill>
                <a:latin typeface="+mn-lt"/>
              </a:rPr>
              <a:t>K-Maps</a:t>
            </a:r>
            <a:endParaRPr lang="en-US" altLang="zh-TW" sz="2400" b="1" dirty="0">
              <a:solidFill>
                <a:srgbClr val="003366"/>
              </a:solidFill>
              <a:latin typeface="+mn-lt"/>
            </a:endParaRPr>
          </a:p>
        </p:txBody>
      </p:sp>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24</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Rectangle 10"/>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
        <p:nvSpPr>
          <p:cNvPr id="10" name="Rectangle 9"/>
          <p:cNvSpPr/>
          <p:nvPr/>
        </p:nvSpPr>
        <p:spPr>
          <a:xfrm>
            <a:off x="785786" y="1285864"/>
            <a:ext cx="7572428" cy="646331"/>
          </a:xfrm>
          <a:prstGeom prst="rect">
            <a:avLst/>
          </a:prstGeom>
        </p:spPr>
        <p:txBody>
          <a:bodyPr wrap="square">
            <a:spAutoFit/>
          </a:bodyPr>
          <a:lstStyle/>
          <a:p>
            <a:pPr marL="342900" indent="-342900" algn="just">
              <a:spcBef>
                <a:spcPts val="0"/>
              </a:spcBef>
              <a:spcAft>
                <a:spcPts val="0"/>
              </a:spcAft>
            </a:pPr>
            <a:r>
              <a:rPr lang="en-US" b="1" dirty="0" smtClean="0">
                <a:latin typeface="+mn-lt"/>
                <a:ea typeface="Calibri"/>
                <a:cs typeface="Times New Roman"/>
              </a:rPr>
              <a:t>Example 2</a:t>
            </a:r>
          </a:p>
          <a:p>
            <a:pPr marL="342900" indent="-342900" algn="just">
              <a:spcBef>
                <a:spcPts val="0"/>
              </a:spcBef>
              <a:spcAft>
                <a:spcPts val="0"/>
              </a:spcAft>
            </a:pPr>
            <a:r>
              <a:rPr lang="en-US" dirty="0" smtClean="0">
                <a:latin typeface="+mn-lt"/>
                <a:ea typeface="Calibri"/>
                <a:cs typeface="Times New Roman"/>
              </a:rPr>
              <a:t>Now we will make a K-map for the expression:  </a:t>
            </a:r>
            <a:r>
              <a:rPr lang="en-US" b="1" dirty="0" smtClean="0">
                <a:latin typeface="+mn-lt"/>
                <a:ea typeface="Calibri"/>
                <a:cs typeface="Times New Roman"/>
              </a:rPr>
              <a:t>A’B’ + AB </a:t>
            </a:r>
            <a:endParaRPr lang="en-US" sz="1600" b="1" dirty="0" smtClean="0">
              <a:latin typeface="+mn-lt"/>
              <a:ea typeface="Calibri"/>
              <a:cs typeface="Times New Roman"/>
            </a:endParaRPr>
          </a:p>
        </p:txBody>
      </p:sp>
      <p:pic>
        <p:nvPicPr>
          <p:cNvPr id="3074" name="Picture 2" descr="K-map 2"/>
          <p:cNvPicPr>
            <a:picLocks noChangeAspect="1" noChangeArrowheads="1"/>
          </p:cNvPicPr>
          <p:nvPr/>
        </p:nvPicPr>
        <p:blipFill>
          <a:blip r:embed="rId3">
            <a:duotone>
              <a:prstClr val="black"/>
              <a:schemeClr val="accent2">
                <a:tint val="45000"/>
                <a:satMod val="400000"/>
              </a:schemeClr>
            </a:duotone>
          </a:blip>
          <a:srcRect/>
          <a:stretch>
            <a:fillRect/>
          </a:stretch>
        </p:blipFill>
        <p:spPr bwMode="auto">
          <a:xfrm>
            <a:off x="1928794" y="2357446"/>
            <a:ext cx="2600325" cy="1714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41417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05570">
                                            <p:txEl>
                                              <p:pRg st="0" end="0"/>
                                            </p:txEl>
                                          </p:spTgt>
                                        </p:tgtEl>
                                        <p:attrNameLst>
                                          <p:attrName>style.visibility</p:attrName>
                                        </p:attrNameLst>
                                      </p:cBhvr>
                                      <p:to>
                                        <p:strVal val="visible"/>
                                      </p:to>
                                    </p:set>
                                    <p:animEffect transition="in" filter="fade">
                                      <p:cBhvr>
                                        <p:cTn id="7" dur="2000"/>
                                        <p:tgtEl>
                                          <p:spTgt spid="10055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20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20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74"/>
                                        </p:tgtEl>
                                        <p:attrNameLst>
                                          <p:attrName>style.visibility</p:attrName>
                                        </p:attrNameLst>
                                      </p:cBhvr>
                                      <p:to>
                                        <p:strVal val="visible"/>
                                      </p:to>
                                    </p:set>
                                    <p:animEffect transition="in" filter="wipe(down)">
                                      <p:cBhvr>
                                        <p:cTn id="2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0" grpId="0" build="p"/>
      <p:bldP spid="1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Text Box 2"/>
          <p:cNvSpPr txBox="1">
            <a:spLocks noChangeArrowheads="1"/>
          </p:cNvSpPr>
          <p:nvPr/>
        </p:nvSpPr>
        <p:spPr bwMode="auto">
          <a:xfrm>
            <a:off x="785786" y="609885"/>
            <a:ext cx="5892433" cy="461665"/>
          </a:xfrm>
          <a:prstGeom prst="rect">
            <a:avLst/>
          </a:prstGeom>
          <a:noFill/>
          <a:ln>
            <a:noFill/>
          </a:ln>
          <a:effectLst/>
          <a:extLst>
            <a:ext uri="{909E8E84-426E-40DD-AFC4-6F175D3DCCD1}">
              <a14:hiddenFill xmlns="" xmlns:a14="http://schemas.microsoft.com/office/drawing/2010/main">
                <a:solidFill>
                  <a:srgbClr val="00336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400" b="1" dirty="0" smtClean="0">
                <a:solidFill>
                  <a:srgbClr val="003366"/>
                </a:solidFill>
                <a:latin typeface="+mn-lt"/>
              </a:rPr>
              <a:t>Simplification Using K-map</a:t>
            </a:r>
          </a:p>
        </p:txBody>
      </p:sp>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25</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Rectangle 10"/>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
        <p:nvSpPr>
          <p:cNvPr id="10" name="Rectangle 9"/>
          <p:cNvSpPr/>
          <p:nvPr/>
        </p:nvSpPr>
        <p:spPr>
          <a:xfrm>
            <a:off x="785786" y="1148352"/>
            <a:ext cx="7572428" cy="923330"/>
          </a:xfrm>
          <a:prstGeom prst="rect">
            <a:avLst/>
          </a:prstGeom>
        </p:spPr>
        <p:txBody>
          <a:bodyPr wrap="square">
            <a:spAutoFit/>
          </a:bodyPr>
          <a:lstStyle/>
          <a:p>
            <a:pPr marL="342900" indent="-342900" algn="just">
              <a:spcBef>
                <a:spcPts val="0"/>
              </a:spcBef>
              <a:spcAft>
                <a:spcPts val="0"/>
              </a:spcAft>
            </a:pPr>
            <a:r>
              <a:rPr lang="en-US" dirty="0" smtClean="0">
                <a:latin typeface="+mn-lt"/>
              </a:rPr>
              <a:t>K-map uses some rules for the simplification of Boolean expressions by combining together adjacent cells into single term. The rules are described below −</a:t>
            </a:r>
            <a:endParaRPr lang="en-US" sz="1600" b="1" dirty="0" smtClean="0">
              <a:latin typeface="+mn-lt"/>
              <a:ea typeface="Calibri"/>
              <a:cs typeface="Times New Roman"/>
            </a:endParaRPr>
          </a:p>
        </p:txBody>
      </p:sp>
      <p:sp>
        <p:nvSpPr>
          <p:cNvPr id="9" name="Rectangle 8"/>
          <p:cNvSpPr/>
          <p:nvPr/>
        </p:nvSpPr>
        <p:spPr>
          <a:xfrm>
            <a:off x="857224" y="2143120"/>
            <a:ext cx="7429552" cy="369332"/>
          </a:xfrm>
          <a:prstGeom prst="rect">
            <a:avLst/>
          </a:prstGeom>
        </p:spPr>
        <p:txBody>
          <a:bodyPr wrap="square">
            <a:spAutoFit/>
          </a:bodyPr>
          <a:lstStyle/>
          <a:p>
            <a:r>
              <a:rPr lang="en-US" b="1" dirty="0" smtClean="0">
                <a:latin typeface="+mn-lt"/>
              </a:rPr>
              <a:t>Rule 1</a:t>
            </a:r>
            <a:r>
              <a:rPr lang="en-US" dirty="0" smtClean="0">
                <a:latin typeface="+mn-lt"/>
              </a:rPr>
              <a:t> − Any cell containing a zero cannot be grouped.</a:t>
            </a:r>
            <a:endParaRPr lang="en-US" dirty="0">
              <a:latin typeface="+mn-lt"/>
            </a:endParaRPr>
          </a:p>
        </p:txBody>
      </p:sp>
      <p:pic>
        <p:nvPicPr>
          <p:cNvPr id="52226" name="Picture 2" descr="K- map Rule 1"/>
          <p:cNvPicPr>
            <a:picLocks noChangeAspect="1" noChangeArrowheads="1"/>
          </p:cNvPicPr>
          <p:nvPr/>
        </p:nvPicPr>
        <p:blipFill>
          <a:blip r:embed="rId3">
            <a:duotone>
              <a:schemeClr val="accent4">
                <a:shade val="45000"/>
                <a:satMod val="135000"/>
              </a:schemeClr>
              <a:prstClr val="white"/>
            </a:duotone>
          </a:blip>
          <a:srcRect/>
          <a:stretch>
            <a:fillRect/>
          </a:stretch>
        </p:blipFill>
        <p:spPr bwMode="auto">
          <a:xfrm>
            <a:off x="2285984" y="2714624"/>
            <a:ext cx="4152900" cy="1714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3428992" y="4559870"/>
            <a:ext cx="2002471" cy="369332"/>
          </a:xfrm>
          <a:prstGeom prst="rect">
            <a:avLst/>
          </a:prstGeom>
        </p:spPr>
        <p:txBody>
          <a:bodyPr wrap="none">
            <a:spAutoFit/>
          </a:bodyPr>
          <a:lstStyle/>
          <a:p>
            <a:r>
              <a:rPr lang="en-US" b="1" dirty="0" smtClean="0">
                <a:latin typeface="+mn-lt"/>
              </a:rPr>
              <a:t>Wrong grouping</a:t>
            </a:r>
            <a:endParaRPr lang="en-US" b="1" dirty="0">
              <a:latin typeface="+mn-lt"/>
            </a:endParaRPr>
          </a:p>
        </p:txBody>
      </p:sp>
    </p:spTree>
    <p:extLst>
      <p:ext uri="{BB962C8B-B14F-4D97-AF65-F5344CB8AC3E}">
        <p14:creationId xmlns="" xmlns:p14="http://schemas.microsoft.com/office/powerpoint/2010/main" val="41417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05570">
                                            <p:txEl>
                                              <p:pRg st="0" end="0"/>
                                            </p:txEl>
                                          </p:spTgt>
                                        </p:tgtEl>
                                        <p:attrNameLst>
                                          <p:attrName>style.visibility</p:attrName>
                                        </p:attrNameLst>
                                      </p:cBhvr>
                                      <p:to>
                                        <p:strVal val="visible"/>
                                      </p:to>
                                    </p:set>
                                    <p:animEffect transition="in" filter="fade">
                                      <p:cBhvr>
                                        <p:cTn id="7" dur="2000"/>
                                        <p:tgtEl>
                                          <p:spTgt spid="10055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20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20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2226"/>
                                        </p:tgtEl>
                                        <p:attrNameLst>
                                          <p:attrName>style.visibility</p:attrName>
                                        </p:attrNameLst>
                                      </p:cBhvr>
                                      <p:to>
                                        <p:strVal val="visible"/>
                                      </p:to>
                                    </p:set>
                                    <p:animEffect transition="in" filter="wipe(down)">
                                      <p:cBhvr>
                                        <p:cTn id="22" dur="500"/>
                                        <p:tgtEl>
                                          <p:spTgt spid="5222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0" grpId="0" build="p"/>
      <p:bldP spid="10" grpId="0" build="p"/>
      <p:bldP spid="9" grpId="0" build="p"/>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26</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Rectangle 10"/>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
        <p:nvSpPr>
          <p:cNvPr id="9" name="Rectangle 8"/>
          <p:cNvSpPr/>
          <p:nvPr/>
        </p:nvSpPr>
        <p:spPr>
          <a:xfrm>
            <a:off x="857224" y="928674"/>
            <a:ext cx="7429552" cy="369332"/>
          </a:xfrm>
          <a:prstGeom prst="rect">
            <a:avLst/>
          </a:prstGeom>
        </p:spPr>
        <p:txBody>
          <a:bodyPr wrap="square">
            <a:spAutoFit/>
          </a:bodyPr>
          <a:lstStyle/>
          <a:p>
            <a:r>
              <a:rPr lang="en-US" b="1" dirty="0" smtClean="0">
                <a:latin typeface="+mn-lt"/>
              </a:rPr>
              <a:t>Rule 2 − </a:t>
            </a:r>
            <a:r>
              <a:rPr lang="en-US" dirty="0" smtClean="0">
                <a:latin typeface="+mn-lt"/>
              </a:rPr>
              <a:t>Groups must contain 2</a:t>
            </a:r>
            <a:r>
              <a:rPr lang="en-US" baseline="30000" dirty="0" smtClean="0">
                <a:latin typeface="+mn-lt"/>
              </a:rPr>
              <a:t>n</a:t>
            </a:r>
            <a:r>
              <a:rPr lang="en-US" dirty="0" smtClean="0">
                <a:latin typeface="+mn-lt"/>
              </a:rPr>
              <a:t> cells (n starting from 1).</a:t>
            </a:r>
            <a:endParaRPr lang="en-US" dirty="0">
              <a:latin typeface="+mn-lt"/>
            </a:endParaRPr>
          </a:p>
        </p:txBody>
      </p:sp>
      <p:sp>
        <p:nvSpPr>
          <p:cNvPr id="12" name="Rectangle 11"/>
          <p:cNvSpPr/>
          <p:nvPr/>
        </p:nvSpPr>
        <p:spPr>
          <a:xfrm>
            <a:off x="3643306" y="3571880"/>
            <a:ext cx="2002471" cy="369332"/>
          </a:xfrm>
          <a:prstGeom prst="rect">
            <a:avLst/>
          </a:prstGeom>
        </p:spPr>
        <p:txBody>
          <a:bodyPr wrap="none">
            <a:spAutoFit/>
          </a:bodyPr>
          <a:lstStyle/>
          <a:p>
            <a:r>
              <a:rPr lang="en-US" b="1" dirty="0" smtClean="0">
                <a:latin typeface="+mn-lt"/>
              </a:rPr>
              <a:t>Wrong grouping</a:t>
            </a:r>
            <a:endParaRPr lang="en-US" b="1" dirty="0">
              <a:latin typeface="+mn-lt"/>
            </a:endParaRPr>
          </a:p>
        </p:txBody>
      </p:sp>
      <p:pic>
        <p:nvPicPr>
          <p:cNvPr id="54274" name="Picture 2" descr="K- map Rule 2"/>
          <p:cNvPicPr>
            <a:picLocks noChangeAspect="1" noChangeArrowheads="1"/>
          </p:cNvPicPr>
          <p:nvPr/>
        </p:nvPicPr>
        <p:blipFill>
          <a:blip r:embed="rId3">
            <a:duotone>
              <a:schemeClr val="accent4">
                <a:shade val="45000"/>
                <a:satMod val="135000"/>
              </a:schemeClr>
              <a:prstClr val="white"/>
            </a:duotone>
          </a:blip>
          <a:srcRect/>
          <a:stretch>
            <a:fillRect/>
          </a:stretch>
        </p:blipFill>
        <p:spPr bwMode="auto">
          <a:xfrm>
            <a:off x="2428860" y="1714492"/>
            <a:ext cx="4124325" cy="16859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41417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4274"/>
                                        </p:tgtEl>
                                        <p:attrNameLst>
                                          <p:attrName>style.visibility</p:attrName>
                                        </p:attrNameLst>
                                      </p:cBhvr>
                                      <p:to>
                                        <p:strVal val="visible"/>
                                      </p:to>
                                    </p:set>
                                    <p:animEffect transition="in" filter="wipe(down)">
                                      <p:cBhvr>
                                        <p:cTn id="12" dur="500"/>
                                        <p:tgtEl>
                                          <p:spTgt spid="5427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27</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Rectangle 10"/>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
        <p:nvSpPr>
          <p:cNvPr id="9" name="Rectangle 8"/>
          <p:cNvSpPr/>
          <p:nvPr/>
        </p:nvSpPr>
        <p:spPr>
          <a:xfrm>
            <a:off x="857224" y="571484"/>
            <a:ext cx="7429552" cy="646331"/>
          </a:xfrm>
          <a:prstGeom prst="rect">
            <a:avLst/>
          </a:prstGeom>
        </p:spPr>
        <p:txBody>
          <a:bodyPr wrap="square">
            <a:spAutoFit/>
          </a:bodyPr>
          <a:lstStyle/>
          <a:p>
            <a:pPr algn="just"/>
            <a:r>
              <a:rPr lang="en-US" b="1" dirty="0" smtClean="0">
                <a:latin typeface="+mn-lt"/>
              </a:rPr>
              <a:t>Rule 3 − </a:t>
            </a:r>
            <a:r>
              <a:rPr lang="en-US" dirty="0" smtClean="0">
                <a:latin typeface="+mn-lt"/>
              </a:rPr>
              <a:t>Grouping must be horizontal or vertical, but must not be diagonal.</a:t>
            </a:r>
            <a:endParaRPr lang="en-US" dirty="0">
              <a:latin typeface="+mn-lt"/>
            </a:endParaRPr>
          </a:p>
        </p:txBody>
      </p:sp>
      <p:sp>
        <p:nvSpPr>
          <p:cNvPr id="12" name="Rectangle 11"/>
          <p:cNvSpPr/>
          <p:nvPr/>
        </p:nvSpPr>
        <p:spPr>
          <a:xfrm>
            <a:off x="1571604" y="2857500"/>
            <a:ext cx="2092239" cy="276999"/>
          </a:xfrm>
          <a:prstGeom prst="rect">
            <a:avLst/>
          </a:prstGeom>
        </p:spPr>
        <p:txBody>
          <a:bodyPr wrap="none">
            <a:spAutoFit/>
          </a:bodyPr>
          <a:lstStyle/>
          <a:p>
            <a:r>
              <a:rPr lang="en-US" sz="1200" b="1" dirty="0" smtClean="0">
                <a:latin typeface="+mn-lt"/>
              </a:rPr>
              <a:t>Wrong diagonal grouping</a:t>
            </a:r>
            <a:endParaRPr lang="en-US" sz="1200" b="1" dirty="0">
              <a:latin typeface="+mn-lt"/>
            </a:endParaRPr>
          </a:p>
        </p:txBody>
      </p:sp>
      <p:pic>
        <p:nvPicPr>
          <p:cNvPr id="56322" name="Picture 2" descr="K- map Rule3"/>
          <p:cNvPicPr>
            <a:picLocks noChangeAspect="1" noChangeArrowheads="1"/>
          </p:cNvPicPr>
          <p:nvPr/>
        </p:nvPicPr>
        <p:blipFill>
          <a:blip r:embed="rId3">
            <a:duotone>
              <a:schemeClr val="accent4">
                <a:shade val="45000"/>
                <a:satMod val="135000"/>
              </a:schemeClr>
              <a:prstClr val="white"/>
            </a:duotone>
          </a:blip>
          <a:srcRect/>
          <a:stretch>
            <a:fillRect/>
          </a:stretch>
        </p:blipFill>
        <p:spPr bwMode="auto">
          <a:xfrm>
            <a:off x="642910" y="1214426"/>
            <a:ext cx="3800475" cy="16192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6324" name="Picture 4" descr="K- map Rule 3"/>
          <p:cNvPicPr>
            <a:picLocks noChangeAspect="1" noChangeArrowheads="1"/>
          </p:cNvPicPr>
          <p:nvPr/>
        </p:nvPicPr>
        <p:blipFill>
          <a:blip r:embed="rId4">
            <a:duotone>
              <a:schemeClr val="accent4">
                <a:shade val="45000"/>
                <a:satMod val="135000"/>
              </a:schemeClr>
              <a:prstClr val="white"/>
            </a:duotone>
          </a:blip>
          <a:srcRect/>
          <a:stretch>
            <a:fillRect/>
          </a:stretch>
        </p:blipFill>
        <p:spPr bwMode="auto">
          <a:xfrm>
            <a:off x="4643438" y="1214426"/>
            <a:ext cx="3781425" cy="16430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Rectangle 12"/>
          <p:cNvSpPr/>
          <p:nvPr/>
        </p:nvSpPr>
        <p:spPr>
          <a:xfrm>
            <a:off x="5643570" y="2857500"/>
            <a:ext cx="1980029" cy="276999"/>
          </a:xfrm>
          <a:prstGeom prst="rect">
            <a:avLst/>
          </a:prstGeom>
        </p:spPr>
        <p:txBody>
          <a:bodyPr wrap="none">
            <a:spAutoFit/>
          </a:bodyPr>
          <a:lstStyle/>
          <a:p>
            <a:r>
              <a:rPr lang="en-US" sz="1200" b="1" dirty="0" smtClean="0">
                <a:latin typeface="+mn-lt"/>
              </a:rPr>
              <a:t>Proper vertical grouping</a:t>
            </a:r>
          </a:p>
        </p:txBody>
      </p:sp>
      <p:pic>
        <p:nvPicPr>
          <p:cNvPr id="56326" name="Picture 6" descr="K- map Rule 3"/>
          <p:cNvPicPr>
            <a:picLocks noChangeAspect="1" noChangeArrowheads="1"/>
          </p:cNvPicPr>
          <p:nvPr/>
        </p:nvPicPr>
        <p:blipFill>
          <a:blip r:embed="rId5">
            <a:duotone>
              <a:schemeClr val="accent4">
                <a:shade val="45000"/>
                <a:satMod val="135000"/>
              </a:schemeClr>
              <a:prstClr val="white"/>
            </a:duotone>
          </a:blip>
          <a:srcRect/>
          <a:stretch>
            <a:fillRect/>
          </a:stretch>
        </p:blipFill>
        <p:spPr bwMode="auto">
          <a:xfrm>
            <a:off x="2714612" y="3214690"/>
            <a:ext cx="3800475" cy="1638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ectangle 13"/>
          <p:cNvSpPr/>
          <p:nvPr/>
        </p:nvSpPr>
        <p:spPr>
          <a:xfrm>
            <a:off x="3636498" y="4857764"/>
            <a:ext cx="2149948" cy="276999"/>
          </a:xfrm>
          <a:prstGeom prst="rect">
            <a:avLst/>
          </a:prstGeom>
        </p:spPr>
        <p:txBody>
          <a:bodyPr wrap="none">
            <a:spAutoFit/>
          </a:bodyPr>
          <a:lstStyle/>
          <a:p>
            <a:r>
              <a:rPr lang="en-US" sz="1200" b="1" dirty="0" smtClean="0">
                <a:latin typeface="+mn-lt"/>
              </a:rPr>
              <a:t>Proper horizontal grouping</a:t>
            </a:r>
          </a:p>
        </p:txBody>
      </p:sp>
    </p:spTree>
    <p:extLst>
      <p:ext uri="{BB962C8B-B14F-4D97-AF65-F5344CB8AC3E}">
        <p14:creationId xmlns="" xmlns:p14="http://schemas.microsoft.com/office/powerpoint/2010/main" val="41417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6322"/>
                                        </p:tgtEl>
                                        <p:attrNameLst>
                                          <p:attrName>style.visibility</p:attrName>
                                        </p:attrNameLst>
                                      </p:cBhvr>
                                      <p:to>
                                        <p:strVal val="visible"/>
                                      </p:to>
                                    </p:set>
                                    <p:animEffect transition="in" filter="wipe(down)">
                                      <p:cBhvr>
                                        <p:cTn id="12" dur="500"/>
                                        <p:tgtEl>
                                          <p:spTgt spid="5632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par>
                                <p:cTn id="21" presetID="22" presetClass="entr" presetSubtype="4" fill="hold" nodeType="withEffect">
                                  <p:stCondLst>
                                    <p:cond delay="0"/>
                                  </p:stCondLst>
                                  <p:childTnLst>
                                    <p:set>
                                      <p:cBhvr>
                                        <p:cTn id="22" dur="1" fill="hold">
                                          <p:stCondLst>
                                            <p:cond delay="0"/>
                                          </p:stCondLst>
                                        </p:cTn>
                                        <p:tgtEl>
                                          <p:spTgt spid="56324"/>
                                        </p:tgtEl>
                                        <p:attrNameLst>
                                          <p:attrName>style.visibility</p:attrName>
                                        </p:attrNameLst>
                                      </p:cBhvr>
                                      <p:to>
                                        <p:strVal val="visible"/>
                                      </p:to>
                                    </p:set>
                                    <p:animEffect transition="in" filter="wipe(down)">
                                      <p:cBhvr>
                                        <p:cTn id="23" dur="500"/>
                                        <p:tgtEl>
                                          <p:spTgt spid="5632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56326"/>
                                        </p:tgtEl>
                                        <p:attrNameLst>
                                          <p:attrName>style.visibility</p:attrName>
                                        </p:attrNameLst>
                                      </p:cBhvr>
                                      <p:to>
                                        <p:strVal val="visible"/>
                                      </p:to>
                                    </p:set>
                                    <p:animEffect transition="in" filter="wipe(down)">
                                      <p:cBhvr>
                                        <p:cTn id="28" dur="500"/>
                                        <p:tgtEl>
                                          <p:spTgt spid="56326"/>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2"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28</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Rectangle 10"/>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
        <p:nvSpPr>
          <p:cNvPr id="9" name="Rectangle 8"/>
          <p:cNvSpPr/>
          <p:nvPr/>
        </p:nvSpPr>
        <p:spPr>
          <a:xfrm>
            <a:off x="857224" y="571484"/>
            <a:ext cx="7429552" cy="369332"/>
          </a:xfrm>
          <a:prstGeom prst="rect">
            <a:avLst/>
          </a:prstGeom>
        </p:spPr>
        <p:txBody>
          <a:bodyPr wrap="square">
            <a:spAutoFit/>
          </a:bodyPr>
          <a:lstStyle/>
          <a:p>
            <a:pPr algn="just"/>
            <a:r>
              <a:rPr lang="en-US" b="1" dirty="0" smtClean="0">
                <a:latin typeface="+mn-lt"/>
              </a:rPr>
              <a:t>Rule 4 − </a:t>
            </a:r>
            <a:r>
              <a:rPr lang="en-US" dirty="0" smtClean="0">
                <a:latin typeface="+mn-lt"/>
              </a:rPr>
              <a:t>Groups must be covered as largely as possible.</a:t>
            </a:r>
            <a:endParaRPr lang="en-US" dirty="0">
              <a:latin typeface="+mn-lt"/>
            </a:endParaRPr>
          </a:p>
        </p:txBody>
      </p:sp>
      <p:sp>
        <p:nvSpPr>
          <p:cNvPr id="12" name="Rectangle 11"/>
          <p:cNvSpPr/>
          <p:nvPr/>
        </p:nvSpPr>
        <p:spPr>
          <a:xfrm>
            <a:off x="1571604" y="2657463"/>
            <a:ext cx="1693092" cy="276999"/>
          </a:xfrm>
          <a:prstGeom prst="rect">
            <a:avLst/>
          </a:prstGeom>
        </p:spPr>
        <p:txBody>
          <a:bodyPr wrap="none">
            <a:spAutoFit/>
          </a:bodyPr>
          <a:lstStyle/>
          <a:p>
            <a:r>
              <a:rPr lang="en-US" sz="1200" b="1" dirty="0" smtClean="0">
                <a:latin typeface="+mn-lt"/>
              </a:rPr>
              <a:t>Insufficient grouping</a:t>
            </a:r>
            <a:endParaRPr lang="en-US" sz="1200" b="1" dirty="0">
              <a:latin typeface="+mn-lt"/>
            </a:endParaRPr>
          </a:p>
        </p:txBody>
      </p:sp>
      <p:sp>
        <p:nvSpPr>
          <p:cNvPr id="13" name="Rectangle 12"/>
          <p:cNvSpPr/>
          <p:nvPr/>
        </p:nvSpPr>
        <p:spPr>
          <a:xfrm>
            <a:off x="6045808" y="2657463"/>
            <a:ext cx="1383712" cy="276999"/>
          </a:xfrm>
          <a:prstGeom prst="rect">
            <a:avLst/>
          </a:prstGeom>
        </p:spPr>
        <p:txBody>
          <a:bodyPr wrap="none">
            <a:spAutoFit/>
          </a:bodyPr>
          <a:lstStyle/>
          <a:p>
            <a:r>
              <a:rPr lang="en-US" sz="1200" b="1" dirty="0" smtClean="0">
                <a:latin typeface="+mn-lt"/>
              </a:rPr>
              <a:t>Proper grouping</a:t>
            </a:r>
          </a:p>
        </p:txBody>
      </p:sp>
      <p:pic>
        <p:nvPicPr>
          <p:cNvPr id="58370" name="Picture 2" descr="K- map Rule 4"/>
          <p:cNvPicPr>
            <a:picLocks noChangeAspect="1" noChangeArrowheads="1"/>
          </p:cNvPicPr>
          <p:nvPr/>
        </p:nvPicPr>
        <p:blipFill>
          <a:blip r:embed="rId3">
            <a:duotone>
              <a:schemeClr val="accent4">
                <a:shade val="45000"/>
                <a:satMod val="135000"/>
              </a:schemeClr>
              <a:prstClr val="white"/>
            </a:duotone>
          </a:blip>
          <a:srcRect/>
          <a:stretch>
            <a:fillRect/>
          </a:stretch>
        </p:blipFill>
        <p:spPr bwMode="auto">
          <a:xfrm>
            <a:off x="614363" y="1000112"/>
            <a:ext cx="3886199" cy="16573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8372" name="Picture 4" descr="K- map Rule 4"/>
          <p:cNvPicPr>
            <a:picLocks noChangeAspect="1" noChangeArrowheads="1"/>
          </p:cNvPicPr>
          <p:nvPr/>
        </p:nvPicPr>
        <p:blipFill>
          <a:blip r:embed="rId4">
            <a:duotone>
              <a:schemeClr val="accent4">
                <a:shade val="45000"/>
                <a:satMod val="135000"/>
              </a:schemeClr>
              <a:prstClr val="white"/>
            </a:duotone>
          </a:blip>
          <a:srcRect/>
          <a:stretch>
            <a:fillRect/>
          </a:stretch>
        </p:blipFill>
        <p:spPr bwMode="auto">
          <a:xfrm>
            <a:off x="4643438" y="1014389"/>
            <a:ext cx="3971925" cy="16430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Rectangle 14"/>
          <p:cNvSpPr/>
          <p:nvPr/>
        </p:nvSpPr>
        <p:spPr>
          <a:xfrm>
            <a:off x="714348" y="2928938"/>
            <a:ext cx="7786742" cy="307777"/>
          </a:xfrm>
          <a:prstGeom prst="rect">
            <a:avLst/>
          </a:prstGeom>
        </p:spPr>
        <p:txBody>
          <a:bodyPr wrap="square">
            <a:spAutoFit/>
          </a:bodyPr>
          <a:lstStyle/>
          <a:p>
            <a:r>
              <a:rPr lang="en-US" sz="1400" b="1" dirty="0" smtClean="0">
                <a:latin typeface="+mn-lt"/>
              </a:rPr>
              <a:t>Rule 5 − </a:t>
            </a:r>
            <a:r>
              <a:rPr lang="en-US" sz="1400" dirty="0" smtClean="0">
                <a:latin typeface="+mn-lt"/>
              </a:rPr>
              <a:t>If 1 of any cell cannot be grouped with any other cell, it will act as a group itself.</a:t>
            </a:r>
            <a:endParaRPr lang="en-US" sz="1400" dirty="0">
              <a:latin typeface="+mn-lt"/>
            </a:endParaRPr>
          </a:p>
        </p:txBody>
      </p:sp>
      <p:pic>
        <p:nvPicPr>
          <p:cNvPr id="58374" name="Picture 6" descr="K- map Rule 5"/>
          <p:cNvPicPr>
            <a:picLocks noChangeAspect="1" noChangeArrowheads="1"/>
          </p:cNvPicPr>
          <p:nvPr/>
        </p:nvPicPr>
        <p:blipFill>
          <a:blip r:embed="rId5">
            <a:duotone>
              <a:schemeClr val="accent4">
                <a:shade val="45000"/>
                <a:satMod val="135000"/>
              </a:schemeClr>
              <a:prstClr val="white"/>
            </a:duotone>
          </a:blip>
          <a:srcRect/>
          <a:stretch>
            <a:fillRect/>
          </a:stretch>
        </p:blipFill>
        <p:spPr bwMode="auto">
          <a:xfrm>
            <a:off x="2357422" y="3276615"/>
            <a:ext cx="4038600" cy="1724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Rectangle 15"/>
          <p:cNvSpPr/>
          <p:nvPr/>
        </p:nvSpPr>
        <p:spPr>
          <a:xfrm>
            <a:off x="3831230" y="5000640"/>
            <a:ext cx="1383712" cy="276999"/>
          </a:xfrm>
          <a:prstGeom prst="rect">
            <a:avLst/>
          </a:prstGeom>
        </p:spPr>
        <p:txBody>
          <a:bodyPr wrap="none">
            <a:spAutoFit/>
          </a:bodyPr>
          <a:lstStyle/>
          <a:p>
            <a:r>
              <a:rPr lang="en-US" sz="1200" b="1" dirty="0" smtClean="0">
                <a:latin typeface="+mn-lt"/>
              </a:rPr>
              <a:t>Proper</a:t>
            </a:r>
            <a:r>
              <a:rPr lang="en-US" sz="1200" b="1" i="1" dirty="0" smtClean="0">
                <a:latin typeface="+mn-lt"/>
              </a:rPr>
              <a:t> </a:t>
            </a:r>
            <a:r>
              <a:rPr lang="en-US" sz="1200" b="1" dirty="0" smtClean="0">
                <a:latin typeface="+mn-lt"/>
              </a:rPr>
              <a:t>grouping</a:t>
            </a:r>
          </a:p>
        </p:txBody>
      </p:sp>
    </p:spTree>
    <p:extLst>
      <p:ext uri="{BB962C8B-B14F-4D97-AF65-F5344CB8AC3E}">
        <p14:creationId xmlns="" xmlns:p14="http://schemas.microsoft.com/office/powerpoint/2010/main" val="41417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8370"/>
                                        </p:tgtEl>
                                        <p:attrNameLst>
                                          <p:attrName>style.visibility</p:attrName>
                                        </p:attrNameLst>
                                      </p:cBhvr>
                                      <p:to>
                                        <p:strVal val="visible"/>
                                      </p:to>
                                    </p:set>
                                    <p:animEffect transition="in" filter="wipe(down)">
                                      <p:cBhvr>
                                        <p:cTn id="12" dur="500"/>
                                        <p:tgtEl>
                                          <p:spTgt spid="5837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8372"/>
                                        </p:tgtEl>
                                        <p:attrNameLst>
                                          <p:attrName>style.visibility</p:attrName>
                                        </p:attrNameLst>
                                      </p:cBhvr>
                                      <p:to>
                                        <p:strVal val="visible"/>
                                      </p:to>
                                    </p:set>
                                    <p:animEffect transition="in" filter="wipe(down)">
                                      <p:cBhvr>
                                        <p:cTn id="20" dur="500"/>
                                        <p:tgtEl>
                                          <p:spTgt spid="5837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xEl>
                                              <p:pRg st="0" end="0"/>
                                            </p:txEl>
                                          </p:spTgt>
                                        </p:tgtEl>
                                        <p:attrNameLst>
                                          <p:attrName>style.visibility</p:attrName>
                                        </p:attrNameLst>
                                      </p:cBhvr>
                                      <p:to>
                                        <p:strVal val="visible"/>
                                      </p:to>
                                    </p:set>
                                    <p:animEffect transition="in" filter="fade">
                                      <p:cBhvr>
                                        <p:cTn id="28" dur="2000"/>
                                        <p:tgtEl>
                                          <p:spTgt spid="1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par>
                                <p:cTn id="34" presetID="22" presetClass="entr" presetSubtype="4" fill="hold" nodeType="withEffect">
                                  <p:stCondLst>
                                    <p:cond delay="0"/>
                                  </p:stCondLst>
                                  <p:childTnLst>
                                    <p:set>
                                      <p:cBhvr>
                                        <p:cTn id="35" dur="1" fill="hold">
                                          <p:stCondLst>
                                            <p:cond delay="0"/>
                                          </p:stCondLst>
                                        </p:cTn>
                                        <p:tgtEl>
                                          <p:spTgt spid="58374"/>
                                        </p:tgtEl>
                                        <p:attrNameLst>
                                          <p:attrName>style.visibility</p:attrName>
                                        </p:attrNameLst>
                                      </p:cBhvr>
                                      <p:to>
                                        <p:strVal val="visible"/>
                                      </p:to>
                                    </p:set>
                                    <p:animEffect transition="in" filter="wipe(down)">
                                      <p:cBhvr>
                                        <p:cTn id="36" dur="500"/>
                                        <p:tgtEl>
                                          <p:spTgt spid="58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2" grpId="0"/>
      <p:bldP spid="13" grpId="0"/>
      <p:bldP spid="15" grpId="0" build="p"/>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29</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Rectangle 10"/>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
        <p:nvSpPr>
          <p:cNvPr id="9" name="Rectangle 8"/>
          <p:cNvSpPr/>
          <p:nvPr/>
        </p:nvSpPr>
        <p:spPr>
          <a:xfrm>
            <a:off x="714348" y="571484"/>
            <a:ext cx="7858180" cy="307777"/>
          </a:xfrm>
          <a:prstGeom prst="rect">
            <a:avLst/>
          </a:prstGeom>
        </p:spPr>
        <p:txBody>
          <a:bodyPr wrap="square">
            <a:spAutoFit/>
          </a:bodyPr>
          <a:lstStyle/>
          <a:p>
            <a:pPr algn="just"/>
            <a:r>
              <a:rPr lang="en-US" sz="1400" b="1" dirty="0" smtClean="0">
                <a:latin typeface="+mn-lt"/>
              </a:rPr>
              <a:t>Rule 6 − </a:t>
            </a:r>
            <a:r>
              <a:rPr lang="en-US" sz="1400" dirty="0" smtClean="0">
                <a:latin typeface="+mn-lt"/>
              </a:rPr>
              <a:t>Groups may overlap but there should be as few groups as possible.</a:t>
            </a:r>
            <a:endParaRPr lang="en-US" sz="1400" dirty="0">
              <a:latin typeface="+mn-lt"/>
            </a:endParaRPr>
          </a:p>
        </p:txBody>
      </p:sp>
      <p:sp>
        <p:nvSpPr>
          <p:cNvPr id="13" name="Rectangle 12"/>
          <p:cNvSpPr/>
          <p:nvPr/>
        </p:nvSpPr>
        <p:spPr>
          <a:xfrm>
            <a:off x="3831230" y="2571748"/>
            <a:ext cx="1383712" cy="276999"/>
          </a:xfrm>
          <a:prstGeom prst="rect">
            <a:avLst/>
          </a:prstGeom>
        </p:spPr>
        <p:txBody>
          <a:bodyPr wrap="none">
            <a:spAutoFit/>
          </a:bodyPr>
          <a:lstStyle/>
          <a:p>
            <a:r>
              <a:rPr lang="en-US" sz="1200" b="1" dirty="0" smtClean="0">
                <a:latin typeface="+mn-lt"/>
              </a:rPr>
              <a:t>Proper grouping</a:t>
            </a:r>
          </a:p>
        </p:txBody>
      </p:sp>
      <p:sp>
        <p:nvSpPr>
          <p:cNvPr id="15" name="Rectangle 14"/>
          <p:cNvSpPr/>
          <p:nvPr/>
        </p:nvSpPr>
        <p:spPr>
          <a:xfrm>
            <a:off x="714348" y="2786062"/>
            <a:ext cx="7786742" cy="523220"/>
          </a:xfrm>
          <a:prstGeom prst="rect">
            <a:avLst/>
          </a:prstGeom>
        </p:spPr>
        <p:txBody>
          <a:bodyPr wrap="square">
            <a:spAutoFit/>
          </a:bodyPr>
          <a:lstStyle/>
          <a:p>
            <a:r>
              <a:rPr lang="en-US" sz="1400" b="1" dirty="0" smtClean="0">
                <a:latin typeface="+mn-lt"/>
              </a:rPr>
              <a:t>Rule 7</a:t>
            </a:r>
            <a:r>
              <a:rPr lang="en-US" sz="1400" dirty="0" smtClean="0">
                <a:latin typeface="+mn-lt"/>
              </a:rPr>
              <a:t> − The leftmost cell/cells can be grouped with the rightmost cell/cells and the topmost cell/cells can be grouped with the bottommost cell/cells.</a:t>
            </a:r>
          </a:p>
        </p:txBody>
      </p:sp>
      <p:sp>
        <p:nvSpPr>
          <p:cNvPr id="16" name="Rectangle 15"/>
          <p:cNvSpPr/>
          <p:nvPr/>
        </p:nvSpPr>
        <p:spPr>
          <a:xfrm>
            <a:off x="3974106" y="5000640"/>
            <a:ext cx="1383712" cy="276999"/>
          </a:xfrm>
          <a:prstGeom prst="rect">
            <a:avLst/>
          </a:prstGeom>
        </p:spPr>
        <p:txBody>
          <a:bodyPr wrap="none">
            <a:spAutoFit/>
          </a:bodyPr>
          <a:lstStyle/>
          <a:p>
            <a:r>
              <a:rPr lang="en-US" sz="1200" b="1" dirty="0" smtClean="0">
                <a:latin typeface="+mn-lt"/>
              </a:rPr>
              <a:t>Proper</a:t>
            </a:r>
            <a:r>
              <a:rPr lang="en-US" sz="1200" b="1" i="1" dirty="0" smtClean="0">
                <a:latin typeface="+mn-lt"/>
              </a:rPr>
              <a:t> </a:t>
            </a:r>
            <a:r>
              <a:rPr lang="en-US" sz="1200" b="1" dirty="0" smtClean="0">
                <a:latin typeface="+mn-lt"/>
              </a:rPr>
              <a:t>grouping</a:t>
            </a:r>
          </a:p>
        </p:txBody>
      </p:sp>
      <p:pic>
        <p:nvPicPr>
          <p:cNvPr id="60418" name="Picture 2" descr="K- map Rule 6"/>
          <p:cNvPicPr>
            <a:picLocks noChangeAspect="1" noChangeArrowheads="1"/>
          </p:cNvPicPr>
          <p:nvPr/>
        </p:nvPicPr>
        <p:blipFill>
          <a:blip r:embed="rId3">
            <a:duotone>
              <a:schemeClr val="accent4">
                <a:shade val="45000"/>
                <a:satMod val="135000"/>
              </a:schemeClr>
              <a:prstClr val="white"/>
            </a:duotone>
          </a:blip>
          <a:srcRect/>
          <a:stretch>
            <a:fillRect/>
          </a:stretch>
        </p:blipFill>
        <p:spPr bwMode="auto">
          <a:xfrm>
            <a:off x="2571736" y="952497"/>
            <a:ext cx="4000500" cy="16192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0420" name="Picture 4" descr="K- map Rule 7"/>
          <p:cNvPicPr>
            <a:picLocks noChangeAspect="1" noChangeArrowheads="1"/>
          </p:cNvPicPr>
          <p:nvPr/>
        </p:nvPicPr>
        <p:blipFill>
          <a:blip r:embed="rId4">
            <a:duotone>
              <a:schemeClr val="accent4">
                <a:shade val="45000"/>
                <a:satMod val="135000"/>
              </a:schemeClr>
              <a:prstClr val="white"/>
            </a:duotone>
          </a:blip>
          <a:srcRect/>
          <a:stretch>
            <a:fillRect/>
          </a:stretch>
        </p:blipFill>
        <p:spPr bwMode="auto">
          <a:xfrm>
            <a:off x="2581289" y="3352815"/>
            <a:ext cx="3990975" cy="1647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41417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nodeType="withEffect">
                                  <p:stCondLst>
                                    <p:cond delay="0"/>
                                  </p:stCondLst>
                                  <p:childTnLst>
                                    <p:set>
                                      <p:cBhvr>
                                        <p:cTn id="14" dur="1" fill="hold">
                                          <p:stCondLst>
                                            <p:cond delay="0"/>
                                          </p:stCondLst>
                                        </p:cTn>
                                        <p:tgtEl>
                                          <p:spTgt spid="60418"/>
                                        </p:tgtEl>
                                        <p:attrNameLst>
                                          <p:attrName>style.visibility</p:attrName>
                                        </p:attrNameLst>
                                      </p:cBhvr>
                                      <p:to>
                                        <p:strVal val="visible"/>
                                      </p:to>
                                    </p:set>
                                    <p:animEffect transition="in" filter="wipe(down)">
                                      <p:cBhvr>
                                        <p:cTn id="15" dur="500"/>
                                        <p:tgtEl>
                                          <p:spTgt spid="604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xEl>
                                              <p:pRg st="0" end="0"/>
                                            </p:txEl>
                                          </p:spTgt>
                                        </p:tgtEl>
                                        <p:attrNameLst>
                                          <p:attrName>style.visibility</p:attrName>
                                        </p:attrNameLst>
                                      </p:cBhvr>
                                      <p:to>
                                        <p:strVal val="visible"/>
                                      </p:to>
                                    </p:set>
                                    <p:animEffect transition="in" filter="fade">
                                      <p:cBhvr>
                                        <p:cTn id="20" dur="2000"/>
                                        <p:tgtEl>
                                          <p:spTgt spid="1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0420"/>
                                        </p:tgtEl>
                                        <p:attrNameLst>
                                          <p:attrName>style.visibility</p:attrName>
                                        </p:attrNameLst>
                                      </p:cBhvr>
                                      <p:to>
                                        <p:strVal val="visible"/>
                                      </p:to>
                                    </p:set>
                                    <p:animEffect transition="in" filter="wipe(down)">
                                      <p:cBhvr>
                                        <p:cTn id="25" dur="500"/>
                                        <p:tgtEl>
                                          <p:spTgt spid="6042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3" grpId="0"/>
      <p:bldP spid="15" grpId="0" build="p"/>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Text Box 2"/>
          <p:cNvSpPr txBox="1">
            <a:spLocks noChangeArrowheads="1"/>
          </p:cNvSpPr>
          <p:nvPr/>
        </p:nvSpPr>
        <p:spPr bwMode="auto">
          <a:xfrm>
            <a:off x="1037027" y="609885"/>
            <a:ext cx="5892433" cy="461665"/>
          </a:xfrm>
          <a:prstGeom prst="rect">
            <a:avLst/>
          </a:prstGeom>
          <a:noFill/>
          <a:ln>
            <a:noFill/>
          </a:ln>
          <a:effectLst/>
          <a:extLst>
            <a:ext uri="{909E8E84-426E-40DD-AFC4-6F175D3DCCD1}">
              <a14:hiddenFill xmlns="" xmlns:a14="http://schemas.microsoft.com/office/drawing/2010/main">
                <a:solidFill>
                  <a:srgbClr val="00336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400" b="1" dirty="0" smtClean="0">
                <a:solidFill>
                  <a:srgbClr val="003366"/>
                </a:solidFill>
                <a:latin typeface="+mn-lt"/>
              </a:rPr>
              <a:t>Introduction</a:t>
            </a:r>
            <a:endParaRPr lang="en-US" altLang="zh-TW" sz="2400" b="1" dirty="0">
              <a:solidFill>
                <a:srgbClr val="003366"/>
              </a:solidFill>
              <a:latin typeface="+mn-lt"/>
            </a:endParaRPr>
          </a:p>
        </p:txBody>
      </p:sp>
      <p:sp>
        <p:nvSpPr>
          <p:cNvPr id="1005574" name="Text Box 6"/>
          <p:cNvSpPr txBox="1">
            <a:spLocks noChangeArrowheads="1"/>
          </p:cNvSpPr>
          <p:nvPr/>
        </p:nvSpPr>
        <p:spPr bwMode="auto">
          <a:xfrm>
            <a:off x="714348" y="1193701"/>
            <a:ext cx="7572428"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900" marR="0" lvl="0" indent="-342900" algn="just">
              <a:lnSpc>
                <a:spcPct val="150000"/>
              </a:lnSpc>
              <a:spcBef>
                <a:spcPts val="0"/>
              </a:spcBef>
              <a:spcAft>
                <a:spcPts val="0"/>
              </a:spcAft>
            </a:pPr>
            <a:r>
              <a:rPr lang="it-IT" sz="1400" dirty="0" smtClean="0">
                <a:latin typeface="+mn-lt"/>
                <a:ea typeface="Calibri"/>
                <a:cs typeface="Times New Roman"/>
              </a:rPr>
              <a:t>	Boolean Algebra provides the operations and rules for working with the set {0, 1}. The three operations in Boolean Algebra that we will use most are Complementation, the Boolean sum and Boolean product. </a:t>
            </a:r>
          </a:p>
          <a:p>
            <a:pPr marL="342900" marR="0" lvl="0" indent="-342900">
              <a:lnSpc>
                <a:spcPct val="150000"/>
              </a:lnSpc>
              <a:spcBef>
                <a:spcPts val="0"/>
              </a:spcBef>
              <a:spcAft>
                <a:spcPts val="0"/>
              </a:spcAft>
            </a:pPr>
            <a:endParaRPr lang="en-US" sz="1400" dirty="0">
              <a:latin typeface="+mn-lt"/>
              <a:ea typeface="Calibri"/>
              <a:cs typeface="Times New Roman"/>
            </a:endParaRPr>
          </a:p>
        </p:txBody>
      </p:sp>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3</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Rectangle 10"/>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Tree>
    <p:extLst>
      <p:ext uri="{BB962C8B-B14F-4D97-AF65-F5344CB8AC3E}">
        <p14:creationId xmlns="" xmlns:p14="http://schemas.microsoft.com/office/powerpoint/2010/main" val="41417052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30</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Rectangle 10"/>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
        <p:nvSpPr>
          <p:cNvPr id="9" name="Rectangle 8"/>
          <p:cNvSpPr/>
          <p:nvPr/>
        </p:nvSpPr>
        <p:spPr>
          <a:xfrm>
            <a:off x="714348" y="428608"/>
            <a:ext cx="7858180" cy="461665"/>
          </a:xfrm>
          <a:prstGeom prst="rect">
            <a:avLst/>
          </a:prstGeom>
        </p:spPr>
        <p:txBody>
          <a:bodyPr wrap="square">
            <a:spAutoFit/>
          </a:bodyPr>
          <a:lstStyle/>
          <a:p>
            <a:pPr algn="just"/>
            <a:r>
              <a:rPr lang="en-US" altLang="zh-TW" sz="2400" b="1" dirty="0" smtClean="0">
                <a:solidFill>
                  <a:srgbClr val="003366"/>
                </a:solidFill>
                <a:latin typeface="+mn-lt"/>
              </a:rPr>
              <a:t>2 variable K-maps</a:t>
            </a:r>
          </a:p>
        </p:txBody>
      </p:sp>
      <p:sp>
        <p:nvSpPr>
          <p:cNvPr id="14" name="Rectangle 13"/>
          <p:cNvSpPr/>
          <p:nvPr/>
        </p:nvSpPr>
        <p:spPr>
          <a:xfrm>
            <a:off x="714348" y="928674"/>
            <a:ext cx="7072362" cy="369332"/>
          </a:xfrm>
          <a:prstGeom prst="rect">
            <a:avLst/>
          </a:prstGeom>
        </p:spPr>
        <p:txBody>
          <a:bodyPr wrap="square">
            <a:spAutoFit/>
          </a:bodyPr>
          <a:lstStyle/>
          <a:p>
            <a:r>
              <a:rPr lang="en-US" dirty="0" smtClean="0">
                <a:latin typeface="+mn-lt"/>
              </a:rPr>
              <a:t>There are 4 cells in the 2-variable k-map. It will look like:</a:t>
            </a:r>
            <a:endParaRPr lang="en-US" dirty="0">
              <a:latin typeface="+mn-lt"/>
            </a:endParaRPr>
          </a:p>
        </p:txBody>
      </p:sp>
      <p:sp>
        <p:nvSpPr>
          <p:cNvPr id="3076" name="AutoShape 4" descr="2 VAR 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2 VAR 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4" name="AutoShape 2" descr="2 variable K-ma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4516" name="Picture 4" descr="2 variable K-maps"/>
          <p:cNvPicPr>
            <a:picLocks noChangeAspect="1" noChangeArrowheads="1"/>
          </p:cNvPicPr>
          <p:nvPr/>
        </p:nvPicPr>
        <p:blipFill>
          <a:blip r:embed="rId3"/>
          <a:srcRect l="11290" t="10000" r="20161" b="14999"/>
          <a:stretch>
            <a:fillRect/>
          </a:stretch>
        </p:blipFill>
        <p:spPr bwMode="auto">
          <a:xfrm>
            <a:off x="785786" y="1285864"/>
            <a:ext cx="1214446" cy="1071570"/>
          </a:xfrm>
          <a:prstGeom prst="rect">
            <a:avLst/>
          </a:prstGeom>
          <a:noFill/>
        </p:spPr>
      </p:pic>
      <p:sp>
        <p:nvSpPr>
          <p:cNvPr id="18" name="Rectangle 17"/>
          <p:cNvSpPr/>
          <p:nvPr/>
        </p:nvSpPr>
        <p:spPr>
          <a:xfrm>
            <a:off x="2643174" y="1357302"/>
            <a:ext cx="5214974" cy="923330"/>
          </a:xfrm>
          <a:prstGeom prst="rect">
            <a:avLst/>
          </a:prstGeom>
        </p:spPr>
        <p:txBody>
          <a:bodyPr wrap="square">
            <a:spAutoFit/>
          </a:bodyPr>
          <a:lstStyle/>
          <a:p>
            <a:pPr algn="just"/>
            <a:r>
              <a:rPr lang="en-US" dirty="0" smtClean="0">
                <a:latin typeface="+mn-lt"/>
              </a:rPr>
              <a:t>The following table shows the positions of all the possible outputs of 2-variable Boolean function on a K-map.</a:t>
            </a:r>
            <a:endParaRPr lang="en-US" dirty="0">
              <a:latin typeface="+mn-lt"/>
            </a:endParaRPr>
          </a:p>
        </p:txBody>
      </p:sp>
      <p:pic>
        <p:nvPicPr>
          <p:cNvPr id="64518" name="Picture 6" descr="2 variable k-map"/>
          <p:cNvPicPr>
            <a:picLocks noChangeAspect="1" noChangeArrowheads="1"/>
          </p:cNvPicPr>
          <p:nvPr/>
        </p:nvPicPr>
        <p:blipFill>
          <a:blip r:embed="rId4"/>
          <a:srcRect/>
          <a:stretch>
            <a:fillRect/>
          </a:stretch>
        </p:blipFill>
        <p:spPr bwMode="auto">
          <a:xfrm>
            <a:off x="1000100" y="2428872"/>
            <a:ext cx="4238625" cy="1266826"/>
          </a:xfrm>
          <a:prstGeom prst="rect">
            <a:avLst/>
          </a:prstGeom>
          <a:noFill/>
        </p:spPr>
      </p:pic>
      <p:sp>
        <p:nvSpPr>
          <p:cNvPr id="19" name="Rectangle 18"/>
          <p:cNvSpPr/>
          <p:nvPr/>
        </p:nvSpPr>
        <p:spPr>
          <a:xfrm>
            <a:off x="5429256" y="2428872"/>
            <a:ext cx="3071834" cy="923330"/>
          </a:xfrm>
          <a:prstGeom prst="rect">
            <a:avLst/>
          </a:prstGeom>
        </p:spPr>
        <p:txBody>
          <a:bodyPr wrap="square">
            <a:spAutoFit/>
          </a:bodyPr>
          <a:lstStyle/>
          <a:p>
            <a:pPr algn="just"/>
            <a:r>
              <a:rPr lang="en-US" dirty="0" smtClean="0">
                <a:latin typeface="+mn-lt"/>
              </a:rPr>
              <a:t>A general representation of a 2 variable K-map plot is shown below.</a:t>
            </a:r>
            <a:endParaRPr lang="en-US" dirty="0">
              <a:latin typeface="+mn-lt"/>
            </a:endParaRPr>
          </a:p>
        </p:txBody>
      </p:sp>
      <p:pic>
        <p:nvPicPr>
          <p:cNvPr id="64520" name="Picture 8" descr="2-Variable K-map"/>
          <p:cNvPicPr>
            <a:picLocks noChangeAspect="1" noChangeArrowheads="1"/>
          </p:cNvPicPr>
          <p:nvPr/>
        </p:nvPicPr>
        <p:blipFill>
          <a:blip r:embed="rId5"/>
          <a:srcRect/>
          <a:stretch>
            <a:fillRect/>
          </a:stretch>
        </p:blipFill>
        <p:spPr bwMode="auto">
          <a:xfrm>
            <a:off x="1428728" y="3714757"/>
            <a:ext cx="3157535" cy="1591604"/>
          </a:xfrm>
          <a:prstGeom prst="rect">
            <a:avLst/>
          </a:prstGeom>
          <a:noFill/>
        </p:spPr>
      </p:pic>
    </p:spTree>
    <p:extLst>
      <p:ext uri="{BB962C8B-B14F-4D97-AF65-F5344CB8AC3E}">
        <p14:creationId xmlns="" xmlns:p14="http://schemas.microsoft.com/office/powerpoint/2010/main" val="41417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20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4516"/>
                                        </p:tgtEl>
                                        <p:attrNameLst>
                                          <p:attrName>style.visibility</p:attrName>
                                        </p:attrNameLst>
                                      </p:cBhvr>
                                      <p:to>
                                        <p:strVal val="visible"/>
                                      </p:to>
                                    </p:set>
                                    <p:animEffect transition="in" filter="wipe(down)">
                                      <p:cBhvr>
                                        <p:cTn id="17" dur="500"/>
                                        <p:tgtEl>
                                          <p:spTgt spid="645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2000"/>
                                        <p:tgtEl>
                                          <p:spTgt spid="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4518"/>
                                        </p:tgtEl>
                                        <p:attrNameLst>
                                          <p:attrName>style.visibility</p:attrName>
                                        </p:attrNameLst>
                                      </p:cBhvr>
                                      <p:to>
                                        <p:strVal val="visible"/>
                                      </p:to>
                                    </p:set>
                                    <p:animEffect transition="in" filter="wipe(down)">
                                      <p:cBhvr>
                                        <p:cTn id="27" dur="500"/>
                                        <p:tgtEl>
                                          <p:spTgt spid="645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fade">
                                      <p:cBhvr>
                                        <p:cTn id="32" dur="2000"/>
                                        <p:tgtEl>
                                          <p:spTgt spid="1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4520"/>
                                        </p:tgtEl>
                                        <p:attrNameLst>
                                          <p:attrName>style.visibility</p:attrName>
                                        </p:attrNameLst>
                                      </p:cBhvr>
                                      <p:to>
                                        <p:strVal val="visible"/>
                                      </p:to>
                                    </p:set>
                                    <p:animEffect transition="in" filter="wipe(down)">
                                      <p:cBhvr>
                                        <p:cTn id="37" dur="500"/>
                                        <p:tgtEl>
                                          <p:spTgt spid="64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4" grpId="0" build="p"/>
      <p:bldP spid="18" grpId="0" build="p"/>
      <p:bldP spid="1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31</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Rectangle 10"/>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
        <p:nvSpPr>
          <p:cNvPr id="9" name="Rectangle 8"/>
          <p:cNvSpPr/>
          <p:nvPr/>
        </p:nvSpPr>
        <p:spPr>
          <a:xfrm>
            <a:off x="714348" y="428608"/>
            <a:ext cx="7858180" cy="461665"/>
          </a:xfrm>
          <a:prstGeom prst="rect">
            <a:avLst/>
          </a:prstGeom>
        </p:spPr>
        <p:txBody>
          <a:bodyPr wrap="square">
            <a:spAutoFit/>
          </a:bodyPr>
          <a:lstStyle/>
          <a:p>
            <a:pPr algn="just"/>
            <a:r>
              <a:rPr lang="en-US" altLang="zh-TW" sz="2400" b="1" dirty="0" smtClean="0">
                <a:solidFill>
                  <a:srgbClr val="003366"/>
                </a:solidFill>
                <a:latin typeface="+mn-lt"/>
              </a:rPr>
              <a:t>2 variable K-maps</a:t>
            </a:r>
          </a:p>
        </p:txBody>
      </p:sp>
      <p:sp>
        <p:nvSpPr>
          <p:cNvPr id="3076" name="AutoShape 4" descr="2 VAR 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2 VAR 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4" name="AutoShape 2" descr="2 variable K-ma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5778" name="Picture 2" descr="2 k-map.PNG"/>
          <p:cNvPicPr>
            <a:picLocks noChangeAspect="1" noChangeArrowheads="1"/>
          </p:cNvPicPr>
          <p:nvPr/>
        </p:nvPicPr>
        <p:blipFill>
          <a:blip r:embed="rId3"/>
          <a:srcRect/>
          <a:stretch>
            <a:fillRect/>
          </a:stretch>
        </p:blipFill>
        <p:spPr bwMode="auto">
          <a:xfrm>
            <a:off x="1500166" y="1071550"/>
            <a:ext cx="6172200" cy="2933701"/>
          </a:xfrm>
          <a:prstGeom prst="rect">
            <a:avLst/>
          </a:prstGeom>
          <a:noFill/>
        </p:spPr>
      </p:pic>
    </p:spTree>
    <p:extLst>
      <p:ext uri="{BB962C8B-B14F-4D97-AF65-F5344CB8AC3E}">
        <p14:creationId xmlns="" xmlns:p14="http://schemas.microsoft.com/office/powerpoint/2010/main" val="41417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32</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Rectangle 10"/>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
        <p:nvSpPr>
          <p:cNvPr id="9" name="Rectangle 8"/>
          <p:cNvSpPr/>
          <p:nvPr/>
        </p:nvSpPr>
        <p:spPr>
          <a:xfrm>
            <a:off x="714348" y="571484"/>
            <a:ext cx="7858180" cy="584775"/>
          </a:xfrm>
          <a:prstGeom prst="rect">
            <a:avLst/>
          </a:prstGeom>
        </p:spPr>
        <p:txBody>
          <a:bodyPr wrap="square">
            <a:spAutoFit/>
          </a:bodyPr>
          <a:lstStyle/>
          <a:p>
            <a:pPr algn="just"/>
            <a:r>
              <a:rPr lang="en-US" sz="1600" b="1" dirty="0" smtClean="0">
                <a:latin typeface="+mn-lt"/>
              </a:rPr>
              <a:t>Simplify the given 2-variable Boolean equation by using K-map.</a:t>
            </a:r>
          </a:p>
          <a:p>
            <a:pPr algn="just"/>
            <a:r>
              <a:rPr lang="es-ES" sz="1600" b="1" dirty="0" smtClean="0">
                <a:solidFill>
                  <a:srgbClr val="C00000"/>
                </a:solidFill>
                <a:latin typeface="+mn-lt"/>
              </a:rPr>
              <a:t>F = X Y’ + X’ Y + X’Y’</a:t>
            </a:r>
            <a:r>
              <a:rPr lang="en-US" sz="1600" b="1" dirty="0" smtClean="0">
                <a:solidFill>
                  <a:srgbClr val="C00000"/>
                </a:solidFill>
                <a:latin typeface="+mn-lt"/>
              </a:rPr>
              <a:t> </a:t>
            </a:r>
          </a:p>
        </p:txBody>
      </p:sp>
      <p:sp>
        <p:nvSpPr>
          <p:cNvPr id="14" name="Rectangle 13"/>
          <p:cNvSpPr/>
          <p:nvPr/>
        </p:nvSpPr>
        <p:spPr>
          <a:xfrm>
            <a:off x="714348" y="1142988"/>
            <a:ext cx="7072362" cy="338554"/>
          </a:xfrm>
          <a:prstGeom prst="rect">
            <a:avLst/>
          </a:prstGeom>
        </p:spPr>
        <p:txBody>
          <a:bodyPr wrap="square">
            <a:spAutoFit/>
          </a:bodyPr>
          <a:lstStyle/>
          <a:p>
            <a:r>
              <a:rPr lang="en-US" sz="1600" dirty="0" smtClean="0">
                <a:latin typeface="+mn-lt"/>
              </a:rPr>
              <a:t>First, let’s construct the truth table for the given equation,</a:t>
            </a:r>
            <a:endParaRPr lang="en-US" sz="1600" dirty="0">
              <a:latin typeface="+mn-lt"/>
            </a:endParaRPr>
          </a:p>
        </p:txBody>
      </p:sp>
      <p:sp>
        <p:nvSpPr>
          <p:cNvPr id="15" name="Rectangle 14"/>
          <p:cNvSpPr/>
          <p:nvPr/>
        </p:nvSpPr>
        <p:spPr>
          <a:xfrm>
            <a:off x="714348" y="3143252"/>
            <a:ext cx="5500726" cy="338554"/>
          </a:xfrm>
          <a:prstGeom prst="rect">
            <a:avLst/>
          </a:prstGeom>
        </p:spPr>
        <p:txBody>
          <a:bodyPr wrap="square">
            <a:spAutoFit/>
          </a:bodyPr>
          <a:lstStyle/>
          <a:p>
            <a:r>
              <a:rPr lang="en-US" sz="1600" dirty="0" smtClean="0">
                <a:latin typeface="+mn-lt"/>
              </a:rPr>
              <a:t>We put 1 at the output terms given in equation.</a:t>
            </a:r>
            <a:endParaRPr lang="en-US" sz="1600" dirty="0">
              <a:latin typeface="+mn-lt"/>
            </a:endParaRPr>
          </a:p>
        </p:txBody>
      </p:sp>
      <p:sp>
        <p:nvSpPr>
          <p:cNvPr id="3076" name="AutoShape 4" descr="2 VAR 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2 VAR 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80" name="Picture 8" descr="2 VAR EX"/>
          <p:cNvPicPr>
            <a:picLocks noChangeAspect="1" noChangeArrowheads="1"/>
          </p:cNvPicPr>
          <p:nvPr/>
        </p:nvPicPr>
        <p:blipFill>
          <a:blip r:embed="rId3"/>
          <a:srcRect t="13314" r="16666" b="15680"/>
          <a:stretch>
            <a:fillRect/>
          </a:stretch>
        </p:blipFill>
        <p:spPr bwMode="auto">
          <a:xfrm>
            <a:off x="928662" y="3571880"/>
            <a:ext cx="1285884" cy="1143008"/>
          </a:xfrm>
          <a:prstGeom prst="rect">
            <a:avLst/>
          </a:prstGeom>
          <a:noFill/>
        </p:spPr>
      </p:pic>
      <p:sp>
        <p:nvSpPr>
          <p:cNvPr id="16" name="Rectangle 15"/>
          <p:cNvSpPr/>
          <p:nvPr/>
        </p:nvSpPr>
        <p:spPr>
          <a:xfrm>
            <a:off x="2714612" y="3643318"/>
            <a:ext cx="4572000" cy="923330"/>
          </a:xfrm>
          <a:prstGeom prst="rect">
            <a:avLst/>
          </a:prstGeom>
        </p:spPr>
        <p:txBody>
          <a:bodyPr>
            <a:spAutoFit/>
          </a:bodyPr>
          <a:lstStyle/>
          <a:p>
            <a:pPr algn="just"/>
            <a:r>
              <a:rPr lang="en-US" dirty="0" smtClean="0">
                <a:latin typeface="+mn-lt"/>
              </a:rPr>
              <a:t>After grouping the variables, the next step is determining the minimized expression.</a:t>
            </a:r>
            <a:endParaRPr lang="en-US" dirty="0">
              <a:latin typeface="+mn-lt"/>
            </a:endParaRPr>
          </a:p>
        </p:txBody>
      </p:sp>
      <p:sp>
        <p:nvSpPr>
          <p:cNvPr id="17" name="Rectangle 16"/>
          <p:cNvSpPr/>
          <p:nvPr/>
        </p:nvSpPr>
        <p:spPr>
          <a:xfrm>
            <a:off x="928662" y="4786326"/>
            <a:ext cx="4618572" cy="369332"/>
          </a:xfrm>
          <a:prstGeom prst="rect">
            <a:avLst/>
          </a:prstGeom>
        </p:spPr>
        <p:txBody>
          <a:bodyPr wrap="none">
            <a:spAutoFit/>
          </a:bodyPr>
          <a:lstStyle/>
          <a:p>
            <a:r>
              <a:rPr lang="en-US" dirty="0" smtClean="0">
                <a:latin typeface="+mn-lt"/>
              </a:rPr>
              <a:t>So the reduced equation will be </a:t>
            </a:r>
            <a:r>
              <a:rPr lang="en-US" b="1" dirty="0" smtClean="0">
                <a:latin typeface="+mn-lt"/>
              </a:rPr>
              <a:t>X’ + Y’</a:t>
            </a:r>
            <a:r>
              <a:rPr lang="en-US" dirty="0" smtClean="0">
                <a:latin typeface="+mn-lt"/>
              </a:rPr>
              <a:t>.</a:t>
            </a:r>
            <a:endParaRPr lang="en-US" dirty="0">
              <a:latin typeface="+mn-lt"/>
            </a:endParaRPr>
          </a:p>
        </p:txBody>
      </p:sp>
      <p:graphicFrame>
        <p:nvGraphicFramePr>
          <p:cNvPr id="19" name="Table 18"/>
          <p:cNvGraphicFramePr>
            <a:graphicFrameLocks noGrp="1"/>
          </p:cNvGraphicFramePr>
          <p:nvPr/>
        </p:nvGraphicFramePr>
        <p:xfrm>
          <a:off x="1071538" y="1571616"/>
          <a:ext cx="1643073" cy="1471610"/>
        </p:xfrm>
        <a:graphic>
          <a:graphicData uri="http://schemas.openxmlformats.org/drawingml/2006/table">
            <a:tbl>
              <a:tblPr firstRow="1" bandRow="1">
                <a:tableStyleId>{21E4AEA4-8DFA-4A89-87EB-49C32662AFE0}</a:tableStyleId>
              </a:tblPr>
              <a:tblGrid>
                <a:gridCol w="547691"/>
                <a:gridCol w="547691"/>
                <a:gridCol w="547691"/>
              </a:tblGrid>
              <a:tr h="294322">
                <a:tc>
                  <a:txBody>
                    <a:bodyPr/>
                    <a:lstStyle/>
                    <a:p>
                      <a:pPr algn="ctr"/>
                      <a:r>
                        <a:rPr lang="en-IN" sz="1200" dirty="0" smtClean="0"/>
                        <a:t>X</a:t>
                      </a:r>
                      <a:endParaRPr lang="en-US" sz="1200" dirty="0"/>
                    </a:p>
                  </a:txBody>
                  <a:tcPr/>
                </a:tc>
                <a:tc>
                  <a:txBody>
                    <a:bodyPr/>
                    <a:lstStyle/>
                    <a:p>
                      <a:pPr algn="ctr"/>
                      <a:r>
                        <a:rPr lang="en-IN" sz="1200" dirty="0" smtClean="0"/>
                        <a:t>Y</a:t>
                      </a:r>
                      <a:endParaRPr lang="en-US" sz="1200" dirty="0"/>
                    </a:p>
                  </a:txBody>
                  <a:tcPr/>
                </a:tc>
                <a:tc>
                  <a:txBody>
                    <a:bodyPr/>
                    <a:lstStyle/>
                    <a:p>
                      <a:pPr algn="ctr"/>
                      <a:r>
                        <a:rPr lang="en-IN" sz="1200" dirty="0" smtClean="0"/>
                        <a:t>F</a:t>
                      </a:r>
                      <a:endParaRPr lang="en-US" sz="1200" dirty="0"/>
                    </a:p>
                  </a:txBody>
                  <a:tcPr/>
                </a:tc>
              </a:tr>
              <a:tr h="294322">
                <a:tc>
                  <a:txBody>
                    <a:bodyPr/>
                    <a:lstStyle/>
                    <a:p>
                      <a:pPr algn="ctr"/>
                      <a:r>
                        <a:rPr lang="en-IN" sz="1200" dirty="0" smtClean="0"/>
                        <a:t>0</a:t>
                      </a:r>
                      <a:endParaRPr lang="en-US" sz="1200" dirty="0"/>
                    </a:p>
                  </a:txBody>
                  <a:tcPr/>
                </a:tc>
                <a:tc>
                  <a:txBody>
                    <a:bodyPr/>
                    <a:lstStyle/>
                    <a:p>
                      <a:pPr algn="ctr"/>
                      <a:r>
                        <a:rPr lang="en-IN" sz="1200" dirty="0" smtClean="0"/>
                        <a:t>0</a:t>
                      </a:r>
                      <a:endParaRPr lang="en-US" sz="1200" dirty="0"/>
                    </a:p>
                  </a:txBody>
                  <a:tcPr/>
                </a:tc>
                <a:tc>
                  <a:txBody>
                    <a:bodyPr/>
                    <a:lstStyle/>
                    <a:p>
                      <a:pPr algn="ctr"/>
                      <a:r>
                        <a:rPr lang="en-IN" sz="1200" dirty="0" smtClean="0"/>
                        <a:t>1</a:t>
                      </a:r>
                      <a:endParaRPr lang="en-US" sz="1200" dirty="0"/>
                    </a:p>
                  </a:txBody>
                  <a:tcPr/>
                </a:tc>
              </a:tr>
              <a:tr h="294322">
                <a:tc>
                  <a:txBody>
                    <a:bodyPr/>
                    <a:lstStyle/>
                    <a:p>
                      <a:pPr algn="ctr"/>
                      <a:r>
                        <a:rPr lang="en-IN" sz="1200" dirty="0" smtClean="0"/>
                        <a:t>0</a:t>
                      </a:r>
                      <a:endParaRPr lang="en-US" sz="1200" dirty="0"/>
                    </a:p>
                  </a:txBody>
                  <a:tcPr/>
                </a:tc>
                <a:tc>
                  <a:txBody>
                    <a:bodyPr/>
                    <a:lstStyle/>
                    <a:p>
                      <a:pPr algn="ctr"/>
                      <a:r>
                        <a:rPr lang="en-IN" sz="1200" dirty="0" smtClean="0"/>
                        <a:t>1</a:t>
                      </a:r>
                      <a:endParaRPr lang="en-US" sz="1200" dirty="0"/>
                    </a:p>
                  </a:txBody>
                  <a:tcPr/>
                </a:tc>
                <a:tc>
                  <a:txBody>
                    <a:bodyPr/>
                    <a:lstStyle/>
                    <a:p>
                      <a:pPr algn="ctr"/>
                      <a:r>
                        <a:rPr lang="en-IN" sz="1200" dirty="0" smtClean="0"/>
                        <a:t>1</a:t>
                      </a:r>
                      <a:endParaRPr lang="en-US" sz="1200" dirty="0"/>
                    </a:p>
                  </a:txBody>
                  <a:tcPr/>
                </a:tc>
              </a:tr>
              <a:tr h="294322">
                <a:tc>
                  <a:txBody>
                    <a:bodyPr/>
                    <a:lstStyle/>
                    <a:p>
                      <a:pPr algn="ctr"/>
                      <a:r>
                        <a:rPr lang="en-IN" sz="1200" dirty="0" smtClean="0"/>
                        <a:t>1</a:t>
                      </a:r>
                      <a:endParaRPr lang="en-US" sz="1200" dirty="0"/>
                    </a:p>
                  </a:txBody>
                  <a:tcPr/>
                </a:tc>
                <a:tc>
                  <a:txBody>
                    <a:bodyPr/>
                    <a:lstStyle/>
                    <a:p>
                      <a:pPr algn="ctr"/>
                      <a:r>
                        <a:rPr lang="en-IN" sz="1200" dirty="0" smtClean="0"/>
                        <a:t>0</a:t>
                      </a:r>
                      <a:endParaRPr lang="en-US" sz="1200" dirty="0"/>
                    </a:p>
                  </a:txBody>
                  <a:tcPr/>
                </a:tc>
                <a:tc>
                  <a:txBody>
                    <a:bodyPr/>
                    <a:lstStyle/>
                    <a:p>
                      <a:pPr algn="ctr"/>
                      <a:r>
                        <a:rPr lang="en-IN" sz="1200" dirty="0" smtClean="0"/>
                        <a:t>1</a:t>
                      </a:r>
                      <a:endParaRPr lang="en-US" sz="1200" dirty="0"/>
                    </a:p>
                  </a:txBody>
                  <a:tcPr/>
                </a:tc>
              </a:tr>
              <a:tr h="294322">
                <a:tc>
                  <a:txBody>
                    <a:bodyPr/>
                    <a:lstStyle/>
                    <a:p>
                      <a:pPr algn="ctr"/>
                      <a:r>
                        <a:rPr lang="en-IN" sz="1200" dirty="0" smtClean="0"/>
                        <a:t>1</a:t>
                      </a:r>
                      <a:endParaRPr lang="en-US" sz="1200" dirty="0"/>
                    </a:p>
                  </a:txBody>
                  <a:tcPr/>
                </a:tc>
                <a:tc>
                  <a:txBody>
                    <a:bodyPr/>
                    <a:lstStyle/>
                    <a:p>
                      <a:pPr algn="ctr"/>
                      <a:r>
                        <a:rPr lang="en-IN" sz="1200" dirty="0" smtClean="0"/>
                        <a:t>1</a:t>
                      </a:r>
                      <a:endParaRPr lang="en-US" sz="1200" dirty="0"/>
                    </a:p>
                  </a:txBody>
                  <a:tcPr/>
                </a:tc>
                <a:tc>
                  <a:txBody>
                    <a:bodyPr/>
                    <a:lstStyle/>
                    <a:p>
                      <a:pPr algn="ctr"/>
                      <a:r>
                        <a:rPr lang="en-IN" sz="1200" dirty="0" smtClean="0"/>
                        <a:t>0</a:t>
                      </a:r>
                      <a:endParaRPr lang="en-US" sz="1200" dirty="0"/>
                    </a:p>
                  </a:txBody>
                  <a:tcPr/>
                </a:tc>
              </a:tr>
            </a:tbl>
          </a:graphicData>
        </a:graphic>
      </p:graphicFrame>
    </p:spTree>
    <p:extLst>
      <p:ext uri="{BB962C8B-B14F-4D97-AF65-F5344CB8AC3E}">
        <p14:creationId xmlns="" xmlns:p14="http://schemas.microsoft.com/office/powerpoint/2010/main" val="41417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2000"/>
                                        <p:tgtEl>
                                          <p:spTgt spid="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Effect transition="in" filter="fade">
                                      <p:cBhvr>
                                        <p:cTn id="16" dur="2000"/>
                                        <p:tgtEl>
                                          <p:spTgt spid="1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fade">
                                      <p:cBhvr>
                                        <p:cTn id="21" dur="2000"/>
                                        <p:tgtEl>
                                          <p:spTgt spid="1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080"/>
                                        </p:tgtEl>
                                        <p:attrNameLst>
                                          <p:attrName>style.visibility</p:attrName>
                                        </p:attrNameLst>
                                      </p:cBhvr>
                                      <p:to>
                                        <p:strVal val="visible"/>
                                      </p:to>
                                    </p:set>
                                    <p:animEffect transition="in" filter="wipe(down)">
                                      <p:cBhvr>
                                        <p:cTn id="26" dur="500"/>
                                        <p:tgtEl>
                                          <p:spTgt spid="308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Effect transition="in" filter="fade">
                                      <p:cBhvr>
                                        <p:cTn id="31" dur="2000"/>
                                        <p:tgtEl>
                                          <p:spTgt spid="16">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xEl>
                                              <p:pRg st="0" end="0"/>
                                            </p:txEl>
                                          </p:spTgt>
                                        </p:tgtEl>
                                        <p:attrNameLst>
                                          <p:attrName>style.visibility</p:attrName>
                                        </p:attrNameLst>
                                      </p:cBhvr>
                                      <p:to>
                                        <p:strVal val="visible"/>
                                      </p:to>
                                    </p:set>
                                    <p:animEffect transition="in" filter="fade">
                                      <p:cBhvr>
                                        <p:cTn id="36" dur="20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4" grpId="0" build="p"/>
      <p:bldP spid="15" grpId="0" build="p"/>
      <p:bldP spid="16" grpId="0" build="p"/>
      <p:bldP spid="1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33</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Rectangle 10"/>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
        <p:nvSpPr>
          <p:cNvPr id="9" name="Rectangle 8"/>
          <p:cNvSpPr/>
          <p:nvPr/>
        </p:nvSpPr>
        <p:spPr>
          <a:xfrm>
            <a:off x="714348" y="428608"/>
            <a:ext cx="7858180" cy="461665"/>
          </a:xfrm>
          <a:prstGeom prst="rect">
            <a:avLst/>
          </a:prstGeom>
        </p:spPr>
        <p:txBody>
          <a:bodyPr wrap="square">
            <a:spAutoFit/>
          </a:bodyPr>
          <a:lstStyle/>
          <a:p>
            <a:pPr algn="just"/>
            <a:r>
              <a:rPr lang="en-US" altLang="zh-TW" sz="2400" b="1" dirty="0" smtClean="0">
                <a:solidFill>
                  <a:srgbClr val="003366"/>
                </a:solidFill>
                <a:latin typeface="+mn-lt"/>
              </a:rPr>
              <a:t>3 variable K-maps</a:t>
            </a:r>
          </a:p>
        </p:txBody>
      </p:sp>
      <p:sp>
        <p:nvSpPr>
          <p:cNvPr id="14" name="Rectangle 13"/>
          <p:cNvSpPr/>
          <p:nvPr/>
        </p:nvSpPr>
        <p:spPr>
          <a:xfrm>
            <a:off x="714348" y="928674"/>
            <a:ext cx="7643866" cy="830997"/>
          </a:xfrm>
          <a:prstGeom prst="rect">
            <a:avLst/>
          </a:prstGeom>
        </p:spPr>
        <p:txBody>
          <a:bodyPr wrap="square">
            <a:spAutoFit/>
          </a:bodyPr>
          <a:lstStyle/>
          <a:p>
            <a:pPr algn="just"/>
            <a:r>
              <a:rPr lang="en-US" sz="1600" dirty="0" smtClean="0">
                <a:latin typeface="+mn-lt"/>
              </a:rPr>
              <a:t>For a 3-variable Boolean function, there is a possibility of 8 output min terms. The general representation of all the min terms using 3-variables is shown below:</a:t>
            </a:r>
            <a:endParaRPr lang="en-US" sz="1600" dirty="0">
              <a:latin typeface="+mn-lt"/>
            </a:endParaRPr>
          </a:p>
        </p:txBody>
      </p:sp>
      <p:sp>
        <p:nvSpPr>
          <p:cNvPr id="3076" name="AutoShape 4" descr="2 VAR 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2 VAR 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4" name="AutoShape 2" descr="2 variable K-ma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0" name="Picture 2" descr="3 variable k map-1"/>
          <p:cNvPicPr>
            <a:picLocks noChangeAspect="1" noChangeArrowheads="1"/>
          </p:cNvPicPr>
          <p:nvPr/>
        </p:nvPicPr>
        <p:blipFill>
          <a:blip r:embed="rId3"/>
          <a:srcRect/>
          <a:stretch>
            <a:fillRect/>
          </a:stretch>
        </p:blipFill>
        <p:spPr bwMode="auto">
          <a:xfrm>
            <a:off x="571472" y="1785930"/>
            <a:ext cx="4286280" cy="18949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2" name="Picture 4" descr="3-Variable K-map"/>
          <p:cNvPicPr>
            <a:picLocks noChangeAspect="1" noChangeArrowheads="1"/>
          </p:cNvPicPr>
          <p:nvPr/>
        </p:nvPicPr>
        <p:blipFill>
          <a:blip r:embed="rId4"/>
          <a:srcRect/>
          <a:stretch>
            <a:fillRect/>
          </a:stretch>
        </p:blipFill>
        <p:spPr bwMode="auto">
          <a:xfrm>
            <a:off x="4893097" y="3714756"/>
            <a:ext cx="3679431" cy="14325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 name="Rectangle 16"/>
          <p:cNvSpPr/>
          <p:nvPr/>
        </p:nvSpPr>
        <p:spPr>
          <a:xfrm>
            <a:off x="5214942" y="1785930"/>
            <a:ext cx="3143272" cy="1815882"/>
          </a:xfrm>
          <a:prstGeom prst="rect">
            <a:avLst/>
          </a:prstGeom>
        </p:spPr>
        <p:txBody>
          <a:bodyPr wrap="square">
            <a:spAutoFit/>
          </a:bodyPr>
          <a:lstStyle/>
          <a:p>
            <a:pPr algn="just"/>
            <a:r>
              <a:rPr lang="en-US" sz="1400" dirty="0" smtClean="0">
                <a:latin typeface="+mn-lt"/>
              </a:rPr>
              <a:t>A typical plot of a 3-variable K-map is shown below. It can be observed that the positions of columns 10 and 11 are interchanged so that there is only change in one variable across adjacent cells. This modification will allow in minimizing the logic.</a:t>
            </a:r>
            <a:endParaRPr lang="en-US" sz="1400" dirty="0">
              <a:latin typeface="+mn-lt"/>
            </a:endParaRPr>
          </a:p>
        </p:txBody>
      </p:sp>
    </p:spTree>
    <p:extLst>
      <p:ext uri="{BB962C8B-B14F-4D97-AF65-F5344CB8AC3E}">
        <p14:creationId xmlns="" xmlns:p14="http://schemas.microsoft.com/office/powerpoint/2010/main" val="41417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20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wipe(down)">
                                      <p:cBhvr>
                                        <p:cTn id="17" dur="5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2000"/>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52"/>
                                        </p:tgtEl>
                                        <p:attrNameLst>
                                          <p:attrName>style.visibility</p:attrName>
                                        </p:attrNameLst>
                                      </p:cBhvr>
                                      <p:to>
                                        <p:strVal val="visible"/>
                                      </p:to>
                                    </p:set>
                                    <p:animEffect transition="in" filter="wipe(down)">
                                      <p:cBhvr>
                                        <p:cTn id="2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4" grpId="0" build="p"/>
      <p:bldP spid="1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34</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Rectangle 10"/>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
        <p:nvSpPr>
          <p:cNvPr id="9" name="Rectangle 8"/>
          <p:cNvSpPr/>
          <p:nvPr/>
        </p:nvSpPr>
        <p:spPr>
          <a:xfrm>
            <a:off x="714348" y="428608"/>
            <a:ext cx="7858180" cy="461665"/>
          </a:xfrm>
          <a:prstGeom prst="rect">
            <a:avLst/>
          </a:prstGeom>
        </p:spPr>
        <p:txBody>
          <a:bodyPr wrap="square">
            <a:spAutoFit/>
          </a:bodyPr>
          <a:lstStyle/>
          <a:p>
            <a:pPr algn="just"/>
            <a:r>
              <a:rPr lang="en-US" altLang="zh-TW" sz="2400" b="1" dirty="0" smtClean="0">
                <a:solidFill>
                  <a:srgbClr val="003366"/>
                </a:solidFill>
                <a:latin typeface="+mn-lt"/>
              </a:rPr>
              <a:t>3 variable K-maps</a:t>
            </a:r>
          </a:p>
        </p:txBody>
      </p:sp>
      <p:sp>
        <p:nvSpPr>
          <p:cNvPr id="3076" name="AutoShape 4" descr="2 VAR 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2 VAR 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4" name="AutoShape 2" descr="2 variable K-ma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7826" name="Picture 2" descr="3-k-map"/>
          <p:cNvPicPr>
            <a:picLocks noChangeAspect="1" noChangeArrowheads="1"/>
          </p:cNvPicPr>
          <p:nvPr/>
        </p:nvPicPr>
        <p:blipFill>
          <a:blip r:embed="rId3"/>
          <a:srcRect/>
          <a:stretch>
            <a:fillRect/>
          </a:stretch>
        </p:blipFill>
        <p:spPr bwMode="auto">
          <a:xfrm>
            <a:off x="1785918" y="857236"/>
            <a:ext cx="5786478" cy="4319462"/>
          </a:xfrm>
          <a:prstGeom prst="rect">
            <a:avLst/>
          </a:prstGeom>
          <a:noFill/>
        </p:spPr>
      </p:pic>
    </p:spTree>
    <p:extLst>
      <p:ext uri="{BB962C8B-B14F-4D97-AF65-F5344CB8AC3E}">
        <p14:creationId xmlns="" xmlns:p14="http://schemas.microsoft.com/office/powerpoint/2010/main" val="41417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35</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Rectangle 10"/>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
        <p:nvSpPr>
          <p:cNvPr id="9" name="Rectangle 8"/>
          <p:cNvSpPr/>
          <p:nvPr/>
        </p:nvSpPr>
        <p:spPr>
          <a:xfrm>
            <a:off x="714348" y="571484"/>
            <a:ext cx="7858180" cy="584775"/>
          </a:xfrm>
          <a:prstGeom prst="rect">
            <a:avLst/>
          </a:prstGeom>
        </p:spPr>
        <p:txBody>
          <a:bodyPr wrap="square">
            <a:spAutoFit/>
          </a:bodyPr>
          <a:lstStyle/>
          <a:p>
            <a:pPr algn="just"/>
            <a:r>
              <a:rPr lang="en-US" sz="1600" b="1" dirty="0" smtClean="0">
                <a:latin typeface="+mn-lt"/>
              </a:rPr>
              <a:t>Simplify the given 3-variable Boolean equation by using K-map.</a:t>
            </a:r>
          </a:p>
          <a:p>
            <a:pPr algn="just"/>
            <a:r>
              <a:rPr lang="es-ES" sz="1600" b="1" dirty="0" smtClean="0">
                <a:solidFill>
                  <a:srgbClr val="C00000"/>
                </a:solidFill>
                <a:latin typeface="+mn-lt"/>
              </a:rPr>
              <a:t>F = </a:t>
            </a:r>
            <a:r>
              <a:rPr lang="es-ES" sz="1600" b="1" dirty="0" smtClean="0">
                <a:solidFill>
                  <a:srgbClr val="C00000"/>
                </a:solidFill>
                <a:latin typeface="Century Gothic"/>
              </a:rPr>
              <a:t>X’ Y’ Z’ + </a:t>
            </a:r>
            <a:r>
              <a:rPr lang="es-ES" sz="1600" b="1" dirty="0" smtClean="0">
                <a:solidFill>
                  <a:srgbClr val="C00000"/>
                </a:solidFill>
                <a:latin typeface="+mn-lt"/>
              </a:rPr>
              <a:t>X’ Y’ Z + X’ Y Z’ + X Y’ Z’ + X Y Z </a:t>
            </a:r>
            <a:endParaRPr lang="en-US" sz="1600" b="1" dirty="0" smtClean="0">
              <a:solidFill>
                <a:srgbClr val="C00000"/>
              </a:solidFill>
              <a:latin typeface="+mn-lt"/>
            </a:endParaRPr>
          </a:p>
        </p:txBody>
      </p:sp>
      <p:sp>
        <p:nvSpPr>
          <p:cNvPr id="14" name="Rectangle 13"/>
          <p:cNvSpPr/>
          <p:nvPr/>
        </p:nvSpPr>
        <p:spPr>
          <a:xfrm>
            <a:off x="714348" y="1142988"/>
            <a:ext cx="7072362" cy="338554"/>
          </a:xfrm>
          <a:prstGeom prst="rect">
            <a:avLst/>
          </a:prstGeom>
        </p:spPr>
        <p:txBody>
          <a:bodyPr wrap="square">
            <a:spAutoFit/>
          </a:bodyPr>
          <a:lstStyle/>
          <a:p>
            <a:r>
              <a:rPr lang="en-US" sz="1600" dirty="0" smtClean="0">
                <a:latin typeface="+mn-lt"/>
              </a:rPr>
              <a:t>First, let’s construct the truth table for the given equation,</a:t>
            </a:r>
            <a:endParaRPr lang="en-US" sz="1600" dirty="0">
              <a:latin typeface="+mn-lt"/>
            </a:endParaRPr>
          </a:p>
        </p:txBody>
      </p:sp>
      <p:sp>
        <p:nvSpPr>
          <p:cNvPr id="15" name="Rectangle 14"/>
          <p:cNvSpPr/>
          <p:nvPr/>
        </p:nvSpPr>
        <p:spPr>
          <a:xfrm>
            <a:off x="714348" y="1643054"/>
            <a:ext cx="5500726" cy="338554"/>
          </a:xfrm>
          <a:prstGeom prst="rect">
            <a:avLst/>
          </a:prstGeom>
        </p:spPr>
        <p:txBody>
          <a:bodyPr wrap="square">
            <a:spAutoFit/>
          </a:bodyPr>
          <a:lstStyle/>
          <a:p>
            <a:r>
              <a:rPr lang="en-US" sz="1600" dirty="0" smtClean="0">
                <a:latin typeface="+mn-lt"/>
              </a:rPr>
              <a:t>We put 1 at the output terms given in equation.</a:t>
            </a:r>
            <a:endParaRPr lang="en-US" sz="1600" dirty="0">
              <a:latin typeface="+mn-lt"/>
            </a:endParaRPr>
          </a:p>
        </p:txBody>
      </p:sp>
      <p:sp>
        <p:nvSpPr>
          <p:cNvPr id="3076" name="AutoShape 4" descr="2 VAR 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2 VAR 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a:off x="928662" y="3500442"/>
            <a:ext cx="4572000" cy="923330"/>
          </a:xfrm>
          <a:prstGeom prst="rect">
            <a:avLst/>
          </a:prstGeom>
        </p:spPr>
        <p:txBody>
          <a:bodyPr>
            <a:spAutoFit/>
          </a:bodyPr>
          <a:lstStyle/>
          <a:p>
            <a:pPr algn="just"/>
            <a:r>
              <a:rPr lang="en-US" dirty="0" smtClean="0">
                <a:latin typeface="+mn-lt"/>
              </a:rPr>
              <a:t>After grouping the variables, the next step is determining the minimized expression.</a:t>
            </a:r>
            <a:endParaRPr lang="en-US" dirty="0">
              <a:latin typeface="+mn-lt"/>
            </a:endParaRPr>
          </a:p>
        </p:txBody>
      </p:sp>
      <p:sp>
        <p:nvSpPr>
          <p:cNvPr id="17" name="Rectangle 16"/>
          <p:cNvSpPr/>
          <p:nvPr/>
        </p:nvSpPr>
        <p:spPr>
          <a:xfrm>
            <a:off x="1000100" y="4500574"/>
            <a:ext cx="6715300" cy="369332"/>
          </a:xfrm>
          <a:prstGeom prst="rect">
            <a:avLst/>
          </a:prstGeom>
        </p:spPr>
        <p:txBody>
          <a:bodyPr wrap="none">
            <a:spAutoFit/>
          </a:bodyPr>
          <a:lstStyle/>
          <a:p>
            <a:r>
              <a:rPr lang="en-US" dirty="0" smtClean="0">
                <a:latin typeface="+mn-lt"/>
              </a:rPr>
              <a:t>So the reduced equation will be </a:t>
            </a:r>
            <a:r>
              <a:rPr lang="pl-PL" b="1" dirty="0" smtClean="0">
                <a:latin typeface="+mn-lt"/>
              </a:rPr>
              <a:t>X</a:t>
            </a:r>
            <a:r>
              <a:rPr lang="en-IN" b="1" dirty="0" smtClean="0">
                <a:latin typeface="+mn-lt"/>
              </a:rPr>
              <a:t> Y Z + </a:t>
            </a:r>
            <a:r>
              <a:rPr lang="pl-PL" b="1" dirty="0" smtClean="0">
                <a:latin typeface="+mn-lt"/>
              </a:rPr>
              <a:t> </a:t>
            </a:r>
            <a:r>
              <a:rPr lang="en-IN" b="1" dirty="0" smtClean="0">
                <a:latin typeface="+mn-lt"/>
              </a:rPr>
              <a:t>X’ </a:t>
            </a:r>
            <a:r>
              <a:rPr lang="pl-PL" b="1" dirty="0" smtClean="0">
                <a:latin typeface="+mn-lt"/>
              </a:rPr>
              <a:t>Z’ + </a:t>
            </a:r>
            <a:r>
              <a:rPr lang="en-IN" b="1" dirty="0" smtClean="0">
                <a:latin typeface="+mn-lt"/>
              </a:rPr>
              <a:t>X’ </a:t>
            </a:r>
            <a:r>
              <a:rPr lang="pl-PL" b="1" dirty="0" smtClean="0">
                <a:latin typeface="+mn-lt"/>
              </a:rPr>
              <a:t>Y’ + </a:t>
            </a:r>
            <a:r>
              <a:rPr lang="en-IN" b="1" dirty="0" smtClean="0">
                <a:latin typeface="+mn-lt"/>
              </a:rPr>
              <a:t>Y</a:t>
            </a:r>
            <a:r>
              <a:rPr lang="pl-PL" b="1" dirty="0" smtClean="0">
                <a:latin typeface="+mn-lt"/>
              </a:rPr>
              <a:t>’ Z</a:t>
            </a:r>
            <a:r>
              <a:rPr lang="en-IN" b="1" dirty="0" smtClean="0">
                <a:latin typeface="+mn-lt"/>
              </a:rPr>
              <a:t>’</a:t>
            </a:r>
            <a:r>
              <a:rPr lang="en-US" dirty="0" smtClean="0">
                <a:latin typeface="+mn-lt"/>
              </a:rPr>
              <a:t>.</a:t>
            </a:r>
            <a:endParaRPr lang="en-US" dirty="0">
              <a:latin typeface="+mn-lt"/>
            </a:endParaRPr>
          </a:p>
        </p:txBody>
      </p:sp>
      <p:graphicFrame>
        <p:nvGraphicFramePr>
          <p:cNvPr id="19" name="Table 18"/>
          <p:cNvGraphicFramePr>
            <a:graphicFrameLocks noGrp="1"/>
          </p:cNvGraphicFramePr>
          <p:nvPr/>
        </p:nvGraphicFramePr>
        <p:xfrm>
          <a:off x="6572262" y="928674"/>
          <a:ext cx="1785952" cy="3291840"/>
        </p:xfrm>
        <a:graphic>
          <a:graphicData uri="http://schemas.openxmlformats.org/drawingml/2006/table">
            <a:tbl>
              <a:tblPr firstRow="1" bandRow="1">
                <a:tableStyleId>{21E4AEA4-8DFA-4A89-87EB-49C32662AFE0}</a:tableStyleId>
              </a:tblPr>
              <a:tblGrid>
                <a:gridCol w="446488"/>
                <a:gridCol w="446488"/>
                <a:gridCol w="446488"/>
                <a:gridCol w="446488"/>
              </a:tblGrid>
              <a:tr h="285752">
                <a:tc>
                  <a:txBody>
                    <a:bodyPr/>
                    <a:lstStyle/>
                    <a:p>
                      <a:pPr algn="ctr"/>
                      <a:r>
                        <a:rPr lang="en-IN" dirty="0" smtClean="0"/>
                        <a:t>X</a:t>
                      </a:r>
                      <a:endParaRPr lang="en-US" dirty="0"/>
                    </a:p>
                  </a:txBody>
                  <a:tcPr/>
                </a:tc>
                <a:tc>
                  <a:txBody>
                    <a:bodyPr/>
                    <a:lstStyle/>
                    <a:p>
                      <a:pPr algn="ctr"/>
                      <a:r>
                        <a:rPr lang="en-IN" dirty="0" smtClean="0"/>
                        <a:t>Y</a:t>
                      </a:r>
                      <a:endParaRPr lang="en-US" dirty="0"/>
                    </a:p>
                  </a:txBody>
                  <a:tcPr/>
                </a:tc>
                <a:tc>
                  <a:txBody>
                    <a:bodyPr/>
                    <a:lstStyle/>
                    <a:p>
                      <a:pPr algn="ctr"/>
                      <a:r>
                        <a:rPr lang="en-IN" dirty="0" smtClean="0"/>
                        <a:t>Z</a:t>
                      </a:r>
                      <a:endParaRPr lang="en-US" dirty="0"/>
                    </a:p>
                  </a:txBody>
                  <a:tcPr/>
                </a:tc>
                <a:tc>
                  <a:txBody>
                    <a:bodyPr/>
                    <a:lstStyle/>
                    <a:p>
                      <a:pPr algn="ctr"/>
                      <a:r>
                        <a:rPr lang="en-IN" dirty="0" smtClean="0"/>
                        <a:t>F</a:t>
                      </a:r>
                      <a:endParaRPr lang="en-US" dirty="0"/>
                    </a:p>
                  </a:txBody>
                  <a:tcPr/>
                </a:tc>
              </a:tr>
              <a:tr h="285752">
                <a:tc>
                  <a:txBody>
                    <a:bodyPr/>
                    <a:lstStyle/>
                    <a:p>
                      <a:pPr algn="ctr"/>
                      <a:r>
                        <a:rPr lang="en-IN" dirty="0" smtClean="0"/>
                        <a:t>0</a:t>
                      </a:r>
                      <a:endParaRPr lang="en-US" dirty="0"/>
                    </a:p>
                  </a:txBody>
                  <a:tcPr/>
                </a:tc>
                <a:tc>
                  <a:txBody>
                    <a:bodyPr/>
                    <a:lstStyle/>
                    <a:p>
                      <a:pPr algn="ctr"/>
                      <a:r>
                        <a:rPr lang="en-IN" dirty="0" smtClean="0"/>
                        <a:t>0</a:t>
                      </a:r>
                      <a:endParaRPr lang="en-US" dirty="0"/>
                    </a:p>
                  </a:txBody>
                  <a:tcPr/>
                </a:tc>
                <a:tc>
                  <a:txBody>
                    <a:bodyPr/>
                    <a:lstStyle/>
                    <a:p>
                      <a:pPr algn="ctr"/>
                      <a:r>
                        <a:rPr lang="en-IN" dirty="0" smtClean="0"/>
                        <a:t>0</a:t>
                      </a:r>
                      <a:endParaRPr lang="en-US" dirty="0"/>
                    </a:p>
                  </a:txBody>
                  <a:tcPr/>
                </a:tc>
                <a:tc>
                  <a:txBody>
                    <a:bodyPr/>
                    <a:lstStyle/>
                    <a:p>
                      <a:pPr algn="ctr"/>
                      <a:r>
                        <a:rPr lang="en-IN" dirty="0" smtClean="0"/>
                        <a:t>1</a:t>
                      </a:r>
                      <a:endParaRPr lang="en-US" dirty="0"/>
                    </a:p>
                  </a:txBody>
                  <a:tcPr/>
                </a:tc>
              </a:tr>
              <a:tr h="285752">
                <a:tc>
                  <a:txBody>
                    <a:bodyPr/>
                    <a:lstStyle/>
                    <a:p>
                      <a:pPr algn="ctr"/>
                      <a:r>
                        <a:rPr lang="en-IN" dirty="0" smtClean="0"/>
                        <a:t>0</a:t>
                      </a:r>
                      <a:endParaRPr lang="en-US" dirty="0"/>
                    </a:p>
                  </a:txBody>
                  <a:tcPr/>
                </a:tc>
                <a:tc>
                  <a:txBody>
                    <a:bodyPr/>
                    <a:lstStyle/>
                    <a:p>
                      <a:pPr algn="ctr"/>
                      <a:r>
                        <a:rPr lang="en-IN" dirty="0" smtClean="0"/>
                        <a:t>0</a:t>
                      </a:r>
                      <a:endParaRPr lang="en-US" dirty="0"/>
                    </a:p>
                  </a:txBody>
                  <a:tcPr/>
                </a:tc>
                <a:tc>
                  <a:txBody>
                    <a:bodyPr/>
                    <a:lstStyle/>
                    <a:p>
                      <a:pPr algn="ctr"/>
                      <a:r>
                        <a:rPr lang="en-IN" dirty="0" smtClean="0"/>
                        <a:t>1</a:t>
                      </a:r>
                      <a:endParaRPr lang="en-US" dirty="0"/>
                    </a:p>
                  </a:txBody>
                  <a:tcPr/>
                </a:tc>
                <a:tc>
                  <a:txBody>
                    <a:bodyPr/>
                    <a:lstStyle/>
                    <a:p>
                      <a:pPr algn="ctr"/>
                      <a:r>
                        <a:rPr lang="en-IN" dirty="0" smtClean="0"/>
                        <a:t>1</a:t>
                      </a:r>
                      <a:endParaRPr lang="en-US" dirty="0"/>
                    </a:p>
                  </a:txBody>
                  <a:tcPr/>
                </a:tc>
              </a:tr>
              <a:tr h="285752">
                <a:tc>
                  <a:txBody>
                    <a:bodyPr/>
                    <a:lstStyle/>
                    <a:p>
                      <a:pPr algn="ctr"/>
                      <a:r>
                        <a:rPr lang="en-IN" dirty="0" smtClean="0"/>
                        <a:t>0</a:t>
                      </a:r>
                      <a:endParaRPr lang="en-US" dirty="0"/>
                    </a:p>
                  </a:txBody>
                  <a:tcPr/>
                </a:tc>
                <a:tc>
                  <a:txBody>
                    <a:bodyPr/>
                    <a:lstStyle/>
                    <a:p>
                      <a:pPr algn="ctr"/>
                      <a:r>
                        <a:rPr lang="en-IN" dirty="0" smtClean="0"/>
                        <a:t>1</a:t>
                      </a:r>
                      <a:endParaRPr lang="en-US" dirty="0"/>
                    </a:p>
                  </a:txBody>
                  <a:tcPr/>
                </a:tc>
                <a:tc>
                  <a:txBody>
                    <a:bodyPr/>
                    <a:lstStyle/>
                    <a:p>
                      <a:pPr algn="ctr"/>
                      <a:r>
                        <a:rPr lang="en-IN" dirty="0" smtClean="0"/>
                        <a:t>0</a:t>
                      </a:r>
                      <a:endParaRPr lang="en-US" dirty="0"/>
                    </a:p>
                  </a:txBody>
                  <a:tcPr/>
                </a:tc>
                <a:tc>
                  <a:txBody>
                    <a:bodyPr/>
                    <a:lstStyle/>
                    <a:p>
                      <a:pPr algn="ctr"/>
                      <a:r>
                        <a:rPr lang="en-IN" dirty="0" smtClean="0"/>
                        <a:t>1</a:t>
                      </a:r>
                      <a:endParaRPr lang="en-US" dirty="0"/>
                    </a:p>
                  </a:txBody>
                  <a:tcPr/>
                </a:tc>
              </a:tr>
              <a:tr h="285752">
                <a:tc>
                  <a:txBody>
                    <a:bodyPr/>
                    <a:lstStyle/>
                    <a:p>
                      <a:pPr algn="ctr"/>
                      <a:r>
                        <a:rPr lang="en-IN" dirty="0" smtClean="0"/>
                        <a:t>0</a:t>
                      </a:r>
                      <a:endParaRPr lang="en-US" dirty="0"/>
                    </a:p>
                  </a:txBody>
                  <a:tcPr/>
                </a:tc>
                <a:tc>
                  <a:txBody>
                    <a:bodyPr/>
                    <a:lstStyle/>
                    <a:p>
                      <a:pPr algn="ctr"/>
                      <a:r>
                        <a:rPr lang="en-IN" dirty="0" smtClean="0"/>
                        <a:t>1</a:t>
                      </a:r>
                      <a:endParaRPr lang="en-US" dirty="0"/>
                    </a:p>
                  </a:txBody>
                  <a:tcPr/>
                </a:tc>
                <a:tc>
                  <a:txBody>
                    <a:bodyPr/>
                    <a:lstStyle/>
                    <a:p>
                      <a:pPr algn="ctr"/>
                      <a:r>
                        <a:rPr lang="en-IN" dirty="0" smtClean="0"/>
                        <a:t>1</a:t>
                      </a:r>
                      <a:endParaRPr lang="en-US" dirty="0"/>
                    </a:p>
                  </a:txBody>
                  <a:tcPr/>
                </a:tc>
                <a:tc>
                  <a:txBody>
                    <a:bodyPr/>
                    <a:lstStyle/>
                    <a:p>
                      <a:pPr algn="ctr"/>
                      <a:r>
                        <a:rPr lang="en-IN" dirty="0" smtClean="0"/>
                        <a:t>0</a:t>
                      </a:r>
                      <a:endParaRPr lang="en-US" dirty="0"/>
                    </a:p>
                  </a:txBody>
                  <a:tcPr/>
                </a:tc>
              </a:tr>
              <a:tr h="285752">
                <a:tc>
                  <a:txBody>
                    <a:bodyPr/>
                    <a:lstStyle/>
                    <a:p>
                      <a:pPr algn="ctr"/>
                      <a:r>
                        <a:rPr lang="en-IN" dirty="0" smtClean="0"/>
                        <a:t>1</a:t>
                      </a:r>
                      <a:endParaRPr lang="en-US" dirty="0"/>
                    </a:p>
                  </a:txBody>
                  <a:tcPr/>
                </a:tc>
                <a:tc>
                  <a:txBody>
                    <a:bodyPr/>
                    <a:lstStyle/>
                    <a:p>
                      <a:pPr algn="ctr"/>
                      <a:r>
                        <a:rPr lang="en-IN" dirty="0" smtClean="0"/>
                        <a:t>0</a:t>
                      </a:r>
                      <a:endParaRPr lang="en-US" dirty="0"/>
                    </a:p>
                  </a:txBody>
                  <a:tcPr/>
                </a:tc>
                <a:tc>
                  <a:txBody>
                    <a:bodyPr/>
                    <a:lstStyle/>
                    <a:p>
                      <a:pPr algn="ctr"/>
                      <a:r>
                        <a:rPr lang="en-IN" dirty="0" smtClean="0"/>
                        <a:t>0</a:t>
                      </a:r>
                      <a:endParaRPr lang="en-US" dirty="0"/>
                    </a:p>
                  </a:txBody>
                  <a:tcPr/>
                </a:tc>
                <a:tc>
                  <a:txBody>
                    <a:bodyPr/>
                    <a:lstStyle/>
                    <a:p>
                      <a:pPr algn="ctr"/>
                      <a:r>
                        <a:rPr lang="en-IN" dirty="0" smtClean="0"/>
                        <a:t>1</a:t>
                      </a:r>
                      <a:endParaRPr lang="en-US" dirty="0"/>
                    </a:p>
                  </a:txBody>
                  <a:tcPr/>
                </a:tc>
              </a:tr>
              <a:tr h="285752">
                <a:tc>
                  <a:txBody>
                    <a:bodyPr/>
                    <a:lstStyle/>
                    <a:p>
                      <a:pPr algn="ctr"/>
                      <a:r>
                        <a:rPr lang="en-IN" dirty="0" smtClean="0"/>
                        <a:t>1</a:t>
                      </a:r>
                      <a:endParaRPr lang="en-US" dirty="0"/>
                    </a:p>
                  </a:txBody>
                  <a:tcPr/>
                </a:tc>
                <a:tc>
                  <a:txBody>
                    <a:bodyPr/>
                    <a:lstStyle/>
                    <a:p>
                      <a:pPr algn="ctr"/>
                      <a:r>
                        <a:rPr lang="en-IN" dirty="0" smtClean="0"/>
                        <a:t>0</a:t>
                      </a:r>
                      <a:endParaRPr lang="en-US" dirty="0"/>
                    </a:p>
                  </a:txBody>
                  <a:tcPr/>
                </a:tc>
                <a:tc>
                  <a:txBody>
                    <a:bodyPr/>
                    <a:lstStyle/>
                    <a:p>
                      <a:pPr algn="ctr"/>
                      <a:r>
                        <a:rPr lang="en-IN" dirty="0" smtClean="0"/>
                        <a:t>1</a:t>
                      </a:r>
                      <a:endParaRPr lang="en-US" dirty="0"/>
                    </a:p>
                  </a:txBody>
                  <a:tcPr/>
                </a:tc>
                <a:tc>
                  <a:txBody>
                    <a:bodyPr/>
                    <a:lstStyle/>
                    <a:p>
                      <a:pPr algn="ctr"/>
                      <a:r>
                        <a:rPr lang="en-IN" dirty="0" smtClean="0"/>
                        <a:t>0</a:t>
                      </a:r>
                      <a:endParaRPr lang="en-US" dirty="0"/>
                    </a:p>
                  </a:txBody>
                  <a:tcPr/>
                </a:tc>
              </a:tr>
              <a:tr h="285752">
                <a:tc>
                  <a:txBody>
                    <a:bodyPr/>
                    <a:lstStyle/>
                    <a:p>
                      <a:pPr algn="ctr"/>
                      <a:r>
                        <a:rPr lang="en-IN" dirty="0" smtClean="0"/>
                        <a:t>1</a:t>
                      </a:r>
                      <a:endParaRPr lang="en-US" dirty="0"/>
                    </a:p>
                  </a:txBody>
                  <a:tcPr/>
                </a:tc>
                <a:tc>
                  <a:txBody>
                    <a:bodyPr/>
                    <a:lstStyle/>
                    <a:p>
                      <a:pPr algn="ctr"/>
                      <a:r>
                        <a:rPr lang="en-IN" dirty="0" smtClean="0"/>
                        <a:t>1</a:t>
                      </a:r>
                      <a:endParaRPr lang="en-US" dirty="0"/>
                    </a:p>
                  </a:txBody>
                  <a:tcPr/>
                </a:tc>
                <a:tc>
                  <a:txBody>
                    <a:bodyPr/>
                    <a:lstStyle/>
                    <a:p>
                      <a:pPr algn="ctr"/>
                      <a:r>
                        <a:rPr lang="en-IN" dirty="0" smtClean="0"/>
                        <a:t>0</a:t>
                      </a:r>
                      <a:endParaRPr lang="en-US" dirty="0"/>
                    </a:p>
                  </a:txBody>
                  <a:tcPr/>
                </a:tc>
                <a:tc>
                  <a:txBody>
                    <a:bodyPr/>
                    <a:lstStyle/>
                    <a:p>
                      <a:pPr algn="ctr"/>
                      <a:r>
                        <a:rPr lang="en-IN" dirty="0" smtClean="0"/>
                        <a:t>0</a:t>
                      </a:r>
                      <a:endParaRPr lang="en-US" dirty="0"/>
                    </a:p>
                  </a:txBody>
                  <a:tcPr/>
                </a:tc>
              </a:tr>
              <a:tr h="285752">
                <a:tc>
                  <a:txBody>
                    <a:bodyPr/>
                    <a:lstStyle/>
                    <a:p>
                      <a:pPr algn="ctr"/>
                      <a:r>
                        <a:rPr lang="en-IN" dirty="0" smtClean="0"/>
                        <a:t>1</a:t>
                      </a:r>
                      <a:endParaRPr lang="en-US" dirty="0"/>
                    </a:p>
                  </a:txBody>
                  <a:tcPr/>
                </a:tc>
                <a:tc>
                  <a:txBody>
                    <a:bodyPr/>
                    <a:lstStyle/>
                    <a:p>
                      <a:pPr algn="ctr"/>
                      <a:r>
                        <a:rPr lang="en-IN" dirty="0" smtClean="0"/>
                        <a:t>1</a:t>
                      </a:r>
                      <a:endParaRPr lang="en-US" dirty="0"/>
                    </a:p>
                  </a:txBody>
                  <a:tcPr/>
                </a:tc>
                <a:tc>
                  <a:txBody>
                    <a:bodyPr/>
                    <a:lstStyle/>
                    <a:p>
                      <a:pPr algn="ctr"/>
                      <a:r>
                        <a:rPr lang="en-IN" dirty="0" smtClean="0"/>
                        <a:t>1</a:t>
                      </a:r>
                      <a:endParaRPr lang="en-US" dirty="0"/>
                    </a:p>
                  </a:txBody>
                  <a:tcPr/>
                </a:tc>
                <a:tc>
                  <a:txBody>
                    <a:bodyPr/>
                    <a:lstStyle/>
                    <a:p>
                      <a:pPr algn="ctr"/>
                      <a:r>
                        <a:rPr lang="en-IN" dirty="0" smtClean="0"/>
                        <a:t>1</a:t>
                      </a:r>
                      <a:endParaRPr lang="en-US" dirty="0"/>
                    </a:p>
                  </a:txBody>
                  <a:tcPr/>
                </a:tc>
              </a:tr>
            </a:tbl>
          </a:graphicData>
        </a:graphic>
      </p:graphicFrame>
      <p:pic>
        <p:nvPicPr>
          <p:cNvPr id="68614" name="Picture 6"/>
          <p:cNvPicPr>
            <a:picLocks noChangeAspect="1" noChangeArrowheads="1"/>
          </p:cNvPicPr>
          <p:nvPr/>
        </p:nvPicPr>
        <p:blipFill>
          <a:blip r:embed="rId3"/>
          <a:srcRect/>
          <a:stretch>
            <a:fillRect/>
          </a:stretch>
        </p:blipFill>
        <p:spPr bwMode="auto">
          <a:xfrm>
            <a:off x="1285852" y="2143120"/>
            <a:ext cx="3371850" cy="1266825"/>
          </a:xfrm>
          <a:prstGeom prst="rect">
            <a:avLst/>
          </a:prstGeom>
          <a:noFill/>
          <a:ln w="9525">
            <a:noFill/>
            <a:miter lim="800000"/>
            <a:headEnd/>
            <a:tailEnd/>
          </a:ln>
          <a:effectLst/>
        </p:spPr>
      </p:pic>
    </p:spTree>
    <p:extLst>
      <p:ext uri="{BB962C8B-B14F-4D97-AF65-F5344CB8AC3E}">
        <p14:creationId xmlns="" xmlns:p14="http://schemas.microsoft.com/office/powerpoint/2010/main" val="41417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2000"/>
                                        <p:tgtEl>
                                          <p:spTgt spid="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Effect transition="in" filter="fade">
                                      <p:cBhvr>
                                        <p:cTn id="16" dur="2000"/>
                                        <p:tgtEl>
                                          <p:spTgt spid="1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2000"/>
                                        <p:tgtEl>
                                          <p:spTgt spid="1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68614"/>
                                        </p:tgtEl>
                                        <p:attrNameLst>
                                          <p:attrName>style.visibility</p:attrName>
                                        </p:attrNameLst>
                                      </p:cBhvr>
                                      <p:to>
                                        <p:strVal val="visible"/>
                                      </p:to>
                                    </p:set>
                                    <p:animEffect transition="in" filter="wipe(down)">
                                      <p:cBhvr>
                                        <p:cTn id="31" dur="500"/>
                                        <p:tgtEl>
                                          <p:spTgt spid="686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xEl>
                                              <p:pRg st="0" end="0"/>
                                            </p:txEl>
                                          </p:spTgt>
                                        </p:tgtEl>
                                        <p:attrNameLst>
                                          <p:attrName>style.visibility</p:attrName>
                                        </p:attrNameLst>
                                      </p:cBhvr>
                                      <p:to>
                                        <p:strVal val="visible"/>
                                      </p:to>
                                    </p:set>
                                    <p:animEffect transition="in" filter="fade">
                                      <p:cBhvr>
                                        <p:cTn id="36" dur="2000"/>
                                        <p:tgtEl>
                                          <p:spTgt spid="1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
                                            <p:txEl>
                                              <p:pRg st="0" end="0"/>
                                            </p:txEl>
                                          </p:spTgt>
                                        </p:tgtEl>
                                        <p:attrNameLst>
                                          <p:attrName>style.visibility</p:attrName>
                                        </p:attrNameLst>
                                      </p:cBhvr>
                                      <p:to>
                                        <p:strVal val="visible"/>
                                      </p:to>
                                    </p:set>
                                    <p:animEffect transition="in" filter="fade">
                                      <p:cBhvr>
                                        <p:cTn id="41" dur="20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4" grpId="0" build="p"/>
      <p:bldP spid="15" grpId="0" build="p"/>
      <p:bldP spid="16" grpId="0" build="p"/>
      <p:bldP spid="1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36</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Rectangle 10"/>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
        <p:nvSpPr>
          <p:cNvPr id="9" name="Rectangle 8"/>
          <p:cNvSpPr/>
          <p:nvPr/>
        </p:nvSpPr>
        <p:spPr>
          <a:xfrm>
            <a:off x="714348" y="428608"/>
            <a:ext cx="7858180" cy="461665"/>
          </a:xfrm>
          <a:prstGeom prst="rect">
            <a:avLst/>
          </a:prstGeom>
        </p:spPr>
        <p:txBody>
          <a:bodyPr wrap="square">
            <a:spAutoFit/>
          </a:bodyPr>
          <a:lstStyle/>
          <a:p>
            <a:pPr algn="just"/>
            <a:r>
              <a:rPr lang="en-US" altLang="zh-TW" sz="2400" b="1" dirty="0" smtClean="0">
                <a:solidFill>
                  <a:srgbClr val="003366"/>
                </a:solidFill>
                <a:latin typeface="+mn-lt"/>
              </a:rPr>
              <a:t>4 variable K-maps</a:t>
            </a:r>
          </a:p>
        </p:txBody>
      </p:sp>
      <p:sp>
        <p:nvSpPr>
          <p:cNvPr id="14" name="Rectangle 13"/>
          <p:cNvSpPr/>
          <p:nvPr/>
        </p:nvSpPr>
        <p:spPr>
          <a:xfrm>
            <a:off x="714348" y="928674"/>
            <a:ext cx="7643866" cy="584775"/>
          </a:xfrm>
          <a:prstGeom prst="rect">
            <a:avLst/>
          </a:prstGeom>
        </p:spPr>
        <p:txBody>
          <a:bodyPr wrap="square">
            <a:spAutoFit/>
          </a:bodyPr>
          <a:lstStyle/>
          <a:p>
            <a:pPr algn="just"/>
            <a:r>
              <a:rPr lang="en-US" sz="1600" dirty="0" smtClean="0">
                <a:latin typeface="+mn-lt"/>
              </a:rPr>
              <a:t>There are 16 possible min terms in case of a 4-variable Boolean function. The general representation of </a:t>
            </a:r>
            <a:r>
              <a:rPr lang="en-US" sz="1600" dirty="0" err="1" smtClean="0">
                <a:latin typeface="+mn-lt"/>
              </a:rPr>
              <a:t>minterms</a:t>
            </a:r>
            <a:r>
              <a:rPr lang="en-US" sz="1600" dirty="0" smtClean="0">
                <a:latin typeface="+mn-lt"/>
              </a:rPr>
              <a:t> using 4 variables is shown below:</a:t>
            </a:r>
            <a:endParaRPr lang="en-US" sz="1600" dirty="0">
              <a:latin typeface="+mn-lt"/>
            </a:endParaRPr>
          </a:p>
        </p:txBody>
      </p:sp>
      <p:sp>
        <p:nvSpPr>
          <p:cNvPr id="3076" name="AutoShape 4" descr="2 VAR 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2 VAR 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4" name="AutoShape 2" descr="2 variable K-ma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5214942" y="1785930"/>
            <a:ext cx="3143272" cy="954107"/>
          </a:xfrm>
          <a:prstGeom prst="rect">
            <a:avLst/>
          </a:prstGeom>
        </p:spPr>
        <p:txBody>
          <a:bodyPr wrap="square">
            <a:spAutoFit/>
          </a:bodyPr>
          <a:lstStyle/>
          <a:p>
            <a:pPr algn="just"/>
            <a:r>
              <a:rPr lang="en-US" sz="1400" dirty="0" smtClean="0">
                <a:latin typeface="+mn-lt"/>
              </a:rPr>
              <a:t>A typical 4-variable K-map plot is shown below. It can be observed that both the columns and rows of 10 and 11 are interchanged.</a:t>
            </a:r>
            <a:endParaRPr lang="en-US" sz="1400" dirty="0">
              <a:latin typeface="+mn-lt"/>
            </a:endParaRPr>
          </a:p>
        </p:txBody>
      </p:sp>
      <p:pic>
        <p:nvPicPr>
          <p:cNvPr id="70658" name="Picture 2" descr="4 var k map1"/>
          <p:cNvPicPr>
            <a:picLocks noChangeAspect="1" noChangeArrowheads="1"/>
          </p:cNvPicPr>
          <p:nvPr/>
        </p:nvPicPr>
        <p:blipFill>
          <a:blip r:embed="rId3"/>
          <a:srcRect/>
          <a:stretch>
            <a:fillRect/>
          </a:stretch>
        </p:blipFill>
        <p:spPr bwMode="auto">
          <a:xfrm>
            <a:off x="642910" y="1571616"/>
            <a:ext cx="4143404" cy="3143272"/>
          </a:xfrm>
          <a:prstGeom prst="rect">
            <a:avLst/>
          </a:prstGeom>
          <a:noFill/>
        </p:spPr>
      </p:pic>
      <p:pic>
        <p:nvPicPr>
          <p:cNvPr id="70660" name="Picture 4" descr="4-Variable K-map"/>
          <p:cNvPicPr>
            <a:picLocks noChangeAspect="1" noChangeArrowheads="1"/>
          </p:cNvPicPr>
          <p:nvPr/>
        </p:nvPicPr>
        <p:blipFill>
          <a:blip r:embed="rId4"/>
          <a:srcRect l="4509"/>
          <a:stretch>
            <a:fillRect/>
          </a:stretch>
        </p:blipFill>
        <p:spPr bwMode="auto">
          <a:xfrm>
            <a:off x="4929190" y="2734345"/>
            <a:ext cx="3609967" cy="2409171"/>
          </a:xfrm>
          <a:prstGeom prst="rect">
            <a:avLst/>
          </a:prstGeom>
          <a:noFill/>
        </p:spPr>
      </p:pic>
    </p:spTree>
    <p:extLst>
      <p:ext uri="{BB962C8B-B14F-4D97-AF65-F5344CB8AC3E}">
        <p14:creationId xmlns="" xmlns:p14="http://schemas.microsoft.com/office/powerpoint/2010/main" val="41417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20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0658"/>
                                        </p:tgtEl>
                                        <p:attrNameLst>
                                          <p:attrName>style.visibility</p:attrName>
                                        </p:attrNameLst>
                                      </p:cBhvr>
                                      <p:to>
                                        <p:strVal val="visible"/>
                                      </p:to>
                                    </p:set>
                                    <p:animEffect transition="in" filter="wipe(down)">
                                      <p:cBhvr>
                                        <p:cTn id="17" dur="500"/>
                                        <p:tgtEl>
                                          <p:spTgt spid="706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2000"/>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0660"/>
                                        </p:tgtEl>
                                        <p:attrNameLst>
                                          <p:attrName>style.visibility</p:attrName>
                                        </p:attrNameLst>
                                      </p:cBhvr>
                                      <p:to>
                                        <p:strVal val="visible"/>
                                      </p:to>
                                    </p:set>
                                    <p:animEffect transition="in" filter="wipe(down)">
                                      <p:cBhvr>
                                        <p:cTn id="27" dur="5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4" grpId="0" build="p"/>
      <p:bldP spid="1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37</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Rectangle 10"/>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
        <p:nvSpPr>
          <p:cNvPr id="9" name="Rectangle 8"/>
          <p:cNvSpPr/>
          <p:nvPr/>
        </p:nvSpPr>
        <p:spPr>
          <a:xfrm>
            <a:off x="714348" y="428608"/>
            <a:ext cx="7858180" cy="461665"/>
          </a:xfrm>
          <a:prstGeom prst="rect">
            <a:avLst/>
          </a:prstGeom>
        </p:spPr>
        <p:txBody>
          <a:bodyPr wrap="square">
            <a:spAutoFit/>
          </a:bodyPr>
          <a:lstStyle/>
          <a:p>
            <a:pPr algn="just"/>
            <a:r>
              <a:rPr lang="en-US" altLang="zh-TW" sz="2400" b="1" dirty="0" smtClean="0">
                <a:solidFill>
                  <a:srgbClr val="003366"/>
                </a:solidFill>
                <a:latin typeface="+mn-lt"/>
              </a:rPr>
              <a:t>4 variable K-maps</a:t>
            </a:r>
          </a:p>
        </p:txBody>
      </p:sp>
      <p:sp>
        <p:nvSpPr>
          <p:cNvPr id="3076" name="AutoShape 4" descr="2 VAR 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2 VAR 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4" name="AutoShape 2" descr="2 variable K-ma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9874" name="Picture 2" descr="4 k-map.PNG"/>
          <p:cNvPicPr>
            <a:picLocks noChangeAspect="1" noChangeArrowheads="1"/>
          </p:cNvPicPr>
          <p:nvPr/>
        </p:nvPicPr>
        <p:blipFill>
          <a:blip r:embed="rId3"/>
          <a:srcRect/>
          <a:stretch>
            <a:fillRect/>
          </a:stretch>
        </p:blipFill>
        <p:spPr bwMode="auto">
          <a:xfrm>
            <a:off x="1471634" y="1004896"/>
            <a:ext cx="6172200" cy="3067050"/>
          </a:xfrm>
          <a:prstGeom prst="rect">
            <a:avLst/>
          </a:prstGeom>
          <a:noFill/>
        </p:spPr>
      </p:pic>
    </p:spTree>
    <p:extLst>
      <p:ext uri="{BB962C8B-B14F-4D97-AF65-F5344CB8AC3E}">
        <p14:creationId xmlns="" xmlns:p14="http://schemas.microsoft.com/office/powerpoint/2010/main" val="41417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38</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Rectangle 10"/>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
        <p:nvSpPr>
          <p:cNvPr id="9" name="Rectangle 8"/>
          <p:cNvSpPr/>
          <p:nvPr/>
        </p:nvSpPr>
        <p:spPr>
          <a:xfrm>
            <a:off x="714348" y="571484"/>
            <a:ext cx="7858180" cy="584775"/>
          </a:xfrm>
          <a:prstGeom prst="rect">
            <a:avLst/>
          </a:prstGeom>
        </p:spPr>
        <p:txBody>
          <a:bodyPr wrap="square">
            <a:spAutoFit/>
          </a:bodyPr>
          <a:lstStyle/>
          <a:p>
            <a:pPr algn="just"/>
            <a:r>
              <a:rPr lang="en-US" sz="1600" b="1" dirty="0" smtClean="0">
                <a:latin typeface="+mn-lt"/>
              </a:rPr>
              <a:t>Simplify the given 4-variable Boolean equation by using K-map.</a:t>
            </a:r>
          </a:p>
          <a:p>
            <a:pPr algn="just"/>
            <a:r>
              <a:rPr lang="pl-PL" sz="1600" b="1" dirty="0" smtClean="0">
                <a:solidFill>
                  <a:srgbClr val="C00000"/>
                </a:solidFill>
                <a:latin typeface="+mn-lt"/>
              </a:rPr>
              <a:t>F (W, X, Y, Z) = (1, 5, 12, 13)</a:t>
            </a:r>
            <a:endParaRPr lang="en-US" sz="1600" b="1" dirty="0" smtClean="0">
              <a:solidFill>
                <a:srgbClr val="C00000"/>
              </a:solidFill>
              <a:latin typeface="+mn-lt"/>
            </a:endParaRPr>
          </a:p>
        </p:txBody>
      </p:sp>
      <p:sp>
        <p:nvSpPr>
          <p:cNvPr id="3076" name="AutoShape 4" descr="2 VAR 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2 VAR E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857224" y="4500574"/>
            <a:ext cx="5934638" cy="369332"/>
          </a:xfrm>
          <a:prstGeom prst="rect">
            <a:avLst/>
          </a:prstGeom>
        </p:spPr>
        <p:txBody>
          <a:bodyPr wrap="none">
            <a:spAutoFit/>
          </a:bodyPr>
          <a:lstStyle/>
          <a:p>
            <a:r>
              <a:rPr lang="en-US" dirty="0" smtClean="0">
                <a:latin typeface="+mn-lt"/>
              </a:rPr>
              <a:t>So the reduced equation will be </a:t>
            </a:r>
            <a:r>
              <a:rPr lang="pl-PL" b="1" dirty="0" smtClean="0">
                <a:latin typeface="+mn-lt"/>
              </a:rPr>
              <a:t>F = W </a:t>
            </a:r>
            <a:r>
              <a:rPr lang="en-IN" b="1" dirty="0" smtClean="0">
                <a:latin typeface="+mn-lt"/>
              </a:rPr>
              <a:t>X</a:t>
            </a:r>
            <a:r>
              <a:rPr lang="pl-PL" b="1" dirty="0" smtClean="0">
                <a:latin typeface="+mn-lt"/>
              </a:rPr>
              <a:t> </a:t>
            </a:r>
            <a:r>
              <a:rPr lang="en-IN" b="1" dirty="0" smtClean="0">
                <a:latin typeface="+mn-lt"/>
              </a:rPr>
              <a:t>Y’</a:t>
            </a:r>
            <a:r>
              <a:rPr lang="pl-PL" b="1" dirty="0" smtClean="0">
                <a:latin typeface="+mn-lt"/>
              </a:rPr>
              <a:t> + W ‘Y’ Z</a:t>
            </a:r>
            <a:r>
              <a:rPr lang="en-IN" b="1" dirty="0" smtClean="0">
                <a:latin typeface="+mn-lt"/>
              </a:rPr>
              <a:t>.</a:t>
            </a:r>
            <a:endParaRPr lang="en-US" dirty="0">
              <a:latin typeface="+mn-lt"/>
            </a:endParaRPr>
          </a:p>
        </p:txBody>
      </p:sp>
      <p:pic>
        <p:nvPicPr>
          <p:cNvPr id="72706" name="Picture 2" descr="4 VAR Example"/>
          <p:cNvPicPr>
            <a:picLocks noChangeAspect="1" noChangeArrowheads="1"/>
          </p:cNvPicPr>
          <p:nvPr/>
        </p:nvPicPr>
        <p:blipFill>
          <a:blip r:embed="rId3"/>
          <a:srcRect t="8310" r="11999" b="8587"/>
          <a:stretch>
            <a:fillRect/>
          </a:stretch>
        </p:blipFill>
        <p:spPr bwMode="auto">
          <a:xfrm>
            <a:off x="1428728" y="1285864"/>
            <a:ext cx="3143272" cy="2857520"/>
          </a:xfrm>
          <a:prstGeom prst="rect">
            <a:avLst/>
          </a:prstGeom>
          <a:noFill/>
        </p:spPr>
      </p:pic>
      <p:sp>
        <p:nvSpPr>
          <p:cNvPr id="18" name="Rectangle 17"/>
          <p:cNvSpPr/>
          <p:nvPr/>
        </p:nvSpPr>
        <p:spPr>
          <a:xfrm>
            <a:off x="857224" y="4143384"/>
            <a:ext cx="7358114" cy="338554"/>
          </a:xfrm>
          <a:prstGeom prst="rect">
            <a:avLst/>
          </a:prstGeom>
        </p:spPr>
        <p:txBody>
          <a:bodyPr wrap="square">
            <a:spAutoFit/>
          </a:bodyPr>
          <a:lstStyle/>
          <a:p>
            <a:pPr algn="just"/>
            <a:r>
              <a:rPr lang="en-US" sz="1600" dirty="0" smtClean="0">
                <a:latin typeface="+mn-lt"/>
              </a:rPr>
              <a:t>By preparing k-map, we can minimize the given Boolean equation as</a:t>
            </a:r>
            <a:endParaRPr lang="en-US" sz="1600" dirty="0">
              <a:latin typeface="+mn-lt"/>
            </a:endParaRPr>
          </a:p>
        </p:txBody>
      </p:sp>
    </p:spTree>
    <p:extLst>
      <p:ext uri="{BB962C8B-B14F-4D97-AF65-F5344CB8AC3E}">
        <p14:creationId xmlns="" xmlns:p14="http://schemas.microsoft.com/office/powerpoint/2010/main" val="41417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20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399E5E8-E312-4D9A-AD57-DD96B57D8A9C}" type="slidenum">
              <a:rPr lang="en-US" altLang="zh-TW" smtClean="0"/>
              <a:pPr/>
              <a:t>39</a:t>
            </a:fld>
            <a:endParaRPr lang="en-US" altLang="zh-TW"/>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4</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Rectangle 9"/>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pic>
        <p:nvPicPr>
          <p:cNvPr id="1026" name="Picture 2"/>
          <p:cNvPicPr>
            <a:picLocks noChangeAspect="1" noChangeArrowheads="1"/>
          </p:cNvPicPr>
          <p:nvPr/>
        </p:nvPicPr>
        <p:blipFill>
          <a:blip r:embed="rId3"/>
          <a:srcRect/>
          <a:stretch>
            <a:fillRect/>
          </a:stretch>
        </p:blipFill>
        <p:spPr bwMode="auto">
          <a:xfrm>
            <a:off x="676275" y="509588"/>
            <a:ext cx="7791450" cy="4695825"/>
          </a:xfrm>
          <a:prstGeom prst="rect">
            <a:avLst/>
          </a:prstGeom>
          <a:noFill/>
          <a:ln w="9525">
            <a:noFill/>
            <a:miter lim="800000"/>
            <a:headEnd/>
            <a:tailEnd/>
          </a:ln>
          <a:effectLst/>
        </p:spPr>
      </p:pic>
    </p:spTree>
    <p:extLst>
      <p:ext uri="{BB962C8B-B14F-4D97-AF65-F5344CB8AC3E}">
        <p14:creationId xmlns="" xmlns:p14="http://schemas.microsoft.com/office/powerpoint/2010/main" val="41417052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 thread to say Thank you! - Unreal Engine Forums"/>
          <p:cNvPicPr>
            <a:picLocks noChangeAspect="1" noChangeArrowheads="1"/>
          </p:cNvPicPr>
          <p:nvPr/>
        </p:nvPicPr>
        <p:blipFill>
          <a:blip r:embed="rId3"/>
          <a:srcRect/>
          <a:stretch>
            <a:fillRect/>
          </a:stretch>
        </p:blipFill>
        <p:spPr bwMode="auto">
          <a:xfrm>
            <a:off x="2143108" y="714360"/>
            <a:ext cx="4876800" cy="40640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5</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Rectangle 9"/>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
        <p:nvSpPr>
          <p:cNvPr id="1164290" name="AutoShape 2" descr="Online Algebra Tutoring | Algebra Tutors | Tutorpace.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2" name="AutoShape 4" descr="Online Algebra Tutoring | Algebra Tutors | Tutorpace.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4" name="AutoShape 6" descr="Online Algebra Tutoring | Algebra Tutors | Tutorpace.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6" name="AutoShape 8" descr="Boolean Algeb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8" name="AutoShape 10" descr="Boolean Algeb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64299" name="Picture 11"/>
          <p:cNvPicPr>
            <a:picLocks noChangeAspect="1" noChangeArrowheads="1"/>
          </p:cNvPicPr>
          <p:nvPr/>
        </p:nvPicPr>
        <p:blipFill>
          <a:blip r:embed="rId3">
            <a:duotone>
              <a:schemeClr val="accent2">
                <a:shade val="45000"/>
                <a:satMod val="135000"/>
              </a:schemeClr>
              <a:prstClr val="white"/>
            </a:duotone>
          </a:blip>
          <a:srcRect/>
          <a:stretch>
            <a:fillRect/>
          </a:stretch>
        </p:blipFill>
        <p:spPr bwMode="auto">
          <a:xfrm>
            <a:off x="785786" y="658797"/>
            <a:ext cx="4214842" cy="23415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64300" name="Picture 12"/>
          <p:cNvPicPr>
            <a:picLocks noChangeAspect="1" noChangeArrowheads="1"/>
          </p:cNvPicPr>
          <p:nvPr/>
        </p:nvPicPr>
        <p:blipFill>
          <a:blip r:embed="rId4"/>
          <a:srcRect/>
          <a:stretch>
            <a:fillRect/>
          </a:stretch>
        </p:blipFill>
        <p:spPr bwMode="auto">
          <a:xfrm>
            <a:off x="5786446" y="785798"/>
            <a:ext cx="1685925" cy="2190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64301" name="Picture 13"/>
          <p:cNvPicPr>
            <a:picLocks noChangeAspect="1" noChangeArrowheads="1"/>
          </p:cNvPicPr>
          <p:nvPr/>
        </p:nvPicPr>
        <p:blipFill>
          <a:blip r:embed="rId5"/>
          <a:srcRect/>
          <a:stretch>
            <a:fillRect/>
          </a:stretch>
        </p:blipFill>
        <p:spPr bwMode="auto">
          <a:xfrm>
            <a:off x="1571604" y="3214690"/>
            <a:ext cx="1628775" cy="2095500"/>
          </a:xfrm>
          <a:prstGeom prst="rect">
            <a:avLst/>
          </a:prstGeom>
          <a:ln w="88900" cap="sq" cmpd="thickThin">
            <a:solidFill>
              <a:srgbClr val="000000"/>
            </a:solidFill>
            <a:prstDash val="solid"/>
            <a:miter lim="800000"/>
          </a:ln>
          <a:effectLst>
            <a:innerShdw blurRad="76200">
              <a:srgbClr val="000000"/>
            </a:innerShdw>
          </a:effectLst>
        </p:spPr>
      </p:pic>
      <p:pic>
        <p:nvPicPr>
          <p:cNvPr id="1164302" name="Picture 14"/>
          <p:cNvPicPr>
            <a:picLocks noChangeAspect="1" noChangeArrowheads="1"/>
          </p:cNvPicPr>
          <p:nvPr/>
        </p:nvPicPr>
        <p:blipFill>
          <a:blip r:embed="rId6"/>
          <a:srcRect/>
          <a:stretch>
            <a:fillRect/>
          </a:stretch>
        </p:blipFill>
        <p:spPr bwMode="auto">
          <a:xfrm>
            <a:off x="4286248" y="3357566"/>
            <a:ext cx="1857388" cy="17714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41417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64299"/>
                                        </p:tgtEl>
                                        <p:attrNameLst>
                                          <p:attrName>style.visibility</p:attrName>
                                        </p:attrNameLst>
                                      </p:cBhvr>
                                      <p:to>
                                        <p:strVal val="visible"/>
                                      </p:to>
                                    </p:set>
                                    <p:animEffect transition="in" filter="wipe(down)">
                                      <p:cBhvr>
                                        <p:cTn id="7" dur="500"/>
                                        <p:tgtEl>
                                          <p:spTgt spid="11642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64300"/>
                                        </p:tgtEl>
                                        <p:attrNameLst>
                                          <p:attrName>style.visibility</p:attrName>
                                        </p:attrNameLst>
                                      </p:cBhvr>
                                      <p:to>
                                        <p:strVal val="visible"/>
                                      </p:to>
                                    </p:set>
                                    <p:animEffect transition="in" filter="wipe(down)">
                                      <p:cBhvr>
                                        <p:cTn id="12" dur="500"/>
                                        <p:tgtEl>
                                          <p:spTgt spid="11643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64301"/>
                                        </p:tgtEl>
                                        <p:attrNameLst>
                                          <p:attrName>style.visibility</p:attrName>
                                        </p:attrNameLst>
                                      </p:cBhvr>
                                      <p:to>
                                        <p:strVal val="visible"/>
                                      </p:to>
                                    </p:set>
                                    <p:animEffect transition="in" filter="wipe(down)">
                                      <p:cBhvr>
                                        <p:cTn id="17" dur="500"/>
                                        <p:tgtEl>
                                          <p:spTgt spid="11643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64302"/>
                                        </p:tgtEl>
                                        <p:attrNameLst>
                                          <p:attrName>style.visibility</p:attrName>
                                        </p:attrNameLst>
                                      </p:cBhvr>
                                      <p:to>
                                        <p:strVal val="visible"/>
                                      </p:to>
                                    </p:set>
                                    <p:animEffect transition="in" filter="wipe(down)">
                                      <p:cBhvr>
                                        <p:cTn id="22" dur="500"/>
                                        <p:tgtEl>
                                          <p:spTgt spid="1164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6</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Rectangle 9"/>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
        <p:nvSpPr>
          <p:cNvPr id="1164290" name="AutoShape 2" descr="Online Algebra Tutoring | Algebra Tutors | Tutorpace.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2" name="AutoShape 4" descr="Online Algebra Tutoring | Algebra Tutors | Tutorpace.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4" name="AutoShape 6" descr="Online Algebra Tutoring | Algebra Tutors | Tutorpace.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6" name="AutoShape 8" descr="Boolean Algeb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8" name="AutoShape 10" descr="Boolean Algeb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4" name="Table 13"/>
          <p:cNvGraphicFramePr>
            <a:graphicFrameLocks noGrp="1"/>
          </p:cNvGraphicFramePr>
          <p:nvPr/>
        </p:nvGraphicFramePr>
        <p:xfrm>
          <a:off x="1000100" y="1000112"/>
          <a:ext cx="7143800" cy="4070384"/>
        </p:xfrm>
        <a:graphic>
          <a:graphicData uri="http://schemas.openxmlformats.org/drawingml/2006/table">
            <a:tbl>
              <a:tblPr>
                <a:tableStyleId>{284E427A-3D55-4303-BF80-6455036E1DE7}</a:tableStyleId>
              </a:tblPr>
              <a:tblGrid>
                <a:gridCol w="1714512"/>
                <a:gridCol w="2643206"/>
                <a:gridCol w="2786082"/>
              </a:tblGrid>
              <a:tr h="330791">
                <a:tc>
                  <a:txBody>
                    <a:bodyPr/>
                    <a:lstStyle/>
                    <a:p>
                      <a:pPr algn="l"/>
                      <a:r>
                        <a:rPr lang="en-US" sz="1400" dirty="0"/>
                        <a:t>Identity</a:t>
                      </a:r>
                      <a:endParaRPr lang="en-US" sz="1400" b="0" dirty="0"/>
                    </a:p>
                  </a:txBody>
                  <a:tcPr marL="59070" marR="59070" marT="59070" marB="59070" anchor="ctr"/>
                </a:tc>
                <a:tc>
                  <a:txBody>
                    <a:bodyPr/>
                    <a:lstStyle/>
                    <a:p>
                      <a:pPr algn="l"/>
                      <a:r>
                        <a:rPr lang="en-US" sz="1400"/>
                        <a:t>  A + 0 = A</a:t>
                      </a:r>
                      <a:endParaRPr lang="en-US" sz="1400" b="0"/>
                    </a:p>
                  </a:txBody>
                  <a:tcPr marL="59070" marR="59070" marT="59070" marB="59070" anchor="ctr"/>
                </a:tc>
                <a:tc>
                  <a:txBody>
                    <a:bodyPr/>
                    <a:lstStyle/>
                    <a:p>
                      <a:pPr algn="l"/>
                      <a:r>
                        <a:rPr lang="en-US" sz="1400" dirty="0"/>
                        <a:t>  A. 1 = A</a:t>
                      </a:r>
                      <a:endParaRPr lang="en-US" sz="1400" b="0" dirty="0"/>
                    </a:p>
                  </a:txBody>
                  <a:tcPr marL="59070" marR="59070" marT="59070" marB="59070" anchor="ctr"/>
                </a:tc>
              </a:tr>
              <a:tr h="330791">
                <a:tc>
                  <a:txBody>
                    <a:bodyPr/>
                    <a:lstStyle/>
                    <a:p>
                      <a:pPr algn="l"/>
                      <a:r>
                        <a:rPr lang="en-US" sz="1400"/>
                        <a:t>Complement</a:t>
                      </a:r>
                      <a:endParaRPr lang="en-US" sz="1400" b="0"/>
                    </a:p>
                  </a:txBody>
                  <a:tcPr marL="59070" marR="59070" marT="59070" marB="59070" anchor="ctr"/>
                </a:tc>
                <a:tc>
                  <a:txBody>
                    <a:bodyPr/>
                    <a:lstStyle/>
                    <a:p>
                      <a:pPr algn="l"/>
                      <a:r>
                        <a:rPr lang="en-US" sz="1400"/>
                        <a:t>  A + A’ = 1</a:t>
                      </a:r>
                      <a:endParaRPr lang="en-US" sz="1400" b="0"/>
                    </a:p>
                  </a:txBody>
                  <a:tcPr marL="59070" marR="59070" marT="59070" marB="59070" anchor="ctr"/>
                </a:tc>
                <a:tc>
                  <a:txBody>
                    <a:bodyPr/>
                    <a:lstStyle/>
                    <a:p>
                      <a:pPr algn="l"/>
                      <a:r>
                        <a:rPr lang="en-US" sz="1400"/>
                        <a:t>  A. A’ = 0</a:t>
                      </a:r>
                      <a:endParaRPr lang="en-US" sz="1400" b="0"/>
                    </a:p>
                  </a:txBody>
                  <a:tcPr marL="59070" marR="59070" marT="59070" marB="59070" anchor="ctr"/>
                </a:tc>
              </a:tr>
              <a:tr h="330791">
                <a:tc>
                  <a:txBody>
                    <a:bodyPr/>
                    <a:lstStyle/>
                    <a:p>
                      <a:pPr algn="l"/>
                      <a:r>
                        <a:rPr lang="en-US" sz="1400"/>
                        <a:t>Commutative</a:t>
                      </a:r>
                      <a:endParaRPr lang="en-US" sz="1400" b="0"/>
                    </a:p>
                  </a:txBody>
                  <a:tcPr marL="59070" marR="59070" marT="59070" marB="59070" anchor="ctr"/>
                </a:tc>
                <a:tc>
                  <a:txBody>
                    <a:bodyPr/>
                    <a:lstStyle/>
                    <a:p>
                      <a:pPr algn="l"/>
                      <a:r>
                        <a:rPr lang="en-US" sz="1400"/>
                        <a:t>  A + B = B + A</a:t>
                      </a:r>
                      <a:endParaRPr lang="en-US" sz="1400" b="0"/>
                    </a:p>
                  </a:txBody>
                  <a:tcPr marL="59070" marR="59070" marT="59070" marB="59070" anchor="ctr"/>
                </a:tc>
                <a:tc>
                  <a:txBody>
                    <a:bodyPr/>
                    <a:lstStyle/>
                    <a:p>
                      <a:pPr algn="l"/>
                      <a:r>
                        <a:rPr lang="en-US" sz="1400"/>
                        <a:t>  A. B = B. A</a:t>
                      </a:r>
                      <a:endParaRPr lang="en-US" sz="1400" b="0"/>
                    </a:p>
                  </a:txBody>
                  <a:tcPr marL="59070" marR="59070" marT="59070" marB="59070" anchor="ctr"/>
                </a:tc>
              </a:tr>
              <a:tr h="543442">
                <a:tc>
                  <a:txBody>
                    <a:bodyPr/>
                    <a:lstStyle/>
                    <a:p>
                      <a:pPr algn="l"/>
                      <a:r>
                        <a:rPr lang="en-US" sz="1400"/>
                        <a:t>Assosiative</a:t>
                      </a:r>
                      <a:endParaRPr lang="en-US" sz="1400" b="0"/>
                    </a:p>
                  </a:txBody>
                  <a:tcPr marL="59070" marR="59070" marT="59070" marB="59070" anchor="ctr"/>
                </a:tc>
                <a:tc>
                  <a:txBody>
                    <a:bodyPr/>
                    <a:lstStyle/>
                    <a:p>
                      <a:pPr algn="l"/>
                      <a:r>
                        <a:rPr lang="pt-BR" sz="1400"/>
                        <a:t>  A + (B + C) = (A + B) + C</a:t>
                      </a:r>
                      <a:endParaRPr lang="pt-BR" sz="1400" b="0"/>
                    </a:p>
                  </a:txBody>
                  <a:tcPr marL="59070" marR="59070" marT="59070" marB="59070" anchor="ctr"/>
                </a:tc>
                <a:tc>
                  <a:txBody>
                    <a:bodyPr/>
                    <a:lstStyle/>
                    <a:p>
                      <a:pPr algn="l"/>
                      <a:r>
                        <a:rPr lang="pl-PL" sz="1400"/>
                        <a:t>  A. (B. C) = (A. B). C</a:t>
                      </a:r>
                      <a:endParaRPr lang="pl-PL" sz="1400" b="0"/>
                    </a:p>
                  </a:txBody>
                  <a:tcPr marL="59070" marR="59070" marT="59070" marB="59070" anchor="ctr"/>
                </a:tc>
              </a:tr>
              <a:tr h="543442">
                <a:tc>
                  <a:txBody>
                    <a:bodyPr/>
                    <a:lstStyle/>
                    <a:p>
                      <a:pPr algn="l"/>
                      <a:r>
                        <a:rPr lang="en-US" sz="1400"/>
                        <a:t>Distributive</a:t>
                      </a:r>
                      <a:endParaRPr lang="en-US" sz="1400" b="0"/>
                    </a:p>
                  </a:txBody>
                  <a:tcPr marL="59070" marR="59070" marT="59070" marB="59070" anchor="ctr"/>
                </a:tc>
                <a:tc>
                  <a:txBody>
                    <a:bodyPr/>
                    <a:lstStyle/>
                    <a:p>
                      <a:pPr algn="l"/>
                      <a:r>
                        <a:rPr lang="en-US" sz="1400" dirty="0"/>
                        <a:t>  A. (B + C) = A. B + A. C</a:t>
                      </a:r>
                      <a:endParaRPr lang="en-US" sz="1400" b="0" dirty="0"/>
                    </a:p>
                  </a:txBody>
                  <a:tcPr marL="59070" marR="59070" marT="59070" marB="59070" anchor="ctr"/>
                </a:tc>
                <a:tc>
                  <a:txBody>
                    <a:bodyPr/>
                    <a:lstStyle/>
                    <a:p>
                      <a:pPr algn="l"/>
                      <a:r>
                        <a:rPr lang="pt-BR" sz="1400"/>
                        <a:t>  A + (B. C) = (A + B). (A + C)</a:t>
                      </a:r>
                      <a:endParaRPr lang="pt-BR" sz="1400" b="0"/>
                    </a:p>
                  </a:txBody>
                  <a:tcPr marL="59070" marR="59070" marT="59070" marB="59070" anchor="ctr"/>
                </a:tc>
              </a:tr>
              <a:tr h="330791">
                <a:tc>
                  <a:txBody>
                    <a:bodyPr/>
                    <a:lstStyle/>
                    <a:p>
                      <a:pPr algn="l"/>
                      <a:r>
                        <a:rPr lang="en-US" sz="1400"/>
                        <a:t>Null Element</a:t>
                      </a:r>
                      <a:endParaRPr lang="en-US" sz="1400" b="0"/>
                    </a:p>
                  </a:txBody>
                  <a:tcPr marL="59070" marR="59070" marT="59070" marB="59070" anchor="ctr"/>
                </a:tc>
                <a:tc>
                  <a:txBody>
                    <a:bodyPr/>
                    <a:lstStyle/>
                    <a:p>
                      <a:pPr algn="l"/>
                      <a:r>
                        <a:rPr lang="en-US" sz="1400"/>
                        <a:t>  A + 1 = 1</a:t>
                      </a:r>
                      <a:endParaRPr lang="en-US" sz="1400" b="0"/>
                    </a:p>
                  </a:txBody>
                  <a:tcPr marL="59070" marR="59070" marT="59070" marB="59070" anchor="ctr"/>
                </a:tc>
                <a:tc>
                  <a:txBody>
                    <a:bodyPr/>
                    <a:lstStyle/>
                    <a:p>
                      <a:pPr algn="l"/>
                      <a:r>
                        <a:rPr lang="en-US" sz="1400"/>
                        <a:t>  A. 0 = 0</a:t>
                      </a:r>
                      <a:endParaRPr lang="en-US" sz="1400" b="0"/>
                    </a:p>
                  </a:txBody>
                  <a:tcPr marL="59070" marR="59070" marT="59070" marB="59070" anchor="ctr"/>
                </a:tc>
              </a:tr>
              <a:tr h="330791">
                <a:tc>
                  <a:txBody>
                    <a:bodyPr/>
                    <a:lstStyle/>
                    <a:p>
                      <a:pPr algn="l"/>
                      <a:r>
                        <a:rPr lang="en-US" sz="1400"/>
                        <a:t>Involution</a:t>
                      </a:r>
                      <a:endParaRPr lang="en-US" sz="1400" b="0"/>
                    </a:p>
                  </a:txBody>
                  <a:tcPr marL="59070" marR="59070" marT="59070" marB="59070" anchor="ctr"/>
                </a:tc>
                <a:tc>
                  <a:txBody>
                    <a:bodyPr/>
                    <a:lstStyle/>
                    <a:p>
                      <a:pPr algn="l"/>
                      <a:r>
                        <a:rPr lang="en-US" sz="1400"/>
                        <a:t>  (A’)’ = A</a:t>
                      </a:r>
                      <a:endParaRPr lang="en-US" sz="1400" b="0"/>
                    </a:p>
                  </a:txBody>
                  <a:tcPr marL="59070" marR="59070" marT="59070" marB="59070" anchor="ctr"/>
                </a:tc>
                <a:tc>
                  <a:txBody>
                    <a:bodyPr/>
                    <a:lstStyle/>
                    <a:p>
                      <a:pPr algn="l"/>
                      <a:endParaRPr lang="en-US" sz="1400" b="0"/>
                    </a:p>
                  </a:txBody>
                  <a:tcPr marL="59070" marR="59070" marT="59070" marB="59070" anchor="ctr"/>
                </a:tc>
              </a:tr>
              <a:tr h="330791">
                <a:tc>
                  <a:txBody>
                    <a:bodyPr/>
                    <a:lstStyle/>
                    <a:p>
                      <a:pPr algn="l"/>
                      <a:r>
                        <a:rPr lang="en-US" sz="1400"/>
                        <a:t>Indempotency</a:t>
                      </a:r>
                      <a:endParaRPr lang="en-US" sz="1400" b="0"/>
                    </a:p>
                  </a:txBody>
                  <a:tcPr marL="59070" marR="59070" marT="59070" marB="59070" anchor="ctr"/>
                </a:tc>
                <a:tc>
                  <a:txBody>
                    <a:bodyPr/>
                    <a:lstStyle/>
                    <a:p>
                      <a:pPr algn="l"/>
                      <a:r>
                        <a:rPr lang="en-US" sz="1400"/>
                        <a:t>  A + A = A</a:t>
                      </a:r>
                      <a:endParaRPr lang="en-US" sz="1400" b="0"/>
                    </a:p>
                  </a:txBody>
                  <a:tcPr marL="59070" marR="59070" marT="59070" marB="59070" anchor="ctr"/>
                </a:tc>
                <a:tc>
                  <a:txBody>
                    <a:bodyPr/>
                    <a:lstStyle/>
                    <a:p>
                      <a:pPr algn="l"/>
                      <a:r>
                        <a:rPr lang="en-US" sz="1400"/>
                        <a:t>  A. A = A</a:t>
                      </a:r>
                      <a:endParaRPr lang="en-US" sz="1400" b="0"/>
                    </a:p>
                  </a:txBody>
                  <a:tcPr marL="59070" marR="59070" marT="59070" marB="59070" anchor="ctr"/>
                </a:tc>
              </a:tr>
              <a:tr h="330791">
                <a:tc>
                  <a:txBody>
                    <a:bodyPr/>
                    <a:lstStyle/>
                    <a:p>
                      <a:pPr algn="l"/>
                      <a:r>
                        <a:rPr lang="en-US" sz="1400" dirty="0"/>
                        <a:t>Absorption</a:t>
                      </a:r>
                      <a:endParaRPr lang="en-US" sz="1400" b="0" dirty="0"/>
                    </a:p>
                  </a:txBody>
                  <a:tcPr marL="59070" marR="59070" marT="59070" marB="59070" anchor="ctr"/>
                </a:tc>
                <a:tc>
                  <a:txBody>
                    <a:bodyPr/>
                    <a:lstStyle/>
                    <a:p>
                      <a:pPr algn="l"/>
                      <a:r>
                        <a:rPr lang="en-US" sz="1400" dirty="0"/>
                        <a:t>  A + (A. B) = A</a:t>
                      </a:r>
                      <a:endParaRPr lang="en-US" sz="1400" b="0" dirty="0"/>
                    </a:p>
                  </a:txBody>
                  <a:tcPr marL="59070" marR="59070" marT="59070" marB="59070" anchor="ctr"/>
                </a:tc>
                <a:tc>
                  <a:txBody>
                    <a:bodyPr/>
                    <a:lstStyle/>
                    <a:p>
                      <a:pPr algn="l"/>
                      <a:r>
                        <a:rPr lang="en-US" sz="1400"/>
                        <a:t>  A. (A + B) = A</a:t>
                      </a:r>
                      <a:endParaRPr lang="en-US" sz="1400" b="0"/>
                    </a:p>
                  </a:txBody>
                  <a:tcPr marL="59070" marR="59070" marT="59070" marB="59070" anchor="ctr"/>
                </a:tc>
              </a:tr>
              <a:tr h="330791">
                <a:tc>
                  <a:txBody>
                    <a:bodyPr/>
                    <a:lstStyle/>
                    <a:p>
                      <a:pPr algn="l"/>
                      <a:r>
                        <a:rPr lang="en-US" sz="1400" dirty="0" smtClean="0"/>
                        <a:t>Distributive</a:t>
                      </a:r>
                      <a:endParaRPr lang="en-US" sz="1400" b="0" dirty="0"/>
                    </a:p>
                  </a:txBody>
                  <a:tcPr marL="59070" marR="59070" marT="59070" marB="59070" anchor="ctr"/>
                </a:tc>
                <a:tc>
                  <a:txBody>
                    <a:bodyPr/>
                    <a:lstStyle/>
                    <a:p>
                      <a:pPr algn="l"/>
                      <a:r>
                        <a:rPr lang="pt-BR" sz="1400" dirty="0"/>
                        <a:t>  A + A’. B = A + B</a:t>
                      </a:r>
                      <a:endParaRPr lang="pt-BR" sz="1400" b="0" dirty="0"/>
                    </a:p>
                  </a:txBody>
                  <a:tcPr marL="59070" marR="59070" marT="59070" marB="59070" anchor="ctr"/>
                </a:tc>
                <a:tc>
                  <a:txBody>
                    <a:bodyPr/>
                    <a:lstStyle/>
                    <a:p>
                      <a:pPr algn="l"/>
                      <a:r>
                        <a:rPr lang="en-IN" sz="1400" dirty="0" smtClean="0"/>
                        <a:t>  A’ +</a:t>
                      </a:r>
                      <a:r>
                        <a:rPr lang="en-IN" sz="1400" baseline="0" dirty="0" smtClean="0"/>
                        <a:t> A.B = A’ + B</a:t>
                      </a:r>
                      <a:endParaRPr lang="en-US" sz="1400" b="0" dirty="0"/>
                    </a:p>
                  </a:txBody>
                  <a:tcPr marL="59070" marR="59070" marT="59070" marB="59070" anchor="ctr"/>
                </a:tc>
              </a:tr>
              <a:tr h="330791">
                <a:tc>
                  <a:txBody>
                    <a:bodyPr/>
                    <a:lstStyle/>
                    <a:p>
                      <a:pPr algn="l"/>
                      <a:r>
                        <a:rPr lang="en-US" sz="1400"/>
                        <a:t>De Morgan’s</a:t>
                      </a:r>
                      <a:endParaRPr lang="en-US" sz="1400" b="0"/>
                    </a:p>
                  </a:txBody>
                  <a:tcPr marL="59070" marR="59070" marT="59070" marB="59070" anchor="ctr"/>
                </a:tc>
                <a:tc>
                  <a:txBody>
                    <a:bodyPr/>
                    <a:lstStyle/>
                    <a:p>
                      <a:pPr algn="l"/>
                      <a:r>
                        <a:rPr lang="en-US" sz="1400" dirty="0"/>
                        <a:t>  (A + B)’ = A’. B’</a:t>
                      </a:r>
                      <a:endParaRPr lang="en-US" sz="1400" b="0" dirty="0"/>
                    </a:p>
                  </a:txBody>
                  <a:tcPr marL="59070" marR="59070" marT="59070" marB="59070" anchor="ctr"/>
                </a:tc>
                <a:tc>
                  <a:txBody>
                    <a:bodyPr/>
                    <a:lstStyle/>
                    <a:p>
                      <a:pPr algn="l"/>
                      <a:r>
                        <a:rPr lang="en-US" sz="1400" dirty="0"/>
                        <a:t>  (A. B)’ = A’. B’</a:t>
                      </a:r>
                      <a:endParaRPr lang="en-US" sz="1400" b="0" dirty="0"/>
                    </a:p>
                  </a:txBody>
                  <a:tcPr marL="59070" marR="59070" marT="59070" marB="59070" anchor="ctr"/>
                </a:tc>
              </a:tr>
            </a:tbl>
          </a:graphicData>
        </a:graphic>
      </p:graphicFrame>
      <p:sp>
        <p:nvSpPr>
          <p:cNvPr id="16" name="Text Box 2"/>
          <p:cNvSpPr txBox="1">
            <a:spLocks noChangeArrowheads="1"/>
          </p:cNvSpPr>
          <p:nvPr/>
        </p:nvSpPr>
        <p:spPr bwMode="auto">
          <a:xfrm>
            <a:off x="500034" y="467009"/>
            <a:ext cx="5892433" cy="461665"/>
          </a:xfrm>
          <a:prstGeom prst="rect">
            <a:avLst/>
          </a:prstGeom>
          <a:noFill/>
          <a:ln>
            <a:noFill/>
          </a:ln>
          <a:effectLst/>
          <a:extLst>
            <a:ext uri="{909E8E84-426E-40DD-AFC4-6F175D3DCCD1}">
              <a14:hiddenFill xmlns="" xmlns:a14="http://schemas.microsoft.com/office/drawing/2010/main">
                <a:solidFill>
                  <a:srgbClr val="00336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400" b="1" dirty="0" smtClean="0">
                <a:solidFill>
                  <a:srgbClr val="003366"/>
                </a:solidFill>
                <a:latin typeface="+mn-lt"/>
              </a:rPr>
              <a:t>List of axioms and theorems:</a:t>
            </a:r>
          </a:p>
        </p:txBody>
      </p:sp>
    </p:spTree>
    <p:extLst>
      <p:ext uri="{BB962C8B-B14F-4D97-AF65-F5344CB8AC3E}">
        <p14:creationId xmlns="" xmlns:p14="http://schemas.microsoft.com/office/powerpoint/2010/main" val="4141705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7</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Rectangle 9"/>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
        <p:nvSpPr>
          <p:cNvPr id="1164290" name="AutoShape 2" descr="Online Algebra Tutoring | Algebra Tutors | Tutorpace.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2" name="AutoShape 4" descr="Online Algebra Tutoring | Algebra Tutors | Tutorpace.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4" name="AutoShape 6" descr="Online Algebra Tutoring | Algebra Tutors | Tutorpace.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6" name="AutoShape 8" descr="Boolean Algeb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8" name="AutoShape 10" descr="Boolean Algeb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 name="Text Box 2"/>
          <p:cNvSpPr txBox="1">
            <a:spLocks noChangeArrowheads="1"/>
          </p:cNvSpPr>
          <p:nvPr/>
        </p:nvSpPr>
        <p:spPr bwMode="auto">
          <a:xfrm>
            <a:off x="500034" y="702218"/>
            <a:ext cx="8143932" cy="5078313"/>
          </a:xfrm>
          <a:prstGeom prst="rect">
            <a:avLst/>
          </a:prstGeom>
          <a:noFill/>
          <a:ln>
            <a:noFill/>
          </a:ln>
          <a:effectLst/>
          <a:extLst>
            <a:ext uri="{909E8E84-426E-40DD-AFC4-6F175D3DCCD1}">
              <a14:hiddenFill xmlns="" xmlns:a14="http://schemas.microsoft.com/office/drawing/2010/main">
                <a:solidFill>
                  <a:srgbClr val="00336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b="1" dirty="0" smtClean="0">
                <a:solidFill>
                  <a:srgbClr val="003366"/>
                </a:solidFill>
                <a:latin typeface="+mn-lt"/>
              </a:rPr>
              <a:t>Example 1: Minimize the following expression by use of Boolean rules.</a:t>
            </a:r>
          </a:p>
          <a:p>
            <a:pPr algn="just"/>
            <a:endParaRPr lang="en-US" altLang="zh-TW" b="1" dirty="0" smtClean="0">
              <a:solidFill>
                <a:srgbClr val="003366"/>
              </a:solidFill>
              <a:latin typeface="+mn-lt"/>
            </a:endParaRPr>
          </a:p>
          <a:p>
            <a:pPr algn="just"/>
            <a:r>
              <a:rPr lang="en-US" altLang="zh-TW" b="1" dirty="0" smtClean="0">
                <a:solidFill>
                  <a:schemeClr val="accent6">
                    <a:lumMod val="75000"/>
                  </a:schemeClr>
                </a:solidFill>
                <a:latin typeface="+mn-lt"/>
              </a:rPr>
              <a:t>F = (</a:t>
            </a:r>
            <a:r>
              <a:rPr lang="en-US" altLang="zh-TW" b="1" dirty="0" smtClean="0">
                <a:solidFill>
                  <a:srgbClr val="C00000"/>
                </a:solidFill>
                <a:latin typeface="+mn-lt"/>
              </a:rPr>
              <a:t>A+B</a:t>
            </a:r>
            <a:r>
              <a:rPr lang="en-US" altLang="zh-TW" b="1" dirty="0" smtClean="0">
                <a:solidFill>
                  <a:schemeClr val="accent6">
                    <a:lumMod val="75000"/>
                  </a:schemeClr>
                </a:solidFill>
                <a:latin typeface="+mn-lt"/>
              </a:rPr>
              <a:t>+C) </a:t>
            </a:r>
            <a:r>
              <a:rPr lang="en-US" altLang="zh-TW" b="1" dirty="0" smtClean="0">
                <a:solidFill>
                  <a:schemeClr val="accent6">
                    <a:lumMod val="75000"/>
                  </a:schemeClr>
                </a:solidFill>
              </a:rPr>
              <a:t>(A+B’+C) (</a:t>
            </a:r>
            <a:r>
              <a:rPr lang="en-US" altLang="zh-TW" b="1" dirty="0" smtClean="0">
                <a:solidFill>
                  <a:srgbClr val="C00000"/>
                </a:solidFill>
              </a:rPr>
              <a:t>A+B</a:t>
            </a:r>
            <a:r>
              <a:rPr lang="en-US" altLang="zh-TW" b="1" dirty="0" smtClean="0">
                <a:solidFill>
                  <a:schemeClr val="accent6">
                    <a:lumMod val="75000"/>
                  </a:schemeClr>
                </a:solidFill>
              </a:rPr>
              <a:t>+C’)</a:t>
            </a:r>
          </a:p>
          <a:p>
            <a:pPr algn="just"/>
            <a:r>
              <a:rPr lang="en-IN" altLang="zh-TW" b="1" dirty="0" smtClean="0">
                <a:solidFill>
                  <a:schemeClr val="accent6">
                    <a:lumMod val="75000"/>
                  </a:schemeClr>
                </a:solidFill>
                <a:latin typeface="+mn-lt"/>
              </a:rPr>
              <a:t>Let </a:t>
            </a:r>
            <a:r>
              <a:rPr lang="en-IN" altLang="zh-TW" b="1" dirty="0" smtClean="0">
                <a:solidFill>
                  <a:srgbClr val="C00000"/>
                </a:solidFill>
                <a:latin typeface="+mn-lt"/>
              </a:rPr>
              <a:t>X = A+B</a:t>
            </a:r>
          </a:p>
          <a:p>
            <a:pPr algn="just"/>
            <a:r>
              <a:rPr lang="en-IN" altLang="zh-TW" b="1" dirty="0" smtClean="0">
                <a:solidFill>
                  <a:schemeClr val="accent6">
                    <a:lumMod val="75000"/>
                  </a:schemeClr>
                </a:solidFill>
                <a:latin typeface="+mn-lt"/>
              </a:rPr>
              <a:t>F = (</a:t>
            </a:r>
            <a:r>
              <a:rPr lang="en-IN" altLang="zh-TW" b="1" dirty="0" smtClean="0">
                <a:solidFill>
                  <a:srgbClr val="C00000"/>
                </a:solidFill>
                <a:latin typeface="+mn-lt"/>
              </a:rPr>
              <a:t>X</a:t>
            </a:r>
            <a:r>
              <a:rPr lang="en-IN" altLang="zh-TW" b="1" dirty="0" smtClean="0">
                <a:solidFill>
                  <a:schemeClr val="accent6">
                    <a:lumMod val="75000"/>
                  </a:schemeClr>
                </a:solidFill>
                <a:latin typeface="+mn-lt"/>
              </a:rPr>
              <a:t>+C) (</a:t>
            </a:r>
            <a:r>
              <a:rPr lang="en-IN" altLang="zh-TW" b="1" dirty="0" smtClean="0">
                <a:solidFill>
                  <a:srgbClr val="C00000"/>
                </a:solidFill>
                <a:latin typeface="+mn-lt"/>
              </a:rPr>
              <a:t>X</a:t>
            </a:r>
            <a:r>
              <a:rPr lang="en-IN" altLang="zh-TW" b="1" dirty="0" smtClean="0">
                <a:solidFill>
                  <a:schemeClr val="accent6">
                    <a:lumMod val="75000"/>
                  </a:schemeClr>
                </a:solidFill>
                <a:latin typeface="+mn-lt"/>
              </a:rPr>
              <a:t>+C’) (A+B’+C)	</a:t>
            </a:r>
            <a:r>
              <a:rPr lang="en-IN" altLang="zh-TW" b="1" dirty="0" smtClean="0">
                <a:solidFill>
                  <a:srgbClr val="C00000"/>
                </a:solidFill>
                <a:latin typeface="+mn-lt"/>
              </a:rPr>
              <a:t>Commutative Law</a:t>
            </a:r>
          </a:p>
          <a:p>
            <a:pPr algn="just"/>
            <a:r>
              <a:rPr lang="en-IN" altLang="zh-TW" b="1" dirty="0" smtClean="0">
                <a:solidFill>
                  <a:schemeClr val="accent6">
                    <a:lumMod val="75000"/>
                  </a:schemeClr>
                </a:solidFill>
                <a:latin typeface="+mn-lt"/>
              </a:rPr>
              <a:t>F = (</a:t>
            </a:r>
            <a:r>
              <a:rPr lang="en-IN" altLang="zh-TW" b="1" dirty="0" smtClean="0">
                <a:solidFill>
                  <a:srgbClr val="C00000"/>
                </a:solidFill>
                <a:latin typeface="+mn-lt"/>
              </a:rPr>
              <a:t>X</a:t>
            </a:r>
            <a:r>
              <a:rPr lang="en-IN" altLang="zh-TW" b="1" dirty="0" smtClean="0">
                <a:solidFill>
                  <a:schemeClr val="accent6">
                    <a:lumMod val="75000"/>
                  </a:schemeClr>
                </a:solidFill>
                <a:latin typeface="+mn-lt"/>
              </a:rPr>
              <a:t>+CC’) (</a:t>
            </a:r>
            <a:r>
              <a:rPr lang="en-IN" altLang="zh-TW" b="1" dirty="0" smtClean="0">
                <a:solidFill>
                  <a:schemeClr val="accent6">
                    <a:lumMod val="75000"/>
                  </a:schemeClr>
                </a:solidFill>
              </a:rPr>
              <a:t>A+B’+C)		</a:t>
            </a:r>
            <a:r>
              <a:rPr lang="en-IN" altLang="zh-TW" b="1" dirty="0" smtClean="0">
                <a:solidFill>
                  <a:srgbClr val="C00000"/>
                </a:solidFill>
              </a:rPr>
              <a:t>Distributive Law</a:t>
            </a:r>
          </a:p>
          <a:p>
            <a:pPr algn="just"/>
            <a:r>
              <a:rPr lang="en-IN" altLang="zh-TW" b="1" dirty="0" smtClean="0">
                <a:solidFill>
                  <a:schemeClr val="accent6">
                    <a:lumMod val="75000"/>
                  </a:schemeClr>
                </a:solidFill>
                <a:latin typeface="+mn-lt"/>
              </a:rPr>
              <a:t>F = (</a:t>
            </a:r>
            <a:r>
              <a:rPr lang="en-IN" altLang="zh-TW" b="1" dirty="0" smtClean="0">
                <a:solidFill>
                  <a:srgbClr val="C00000"/>
                </a:solidFill>
                <a:latin typeface="+mn-lt"/>
              </a:rPr>
              <a:t>X</a:t>
            </a:r>
            <a:r>
              <a:rPr lang="en-IN" altLang="zh-TW" b="1" dirty="0" smtClean="0">
                <a:solidFill>
                  <a:schemeClr val="accent6">
                    <a:lumMod val="75000"/>
                  </a:schemeClr>
                </a:solidFill>
                <a:latin typeface="+mn-lt"/>
              </a:rPr>
              <a:t>+0) (</a:t>
            </a:r>
            <a:r>
              <a:rPr lang="en-IN" altLang="zh-TW" b="1" dirty="0" smtClean="0">
                <a:solidFill>
                  <a:schemeClr val="accent6">
                    <a:lumMod val="75000"/>
                  </a:schemeClr>
                </a:solidFill>
              </a:rPr>
              <a:t>A+B’+C)</a:t>
            </a:r>
          </a:p>
          <a:p>
            <a:pPr algn="just"/>
            <a:r>
              <a:rPr lang="en-IN" altLang="zh-TW" b="1" dirty="0" smtClean="0">
                <a:solidFill>
                  <a:schemeClr val="accent6">
                    <a:lumMod val="75000"/>
                  </a:schemeClr>
                </a:solidFill>
                <a:latin typeface="+mn-lt"/>
              </a:rPr>
              <a:t>F = </a:t>
            </a:r>
            <a:r>
              <a:rPr lang="en-IN" altLang="zh-TW" b="1" dirty="0" smtClean="0">
                <a:solidFill>
                  <a:srgbClr val="C00000"/>
                </a:solidFill>
                <a:latin typeface="+mn-lt"/>
              </a:rPr>
              <a:t>X</a:t>
            </a:r>
            <a:r>
              <a:rPr lang="en-IN" altLang="zh-TW" b="1" dirty="0" smtClean="0">
                <a:solidFill>
                  <a:schemeClr val="accent6">
                    <a:lumMod val="75000"/>
                  </a:schemeClr>
                </a:solidFill>
                <a:latin typeface="+mn-lt"/>
              </a:rPr>
              <a:t>. (A+B’+C)</a:t>
            </a:r>
          </a:p>
          <a:p>
            <a:pPr algn="just"/>
            <a:r>
              <a:rPr lang="en-IN" altLang="zh-TW" b="1" dirty="0" smtClean="0">
                <a:solidFill>
                  <a:schemeClr val="accent6">
                    <a:lumMod val="75000"/>
                  </a:schemeClr>
                </a:solidFill>
                <a:latin typeface="+mn-lt"/>
              </a:rPr>
              <a:t>F = (</a:t>
            </a:r>
            <a:r>
              <a:rPr lang="en-IN" altLang="zh-TW" b="1" dirty="0" smtClean="0">
                <a:solidFill>
                  <a:srgbClr val="C00000"/>
                </a:solidFill>
                <a:latin typeface="+mn-lt"/>
              </a:rPr>
              <a:t>A+B</a:t>
            </a:r>
            <a:r>
              <a:rPr lang="en-IN" altLang="zh-TW" b="1" dirty="0" smtClean="0">
                <a:solidFill>
                  <a:schemeClr val="accent6">
                    <a:lumMod val="75000"/>
                  </a:schemeClr>
                </a:solidFill>
                <a:latin typeface="+mn-lt"/>
              </a:rPr>
              <a:t>) (A+B’+C)</a:t>
            </a:r>
          </a:p>
          <a:p>
            <a:pPr algn="just"/>
            <a:r>
              <a:rPr lang="en-IN" altLang="zh-TW" b="1" dirty="0" smtClean="0">
                <a:solidFill>
                  <a:schemeClr val="accent6">
                    <a:lumMod val="75000"/>
                  </a:schemeClr>
                </a:solidFill>
                <a:latin typeface="+mn-lt"/>
              </a:rPr>
              <a:t>F = </a:t>
            </a:r>
            <a:r>
              <a:rPr lang="en-IN" altLang="zh-TW" b="1" dirty="0" smtClean="0">
                <a:solidFill>
                  <a:srgbClr val="C00000"/>
                </a:solidFill>
                <a:latin typeface="+mn-lt"/>
              </a:rPr>
              <a:t>A+B</a:t>
            </a:r>
            <a:r>
              <a:rPr lang="en-IN" altLang="zh-TW" b="1" dirty="0" smtClean="0">
                <a:solidFill>
                  <a:schemeClr val="accent6">
                    <a:lumMod val="75000"/>
                  </a:schemeClr>
                </a:solidFill>
                <a:latin typeface="+mn-lt"/>
              </a:rPr>
              <a:t>. (B’+C)			</a:t>
            </a:r>
            <a:r>
              <a:rPr lang="en-IN" altLang="zh-TW" b="1" dirty="0" smtClean="0">
                <a:solidFill>
                  <a:schemeClr val="accent6">
                    <a:lumMod val="75000"/>
                  </a:schemeClr>
                </a:solidFill>
              </a:rPr>
              <a:t> </a:t>
            </a:r>
            <a:r>
              <a:rPr lang="en-IN" altLang="zh-TW" b="1" dirty="0" smtClean="0">
                <a:solidFill>
                  <a:srgbClr val="C00000"/>
                </a:solidFill>
              </a:rPr>
              <a:t>Distributive Law</a:t>
            </a:r>
            <a:endParaRPr lang="en-IN" altLang="zh-TW" b="1" dirty="0" smtClean="0">
              <a:solidFill>
                <a:srgbClr val="C00000"/>
              </a:solidFill>
              <a:latin typeface="+mn-lt"/>
            </a:endParaRPr>
          </a:p>
          <a:p>
            <a:pPr algn="just"/>
            <a:r>
              <a:rPr lang="en-IN" altLang="zh-TW" b="1" dirty="0" smtClean="0">
                <a:solidFill>
                  <a:schemeClr val="accent6">
                    <a:lumMod val="75000"/>
                  </a:schemeClr>
                </a:solidFill>
                <a:latin typeface="+mn-lt"/>
              </a:rPr>
              <a:t>F = A+B.B’+BC</a:t>
            </a:r>
          </a:p>
          <a:p>
            <a:pPr algn="just"/>
            <a:r>
              <a:rPr lang="en-IN" altLang="zh-TW" b="1" dirty="0" smtClean="0">
                <a:solidFill>
                  <a:schemeClr val="accent6">
                    <a:lumMod val="75000"/>
                  </a:schemeClr>
                </a:solidFill>
                <a:latin typeface="+mn-lt"/>
              </a:rPr>
              <a:t>F = A+0+BC</a:t>
            </a:r>
          </a:p>
          <a:p>
            <a:pPr algn="just"/>
            <a:r>
              <a:rPr lang="en-IN" altLang="zh-TW" b="1" dirty="0" smtClean="0">
                <a:solidFill>
                  <a:schemeClr val="accent6">
                    <a:lumMod val="75000"/>
                  </a:schemeClr>
                </a:solidFill>
                <a:latin typeface="+mn-lt"/>
              </a:rPr>
              <a:t>F = A+BC</a:t>
            </a:r>
          </a:p>
          <a:p>
            <a:pPr algn="just"/>
            <a:endParaRPr lang="en-IN" altLang="zh-TW" b="1" dirty="0" smtClean="0">
              <a:solidFill>
                <a:srgbClr val="003366"/>
              </a:solidFill>
              <a:latin typeface="+mn-lt"/>
            </a:endParaRPr>
          </a:p>
          <a:p>
            <a:pPr algn="just"/>
            <a:endParaRPr lang="en-IN" altLang="zh-TW" b="1" dirty="0" smtClean="0">
              <a:solidFill>
                <a:srgbClr val="003366"/>
              </a:solidFill>
              <a:latin typeface="+mn-lt"/>
            </a:endParaRPr>
          </a:p>
          <a:p>
            <a:pPr algn="just"/>
            <a:endParaRPr lang="en-IN" altLang="zh-TW" b="1" dirty="0" smtClean="0">
              <a:solidFill>
                <a:srgbClr val="003366"/>
              </a:solidFill>
              <a:latin typeface="+mn-lt"/>
            </a:endParaRPr>
          </a:p>
          <a:p>
            <a:pPr algn="just"/>
            <a:endParaRPr lang="en-IN" altLang="zh-TW" b="1" dirty="0" smtClean="0">
              <a:solidFill>
                <a:srgbClr val="003366"/>
              </a:solidFill>
              <a:latin typeface="+mn-lt"/>
            </a:endParaRPr>
          </a:p>
          <a:p>
            <a:pPr algn="just"/>
            <a:endParaRPr lang="en-US" altLang="zh-TW" b="1" dirty="0" smtClean="0">
              <a:solidFill>
                <a:srgbClr val="003366"/>
              </a:solidFill>
              <a:latin typeface="+mn-lt"/>
            </a:endParaRPr>
          </a:p>
        </p:txBody>
      </p:sp>
    </p:spTree>
    <p:extLst>
      <p:ext uri="{BB962C8B-B14F-4D97-AF65-F5344CB8AC3E}">
        <p14:creationId xmlns="" xmlns:p14="http://schemas.microsoft.com/office/powerpoint/2010/main" val="4141705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8286776" y="297641"/>
            <a:ext cx="1332156" cy="228203"/>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8291FA45-1EF8-4972-9D03-2E3B1839D280}" type="slidenum">
              <a:rPr kumimoji="1" lang="ru-RU" sz="1200" b="1"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base" latinLnBrk="0" hangingPunct="1">
                <a:lnSpc>
                  <a:spcPct val="100000"/>
                </a:lnSpc>
                <a:spcBef>
                  <a:spcPct val="0"/>
                </a:spcBef>
                <a:spcAft>
                  <a:spcPct val="0"/>
                </a:spcAft>
                <a:buClrTx/>
                <a:buSzTx/>
                <a:buFontTx/>
                <a:buNone/>
                <a:tabLst/>
                <a:defRPr/>
              </a:pPr>
              <a:t>8</a:t>
            </a:fld>
            <a:r>
              <a:rPr kumimoji="1" lang="en-IN" sz="1200" b="1" i="0" u="none" strike="noStrike" kern="1200" cap="none" spc="0" normalizeH="0" baseline="0" noProof="0" dirty="0">
                <a:ln>
                  <a:noFill/>
                </a:ln>
                <a:solidFill>
                  <a:schemeClr val="accent1"/>
                </a:solidFill>
                <a:effectLst/>
                <a:uLnTx/>
                <a:uFillTx/>
                <a:latin typeface="+mj-lt"/>
                <a:ea typeface="+mj-ea"/>
                <a:cs typeface="+mj-cs"/>
              </a:rPr>
              <a:t>  </a:t>
            </a:r>
            <a:endParaRPr kumimoji="1" lang="ru-RU" sz="12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Rectangle 9"/>
          <p:cNvSpPr/>
          <p:nvPr/>
        </p:nvSpPr>
        <p:spPr>
          <a:xfrm>
            <a:off x="4857752" y="49393"/>
            <a:ext cx="2357454" cy="369332"/>
          </a:xfrm>
          <a:prstGeom prst="rect">
            <a:avLst/>
          </a:prstGeom>
        </p:spPr>
        <p:txBody>
          <a:bodyPr wrap="square">
            <a:spAutoFit/>
          </a:bodyPr>
          <a:lstStyle/>
          <a:p>
            <a:r>
              <a:rPr lang="en-US" altLang="zh-TW" dirty="0" smtClean="0">
                <a:solidFill>
                  <a:schemeClr val="bg1"/>
                </a:solidFill>
                <a:latin typeface="+mn-lt"/>
              </a:rPr>
              <a:t>Boolean Algebra</a:t>
            </a:r>
            <a:endParaRPr lang="en-US" dirty="0">
              <a:solidFill>
                <a:schemeClr val="bg1"/>
              </a:solidFill>
              <a:latin typeface="+mn-lt"/>
            </a:endParaRPr>
          </a:p>
        </p:txBody>
      </p:sp>
      <p:sp>
        <p:nvSpPr>
          <p:cNvPr id="1164290" name="AutoShape 2" descr="Online Algebra Tutoring | Algebra Tutors | Tutorpace.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2" name="AutoShape 4" descr="Online Algebra Tutoring | Algebra Tutors | Tutorpace.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4" name="AutoShape 6" descr="Online Algebra Tutoring | Algebra Tutors | Tutorpace.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6" name="AutoShape 8" descr="Boolean Algeb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64298" name="AutoShape 10" descr="Boolean Algeb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 name="Text Box 2"/>
          <p:cNvSpPr txBox="1">
            <a:spLocks noChangeArrowheads="1"/>
          </p:cNvSpPr>
          <p:nvPr/>
        </p:nvSpPr>
        <p:spPr bwMode="auto">
          <a:xfrm>
            <a:off x="500034" y="702218"/>
            <a:ext cx="8143932" cy="2862322"/>
          </a:xfrm>
          <a:prstGeom prst="rect">
            <a:avLst/>
          </a:prstGeom>
          <a:noFill/>
          <a:ln>
            <a:noFill/>
          </a:ln>
          <a:effectLst/>
          <a:extLst>
            <a:ext uri="{909E8E84-426E-40DD-AFC4-6F175D3DCCD1}">
              <a14:hiddenFill xmlns="" xmlns:a14="http://schemas.microsoft.com/office/drawing/2010/main">
                <a:solidFill>
                  <a:srgbClr val="00336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b="1" dirty="0" smtClean="0">
                <a:solidFill>
                  <a:srgbClr val="003366"/>
                </a:solidFill>
                <a:latin typeface="+mn-lt"/>
              </a:rPr>
              <a:t>Example 2: Minimize the following expression by use of Boolean rules.</a:t>
            </a:r>
          </a:p>
          <a:p>
            <a:pPr algn="just"/>
            <a:endParaRPr lang="en-US" altLang="zh-TW" b="1" dirty="0" smtClean="0">
              <a:solidFill>
                <a:srgbClr val="003366"/>
              </a:solidFill>
              <a:latin typeface="+mn-lt"/>
            </a:endParaRPr>
          </a:p>
          <a:p>
            <a:pPr algn="just"/>
            <a:r>
              <a:rPr lang="en-US" altLang="zh-TW" b="1" dirty="0" smtClean="0">
                <a:solidFill>
                  <a:schemeClr val="accent6">
                    <a:lumMod val="75000"/>
                  </a:schemeClr>
                </a:solidFill>
                <a:latin typeface="+mn-lt"/>
              </a:rPr>
              <a:t>G = (A+B) </a:t>
            </a:r>
            <a:r>
              <a:rPr lang="en-US" altLang="zh-TW" b="1" dirty="0" smtClean="0">
                <a:solidFill>
                  <a:schemeClr val="accent6">
                    <a:lumMod val="75000"/>
                  </a:schemeClr>
                </a:solidFill>
              </a:rPr>
              <a:t>(A+B’) (A’+B) (A’+B’)</a:t>
            </a:r>
          </a:p>
          <a:p>
            <a:pPr algn="just"/>
            <a:r>
              <a:rPr lang="en-IN" altLang="zh-TW" b="1" dirty="0" smtClean="0">
                <a:solidFill>
                  <a:schemeClr val="accent6">
                    <a:lumMod val="75000"/>
                  </a:schemeClr>
                </a:solidFill>
                <a:latin typeface="+mn-lt"/>
              </a:rPr>
              <a:t>G = (A+BB’) (A’+BB’) 			Distributive Law</a:t>
            </a:r>
          </a:p>
          <a:p>
            <a:pPr algn="just"/>
            <a:r>
              <a:rPr lang="en-IN" altLang="zh-TW" b="1" dirty="0" smtClean="0">
                <a:solidFill>
                  <a:schemeClr val="accent6">
                    <a:lumMod val="75000"/>
                  </a:schemeClr>
                </a:solidFill>
                <a:latin typeface="+mn-lt"/>
              </a:rPr>
              <a:t>G = (A+0) (A’+0)</a:t>
            </a:r>
            <a:endParaRPr lang="en-IN" altLang="zh-TW" b="1" dirty="0" smtClean="0">
              <a:solidFill>
                <a:srgbClr val="003366"/>
              </a:solidFill>
              <a:latin typeface="+mn-lt"/>
            </a:endParaRPr>
          </a:p>
          <a:p>
            <a:pPr algn="just"/>
            <a:r>
              <a:rPr lang="en-IN" altLang="zh-TW" b="1" dirty="0" smtClean="0">
                <a:solidFill>
                  <a:schemeClr val="accent6">
                    <a:lumMod val="75000"/>
                  </a:schemeClr>
                </a:solidFill>
                <a:latin typeface="+mn-lt"/>
              </a:rPr>
              <a:t>G = A.A’</a:t>
            </a:r>
          </a:p>
          <a:p>
            <a:pPr algn="just"/>
            <a:r>
              <a:rPr lang="en-IN" altLang="zh-TW" b="1" dirty="0" smtClean="0">
                <a:solidFill>
                  <a:schemeClr val="accent6">
                    <a:lumMod val="75000"/>
                  </a:schemeClr>
                </a:solidFill>
                <a:latin typeface="+mn-lt"/>
              </a:rPr>
              <a:t>G = 0</a:t>
            </a:r>
          </a:p>
          <a:p>
            <a:pPr algn="just"/>
            <a:endParaRPr lang="en-IN" altLang="zh-TW" b="1" dirty="0" smtClean="0">
              <a:solidFill>
                <a:srgbClr val="003366"/>
              </a:solidFill>
              <a:latin typeface="+mn-lt"/>
            </a:endParaRPr>
          </a:p>
          <a:p>
            <a:pPr algn="just"/>
            <a:endParaRPr lang="en-IN" altLang="zh-TW" b="1" dirty="0" smtClean="0">
              <a:solidFill>
                <a:srgbClr val="003366"/>
              </a:solidFill>
              <a:latin typeface="+mn-lt"/>
            </a:endParaRPr>
          </a:p>
          <a:p>
            <a:pPr algn="just"/>
            <a:endParaRPr lang="en-US" altLang="zh-TW" b="1" dirty="0" smtClean="0">
              <a:solidFill>
                <a:srgbClr val="003366"/>
              </a:solidFill>
              <a:latin typeface="+mn-lt"/>
            </a:endParaRPr>
          </a:p>
        </p:txBody>
      </p:sp>
    </p:spTree>
    <p:extLst>
      <p:ext uri="{BB962C8B-B14F-4D97-AF65-F5344CB8AC3E}">
        <p14:creationId xmlns="" xmlns:p14="http://schemas.microsoft.com/office/powerpoint/2010/main" val="4141705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 thread to say Thank you! - Unreal Engine Forums"/>
          <p:cNvPicPr>
            <a:picLocks noChangeAspect="1" noChangeArrowheads="1"/>
          </p:cNvPicPr>
          <p:nvPr/>
        </p:nvPicPr>
        <p:blipFill>
          <a:blip r:embed="rId3"/>
          <a:srcRect/>
          <a:stretch>
            <a:fillRect/>
          </a:stretch>
        </p:blipFill>
        <p:spPr bwMode="auto">
          <a:xfrm>
            <a:off x="2143108" y="714360"/>
            <a:ext cx="4876800" cy="4064000"/>
          </a:xfrm>
          <a:prstGeom prst="rect">
            <a:avLst/>
          </a:prstGeom>
          <a:noFill/>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53"/>
  <p:tag name="DEFAULTHEIGHT" val="20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стин">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Остин">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Остин">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Introduction</Template>
  <TotalTime>22389</TotalTime>
  <Words>1533</Words>
  <Application>Microsoft Office PowerPoint</Application>
  <PresentationFormat>On-screen Show (16:10)</PresentationFormat>
  <Paragraphs>471</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Остин</vt:lpstr>
      <vt:lpstr>Boolean Algebra</vt:lpstr>
      <vt:lpstr>Slide 2</vt:lpstr>
      <vt:lpstr>Slide 3</vt:lpstr>
      <vt:lpstr>Slide 4</vt:lpstr>
      <vt:lpstr>Slide 5</vt:lpstr>
      <vt:lpstr>Slide 6</vt:lpstr>
      <vt:lpstr>Slide 7</vt:lpstr>
      <vt:lpstr>Slide 8</vt:lpstr>
      <vt:lpstr>Slide 9</vt:lpstr>
      <vt:lpstr>Boolean Algebra</vt:lpstr>
      <vt:lpstr>Slide 11</vt:lpstr>
      <vt:lpstr>Slide 12</vt:lpstr>
      <vt:lpstr>Slide 13</vt:lpstr>
      <vt:lpstr>Slide 14</vt:lpstr>
      <vt:lpstr>Slide 15</vt:lpstr>
      <vt:lpstr>Slide 16</vt:lpstr>
      <vt:lpstr>Slide 17</vt:lpstr>
      <vt:lpstr>Slide 18</vt:lpstr>
      <vt:lpstr>Slide 19</vt:lpstr>
      <vt:lpstr>Slide 20</vt:lpstr>
      <vt:lpstr>Boolean Algebra</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vector>
  </TitlesOfParts>
  <Company>CUHK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Discrete Mathematics</dc:title>
  <dc:creator>CSE</dc:creator>
  <cp:lastModifiedBy>Dr. Manju Khurana</cp:lastModifiedBy>
  <cp:revision>612</cp:revision>
  <dcterms:created xsi:type="dcterms:W3CDTF">2007-08-29T04:27:34Z</dcterms:created>
  <dcterms:modified xsi:type="dcterms:W3CDTF">2023-08-06T07:16:37Z</dcterms:modified>
</cp:coreProperties>
</file>