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Bell MT"/>
      <p:regular r:id="rId32"/>
      <p:bold r:id="rId33"/>
      <p:italic r:id="rId34"/>
      <p:boldItalic r:id="rId35"/>
    </p:embeddedFont>
    <p:embeddedFont>
      <p:font typeface="Century Gothic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j5UZvb/yH8fvF4ztJm5z23Ky/9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A4840D-0617-4536-B06C-3D7E8090F2F4}">
  <a:tblStyle styleId="{7FA4840D-0617-4536-B06C-3D7E8090F2F4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F3EA"/>
          </a:solidFill>
        </a:fill>
      </a:tcStyle>
    </a:wholeTbl>
    <a:band1H>
      <a:tcTxStyle/>
      <a:tcStyle>
        <a:fill>
          <a:solidFill>
            <a:srgbClr val="EDE6D2"/>
          </a:solidFill>
        </a:fill>
      </a:tcStyle>
    </a:band1H>
    <a:band2H>
      <a:tcTxStyle/>
    </a:band2H>
    <a:band1V>
      <a:tcTxStyle/>
      <a:tcStyle>
        <a:fill>
          <a:solidFill>
            <a:srgbClr val="EDE6D2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BellMT-bold.fntdata"/><Relationship Id="rId10" Type="http://schemas.openxmlformats.org/officeDocument/2006/relationships/slide" Target="slides/slide4.xml"/><Relationship Id="rId32" Type="http://schemas.openxmlformats.org/officeDocument/2006/relationships/font" Target="fonts/BellMT-regular.fntdata"/><Relationship Id="rId13" Type="http://schemas.openxmlformats.org/officeDocument/2006/relationships/slide" Target="slides/slide7.xml"/><Relationship Id="rId35" Type="http://schemas.openxmlformats.org/officeDocument/2006/relationships/font" Target="fonts/BellMT-boldItalic.fntdata"/><Relationship Id="rId12" Type="http://schemas.openxmlformats.org/officeDocument/2006/relationships/slide" Target="slides/slide6.xml"/><Relationship Id="rId34" Type="http://schemas.openxmlformats.org/officeDocument/2006/relationships/font" Target="fonts/BellMT-italic.fntdata"/><Relationship Id="rId15" Type="http://schemas.openxmlformats.org/officeDocument/2006/relationships/slide" Target="slides/slide9.xml"/><Relationship Id="rId37" Type="http://schemas.openxmlformats.org/officeDocument/2006/relationships/font" Target="fonts/CenturyGothic-bold.fntdata"/><Relationship Id="rId14" Type="http://schemas.openxmlformats.org/officeDocument/2006/relationships/slide" Target="slides/slide8.xml"/><Relationship Id="rId36" Type="http://schemas.openxmlformats.org/officeDocument/2006/relationships/font" Target="fonts/CenturyGothic-regular.fntdata"/><Relationship Id="rId17" Type="http://schemas.openxmlformats.org/officeDocument/2006/relationships/slide" Target="slides/slide11.xml"/><Relationship Id="rId39" Type="http://schemas.openxmlformats.org/officeDocument/2006/relationships/font" Target="fonts/CenturyGothic-boldItalic.fntdata"/><Relationship Id="rId16" Type="http://schemas.openxmlformats.org/officeDocument/2006/relationships/slide" Target="slides/slide10.xml"/><Relationship Id="rId38" Type="http://schemas.openxmlformats.org/officeDocument/2006/relationships/font" Target="fonts/CenturyGothic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7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59" name="Google Shape;59;p2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0" name="Google Shape;60;p2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61" name="Google Shape;61;p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2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3" name="Google Shape;63;p2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4" name="Google Shape;64;p2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5" name="Google Shape;65;p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2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7" name="Google Shape;67;p2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8" name="Google Shape;68;p2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9" name="Google Shape;69;p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0" name="Google Shape;70;p2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71" name="Google Shape;71;p2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72" name="Google Shape;72;p2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3" name="Google Shape;73;p2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74" name="Google Shape;74;p2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5" name="Google Shape;75;p27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27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27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27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2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2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2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2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2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2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7" name="Google Shape;97;p27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635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7"/>
          <p:cNvSpPr/>
          <p:nvPr/>
        </p:nvSpPr>
        <p:spPr>
          <a:xfrm>
            <a:off x="4649096" y="-16133"/>
            <a:ext cx="3505200" cy="17346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27"/>
          <p:cNvSpPr txBox="1"/>
          <p:nvPr>
            <p:ph type="ctrTitle"/>
          </p:nvPr>
        </p:nvSpPr>
        <p:spPr>
          <a:xfrm>
            <a:off x="4733366" y="2031357"/>
            <a:ext cx="3313355" cy="1276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subTitle"/>
          </p:nvPr>
        </p:nvSpPr>
        <p:spPr>
          <a:xfrm>
            <a:off x="4733366" y="3315810"/>
            <a:ext cx="3309803" cy="945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424242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16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368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21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06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4738744" y="1137621"/>
            <a:ext cx="2133600" cy="5632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5303520" y="4289975"/>
            <a:ext cx="283159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4649096" y="4289975"/>
            <a:ext cx="6436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7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 rot="5400000">
            <a:off x="3116285" y="-330053"/>
            <a:ext cx="2631733" cy="677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 rot="5400000">
            <a:off x="5578998" y="1823013"/>
            <a:ext cx="3585258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 rot="5400000">
            <a:off x="1972519" y="-146613"/>
            <a:ext cx="3585258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52" name="Google Shape;252;p37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7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1258645" y="2175622"/>
            <a:ext cx="6637468" cy="10215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1258646" y="3200400"/>
            <a:ext cx="6637467" cy="1140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1042416" y="1735074"/>
            <a:ext cx="3419856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2" type="body"/>
          </p:nvPr>
        </p:nvSpPr>
        <p:spPr>
          <a:xfrm>
            <a:off x="4645152" y="1735073"/>
            <a:ext cx="3419856" cy="2619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1412111" y="1737007"/>
            <a:ext cx="305714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1041721" y="2231021"/>
            <a:ext cx="3419856" cy="212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29" name="Google Shape;129;p31"/>
          <p:cNvSpPr txBox="1"/>
          <p:nvPr>
            <p:ph idx="3" type="body"/>
          </p:nvPr>
        </p:nvSpPr>
        <p:spPr>
          <a:xfrm>
            <a:off x="5011838" y="1737007"/>
            <a:ext cx="305571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130" name="Google Shape;130;p31"/>
          <p:cNvSpPr txBox="1"/>
          <p:nvPr>
            <p:ph idx="4" type="body"/>
          </p:nvPr>
        </p:nvSpPr>
        <p:spPr>
          <a:xfrm>
            <a:off x="4645152" y="2231021"/>
            <a:ext cx="3419856" cy="212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34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145" name="Google Shape;145;p3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46" name="Google Shape;146;p3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47" name="Google Shape;147;p3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8" name="Google Shape;148;p3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9" name="Google Shape;149;p3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0" name="Google Shape;150;p3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51" name="Google Shape;151;p3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2" name="Google Shape;152;p3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3" name="Google Shape;153;p3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54" name="Google Shape;154;p3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55" name="Google Shape;155;p3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6" name="Google Shape;156;p3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7" name="Google Shape;157;p3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58" name="Google Shape;158;p3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59" name="Google Shape;159;p3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0" name="Google Shape;160;p3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61" name="Google Shape;161;p34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34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3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3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3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3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3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3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3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3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3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3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3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3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3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3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3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3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3" name="Google Shape;183;p34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635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34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34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1145894" y="642395"/>
            <a:ext cx="3090440" cy="3863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🞇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🞇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189" name="Google Shape;189;p34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641448" y="4293627"/>
            <a:ext cx="3493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type="title"/>
          </p:nvPr>
        </p:nvSpPr>
        <p:spPr>
          <a:xfrm>
            <a:off x="4739833" y="1993076"/>
            <a:ext cx="3304572" cy="10973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2" type="body"/>
          </p:nvPr>
        </p:nvSpPr>
        <p:spPr>
          <a:xfrm>
            <a:off x="4736592" y="3102746"/>
            <a:ext cx="3298784" cy="1138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5"/>
          <p:cNvGrpSpPr/>
          <p:nvPr/>
        </p:nvGrpSpPr>
        <p:grpSpPr>
          <a:xfrm>
            <a:off x="-644959" y="0"/>
            <a:ext cx="10458653" cy="5337803"/>
            <a:chOff x="-644959" y="0"/>
            <a:chExt cx="10458653" cy="7117071"/>
          </a:xfrm>
        </p:grpSpPr>
        <p:grpSp>
          <p:nvGrpSpPr>
            <p:cNvPr id="195" name="Google Shape;195;p35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96" name="Google Shape;196;p35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97" name="Google Shape;197;p3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3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3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0" name="Google Shape;200;p3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201" name="Google Shape;201;p3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2" name="Google Shape;202;p3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3" name="Google Shape;203;p3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4" name="Google Shape;204;p35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05" name="Google Shape;205;p35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6" name="Google Shape;206;p3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3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08" name="Google Shape;208;p35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09" name="Google Shape;209;p3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10" name="Google Shape;210;p3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11" name="Google Shape;211;p35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35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3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3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35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3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35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3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35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35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3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3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3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35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35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33" name="Google Shape;233;p35"/>
          <p:cNvSpPr/>
          <p:nvPr/>
        </p:nvSpPr>
        <p:spPr>
          <a:xfrm>
            <a:off x="4561242" y="-16133"/>
            <a:ext cx="3679116" cy="470388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635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p35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905572" y="451413"/>
            <a:ext cx="3562257" cy="4236334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343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4650889" y="4566213"/>
            <a:ext cx="3505200" cy="61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4734424" y="1995678"/>
            <a:ext cx="330098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/>
          <p:nvPr>
            <p:ph idx="2" type="pic"/>
          </p:nvPr>
        </p:nvSpPr>
        <p:spPr>
          <a:xfrm>
            <a:off x="1005209" y="520346"/>
            <a:ext cx="3359623" cy="4101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b="0" i="0" sz="3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28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4734631" y="3099816"/>
            <a:ext cx="3300573" cy="113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240" name="Google Shape;240;p35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4641448" y="4293627"/>
            <a:ext cx="34936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AB1C5"/>
            </a:gs>
            <a:gs pos="62000">
              <a:srgbClr val="867F90"/>
            </a:gs>
            <a:gs pos="100000">
              <a:srgbClr val="76708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-567355" y="0"/>
            <a:ext cx="10458653" cy="5337803"/>
            <a:chOff x="-644959" y="0"/>
            <a:chExt cx="10458653" cy="7117071"/>
          </a:xfrm>
        </p:grpSpPr>
        <p:grpSp>
          <p:nvGrpSpPr>
            <p:cNvPr id="11" name="Google Shape;11;p26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" name="Google Shape;12;p26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" name="Google Shape;13;p2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4" name="Google Shape;14;p2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5" name="Google Shape;15;p2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6" name="Google Shape;16;p26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7" name="Google Shape;17;p2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8" name="Google Shape;18;p2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" name="Google Shape;19;p2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20" name="Google Shape;20;p26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21" name="Google Shape;21;p2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" name="Google Shape;22;p26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3" name="Google Shape;23;p26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24" name="Google Shape;24;p26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5" name="Google Shape;25;p26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7" name="Google Shape;27;p26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" name="Google Shape;49;p26"/>
          <p:cNvSpPr/>
          <p:nvPr/>
        </p:nvSpPr>
        <p:spPr>
          <a:xfrm>
            <a:off x="457200" y="250116"/>
            <a:ext cx="8229600" cy="46392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26"/>
          <p:cNvSpPr/>
          <p:nvPr/>
        </p:nvSpPr>
        <p:spPr>
          <a:xfrm>
            <a:off x="4561242" y="-16133"/>
            <a:ext cx="3679116" cy="524433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63567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4649096" y="-16133"/>
            <a:ext cx="3505200" cy="467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26"/>
          <p:cNvSpPr txBox="1"/>
          <p:nvPr>
            <p:ph type="title"/>
          </p:nvPr>
        </p:nvSpPr>
        <p:spPr>
          <a:xfrm>
            <a:off x="1043490" y="770748"/>
            <a:ext cx="7024744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1043493" y="1742739"/>
            <a:ext cx="6777317" cy="2631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72"/>
              <a:buFont typeface="Noto Sans Symbols"/>
              <a:buChar char="🞇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🞇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0" type="dt"/>
          </p:nvPr>
        </p:nvSpPr>
        <p:spPr>
          <a:xfrm>
            <a:off x="5997388" y="16836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1" type="ftr"/>
          </p:nvPr>
        </p:nvSpPr>
        <p:spPr>
          <a:xfrm>
            <a:off x="4641448" y="4389120"/>
            <a:ext cx="350215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6" name="Google Shape;56;p26"/>
          <p:cNvSpPr txBox="1"/>
          <p:nvPr>
            <p:ph idx="12" type="sldNum"/>
          </p:nvPr>
        </p:nvSpPr>
        <p:spPr>
          <a:xfrm>
            <a:off x="4649096" y="168369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"/>
          <p:cNvSpPr txBox="1"/>
          <p:nvPr>
            <p:ph type="ctrTitle"/>
          </p:nvPr>
        </p:nvSpPr>
        <p:spPr>
          <a:xfrm>
            <a:off x="4733366" y="1928808"/>
            <a:ext cx="3410534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 sz="3200"/>
              <a:t>8085 Microprocessor</a:t>
            </a:r>
            <a:endParaRPr sz="3200"/>
          </a:p>
        </p:txBody>
      </p:sp>
      <p:sp>
        <p:nvSpPr>
          <p:cNvPr id="261" name="Google Shape;261;p1"/>
          <p:cNvSpPr txBox="1"/>
          <p:nvPr>
            <p:ph idx="1" type="subTitle"/>
          </p:nvPr>
        </p:nvSpPr>
        <p:spPr>
          <a:xfrm>
            <a:off x="6286512" y="3601562"/>
            <a:ext cx="1857388" cy="7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Dr. Manju Khurana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Assistant Professor, CSED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TIET, Patiala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manju.khurana@thapar.edu</a:t>
            </a:r>
            <a:endParaRPr b="1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Introduction to Microprocessor Programming" id="262" name="Google Shape;2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886" y="142858"/>
            <a:ext cx="2423948" cy="150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"/>
          <p:cNvSpPr txBox="1"/>
          <p:nvPr>
            <p:ph type="title"/>
          </p:nvPr>
        </p:nvSpPr>
        <p:spPr>
          <a:xfrm>
            <a:off x="642910" y="214302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2.5: Write a program to add 8-bit numbers using carry. (using JNC instruction). </a:t>
            </a:r>
            <a:endParaRPr/>
          </a:p>
        </p:txBody>
      </p:sp>
      <p:sp>
        <p:nvSpPr>
          <p:cNvPr id="362" name="Google Shape;362;p10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10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65" name="Google Shape;365;p10"/>
          <p:cNvGraphicFramePr/>
          <p:nvPr/>
        </p:nvGraphicFramePr>
        <p:xfrm>
          <a:off x="785786" y="1071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857525"/>
              </a:tblGrid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Code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C, 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H, 8500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JNC Next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/>
                        <a:t>Next: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MOV M,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entury Gothic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M,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RST 5</a:t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66" name="Google Shape;366;p10"/>
          <p:cNvSpPr txBox="1"/>
          <p:nvPr/>
        </p:nvSpPr>
        <p:spPr>
          <a:xfrm>
            <a:off x="4286248" y="2211171"/>
            <a:ext cx="4143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88, [ 8501 ] – 88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[ 8502 ] – 10, [ 8503 ] – 01 </a:t>
            </a:r>
            <a:endParaRPr/>
          </a:p>
        </p:txBody>
      </p:sp>
      <p:sp>
        <p:nvSpPr>
          <p:cNvPr id="367" name="Google Shape;367;p10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 txBox="1"/>
          <p:nvPr>
            <p:ph type="title"/>
          </p:nvPr>
        </p:nvSpPr>
        <p:spPr>
          <a:xfrm>
            <a:off x="642910" y="214302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2.6: Write a program to find 1’s complement and 2’s complement of a 8-bit number. </a:t>
            </a:r>
            <a:endParaRPr/>
          </a:p>
        </p:txBody>
      </p:sp>
      <p:sp>
        <p:nvSpPr>
          <p:cNvPr id="374" name="Google Shape;374;p11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5" name="Google Shape;375;p11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77" name="Google Shape;377;p11"/>
          <p:cNvGraphicFramePr/>
          <p:nvPr/>
        </p:nvGraphicFramePr>
        <p:xfrm>
          <a:off x="928662" y="1214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286025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CMA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78" name="Google Shape;378;p11"/>
          <p:cNvSpPr txBox="1"/>
          <p:nvPr/>
        </p:nvSpPr>
        <p:spPr>
          <a:xfrm>
            <a:off x="785786" y="3643320"/>
            <a:ext cx="39290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[ 8501 ] – B7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79" name="Google Shape;379;p11"/>
          <p:cNvGraphicFramePr/>
          <p:nvPr/>
        </p:nvGraphicFramePr>
        <p:xfrm>
          <a:off x="5572133" y="1214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714650"/>
              </a:tblGrid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CMA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INR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5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0" name="Google Shape;380;p11"/>
          <p:cNvSpPr txBox="1"/>
          <p:nvPr/>
        </p:nvSpPr>
        <p:spPr>
          <a:xfrm>
            <a:off x="5715008" y="3643320"/>
            <a:ext cx="41434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48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[ 8501 ] – B8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11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12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642910" y="214302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3: Write a program for the sum of series of numbers.</a:t>
            </a:r>
            <a:endParaRPr b="1" i="0" sz="16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90" name="Google Shape;390;p12"/>
          <p:cNvGraphicFramePr/>
          <p:nvPr/>
        </p:nvGraphicFramePr>
        <p:xfrm>
          <a:off x="928662" y="928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286025"/>
              </a:tblGrid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C, 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SUB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LXI H,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Back: ADD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DCR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91" name="Google Shape;391;p12"/>
          <p:cNvSpPr txBox="1"/>
          <p:nvPr/>
        </p:nvSpPr>
        <p:spPr>
          <a:xfrm>
            <a:off x="857224" y="4071948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04, [8501] – 9A, [8502] – 52, [8503] – 89, [8504] – 3E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– 1B3     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B3 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13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399" name="Google Shape;399;p13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4: Write a program for data transfer from memory block B1 to memory block B2. </a:t>
            </a:r>
            <a:endParaRPr/>
          </a:p>
        </p:txBody>
      </p:sp>
      <p:graphicFrame>
        <p:nvGraphicFramePr>
          <p:cNvPr id="400" name="Google Shape;400;p13"/>
          <p:cNvGraphicFramePr/>
          <p:nvPr/>
        </p:nvGraphicFramePr>
        <p:xfrm>
          <a:off x="928662" y="9286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286025"/>
              </a:tblGrid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C, 0AH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H, 8500H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D, 8600H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Back: 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STAX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INX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DCR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1" name="Google Shape;401;p13"/>
          <p:cNvSpPr txBox="1"/>
          <p:nvPr/>
        </p:nvSpPr>
        <p:spPr>
          <a:xfrm>
            <a:off x="857224" y="4071948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01, [8501] – 02, [8502] – 03,……… [8509] – 0A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01, [8601] – 02, [8602] – 03,……… [8609] – 0A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8" name="Google Shape;408;p14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09" name="Google Shape;409;p14"/>
          <p:cNvSpPr txBox="1"/>
          <p:nvPr/>
        </p:nvSpPr>
        <p:spPr>
          <a:xfrm>
            <a:off x="642910" y="142858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5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 program for multiply two 8-bit numbers. </a:t>
            </a:r>
            <a:endParaRPr/>
          </a:p>
        </p:txBody>
      </p:sp>
      <p:graphicFrame>
        <p:nvGraphicFramePr>
          <p:cNvPr id="410" name="Google Shape;410;p14"/>
          <p:cNvGraphicFramePr/>
          <p:nvPr/>
        </p:nvGraphicFramePr>
        <p:xfrm>
          <a:off x="928662" y="85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286025"/>
              </a:tblGrid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E, 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D, 00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LDA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MOV C,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LXI H, 0000H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Back: DAD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DCR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SHLD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11" name="Google Shape;411;p14"/>
          <p:cNvSpPr txBox="1"/>
          <p:nvPr/>
        </p:nvSpPr>
        <p:spPr>
          <a:xfrm>
            <a:off x="857224" y="4139997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B2, [8501] – 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– B2 + B2 + B2 = 0216 H    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16, [8601] – 02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5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7" name="Google Shape;417;p15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8" name="Google Shape;418;p15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19" name="Google Shape;419;p15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14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an ALP for exchange the contents of memory location.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20" name="Google Shape;420;p15"/>
          <p:cNvGraphicFramePr/>
          <p:nvPr/>
        </p:nvGraphicFramePr>
        <p:xfrm>
          <a:off x="928662" y="1071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286025"/>
              </a:tblGrid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B, A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8600H</a:t>
                      </a:r>
                      <a:endParaRPr sz="11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MOV A,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6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STA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1" name="Google Shape;421;p15"/>
          <p:cNvSpPr txBox="1"/>
          <p:nvPr/>
        </p:nvSpPr>
        <p:spPr>
          <a:xfrm>
            <a:off x="857224" y="3571882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48, [8600] – 88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88, [8600] – 48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6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16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16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29" name="Google Shape;429;p16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15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 program to find the largest number in an array of 10 elements. </a:t>
            </a:r>
            <a:endParaRPr/>
          </a:p>
        </p:txBody>
      </p:sp>
      <p:graphicFrame>
        <p:nvGraphicFramePr>
          <p:cNvPr id="430" name="Google Shape;430;p16"/>
          <p:cNvGraphicFramePr/>
          <p:nvPr/>
        </p:nvGraphicFramePr>
        <p:xfrm>
          <a:off x="1071538" y="8810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2143150"/>
              </a:tblGrid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09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H, 8500H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05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A, M</a:t>
                      </a:r>
                      <a:endParaRPr sz="105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Back: CMP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JNC Next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Next: 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DCR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u="none" cap="none" strike="noStrike"/>
                        <a:t>STA 850AH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78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entury Gothic"/>
                        <a:buNone/>
                      </a:pPr>
                      <a:r>
                        <a:rPr lang="en-US" sz="105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31" name="Google Shape;431;p16"/>
          <p:cNvSpPr txBox="1"/>
          <p:nvPr/>
        </p:nvSpPr>
        <p:spPr>
          <a:xfrm>
            <a:off x="857224" y="4139997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01, [8501] – 02, ………………………. [8509] – 0A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[850A] – 0A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7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7" name="Google Shape;437;p17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8" name="Google Shape;438;p17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39" name="Google Shape;439;p17"/>
          <p:cNvSpPr txBox="1"/>
          <p:nvPr/>
        </p:nvSpPr>
        <p:spPr>
          <a:xfrm>
            <a:off x="642910" y="357178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4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6</a:t>
            </a:r>
            <a:r>
              <a:rPr b="1" lang="en-US" sz="14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 program to add ten 8-bit numbers. Assume the numbers are stored in 8500-8509. Store the result in 850A and 850B memory address. </a:t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40" name="Google Shape;440;p17"/>
          <p:cNvGraphicFramePr/>
          <p:nvPr/>
        </p:nvGraphicFramePr>
        <p:xfrm>
          <a:off x="1071538" y="1071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186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MVI C, 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MVI B, 09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LXI H,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Back: 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ADD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JNC Next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INR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Next: DCR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M,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M,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9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41" name="Google Shape;441;p17"/>
          <p:cNvSpPr txBox="1"/>
          <p:nvPr/>
        </p:nvSpPr>
        <p:spPr>
          <a:xfrm>
            <a:off x="4357686" y="1571618"/>
            <a:ext cx="414340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FF, [8501] – 01, [8502] – 01, [8503] – 01, [8504] – 01, [8505] – 01, [8506] – 01, [8507] – 01, [8508] – 01, [8509] – 01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[850A] – 08, [850B] – 01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18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p18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49" name="Google Shape;449;p18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7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 program to find the negative numbers in a block of data.  </a:t>
            </a:r>
            <a:endParaRPr/>
          </a:p>
        </p:txBody>
      </p:sp>
      <p:graphicFrame>
        <p:nvGraphicFramePr>
          <p:cNvPr id="450" name="Google Shape;450;p18"/>
          <p:cNvGraphicFramePr/>
          <p:nvPr/>
        </p:nvGraphicFramePr>
        <p:xfrm>
          <a:off x="1071538" y="85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C, 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LXI H,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Back: 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ANI 80H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JZ Skip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Skip: 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DCR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A,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51" name="Google Shape;451;p18"/>
          <p:cNvSpPr txBox="1"/>
          <p:nvPr/>
        </p:nvSpPr>
        <p:spPr>
          <a:xfrm>
            <a:off x="857224" y="4211435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04, [8501] – 56, [8502] – A9, [8503] – 73, [8504] – 82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 = 02      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02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19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8" name="Google Shape;458;p19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59" name="Google Shape;459;p19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8: Write a program to count the number of one's in a number.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60" name="Google Shape;460;p19"/>
          <p:cNvGraphicFramePr/>
          <p:nvPr/>
        </p:nvGraphicFramePr>
        <p:xfrm>
          <a:off x="1071538" y="11296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08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D, 00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Loop1: RLC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JNC Loop2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INR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Loop2: DCR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Loop1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A,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1" name="Google Shape;461;p19"/>
          <p:cNvSpPr txBox="1"/>
          <p:nvPr/>
        </p:nvSpPr>
        <p:spPr>
          <a:xfrm>
            <a:off x="857224" y="4211435"/>
            <a:ext cx="75009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25    0010 0101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03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"/>
          <p:cNvSpPr txBox="1"/>
          <p:nvPr>
            <p:ph type="title"/>
          </p:nvPr>
        </p:nvSpPr>
        <p:spPr>
          <a:xfrm>
            <a:off x="857224" y="214296"/>
            <a:ext cx="7024744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LAB ASSIGNMENT (8085)</a:t>
            </a:r>
            <a:endParaRPr/>
          </a:p>
        </p:txBody>
      </p:sp>
      <p:sp>
        <p:nvSpPr>
          <p:cNvPr id="269" name="Google Shape;269;p2"/>
          <p:cNvSpPr txBox="1"/>
          <p:nvPr>
            <p:ph idx="1" type="body"/>
          </p:nvPr>
        </p:nvSpPr>
        <p:spPr>
          <a:xfrm>
            <a:off x="714348" y="928676"/>
            <a:ext cx="7715304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525780" rtl="0" algn="just">
              <a:spcBef>
                <a:spcPts val="0"/>
              </a:spcBef>
              <a:spcAft>
                <a:spcPts val="0"/>
              </a:spcAft>
              <a:buSzPts val="684"/>
              <a:buAutoNum type="arabicPeriod"/>
            </a:pPr>
            <a:r>
              <a:rPr lang="en-US" sz="900"/>
              <a:t>Introduction of 8085-microprocessor kit and steps for execution on the kit.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AutoNum type="arabicPeriod"/>
            </a:pPr>
            <a:r>
              <a:rPr lang="en-US" sz="900"/>
              <a:t>Familiarity with 8085-microprocessor kit.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i) Write a program to store 8-bit data into one register and then copy that to all registers.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ii) Write a program for addition of two 8-bit numbers.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iii) Write a program to add 8-bit numbers using direct and indirect addressing mode.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iv) Write a program to add 16-bit numbers using direct and indirect addressing mode.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v) Write a program to 8-bit numbers using carry. (using JNC instruction). </a:t>
            </a:r>
            <a:endParaRPr/>
          </a:p>
          <a:p>
            <a:pPr indent="-274320" lvl="1" marL="640080" rtl="0" algn="just">
              <a:spcBef>
                <a:spcPts val="140"/>
              </a:spcBef>
              <a:spcAft>
                <a:spcPts val="0"/>
              </a:spcAft>
              <a:buSzPts val="532"/>
              <a:buNone/>
            </a:pPr>
            <a:r>
              <a:rPr lang="en-US" sz="700"/>
              <a:t>	vi) Write a program to find 1’s complement and 2’s complement of 8-bit number.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for the sum of series of numbers.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for data transfer from memory block B1 to memory block B2.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for multiply two 8-bit numbers.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to add ten 8-bit numbers. Assume the numbers are stored in 8500-8509. Store the result in 850A and 850B memory address.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to find the negative numbers in a block of data.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to count the number of one's in a number.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to arrange numbers in Ascending order.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Calculate the sum of series of even numbers.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an assembly language program to verify how many bytes are present in a given set, which resembles 10101101 in 8085.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an assembly language program to find the numbers of even parity in ten consecutive memory locations in 8085.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an assembly language program to convert a BCD number into its equivalent binary in 8085.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an assembly language program for exchange the contents of memory location. </a:t>
            </a:r>
            <a:endParaRPr/>
          </a:p>
          <a:p>
            <a:pPr indent="-457200" lvl="0" marL="525780" rtl="0" algn="just">
              <a:spcBef>
                <a:spcPts val="180"/>
              </a:spcBef>
              <a:spcAft>
                <a:spcPts val="0"/>
              </a:spcAft>
              <a:buSzPts val="684"/>
              <a:buFont typeface="Century Gothic"/>
              <a:buAutoNum type="arabicPeriod"/>
            </a:pPr>
            <a:r>
              <a:rPr lang="en-US" sz="900"/>
              <a:t>Write a program to find the largest number in an array of 10 elements. </a:t>
            </a:r>
            <a:endParaRPr/>
          </a:p>
          <a:p>
            <a:pPr indent="-457200" lvl="0" marL="525780" rtl="0" algn="l">
              <a:spcBef>
                <a:spcPts val="180"/>
              </a:spcBef>
              <a:spcAft>
                <a:spcPts val="0"/>
              </a:spcAft>
              <a:buSzPts val="684"/>
              <a:buNone/>
            </a:pPr>
            <a:r>
              <a:t/>
            </a:r>
            <a:endParaRPr sz="900"/>
          </a:p>
        </p:txBody>
      </p:sp>
      <p:sp>
        <p:nvSpPr>
          <p:cNvPr id="270" name="Google Shape;270;p2"/>
          <p:cNvSpPr txBox="1"/>
          <p:nvPr>
            <p:ph idx="11" type="ftr"/>
          </p:nvPr>
        </p:nvSpPr>
        <p:spPr>
          <a:xfrm>
            <a:off x="4641448" y="4583922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271" name="Google Shape;271;p2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b="0" i="0" sz="1000" u="none" cap="none" strike="noStrike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0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20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8" name="Google Shape;468;p20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642910" y="428616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9: Write a program to arrange numbers in Ascending order.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70" name="Google Shape;470;p20"/>
          <p:cNvGraphicFramePr/>
          <p:nvPr/>
        </p:nvGraphicFramePr>
        <p:xfrm>
          <a:off x="1071538" y="85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H, 8500H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C, M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DCR C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Repeat: MOV D,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LXI H, 8501H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Loop: 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CMP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JC Skip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1" name="Google Shape;471;p20"/>
          <p:cNvSpPr txBox="1"/>
          <p:nvPr/>
        </p:nvSpPr>
        <p:spPr>
          <a:xfrm>
            <a:off x="642910" y="4211435"/>
            <a:ext cx="79296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05, [8501] – 05, [8502] – 04, [8503] – 03, [8504] – 02, [8505] – 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05, [8501] – 01, [8502] – 02, [8503] – 03, [8504] – 04, [8505] – 05 </a:t>
            </a:r>
            <a:endParaRPr/>
          </a:p>
        </p:txBody>
      </p:sp>
      <p:graphicFrame>
        <p:nvGraphicFramePr>
          <p:cNvPr id="472" name="Google Shape;472;p20"/>
          <p:cNvGraphicFramePr/>
          <p:nvPr/>
        </p:nvGraphicFramePr>
        <p:xfrm>
          <a:off x="6357950" y="857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B,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M ,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DCX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M,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Skip: DCR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Loop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DCR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Repeat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RST5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1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8" name="Google Shape;478;p21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9" name="Google Shape;479;p21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80" name="Google Shape;480;p21"/>
          <p:cNvSpPr txBox="1"/>
          <p:nvPr/>
        </p:nvSpPr>
        <p:spPr>
          <a:xfrm>
            <a:off x="642910" y="642930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10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 program to calculate the sum of series of even numbers. </a:t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81" name="Google Shape;481;p21"/>
          <p:cNvGraphicFramePr/>
          <p:nvPr/>
        </p:nvGraphicFramePr>
        <p:xfrm>
          <a:off x="1071538" y="928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C, 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LXI H, 8501H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Back: MOV A, M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ANI 01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Skip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A, B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ADD M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B, 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Skip: INX 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DCR 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JNZ Back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2" name="Google Shape;482;p21"/>
          <p:cNvSpPr txBox="1"/>
          <p:nvPr/>
        </p:nvSpPr>
        <p:spPr>
          <a:xfrm>
            <a:off x="4786314" y="1571618"/>
            <a:ext cx="35004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04, [8501] – 20,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[8502] – 15 , [8503] – 13, [8504] – 22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42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2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8" name="Google Shape;488;p22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9" name="Google Shape;489;p22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490" name="Google Shape;490;p22"/>
          <p:cNvSpPr txBox="1"/>
          <p:nvPr/>
        </p:nvSpPr>
        <p:spPr>
          <a:xfrm>
            <a:off x="642910" y="642930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11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an assembly language program to verify how many bytes are present in a given set, which resembles 10101101 in 8085. </a:t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91" name="Google Shape;491;p22"/>
          <p:cNvGraphicFramePr/>
          <p:nvPr/>
        </p:nvGraphicFramePr>
        <p:xfrm>
          <a:off x="1071538" y="1072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D, AD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C, 00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LXI H,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Back: MOV A, M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CMP D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JNZ Next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INR C 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Next: INX 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DCR B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A, 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22"/>
          <p:cNvSpPr txBox="1"/>
          <p:nvPr/>
        </p:nvSpPr>
        <p:spPr>
          <a:xfrm>
            <a:off x="4786314" y="1571618"/>
            <a:ext cx="35004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AD, [8501] – 01, [8502] – 01, [8503] – 01, [8504] – 01, [8505] – 01, [8506] – 01, [8507] – 01, [8508] – 01, [8509] – 01 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01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3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8" name="Google Shape;498;p2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23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500" name="Google Shape;500;p23"/>
          <p:cNvSpPr txBox="1"/>
          <p:nvPr/>
        </p:nvSpPr>
        <p:spPr>
          <a:xfrm>
            <a:off x="642910" y="642930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12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an assembly language program to find the numbers of even parity in ten consecutive memory locations in 8085. </a:t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01" name="Google Shape;501;p23"/>
          <p:cNvGraphicFramePr/>
          <p:nvPr/>
        </p:nvGraphicFramePr>
        <p:xfrm>
          <a:off x="1071538" y="1072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0A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C, 00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LXI H, 8500H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Back: MOV A, 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ANI FF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JPO Next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INR C 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Next: INX 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DCR B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JNZ Back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A, 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2" name="Google Shape;502;p23"/>
          <p:cNvSpPr txBox="1"/>
          <p:nvPr/>
        </p:nvSpPr>
        <p:spPr>
          <a:xfrm>
            <a:off x="4786314" y="1571618"/>
            <a:ext cx="35004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01, [8501] – 03, [8502] – 01, [8503] – 03, [8504] – 01, [8505] – 03, [8506] – 01, [8507] – 03, [8508] – 01, [8509] – 03 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05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 txBox="1"/>
          <p:nvPr/>
        </p:nvSpPr>
        <p:spPr>
          <a:xfrm>
            <a:off x="8358214" y="4655360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9" name="Google Shape;509;p24"/>
          <p:cNvSpPr txBox="1"/>
          <p:nvPr>
            <p:ph idx="11" type="ftr"/>
          </p:nvPr>
        </p:nvSpPr>
        <p:spPr>
          <a:xfrm>
            <a:off x="4641448" y="465536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510" name="Google Shape;510;p24"/>
          <p:cNvSpPr txBox="1"/>
          <p:nvPr/>
        </p:nvSpPr>
        <p:spPr>
          <a:xfrm>
            <a:off x="642910" y="642930"/>
            <a:ext cx="7858180" cy="642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b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i="0" lang="en-US" sz="16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 No. 13</a:t>
            </a:r>
            <a:r>
              <a:rPr b="1"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Write an assembly language program to convert a BCD number into its equivalent binary in 8085. </a:t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511" name="Google Shape;511;p24"/>
          <p:cNvGraphicFramePr/>
          <p:nvPr/>
        </p:nvGraphicFramePr>
        <p:xfrm>
          <a:off x="1071538" y="107253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0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Code</a:t>
                      </a:r>
                      <a:endParaRPr sz="105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8500H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B, A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ANI 0F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C, 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MOV A, B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ANI F0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RRC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RRC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RRC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2" name="Google Shape;512;p24"/>
          <p:cNvGraphicFramePr/>
          <p:nvPr/>
        </p:nvGraphicFramePr>
        <p:xfrm>
          <a:off x="6286512" y="1071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714500"/>
              </a:tblGrid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RRC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MOV B,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XRA 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MVI D, 0A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Sum: ADD 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DCR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JNZ Sum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ADD 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STA 8600H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Century Gothic"/>
                        <a:buNone/>
                      </a:pPr>
                      <a:r>
                        <a:rPr lang="en-US" sz="900" u="none" cap="none" strike="noStrike"/>
                        <a:t>RST 5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24"/>
          <p:cNvSpPr txBox="1"/>
          <p:nvPr/>
        </p:nvSpPr>
        <p:spPr>
          <a:xfrm>
            <a:off x="642910" y="4211435"/>
            <a:ext cx="792961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[8500] – 67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[8600] – 43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hread to say Thank you! - Unreal Engine Forums" id="518" name="Google Shape;5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08" y="642924"/>
            <a:ext cx="4876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/>
          <p:nvPr>
            <p:ph type="title"/>
          </p:nvPr>
        </p:nvSpPr>
        <p:spPr>
          <a:xfrm>
            <a:off x="857224" y="285734"/>
            <a:ext cx="7024744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r>
              <a:rPr b="1" lang="en-US" sz="1600"/>
              <a:t>Steps to perform on the Intel kit as well as on Simulator</a:t>
            </a:r>
            <a:endParaRPr/>
          </a:p>
        </p:txBody>
      </p:sp>
      <p:sp>
        <p:nvSpPr>
          <p:cNvPr id="280" name="Google Shape;280;p3"/>
          <p:cNvSpPr txBox="1"/>
          <p:nvPr>
            <p:ph idx="1" type="body"/>
          </p:nvPr>
        </p:nvSpPr>
        <p:spPr>
          <a:xfrm>
            <a:off x="857224" y="1142990"/>
            <a:ext cx="7572428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4319" lvl="0" marL="342900" rtl="0" algn="l">
              <a:spcBef>
                <a:spcPts val="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Reset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Examine Memory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Enter starting address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Next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Enter opcodes by subsequently pressing Next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Reset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Go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Enter starting address of the program to compile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EXEC/FILL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Reset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Examine Memory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Enter Output Address</a:t>
            </a:r>
            <a:endParaRPr/>
          </a:p>
          <a:p>
            <a:pPr indent="-274319" lvl="0" marL="342900" rtl="0" algn="l">
              <a:spcBef>
                <a:spcPts val="300"/>
              </a:spcBef>
              <a:spcAft>
                <a:spcPts val="0"/>
              </a:spcAft>
              <a:buSzPct val="76000"/>
              <a:buChar char="🞇"/>
            </a:pPr>
            <a:r>
              <a:rPr lang="en-US"/>
              <a:t>Press Next</a:t>
            </a:r>
            <a:endParaRPr/>
          </a:p>
        </p:txBody>
      </p:sp>
      <p:sp>
        <p:nvSpPr>
          <p:cNvPr id="281" name="Google Shape;281;p3"/>
          <p:cNvSpPr txBox="1"/>
          <p:nvPr>
            <p:ph idx="11" type="ftr"/>
          </p:nvPr>
        </p:nvSpPr>
        <p:spPr>
          <a:xfrm>
            <a:off x="4641448" y="438912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282" name="Google Shape;282;p3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4" name="Google Shape;284;p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"/>
          <p:cNvSpPr txBox="1"/>
          <p:nvPr>
            <p:ph type="title"/>
          </p:nvPr>
        </p:nvSpPr>
        <p:spPr>
          <a:xfrm>
            <a:off x="857224" y="214296"/>
            <a:ext cx="7024744" cy="6429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r>
              <a:rPr b="1" lang="en-US" sz="1600"/>
              <a:t>Vikas Simulator Screenshot</a:t>
            </a:r>
            <a:endParaRPr/>
          </a:p>
        </p:txBody>
      </p:sp>
      <p:sp>
        <p:nvSpPr>
          <p:cNvPr id="291" name="Google Shape;291;p4"/>
          <p:cNvSpPr txBox="1"/>
          <p:nvPr>
            <p:ph idx="11" type="ftr"/>
          </p:nvPr>
        </p:nvSpPr>
        <p:spPr>
          <a:xfrm>
            <a:off x="4641448" y="4389120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292" name="Google Shape;292;p4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4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cdn.freewarefiles.com/screenshot/8085.jpg" id="295" name="Google Shape;295;p4"/>
          <p:cNvPicPr preferRelativeResize="0"/>
          <p:nvPr/>
        </p:nvPicPr>
        <p:blipFill rotWithShape="1">
          <a:blip r:embed="rId3">
            <a:alphaModFix/>
          </a:blip>
          <a:srcRect b="8587" l="0" r="0" t="0"/>
          <a:stretch/>
        </p:blipFill>
        <p:spPr>
          <a:xfrm>
            <a:off x="1928794" y="928676"/>
            <a:ext cx="5429288" cy="342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"/>
          <p:cNvSpPr txBox="1"/>
          <p:nvPr>
            <p:ph type="title"/>
          </p:nvPr>
        </p:nvSpPr>
        <p:spPr>
          <a:xfrm>
            <a:off x="642910" y="142858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2.1: Write a program to store 8-bit data into one register and then copy that to all registers. </a:t>
            </a:r>
            <a:endParaRPr/>
          </a:p>
        </p:txBody>
      </p:sp>
      <p:sp>
        <p:nvSpPr>
          <p:cNvPr id="302" name="Google Shape;302;p5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5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5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305" name="Google Shape;305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6" name="Google Shape;306;p5"/>
          <p:cNvGraphicFramePr/>
          <p:nvPr/>
        </p:nvGraphicFramePr>
        <p:xfrm>
          <a:off x="714348" y="1071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333800"/>
                <a:gridCol w="1707275"/>
                <a:gridCol w="1173750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Memory Location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Opcode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A, 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8000, 8001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3E, 48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B,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C,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D,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8004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E,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5F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H,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L,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6F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7" name="Google Shape;307;p5"/>
          <p:cNvSpPr txBox="1"/>
          <p:nvPr/>
        </p:nvSpPr>
        <p:spPr>
          <a:xfrm>
            <a:off x="1000100" y="3571882"/>
            <a:ext cx="65008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– 48, B – 48, C – 48, D – 48, E – 48, H – 48, L – 48 </a:t>
            </a:r>
            <a:endParaRPr/>
          </a:p>
        </p:txBody>
      </p:sp>
      <p:pic>
        <p:nvPicPr>
          <p:cNvPr id="308" name="Google Shape;3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4" y="1643056"/>
            <a:ext cx="3429024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"/>
          <p:cNvSpPr txBox="1"/>
          <p:nvPr>
            <p:ph type="title"/>
          </p:nvPr>
        </p:nvSpPr>
        <p:spPr>
          <a:xfrm>
            <a:off x="642910" y="214302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2.2: Write a program for addition of two 8-bit numbers. </a:t>
            </a:r>
            <a:endParaRPr/>
          </a:p>
        </p:txBody>
      </p:sp>
      <p:sp>
        <p:nvSpPr>
          <p:cNvPr id="315" name="Google Shape;315;p6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7" name="Google Shape;317;p6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9" name="Google Shape;319;p6"/>
          <p:cNvGraphicFramePr/>
          <p:nvPr/>
        </p:nvGraphicFramePr>
        <p:xfrm>
          <a:off x="2571736" y="12858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333800"/>
                <a:gridCol w="1707275"/>
                <a:gridCol w="1173750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Memory Location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Opcode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A, 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8000, 8001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3E, 48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MVI B, 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8002, 8003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06, 48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8004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8005, 8006, 8007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32, 00, 85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0" name="Google Shape;320;p6"/>
          <p:cNvSpPr txBox="1"/>
          <p:nvPr/>
        </p:nvSpPr>
        <p:spPr>
          <a:xfrm>
            <a:off x="785786" y="3286130"/>
            <a:ext cx="65008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90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"/>
          <p:cNvSpPr txBox="1"/>
          <p:nvPr>
            <p:ph type="title"/>
          </p:nvPr>
        </p:nvSpPr>
        <p:spPr>
          <a:xfrm>
            <a:off x="642910" y="214302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2.3: Write a program to add 8-bit numbers using direct and indirect addressing mode. </a:t>
            </a:r>
            <a:endParaRPr/>
          </a:p>
        </p:txBody>
      </p:sp>
      <p:sp>
        <p:nvSpPr>
          <p:cNvPr id="327" name="Google Shape;327;p7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8" name="Google Shape;328;p7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9" name="Google Shape;329;p7"/>
          <p:cNvSpPr txBox="1"/>
          <p:nvPr>
            <p:ph idx="11" type="ftr"/>
          </p:nvPr>
        </p:nvSpPr>
        <p:spPr>
          <a:xfrm>
            <a:off x="4641448" y="4512484"/>
            <a:ext cx="371676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UCS617: Microprocessor Based Systems Design</a:t>
            </a:r>
            <a:endParaRPr/>
          </a:p>
        </p:txBody>
      </p:sp>
      <p:sp>
        <p:nvSpPr>
          <p:cNvPr id="330" name="Google Shape;330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31" name="Google Shape;331;p7"/>
          <p:cNvGraphicFramePr/>
          <p:nvPr/>
        </p:nvGraphicFramePr>
        <p:xfrm>
          <a:off x="714348" y="1285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988025"/>
                <a:gridCol w="1373400"/>
                <a:gridCol w="1281925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Memory Location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Opcode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8000, 8001, 8002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3A, 00,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B,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47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 8501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8004, 8005, 8006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3A, 01,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8008, 8009, 800A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32, 02, 85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800B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2" name="Google Shape;332;p7"/>
          <p:cNvSpPr txBox="1"/>
          <p:nvPr/>
        </p:nvSpPr>
        <p:spPr>
          <a:xfrm>
            <a:off x="642910" y="3639931"/>
            <a:ext cx="3786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88, [ 8501 ] – 88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[ 8502 ] – 10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33" name="Google Shape;333;p7"/>
          <p:cNvGraphicFramePr/>
          <p:nvPr/>
        </p:nvGraphicFramePr>
        <p:xfrm>
          <a:off x="4643438" y="1285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1046150"/>
                <a:gridCol w="1454175"/>
                <a:gridCol w="1357325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Memory Location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Opcode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H, 8500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8000, 8001, 8002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21, 00, 85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A, 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8004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 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M,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77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8008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Google Shape;334;p7"/>
          <p:cNvSpPr txBox="1"/>
          <p:nvPr/>
        </p:nvSpPr>
        <p:spPr>
          <a:xfrm>
            <a:off x="4572000" y="3711369"/>
            <a:ext cx="3786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88, [ 8501 ] – 88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– 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– 10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8"/>
          <p:cNvSpPr txBox="1"/>
          <p:nvPr>
            <p:ph type="ctrTitle"/>
          </p:nvPr>
        </p:nvSpPr>
        <p:spPr>
          <a:xfrm>
            <a:off x="4733366" y="1928808"/>
            <a:ext cx="3410534" cy="9286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</a:pPr>
            <a:r>
              <a:rPr lang="en-US" sz="3200"/>
              <a:t>8085 Microprocessor</a:t>
            </a:r>
            <a:endParaRPr sz="3200"/>
          </a:p>
        </p:txBody>
      </p:sp>
      <p:sp>
        <p:nvSpPr>
          <p:cNvPr id="341" name="Google Shape;341;p8"/>
          <p:cNvSpPr txBox="1"/>
          <p:nvPr>
            <p:ph idx="1" type="subTitle"/>
          </p:nvPr>
        </p:nvSpPr>
        <p:spPr>
          <a:xfrm>
            <a:off x="6286512" y="3601562"/>
            <a:ext cx="1857388" cy="7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Dr. Manju Khurana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Assistant Professor, CSED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TIET, Patiala</a:t>
            </a:r>
            <a:endParaRPr/>
          </a:p>
          <a:p>
            <a:pPr indent="0" lvl="0" marL="0" rtl="0" algn="l">
              <a:spcBef>
                <a:spcPts val="198"/>
              </a:spcBef>
              <a:spcAft>
                <a:spcPts val="0"/>
              </a:spcAft>
              <a:buSzPct val="76000"/>
              <a:buNone/>
            </a:pPr>
            <a:r>
              <a:rPr b="1" lang="en-US">
                <a:latin typeface="Bell MT"/>
                <a:ea typeface="Bell MT"/>
                <a:cs typeface="Bell MT"/>
                <a:sym typeface="Bell MT"/>
              </a:rPr>
              <a:t>manju.khurana@thapar.edu</a:t>
            </a:r>
            <a:endParaRPr b="1"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Introduction to Microprocessor Programming" id="342" name="Google Shape;3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886" y="142858"/>
            <a:ext cx="2423948" cy="1500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window dir="ver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9"/>
          <p:cNvSpPr txBox="1"/>
          <p:nvPr>
            <p:ph type="title"/>
          </p:nvPr>
        </p:nvSpPr>
        <p:spPr>
          <a:xfrm>
            <a:off x="642910" y="214302"/>
            <a:ext cx="785818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Gothic"/>
              <a:buNone/>
            </a:pPr>
            <a:br>
              <a:rPr b="1" lang="en-US" sz="1600"/>
            </a:br>
            <a:r>
              <a:rPr b="1" lang="en-US" sz="1600"/>
              <a:t> </a:t>
            </a:r>
            <a:br>
              <a:rPr b="1" lang="en-US" sz="1600"/>
            </a:br>
            <a:r>
              <a:rPr b="1" lang="en-US" sz="1600"/>
              <a:t>Program No. 2.4: Write a program to add 16-bit numbers using direct and indirect addressing mode. </a:t>
            </a:r>
            <a:endParaRPr/>
          </a:p>
        </p:txBody>
      </p:sp>
      <p:sp>
        <p:nvSpPr>
          <p:cNvPr id="349" name="Google Shape;349;p9"/>
          <p:cNvSpPr txBox="1"/>
          <p:nvPr/>
        </p:nvSpPr>
        <p:spPr>
          <a:xfrm>
            <a:off x="8358214" y="4572014"/>
            <a:ext cx="13321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12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12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9"/>
          <p:cNvSpPr/>
          <p:nvPr/>
        </p:nvSpPr>
        <p:spPr>
          <a:xfrm>
            <a:off x="4714908" y="38099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Microprocessor Based Systems Design</a:t>
            </a:r>
            <a:endParaRPr sz="1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2" name="Google Shape;352;p9"/>
          <p:cNvGraphicFramePr/>
          <p:nvPr/>
        </p:nvGraphicFramePr>
        <p:xfrm>
          <a:off x="714348" y="12858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988025"/>
                <a:gridCol w="1373400"/>
                <a:gridCol w="1281925"/>
              </a:tblGrid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Memory Location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Opcode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LHLD 8500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8000, 8001, 8002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2A, 00,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XCHG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8003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EB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LHLD 8502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8004, 8005, 8006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2A, 02,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DAD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19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SHLD 8504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8008, 8009, 800A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22, 04, 85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RST 5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/>
                        <a:t>800B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EF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9"/>
          <p:cNvSpPr txBox="1"/>
          <p:nvPr/>
        </p:nvSpPr>
        <p:spPr>
          <a:xfrm>
            <a:off x="571472" y="3643320"/>
            <a:ext cx="39290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48, [ 8501 ] – 48,   [ 8502 ] – 48, [ 8503 ] – 48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[ 8504 ] – 90, [ 8505 ] – 90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54" name="Google Shape;354;p9"/>
          <p:cNvGraphicFramePr/>
          <p:nvPr/>
        </p:nvGraphicFramePr>
        <p:xfrm>
          <a:off x="4857753" y="11144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{7FA4840D-0617-4536-B06C-3D7E8090F2F4}</a:tableStyleId>
              </a:tblPr>
              <a:tblGrid>
                <a:gridCol w="910525"/>
                <a:gridCol w="1265675"/>
                <a:gridCol w="1181375"/>
              </a:tblGrid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Code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Memory Location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Opcode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LXI B, 8500</a:t>
                      </a:r>
                      <a:endParaRPr sz="600" u="none" cap="none" strike="noStrik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8000, 8001, 8002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01, 00, 85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8003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D,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8004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57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8005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03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8006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ADD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8007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82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8008, 8009, 800A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32, 04, 85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800B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03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800C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MOV D,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800D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57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800E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03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LDAX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800F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0A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ADC 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8010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8A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 8505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8011, 8012, 8013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32, 05, 85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  <a:tr h="180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RST 5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Century Gothic"/>
                        <a:buNone/>
                      </a:pPr>
                      <a:r>
                        <a:rPr lang="en-US" sz="600" u="none" cap="none" strike="noStrike"/>
                        <a:t>8014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cap="none" strike="noStrike"/>
                        <a:t>EF</a:t>
                      </a:r>
                      <a:endParaRPr sz="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5" name="Google Shape;355;p9"/>
          <p:cNvSpPr txBox="1"/>
          <p:nvPr/>
        </p:nvSpPr>
        <p:spPr>
          <a:xfrm>
            <a:off x="4572000" y="4000510"/>
            <a:ext cx="414340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-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[ 8500 ] – 34, [ 8501 ] – 48,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[ 8502 ] – 54, [ 8503 ] – 78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Output – 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[ 8504 ] – 7C [ 8505 ] – CC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стин">
  <a:themeElements>
    <a:clrScheme name="Apex">
      <a:dk1>
        <a:srgbClr val="000000"/>
      </a:dk1>
      <a:lt1>
        <a:srgbClr val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2017-06-04T10:29:21Z</dcterms:created>
  <dc:creator>tazotazo29@hotmail.com</dc:creator>
</cp:coreProperties>
</file>