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3" r:id="rId6"/>
    <p:sldId id="260" r:id="rId7"/>
    <p:sldId id="282" r:id="rId8"/>
    <p:sldId id="264" r:id="rId9"/>
    <p:sldId id="265" r:id="rId10"/>
    <p:sldId id="267" r:id="rId11"/>
    <p:sldId id="273" r:id="rId12"/>
    <p:sldId id="272" r:id="rId13"/>
    <p:sldId id="268" r:id="rId14"/>
    <p:sldId id="278" r:id="rId15"/>
    <p:sldId id="269" r:id="rId16"/>
    <p:sldId id="279" r:id="rId17"/>
    <p:sldId id="274" r:id="rId18"/>
    <p:sldId id="275" r:id="rId19"/>
    <p:sldId id="276" r:id="rId20"/>
    <p:sldId id="277" r:id="rId21"/>
    <p:sldId id="280" r:id="rId22"/>
    <p:sldId id="283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C0971F-6212-4ED5-BBE9-416BEA498DDE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22F060-1762-44BA-A074-9E0FF7BC1C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8064896" cy="1512168"/>
          </a:xfrm>
        </p:spPr>
        <p:txBody>
          <a:bodyPr/>
          <a:lstStyle/>
          <a:p>
            <a:r>
              <a:rPr lang="en-US" dirty="0" smtClean="0"/>
              <a:t>Comparison of Pentium processor with  80386 and 80486 processor’s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186766" cy="61412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new design of 80486 allows the instruction to execute with fewer clock cycles.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486 is packed with 168 pin grid array package instead of the 132 pin used for 386 processor.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additional pin’s made room for the additional signals.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new design of 80486 allows the instruction to execute with fewer clock cycles.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small differences made 80486 more powerful processor.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214554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The Pentium Processor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1143000"/>
          </a:xfrm>
        </p:spPr>
        <p:txBody>
          <a:bodyPr/>
          <a:lstStyle/>
          <a:p>
            <a:r>
              <a:rPr lang="en-US" b="1" dirty="0" smtClean="0"/>
              <a:t>Why the name Pentium ?????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04414" cy="45365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Intel wanted to prevent their competitors from branding their processors with similar names, as AMD had done with their Am486.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name Pentium is originally derived from the Greek word 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pente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meaning '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 as the series was Intel's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generation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microarchitecture.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724942"/>
          </a:xfrm>
        </p:spPr>
        <p:txBody>
          <a:bodyPr/>
          <a:lstStyle/>
          <a:p>
            <a:r>
              <a:rPr lang="en-US" b="1" dirty="0" smtClean="0"/>
              <a:t>The Pentium Processor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186766" cy="5349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Upward compatibility has been maintained.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run all programs written for any 80x86 line, but does so at a double the speed of fastest 80486.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Pentium is mixture of both CISC and RISC technologies.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prior 80x86 processor are considered as CISC processor.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addition of RISC aspects lead to additional performance improvement.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8176422" cy="5997280"/>
          </a:xfrm>
        </p:spPr>
        <p:txBody>
          <a:bodyPr/>
          <a:lstStyle/>
          <a:p>
            <a:pPr algn="just"/>
            <a:r>
              <a:rPr lang="en-US" dirty="0" smtClean="0"/>
              <a:t>It uses 64 bit data bus to address memory organized in 8 banks, each bank contains 512 MB of data.</a:t>
            </a:r>
          </a:p>
          <a:p>
            <a:pPr algn="just"/>
            <a:r>
              <a:rPr lang="en-US" dirty="0" smtClean="0"/>
              <a:t>Each bank can store a byte of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All these bank enable signals are active low.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1680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55576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784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63888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499992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436096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372200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308304" y="2564904"/>
            <a:ext cx="7200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572000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B7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B6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B5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B4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50810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444208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380312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380312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BE7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763688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BE6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699792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BE5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BE4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499992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508104" y="21328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699792" y="4653136"/>
            <a:ext cx="493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Memory System of Pentium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55576" y="4221088"/>
            <a:ext cx="31683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0032" y="4221088"/>
            <a:ext cx="31683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5936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 bit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724942"/>
          </a:xfrm>
        </p:spPr>
        <p:txBody>
          <a:bodyPr/>
          <a:lstStyle/>
          <a:p>
            <a:r>
              <a:rPr lang="en-US" dirty="0" smtClean="0"/>
              <a:t>Improvements of Pentium over 80x86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104414" cy="53492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8KB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cache memory.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Dual Integer pipelines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present but only single integer pipeline is present in 80486.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Branch Prediction Logic.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594320"/>
          </a:xfrm>
        </p:spPr>
        <p:txBody>
          <a:bodyPr/>
          <a:lstStyle/>
          <a:p>
            <a:r>
              <a:rPr lang="en-US" b="1" dirty="0" smtClean="0"/>
              <a:t>Cache Memory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186766" cy="56372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Pentium contains two 8K-byte cache.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8 byte instruction cache, which stores the instruction.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8 byte data cache, stores the data used by the instructions.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80486 with unified cache, a program that was data intensive quickly fills the cache, allowing less room for instructions.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Pentium this cannot occur because of the separate instruction cache.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PIPELINING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technique used to enable one instruction to complete with each clock cycle.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Pentium there are two instruction pipelines, the U pipeline and V pipeline.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pipelines are responsible for executing 80x86 instructions.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Execution the U and V pipelines are capable of executing two integer instructions at the same time and one floating point instructions.</a:t>
            </a:r>
            <a:endParaRPr lang="en-US" sz="2400" dirty="0" smtClean="0"/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Pipelining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96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3400" y="1600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0" y="1828800"/>
            <a:ext cx="457200" cy="38100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90600" y="1828800"/>
            <a:ext cx="533400" cy="38100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7400" y="1905000"/>
            <a:ext cx="457200" cy="1588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3048000" y="1866900"/>
            <a:ext cx="457200" cy="1588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1905000"/>
            <a:ext cx="457200" cy="1588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76800" y="1905000"/>
            <a:ext cx="457200" cy="38100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67400" y="1905000"/>
            <a:ext cx="457200" cy="38100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" idx="1"/>
          </p:cNvCxnSpPr>
          <p:nvPr/>
        </p:nvCxnSpPr>
        <p:spPr>
          <a:xfrm flipV="1">
            <a:off x="6781800" y="1866900"/>
            <a:ext cx="457200" cy="38100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4" idx="1"/>
          </p:cNvCxnSpPr>
          <p:nvPr/>
        </p:nvCxnSpPr>
        <p:spPr>
          <a:xfrm>
            <a:off x="7696200" y="1866900"/>
            <a:ext cx="457200" cy="1588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86800" y="1905000"/>
            <a:ext cx="457200" cy="38100"/>
          </a:xfrm>
          <a:prstGeom prst="straightConnector1">
            <a:avLst/>
          </a:prstGeom>
          <a:ln w="38100" cmpd="sng"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90600" y="3581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133600" y="3581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352800" y="3581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72000" y="3581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019800" y="3581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I5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133600" y="44958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352800" y="44958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72000" y="44958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019800" y="44958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I4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429000" y="5486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648200" y="55626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096000" y="55626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2438401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Clock </a:t>
            </a:r>
          </a:p>
          <a:p>
            <a:r>
              <a:rPr lang="en-US" dirty="0" smtClean="0">
                <a:latin typeface="Algerian" pitchFamily="82" charset="0"/>
              </a:rPr>
              <a:t>Cycle   1            2               3               4              5             6               7                8              9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3400" y="1066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 </a:t>
            </a:r>
            <a:r>
              <a:rPr lang="en-US" dirty="0" smtClean="0">
                <a:latin typeface="Algerian" pitchFamily="82" charset="0"/>
              </a:rPr>
              <a:t>  F                D                E             F              D               E             F              D             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8600" y="3581400"/>
            <a:ext cx="38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F</a:t>
            </a:r>
          </a:p>
          <a:p>
            <a:endParaRPr lang="en-US" dirty="0">
              <a:latin typeface="Algerian" pitchFamily="82" charset="0"/>
            </a:endParaRPr>
          </a:p>
          <a:p>
            <a:endParaRPr lang="en-US" dirty="0" smtClean="0">
              <a:latin typeface="Algerian" pitchFamily="82" charset="0"/>
            </a:endParaRPr>
          </a:p>
          <a:p>
            <a:endParaRPr lang="en-US" dirty="0" smtClean="0">
              <a:latin typeface="Algerian" pitchFamily="82" charset="0"/>
            </a:endParaRPr>
          </a:p>
          <a:p>
            <a:r>
              <a:rPr lang="en-US" dirty="0" smtClean="0">
                <a:latin typeface="Algerian" pitchFamily="82" charset="0"/>
              </a:rPr>
              <a:t>D</a:t>
            </a:r>
          </a:p>
          <a:p>
            <a:endParaRPr lang="en-US" dirty="0" smtClean="0">
              <a:latin typeface="Algerian" pitchFamily="82" charset="0"/>
            </a:endParaRPr>
          </a:p>
          <a:p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  <a:p>
            <a:r>
              <a:rPr lang="en-US" dirty="0" smtClean="0">
                <a:latin typeface="Algerian" pitchFamily="82" charset="0"/>
              </a:rPr>
              <a:t>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0" y="6172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Clock </a:t>
            </a:r>
          </a:p>
          <a:p>
            <a:r>
              <a:rPr lang="en-US" dirty="0" smtClean="0">
                <a:latin typeface="Algerian" pitchFamily="82" charset="0"/>
              </a:rPr>
              <a:t>Cycle      1                         2                 3                 4                       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 non pipelined machine 9 clock cycles are needed for the individual fetch, decode and execute cycle.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 pipelined machine fetch, decode and execute operations are performed in parallel only 5 cycles are needed to execute the same three instructions.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instructions  needed 3 cycles to complete.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 instructions complete at rate of 1 per cycle.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Limitations of 80286 that lead to 80386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136904" cy="56166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80286 has only a 16 bit processor.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segment size of 80286 is 64 KB.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80286 cannot be easily switched between real mode and protected mode because resetting was required.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amount of memory addressable by the 80286 is 16M byte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increase the over all system performance.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Instruction pipelines are five-stage pipelines and capable of independent operations.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Five-Stages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are,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PF 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 Fetch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D1 – Instruction Decode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D2 – Address Generate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EX -  Execute Cache and ALU Access.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WB – Write Back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 pipeline can execute any processor instruction where as V pipeline only execute Simple Instruction.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724942"/>
          </a:xfrm>
        </p:spPr>
        <p:txBody>
          <a:bodyPr/>
          <a:lstStyle/>
          <a:p>
            <a:r>
              <a:rPr lang="en-US" b="1" dirty="0" smtClean="0"/>
              <a:t>Branch Prediction Logic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186766" cy="54932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branch prediction logic is to reduce the time required for a branch caused by internal delays.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microprocessor begins pre-fetch instruction at the branch address.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instructions are loaded into the instruction cache.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branch occurs, the instruction are present and allow the branch to execute in one clock period.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branch prediction logic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branch requires an extra three clock cycles.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Speed of Processors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80286  -</a:t>
            </a:r>
            <a:r>
              <a:rPr lang="en-IN" dirty="0" smtClean="0"/>
              <a:t>   25 MHz</a:t>
            </a:r>
            <a:endParaRPr lang="en-US" dirty="0" smtClean="0"/>
          </a:p>
          <a:p>
            <a:pPr algn="just"/>
            <a:r>
              <a:rPr lang="en-US" dirty="0" smtClean="0"/>
              <a:t>The 80386  -   40MHz</a:t>
            </a:r>
          </a:p>
          <a:p>
            <a:pPr algn="just"/>
            <a:r>
              <a:rPr lang="en-US" dirty="0" smtClean="0"/>
              <a:t>The 80486  -   60 MHz</a:t>
            </a:r>
          </a:p>
          <a:p>
            <a:pPr algn="just"/>
            <a:r>
              <a:rPr lang="en-US" dirty="0" smtClean="0"/>
              <a:t>The Pentium -</a:t>
            </a:r>
            <a:r>
              <a:rPr lang="en-IN" dirty="0" smtClean="0"/>
              <a:t>90 MHz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571744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796950"/>
          </a:xfrm>
        </p:spPr>
        <p:txBody>
          <a:bodyPr/>
          <a:lstStyle/>
          <a:p>
            <a:r>
              <a:rPr lang="en-US" b="1" dirty="0" smtClean="0"/>
              <a:t>The 80386 microprocessor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47860" cy="57332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 32-bit microprocessor introduced by Intel in 1985. 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chip of 80386 contains 132 pins.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has total 129 instructions.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32 bit data bus 32 bit address bus.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execution of the instructions is highly pipelined and the processor is designed to operate in a multiuser and multitasking.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written for the 8088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8086, 80186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80286 will also run on 386.</a:t>
            </a:r>
          </a:p>
          <a:p>
            <a:pPr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58204" cy="62133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address bus is capable of addressing over 4 gigabytes of physical memory.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addressing pushing this over 64 terabytes of storage.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80387 coprocessor is used.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/>
              <a:t>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processor can operate in two modes: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 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real mode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physical address space is 1Mbytes and maximum size of segment is 64KB.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protected mode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 space is 4G bytes and maximum size of segment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entire physical addressing space.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8248430" cy="63367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80386 processor is available in 2 different versions.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386DX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32 bit address bus and 32 bit data bus.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132 pins package.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386SX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24 bit address bus and 16 bit data bus.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100 pin package.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lower cost package and ease of interfacing 8 bit and 16 bit memory and peripherals.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But the address range and memory transfer rate are lower than that of 386DX.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652934"/>
          </a:xfrm>
        </p:spPr>
        <p:txBody>
          <a:bodyPr>
            <a:normAutofit/>
          </a:bodyPr>
          <a:lstStyle/>
          <a:p>
            <a:r>
              <a:rPr lang="en-US" b="1" dirty="0" smtClean="0"/>
              <a:t>Register set-80386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075240" cy="55652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included all eight general purpose registers plus the four segment registers.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general purpose registers were 16 bit wide in earlier machines, but in 386 these registers can be extended to 32 bit.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Their new names are EAX</a:t>
            </a:r>
            <a:r>
              <a:rPr lang="en-US" dirty="0" smtClean="0"/>
              <a:t>, EBX, ECX </a:t>
            </a:r>
            <a:r>
              <a:rPr lang="en-US" dirty="0" smtClean="0"/>
              <a:t>and so 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Two additional 16 bit segment are included FS and GS.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467600" cy="796950"/>
          </a:xfrm>
        </p:spPr>
        <p:txBody>
          <a:bodyPr/>
          <a:lstStyle/>
          <a:p>
            <a:r>
              <a:rPr lang="en-US" b="1" dirty="0" smtClean="0"/>
              <a:t>Memory System of the 80386 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7931224" cy="599728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51720" y="3140968"/>
            <a:ext cx="9361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8640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283968" y="3140968"/>
            <a:ext cx="9361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36096" y="3140968"/>
            <a:ext cx="9361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51720" y="36450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1G*8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1G*8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1G*8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08104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1G*8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123728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2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283968" y="2708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Bank1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51720" y="4869160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88024" y="4869160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9912" y="47158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bit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7544" y="1484784"/>
            <a:ext cx="806489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memory bank are accessed via four bank enable signals BE0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BE1, BE2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BE3.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5221649"/>
            <a:ext cx="8064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BE0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BE1, BE2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BE3 are active low signals.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792088"/>
          </a:xfrm>
        </p:spPr>
        <p:txBody>
          <a:bodyPr/>
          <a:lstStyle/>
          <a:p>
            <a:r>
              <a:rPr lang="en-US" b="1" dirty="0" smtClean="0"/>
              <a:t>The 80486 microprocessor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20438" cy="53492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80486 is the next in Intel’s upward compatible 80x86 architecture.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few differences between the 80486 and 80386, but these differences created a significant performance improvement.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32 bit microprocessor and same register set as 80386.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additional instructions were added to its instruction set.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gigabyte addressing space 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75240" cy="7969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Improvements made in 80486 over 80386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115328" cy="53492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80486 was powered with a 8KB cache memory.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improved the speed of 80486 processor to great extent.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new 80486 instructions are included to maintain the cache.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four way set associative cache.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80486 also uses a co-processor similar to 80387 used with 80386.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this co-processor is integrated on the chip allows it to execute instructions 3 times faster as 386/387 combination.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467</TotalTime>
  <Words>998</Words>
  <Application>Microsoft Office PowerPoint</Application>
  <PresentationFormat>On-screen Show (4:3)</PresentationFormat>
  <Paragraphs>203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Comparison of Pentium processor with  80386 and 80486 processor’s</vt:lpstr>
      <vt:lpstr>Limitations of 80286 that lead to 80386</vt:lpstr>
      <vt:lpstr>The 80386 microprocessor</vt:lpstr>
      <vt:lpstr>Slide 4</vt:lpstr>
      <vt:lpstr>Slide 5</vt:lpstr>
      <vt:lpstr>Register set-80386</vt:lpstr>
      <vt:lpstr>Memory System of the 80386 </vt:lpstr>
      <vt:lpstr>The 80486 microprocessor</vt:lpstr>
      <vt:lpstr>Improvements made in 80486 over 80386</vt:lpstr>
      <vt:lpstr>Slide 10</vt:lpstr>
      <vt:lpstr>The Pentium Processor</vt:lpstr>
      <vt:lpstr>Why the name Pentium ?????</vt:lpstr>
      <vt:lpstr>The Pentium Processor </vt:lpstr>
      <vt:lpstr>Slide 14</vt:lpstr>
      <vt:lpstr>Improvements of Pentium over 80x86 </vt:lpstr>
      <vt:lpstr>Cache Memory</vt:lpstr>
      <vt:lpstr>PIPELINING  </vt:lpstr>
      <vt:lpstr> Pipelining</vt:lpstr>
      <vt:lpstr> </vt:lpstr>
      <vt:lpstr> </vt:lpstr>
      <vt:lpstr>Branch Prediction Logic</vt:lpstr>
      <vt:lpstr>Speed of Processors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Pentium processor with  80386 and 80486 processor’s</dc:title>
  <dc:creator>user</dc:creator>
  <cp:lastModifiedBy>Dr. Manju Khurana</cp:lastModifiedBy>
  <cp:revision>93</cp:revision>
  <dcterms:created xsi:type="dcterms:W3CDTF">2012-02-21T19:33:10Z</dcterms:created>
  <dcterms:modified xsi:type="dcterms:W3CDTF">2022-05-03T07:02:30Z</dcterms:modified>
</cp:coreProperties>
</file>