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4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59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3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65595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2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51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31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1963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36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3/20/2024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15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3/20/2024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55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982C0-0C85-A635-B3CA-CBDE837F2AA9}"/>
              </a:ext>
            </a:extLst>
          </p:cNvPr>
          <p:cNvSpPr>
            <a:spLocks noGrp="1"/>
          </p:cNvSpPr>
          <p:nvPr>
            <p:ph type="ctrTitle"/>
          </p:nvPr>
        </p:nvSpPr>
        <p:spPr>
          <a:xfrm>
            <a:off x="520601" y="4840264"/>
            <a:ext cx="8044280" cy="1215547"/>
          </a:xfrm>
        </p:spPr>
        <p:txBody>
          <a:bodyPr anchor="ctr">
            <a:normAutofit/>
          </a:bodyPr>
          <a:lstStyle/>
          <a:p>
            <a:r>
              <a:rPr lang="en-US" dirty="0"/>
              <a:t>Python Library: NLTK </a:t>
            </a:r>
          </a:p>
        </p:txBody>
      </p:sp>
      <p:sp>
        <p:nvSpPr>
          <p:cNvPr id="3" name="Subtitle 2">
            <a:extLst>
              <a:ext uri="{FF2B5EF4-FFF2-40B4-BE49-F238E27FC236}">
                <a16:creationId xmlns:a16="http://schemas.microsoft.com/office/drawing/2014/main" id="{15125B12-E281-0AA8-5D4E-B928FDD1561C}"/>
              </a:ext>
            </a:extLst>
          </p:cNvPr>
          <p:cNvSpPr>
            <a:spLocks noGrp="1"/>
          </p:cNvSpPr>
          <p:nvPr>
            <p:ph type="subTitle" idx="1"/>
          </p:nvPr>
        </p:nvSpPr>
        <p:spPr>
          <a:xfrm>
            <a:off x="9189720" y="4753342"/>
            <a:ext cx="2519973" cy="1389390"/>
          </a:xfrm>
        </p:spPr>
        <p:txBody>
          <a:bodyPr anchor="ctr">
            <a:normAutofit/>
          </a:bodyPr>
          <a:lstStyle/>
          <a:p>
            <a:r>
              <a:rPr lang="en-US" dirty="0"/>
              <a:t>By Shreeya Chitnis </a:t>
            </a:r>
          </a:p>
        </p:txBody>
      </p:sp>
      <p:pic>
        <p:nvPicPr>
          <p:cNvPr id="4" name="Picture 3" descr="Cloudy oil paint art">
            <a:extLst>
              <a:ext uri="{FF2B5EF4-FFF2-40B4-BE49-F238E27FC236}">
                <a16:creationId xmlns:a16="http://schemas.microsoft.com/office/drawing/2014/main" id="{B3B31D7F-F6C3-16A9-BCD6-168F9328D95E}"/>
              </a:ext>
            </a:extLst>
          </p:cNvPr>
          <p:cNvPicPr>
            <a:picLocks noChangeAspect="1"/>
          </p:cNvPicPr>
          <p:nvPr/>
        </p:nvPicPr>
        <p:blipFill rotWithShape="1">
          <a:blip r:embed="rId2"/>
          <a:srcRect t="32571" b="17788"/>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7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5C24-DEDD-52DF-0D8A-6537C33065DC}"/>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CEA0E8D-AD38-95AB-A42B-E6AE84BFDB23}"/>
              </a:ext>
            </a:extLst>
          </p:cNvPr>
          <p:cNvSpPr>
            <a:spLocks noGrp="1"/>
          </p:cNvSpPr>
          <p:nvPr>
            <p:ph idx="1"/>
          </p:nvPr>
        </p:nvSpPr>
        <p:spPr/>
        <p:txBody>
          <a:bodyPr/>
          <a:lstStyle/>
          <a:p>
            <a:r>
              <a:rPr lang="en-US" dirty="0"/>
              <a:t>NLTK, short for Natural Language Toolkit, is a comprehensive Python library designed to facilitate the exploration, processing, and analysis of human language data</a:t>
            </a:r>
          </a:p>
          <a:p>
            <a:r>
              <a:rPr lang="en-US" dirty="0"/>
              <a:t>It is used in the field of Natural Language Processing for the following:</a:t>
            </a:r>
          </a:p>
          <a:p>
            <a:pPr lvl="1"/>
            <a:r>
              <a:rPr lang="en-US" dirty="0"/>
              <a:t>Text Processing and Analysis </a:t>
            </a:r>
          </a:p>
          <a:p>
            <a:pPr lvl="1"/>
            <a:r>
              <a:rPr lang="en-US" dirty="0"/>
              <a:t>Corpus and Resource Management </a:t>
            </a:r>
          </a:p>
          <a:p>
            <a:pPr lvl="1"/>
            <a:r>
              <a:rPr lang="en-US" dirty="0"/>
              <a:t>NLP Algorithms and Techniques </a:t>
            </a:r>
          </a:p>
          <a:p>
            <a:pPr lvl="1"/>
            <a:r>
              <a:rPr lang="en-US" dirty="0"/>
              <a:t>Educational and Research Purposes </a:t>
            </a:r>
          </a:p>
          <a:p>
            <a:pPr marL="228600" lvl="1" indent="0">
              <a:buNone/>
            </a:pPr>
            <a:endParaRPr lang="en-US" dirty="0"/>
          </a:p>
          <a:p>
            <a:endParaRPr lang="en-US" dirty="0"/>
          </a:p>
          <a:p>
            <a:endParaRPr lang="en-US" dirty="0"/>
          </a:p>
        </p:txBody>
      </p:sp>
    </p:spTree>
    <p:extLst>
      <p:ext uri="{BB962C8B-B14F-4D97-AF65-F5344CB8AC3E}">
        <p14:creationId xmlns:p14="http://schemas.microsoft.com/office/powerpoint/2010/main" val="38415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559D-9722-F190-E4CE-BCDB79909878}"/>
              </a:ext>
            </a:extLst>
          </p:cNvPr>
          <p:cNvSpPr>
            <a:spLocks noGrp="1"/>
          </p:cNvSpPr>
          <p:nvPr>
            <p:ph type="title"/>
          </p:nvPr>
        </p:nvSpPr>
        <p:spPr/>
        <p:txBody>
          <a:bodyPr/>
          <a:lstStyle/>
          <a:p>
            <a:r>
              <a:rPr lang="en-US" dirty="0"/>
              <a:t>Requirements and Resources </a:t>
            </a:r>
          </a:p>
        </p:txBody>
      </p:sp>
      <p:sp>
        <p:nvSpPr>
          <p:cNvPr id="3" name="Content Placeholder 2">
            <a:extLst>
              <a:ext uri="{FF2B5EF4-FFF2-40B4-BE49-F238E27FC236}">
                <a16:creationId xmlns:a16="http://schemas.microsoft.com/office/drawing/2014/main" id="{D5F596F8-3F62-36F1-9957-8F02A65E0F51}"/>
              </a:ext>
            </a:extLst>
          </p:cNvPr>
          <p:cNvSpPr>
            <a:spLocks noGrp="1"/>
          </p:cNvSpPr>
          <p:nvPr>
            <p:ph idx="1"/>
          </p:nvPr>
        </p:nvSpPr>
        <p:spPr/>
        <p:txBody>
          <a:bodyPr/>
          <a:lstStyle/>
          <a:p>
            <a:r>
              <a:rPr lang="en-US" dirty="0"/>
              <a:t>NLTK requires Python 3.6 or higher to run</a:t>
            </a:r>
          </a:p>
          <a:p>
            <a:r>
              <a:rPr lang="en-US" dirty="0"/>
              <a:t>NLTK's official documentation provides comprehensive guides, tutorials, and API references for using the library's functionalities</a:t>
            </a:r>
          </a:p>
          <a:p>
            <a:r>
              <a:rPr lang="en-US" dirty="0"/>
              <a:t>"Natural Language Processing with Python" (commonly referred to as the NLTK Book) is a popular resource for learning NLTK. It covers various topics in natural language processing using NLTK, with practical examples and exercises. </a:t>
            </a:r>
          </a:p>
          <a:p>
            <a:r>
              <a:rPr lang="en-US" dirty="0"/>
              <a:t>NLTK has an official YouTube channel that hosts video tutorials and presentations related to the library</a:t>
            </a:r>
          </a:p>
        </p:txBody>
      </p:sp>
    </p:spTree>
    <p:extLst>
      <p:ext uri="{BB962C8B-B14F-4D97-AF65-F5344CB8AC3E}">
        <p14:creationId xmlns:p14="http://schemas.microsoft.com/office/powerpoint/2010/main" val="409514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85EF-AE6E-82B8-2432-4EE0859C2FE5}"/>
              </a:ext>
            </a:extLst>
          </p:cNvPr>
          <p:cNvSpPr>
            <a:spLocks noGrp="1"/>
          </p:cNvSpPr>
          <p:nvPr>
            <p:ph type="title"/>
          </p:nvPr>
        </p:nvSpPr>
        <p:spPr/>
        <p:txBody>
          <a:bodyPr/>
          <a:lstStyle/>
          <a:p>
            <a:r>
              <a:rPr lang="en-US" dirty="0"/>
              <a:t>Modules </a:t>
            </a:r>
          </a:p>
        </p:txBody>
      </p:sp>
      <p:graphicFrame>
        <p:nvGraphicFramePr>
          <p:cNvPr id="5" name="Content Placeholder 4">
            <a:extLst>
              <a:ext uri="{FF2B5EF4-FFF2-40B4-BE49-F238E27FC236}">
                <a16:creationId xmlns:a16="http://schemas.microsoft.com/office/drawing/2014/main" id="{E835C614-6AEC-C46B-8BCE-A336BFEEA2BA}"/>
              </a:ext>
            </a:extLst>
          </p:cNvPr>
          <p:cNvGraphicFramePr>
            <a:graphicFrameLocks noGrp="1"/>
          </p:cNvGraphicFramePr>
          <p:nvPr>
            <p:ph idx="1"/>
            <p:extLst>
              <p:ext uri="{D42A27DB-BD31-4B8C-83A1-F6EECF244321}">
                <p14:modId xmlns:p14="http://schemas.microsoft.com/office/powerpoint/2010/main" val="3694912296"/>
              </p:ext>
            </p:extLst>
          </p:nvPr>
        </p:nvGraphicFramePr>
        <p:xfrm>
          <a:off x="1753318" y="2156603"/>
          <a:ext cx="8685363" cy="3899961"/>
        </p:xfrm>
        <a:graphic>
          <a:graphicData uri="http://schemas.openxmlformats.org/drawingml/2006/table">
            <a:tbl>
              <a:tblPr firstRow="1" bandRow="1">
                <a:tableStyleId>{00A15C55-8517-42AA-B614-E9B94910E393}</a:tableStyleId>
              </a:tblPr>
              <a:tblGrid>
                <a:gridCol w="1847843">
                  <a:extLst>
                    <a:ext uri="{9D8B030D-6E8A-4147-A177-3AD203B41FA5}">
                      <a16:colId xmlns:a16="http://schemas.microsoft.com/office/drawing/2014/main" val="1779562598"/>
                    </a:ext>
                  </a:extLst>
                </a:gridCol>
                <a:gridCol w="6837520">
                  <a:extLst>
                    <a:ext uri="{9D8B030D-6E8A-4147-A177-3AD203B41FA5}">
                      <a16:colId xmlns:a16="http://schemas.microsoft.com/office/drawing/2014/main" val="105134940"/>
                    </a:ext>
                  </a:extLst>
                </a:gridCol>
              </a:tblGrid>
              <a:tr h="299997">
                <a:tc>
                  <a:txBody>
                    <a:bodyPr/>
                    <a:lstStyle/>
                    <a:p>
                      <a:pPr fontAlgn="b"/>
                      <a:r>
                        <a:rPr lang="en-US" sz="1200" b="1" dirty="0">
                          <a:effectLst/>
                        </a:rPr>
                        <a:t>Module Name</a:t>
                      </a:r>
                    </a:p>
                  </a:txBody>
                  <a:tcPr anchor="b"/>
                </a:tc>
                <a:tc>
                  <a:txBody>
                    <a:bodyPr/>
                    <a:lstStyle/>
                    <a:p>
                      <a:pPr fontAlgn="b"/>
                      <a:r>
                        <a:rPr lang="en-US" sz="1200" b="1" dirty="0">
                          <a:effectLst/>
                        </a:rPr>
                        <a:t>Purpose</a:t>
                      </a:r>
                    </a:p>
                  </a:txBody>
                  <a:tcPr anchor="b"/>
                </a:tc>
                <a:extLst>
                  <a:ext uri="{0D108BD9-81ED-4DB2-BD59-A6C34878D82A}">
                    <a16:rowId xmlns:a16="http://schemas.microsoft.com/office/drawing/2014/main" val="179823289"/>
                  </a:ext>
                </a:extLst>
              </a:tr>
              <a:tr h="299997">
                <a:tc>
                  <a:txBody>
                    <a:bodyPr/>
                    <a:lstStyle/>
                    <a:p>
                      <a:pPr fontAlgn="base"/>
                      <a:r>
                        <a:rPr lang="en-US" sz="1200">
                          <a:effectLst/>
                        </a:rPr>
                        <a:t>nltk.tokenize</a:t>
                      </a:r>
                    </a:p>
                  </a:txBody>
                  <a:tcPr anchor="ctr"/>
                </a:tc>
                <a:tc>
                  <a:txBody>
                    <a:bodyPr/>
                    <a:lstStyle/>
                    <a:p>
                      <a:pPr fontAlgn="base"/>
                      <a:r>
                        <a:rPr lang="en-US" sz="1200">
                          <a:effectLst/>
                        </a:rPr>
                        <a:t>Tokenization: Breaking text into individual words or sentences.</a:t>
                      </a:r>
                    </a:p>
                  </a:txBody>
                  <a:tcPr anchor="ctr"/>
                </a:tc>
                <a:extLst>
                  <a:ext uri="{0D108BD9-81ED-4DB2-BD59-A6C34878D82A}">
                    <a16:rowId xmlns:a16="http://schemas.microsoft.com/office/drawing/2014/main" val="2166626746"/>
                  </a:ext>
                </a:extLst>
              </a:tr>
              <a:tr h="299997">
                <a:tc>
                  <a:txBody>
                    <a:bodyPr/>
                    <a:lstStyle/>
                    <a:p>
                      <a:pPr fontAlgn="base"/>
                      <a:r>
                        <a:rPr lang="en-US" sz="1200" dirty="0" err="1">
                          <a:effectLst/>
                        </a:rPr>
                        <a:t>nltk.stem</a:t>
                      </a:r>
                      <a:endParaRPr lang="en-US" sz="1200" dirty="0">
                        <a:effectLst/>
                      </a:endParaRPr>
                    </a:p>
                  </a:txBody>
                  <a:tcPr anchor="ctr"/>
                </a:tc>
                <a:tc>
                  <a:txBody>
                    <a:bodyPr/>
                    <a:lstStyle/>
                    <a:p>
                      <a:pPr fontAlgn="base"/>
                      <a:r>
                        <a:rPr lang="en-US" sz="1200" dirty="0">
                          <a:effectLst/>
                        </a:rPr>
                        <a:t>Stemming: Reducing words to their base or root form.</a:t>
                      </a:r>
                    </a:p>
                  </a:txBody>
                  <a:tcPr anchor="ctr"/>
                </a:tc>
                <a:extLst>
                  <a:ext uri="{0D108BD9-81ED-4DB2-BD59-A6C34878D82A}">
                    <a16:rowId xmlns:a16="http://schemas.microsoft.com/office/drawing/2014/main" val="2831365974"/>
                  </a:ext>
                </a:extLst>
              </a:tr>
              <a:tr h="299997">
                <a:tc>
                  <a:txBody>
                    <a:bodyPr/>
                    <a:lstStyle/>
                    <a:p>
                      <a:pPr fontAlgn="base"/>
                      <a:r>
                        <a:rPr lang="en-US" sz="1200">
                          <a:effectLst/>
                        </a:rPr>
                        <a:t>nltk.probability</a:t>
                      </a:r>
                    </a:p>
                  </a:txBody>
                  <a:tcPr anchor="ctr"/>
                </a:tc>
                <a:tc>
                  <a:txBody>
                    <a:bodyPr/>
                    <a:lstStyle/>
                    <a:p>
                      <a:pPr fontAlgn="base"/>
                      <a:r>
                        <a:rPr lang="en-US" sz="1200">
                          <a:effectLst/>
                        </a:rPr>
                        <a:t>Probability: Working with probability distributions and statistical models.</a:t>
                      </a:r>
                    </a:p>
                  </a:txBody>
                  <a:tcPr anchor="ctr"/>
                </a:tc>
                <a:extLst>
                  <a:ext uri="{0D108BD9-81ED-4DB2-BD59-A6C34878D82A}">
                    <a16:rowId xmlns:a16="http://schemas.microsoft.com/office/drawing/2014/main" val="2252269669"/>
                  </a:ext>
                </a:extLst>
              </a:tr>
              <a:tr h="299997">
                <a:tc>
                  <a:txBody>
                    <a:bodyPr/>
                    <a:lstStyle/>
                    <a:p>
                      <a:pPr fontAlgn="base"/>
                      <a:r>
                        <a:rPr lang="en-US" sz="1200">
                          <a:effectLst/>
                        </a:rPr>
                        <a:t>nltk.corpus</a:t>
                      </a:r>
                    </a:p>
                  </a:txBody>
                  <a:tcPr anchor="ctr"/>
                </a:tc>
                <a:tc>
                  <a:txBody>
                    <a:bodyPr/>
                    <a:lstStyle/>
                    <a:p>
                      <a:pPr fontAlgn="base"/>
                      <a:r>
                        <a:rPr lang="en-US" sz="1200">
                          <a:effectLst/>
                        </a:rPr>
                        <a:t>Corpus Access: Accessing language corpora and lexical resources.</a:t>
                      </a:r>
                    </a:p>
                  </a:txBody>
                  <a:tcPr anchor="ctr"/>
                </a:tc>
                <a:extLst>
                  <a:ext uri="{0D108BD9-81ED-4DB2-BD59-A6C34878D82A}">
                    <a16:rowId xmlns:a16="http://schemas.microsoft.com/office/drawing/2014/main" val="1108788267"/>
                  </a:ext>
                </a:extLst>
              </a:tr>
              <a:tr h="299997">
                <a:tc>
                  <a:txBody>
                    <a:bodyPr/>
                    <a:lstStyle/>
                    <a:p>
                      <a:pPr fontAlgn="base"/>
                      <a:r>
                        <a:rPr lang="en-US" sz="1200">
                          <a:effectLst/>
                        </a:rPr>
                        <a:t>nltk.tag</a:t>
                      </a:r>
                    </a:p>
                  </a:txBody>
                  <a:tcPr anchor="ctr"/>
                </a:tc>
                <a:tc>
                  <a:txBody>
                    <a:bodyPr/>
                    <a:lstStyle/>
                    <a:p>
                      <a:pPr fontAlgn="base"/>
                      <a:r>
                        <a:rPr lang="en-US" sz="1200">
                          <a:effectLst/>
                        </a:rPr>
                        <a:t>Part-of-Speech Tagging: Assigning grammatical tags to words.</a:t>
                      </a:r>
                    </a:p>
                  </a:txBody>
                  <a:tcPr anchor="ctr"/>
                </a:tc>
                <a:extLst>
                  <a:ext uri="{0D108BD9-81ED-4DB2-BD59-A6C34878D82A}">
                    <a16:rowId xmlns:a16="http://schemas.microsoft.com/office/drawing/2014/main" val="685713508"/>
                  </a:ext>
                </a:extLst>
              </a:tr>
              <a:tr h="299997">
                <a:tc>
                  <a:txBody>
                    <a:bodyPr/>
                    <a:lstStyle/>
                    <a:p>
                      <a:pPr fontAlgn="base"/>
                      <a:r>
                        <a:rPr lang="en-US" sz="1200">
                          <a:effectLst/>
                        </a:rPr>
                        <a:t>nltk.chunk</a:t>
                      </a:r>
                    </a:p>
                  </a:txBody>
                  <a:tcPr anchor="ctr"/>
                </a:tc>
                <a:tc>
                  <a:txBody>
                    <a:bodyPr/>
                    <a:lstStyle/>
                    <a:p>
                      <a:pPr fontAlgn="base"/>
                      <a:r>
                        <a:rPr lang="en-US" sz="1200">
                          <a:effectLst/>
                        </a:rPr>
                        <a:t>Chunking: Identifying and extracting phrases based on linguistic patterns.</a:t>
                      </a:r>
                    </a:p>
                  </a:txBody>
                  <a:tcPr anchor="ctr"/>
                </a:tc>
                <a:extLst>
                  <a:ext uri="{0D108BD9-81ED-4DB2-BD59-A6C34878D82A}">
                    <a16:rowId xmlns:a16="http://schemas.microsoft.com/office/drawing/2014/main" val="1188526837"/>
                  </a:ext>
                </a:extLst>
              </a:tr>
              <a:tr h="299997">
                <a:tc>
                  <a:txBody>
                    <a:bodyPr/>
                    <a:lstStyle/>
                    <a:p>
                      <a:pPr fontAlgn="base"/>
                      <a:r>
                        <a:rPr lang="en-US" sz="1200">
                          <a:effectLst/>
                        </a:rPr>
                        <a:t>nltk.parse</a:t>
                      </a:r>
                    </a:p>
                  </a:txBody>
                  <a:tcPr anchor="ctr"/>
                </a:tc>
                <a:tc>
                  <a:txBody>
                    <a:bodyPr/>
                    <a:lstStyle/>
                    <a:p>
                      <a:pPr fontAlgn="base"/>
                      <a:r>
                        <a:rPr lang="en-US" sz="1200" dirty="0">
                          <a:effectLst/>
                        </a:rPr>
                        <a:t>Parsing: Syntactic analysis and parsing of natural language sentences.</a:t>
                      </a:r>
                    </a:p>
                  </a:txBody>
                  <a:tcPr anchor="ctr"/>
                </a:tc>
                <a:extLst>
                  <a:ext uri="{0D108BD9-81ED-4DB2-BD59-A6C34878D82A}">
                    <a16:rowId xmlns:a16="http://schemas.microsoft.com/office/drawing/2014/main" val="724170377"/>
                  </a:ext>
                </a:extLst>
              </a:tr>
              <a:tr h="299997">
                <a:tc>
                  <a:txBody>
                    <a:bodyPr/>
                    <a:lstStyle/>
                    <a:p>
                      <a:pPr fontAlgn="base"/>
                      <a:r>
                        <a:rPr lang="en-US" sz="1200">
                          <a:effectLst/>
                        </a:rPr>
                        <a:t>nltk.sentiment</a:t>
                      </a:r>
                    </a:p>
                  </a:txBody>
                  <a:tcPr anchor="ctr"/>
                </a:tc>
                <a:tc>
                  <a:txBody>
                    <a:bodyPr/>
                    <a:lstStyle/>
                    <a:p>
                      <a:pPr fontAlgn="base"/>
                      <a:r>
                        <a:rPr lang="en-US" sz="1200">
                          <a:effectLst/>
                        </a:rPr>
                        <a:t>Sentiment Analysis: Determining the sentiment or emotional tone expressed in text.</a:t>
                      </a:r>
                    </a:p>
                  </a:txBody>
                  <a:tcPr anchor="ctr"/>
                </a:tc>
                <a:extLst>
                  <a:ext uri="{0D108BD9-81ED-4DB2-BD59-A6C34878D82A}">
                    <a16:rowId xmlns:a16="http://schemas.microsoft.com/office/drawing/2014/main" val="529969321"/>
                  </a:ext>
                </a:extLst>
              </a:tr>
              <a:tr h="299997">
                <a:tc>
                  <a:txBody>
                    <a:bodyPr/>
                    <a:lstStyle/>
                    <a:p>
                      <a:pPr fontAlgn="base"/>
                      <a:r>
                        <a:rPr lang="en-US" sz="1200">
                          <a:effectLst/>
                        </a:rPr>
                        <a:t>nltk.translate</a:t>
                      </a:r>
                    </a:p>
                  </a:txBody>
                  <a:tcPr anchor="ctr"/>
                </a:tc>
                <a:tc>
                  <a:txBody>
                    <a:bodyPr/>
                    <a:lstStyle/>
                    <a:p>
                      <a:pPr fontAlgn="base"/>
                      <a:r>
                        <a:rPr lang="en-US" sz="1200">
                          <a:effectLst/>
                        </a:rPr>
                        <a:t>Translation: Machine translation and language translation tasks.</a:t>
                      </a:r>
                    </a:p>
                  </a:txBody>
                  <a:tcPr anchor="ctr"/>
                </a:tc>
                <a:extLst>
                  <a:ext uri="{0D108BD9-81ED-4DB2-BD59-A6C34878D82A}">
                    <a16:rowId xmlns:a16="http://schemas.microsoft.com/office/drawing/2014/main" val="1889403817"/>
                  </a:ext>
                </a:extLst>
              </a:tr>
              <a:tr h="299997">
                <a:tc>
                  <a:txBody>
                    <a:bodyPr/>
                    <a:lstStyle/>
                    <a:p>
                      <a:pPr fontAlgn="base"/>
                      <a:r>
                        <a:rPr lang="en-US" sz="1200">
                          <a:effectLst/>
                        </a:rPr>
                        <a:t>nltk.align</a:t>
                      </a:r>
                    </a:p>
                  </a:txBody>
                  <a:tcPr anchor="ctr"/>
                </a:tc>
                <a:tc>
                  <a:txBody>
                    <a:bodyPr/>
                    <a:lstStyle/>
                    <a:p>
                      <a:pPr fontAlgn="base"/>
                      <a:r>
                        <a:rPr lang="en-US" sz="1200">
                          <a:effectLst/>
                        </a:rPr>
                        <a:t>Alignment: Aligning parallel text data and bilingual corpora.</a:t>
                      </a:r>
                    </a:p>
                  </a:txBody>
                  <a:tcPr anchor="ctr"/>
                </a:tc>
                <a:extLst>
                  <a:ext uri="{0D108BD9-81ED-4DB2-BD59-A6C34878D82A}">
                    <a16:rowId xmlns:a16="http://schemas.microsoft.com/office/drawing/2014/main" val="1082707156"/>
                  </a:ext>
                </a:extLst>
              </a:tr>
              <a:tr h="299997">
                <a:tc>
                  <a:txBody>
                    <a:bodyPr/>
                    <a:lstStyle/>
                    <a:p>
                      <a:pPr fontAlgn="base"/>
                      <a:r>
                        <a:rPr lang="en-US" sz="1200">
                          <a:effectLst/>
                        </a:rPr>
                        <a:t>nltk.chat</a:t>
                      </a:r>
                    </a:p>
                  </a:txBody>
                  <a:tcPr anchor="ctr"/>
                </a:tc>
                <a:tc>
                  <a:txBody>
                    <a:bodyPr/>
                    <a:lstStyle/>
                    <a:p>
                      <a:pPr fontAlgn="base"/>
                      <a:r>
                        <a:rPr lang="en-US" sz="1200">
                          <a:effectLst/>
                        </a:rPr>
                        <a:t>Chatbots: Building chatbots and conversational agents.</a:t>
                      </a:r>
                    </a:p>
                  </a:txBody>
                  <a:tcPr anchor="ctr"/>
                </a:tc>
                <a:extLst>
                  <a:ext uri="{0D108BD9-81ED-4DB2-BD59-A6C34878D82A}">
                    <a16:rowId xmlns:a16="http://schemas.microsoft.com/office/drawing/2014/main" val="2909500245"/>
                  </a:ext>
                </a:extLst>
              </a:tr>
              <a:tr h="299997">
                <a:tc>
                  <a:txBody>
                    <a:bodyPr/>
                    <a:lstStyle/>
                    <a:p>
                      <a:pPr fontAlgn="base"/>
                      <a:r>
                        <a:rPr lang="en-US" sz="1200">
                          <a:effectLst/>
                        </a:rPr>
                        <a:t>nltk.sem</a:t>
                      </a:r>
                    </a:p>
                  </a:txBody>
                  <a:tcPr anchor="ctr"/>
                </a:tc>
                <a:tc>
                  <a:txBody>
                    <a:bodyPr/>
                    <a:lstStyle/>
                    <a:p>
                      <a:pPr fontAlgn="base"/>
                      <a:r>
                        <a:rPr lang="en-US" sz="1200" dirty="0">
                          <a:effectLst/>
                        </a:rPr>
                        <a:t>Semantic Analysis: Formal semantics and semantic representation in NLP.</a:t>
                      </a:r>
                    </a:p>
                  </a:txBody>
                  <a:tcPr anchor="ctr"/>
                </a:tc>
                <a:extLst>
                  <a:ext uri="{0D108BD9-81ED-4DB2-BD59-A6C34878D82A}">
                    <a16:rowId xmlns:a16="http://schemas.microsoft.com/office/drawing/2014/main" val="3042593316"/>
                  </a:ext>
                </a:extLst>
              </a:tr>
            </a:tbl>
          </a:graphicData>
        </a:graphic>
      </p:graphicFrame>
    </p:spTree>
    <p:extLst>
      <p:ext uri="{BB962C8B-B14F-4D97-AF65-F5344CB8AC3E}">
        <p14:creationId xmlns:p14="http://schemas.microsoft.com/office/powerpoint/2010/main" val="338555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21C7-4365-43F7-CE32-68BCD13D71DB}"/>
              </a:ext>
            </a:extLst>
          </p:cNvPr>
          <p:cNvSpPr>
            <a:spLocks noGrp="1"/>
          </p:cNvSpPr>
          <p:nvPr>
            <p:ph type="title"/>
          </p:nvPr>
        </p:nvSpPr>
        <p:spPr/>
        <p:txBody>
          <a:bodyPr/>
          <a:lstStyle/>
          <a:p>
            <a:r>
              <a:rPr lang="en-US" dirty="0"/>
              <a:t>Using NLTK for different Languages </a:t>
            </a:r>
          </a:p>
        </p:txBody>
      </p:sp>
      <p:sp>
        <p:nvSpPr>
          <p:cNvPr id="3" name="Content Placeholder 2">
            <a:extLst>
              <a:ext uri="{FF2B5EF4-FFF2-40B4-BE49-F238E27FC236}">
                <a16:creationId xmlns:a16="http://schemas.microsoft.com/office/drawing/2014/main" id="{841359CF-9D11-9603-6987-D6235F630855}"/>
              </a:ext>
            </a:extLst>
          </p:cNvPr>
          <p:cNvSpPr>
            <a:spLocks noGrp="1"/>
          </p:cNvSpPr>
          <p:nvPr>
            <p:ph idx="1"/>
          </p:nvPr>
        </p:nvSpPr>
        <p:spPr/>
        <p:txBody>
          <a:bodyPr>
            <a:normAutofit/>
          </a:bodyPr>
          <a:lstStyle/>
          <a:p>
            <a:endParaRPr lang="en-US" dirty="0"/>
          </a:p>
          <a:p>
            <a:r>
              <a:rPr lang="en-US" dirty="0"/>
              <a:t>Not all modules of NLTK (Natural Language Toolkit) are designed to work seamlessly with different languages. Some modules are specifically designed and trained for English language processing and may not perform as effectively with other languages</a:t>
            </a:r>
          </a:p>
          <a:p>
            <a:r>
              <a:rPr lang="en-US" dirty="0"/>
              <a:t>NLTK includes some language resources (such as tokenizers, stemmers, and corpora) for several languages, including Spanish, French, German, Dutch, Chinese, Arabic, and more. </a:t>
            </a:r>
          </a:p>
          <a:p>
            <a:r>
              <a:rPr lang="en-US" dirty="0"/>
              <a:t>For advanced NLP tasks in languages other than English, you may need to explore external libraries and resources that are specifically designed for those languages. </a:t>
            </a:r>
          </a:p>
        </p:txBody>
      </p:sp>
    </p:spTree>
    <p:extLst>
      <p:ext uri="{BB962C8B-B14F-4D97-AF65-F5344CB8AC3E}">
        <p14:creationId xmlns:p14="http://schemas.microsoft.com/office/powerpoint/2010/main" val="37620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42C9-3A60-09A0-3007-2A97B44DBAB3}"/>
              </a:ext>
            </a:extLst>
          </p:cNvPr>
          <p:cNvSpPr>
            <a:spLocks noGrp="1"/>
          </p:cNvSpPr>
          <p:nvPr>
            <p:ph type="title"/>
          </p:nvPr>
        </p:nvSpPr>
        <p:spPr/>
        <p:txBody>
          <a:bodyPr/>
          <a:lstStyle/>
          <a:p>
            <a:r>
              <a:rPr lang="en-US" dirty="0"/>
              <a:t>Stemming for French</a:t>
            </a:r>
          </a:p>
        </p:txBody>
      </p:sp>
      <p:pic>
        <p:nvPicPr>
          <p:cNvPr id="5" name="Content Placeholder 4">
            <a:extLst>
              <a:ext uri="{FF2B5EF4-FFF2-40B4-BE49-F238E27FC236}">
                <a16:creationId xmlns:a16="http://schemas.microsoft.com/office/drawing/2014/main" id="{34D2C1FD-54C2-4A58-712E-72D019755E43}"/>
              </a:ext>
            </a:extLst>
          </p:cNvPr>
          <p:cNvPicPr>
            <a:picLocks noGrp="1" noChangeAspect="1"/>
          </p:cNvPicPr>
          <p:nvPr>
            <p:ph idx="1"/>
          </p:nvPr>
        </p:nvPicPr>
        <p:blipFill>
          <a:blip r:embed="rId2"/>
          <a:stretch>
            <a:fillRect/>
          </a:stretch>
        </p:blipFill>
        <p:spPr>
          <a:xfrm>
            <a:off x="571500" y="2695469"/>
            <a:ext cx="11060113" cy="2671974"/>
          </a:xfrm>
        </p:spPr>
      </p:pic>
    </p:spTree>
    <p:extLst>
      <p:ext uri="{BB962C8B-B14F-4D97-AF65-F5344CB8AC3E}">
        <p14:creationId xmlns:p14="http://schemas.microsoft.com/office/powerpoint/2010/main" val="110955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C7FC-D04F-D5D5-82B7-3002EDC60E01}"/>
              </a:ext>
            </a:extLst>
          </p:cNvPr>
          <p:cNvSpPr>
            <a:spLocks noGrp="1"/>
          </p:cNvSpPr>
          <p:nvPr>
            <p:ph type="title"/>
          </p:nvPr>
        </p:nvSpPr>
        <p:spPr/>
        <p:txBody>
          <a:bodyPr/>
          <a:lstStyle/>
          <a:p>
            <a:r>
              <a:rPr lang="en-US" dirty="0"/>
              <a:t>Quick Tutorial </a:t>
            </a:r>
          </a:p>
        </p:txBody>
      </p:sp>
      <p:sp>
        <p:nvSpPr>
          <p:cNvPr id="3" name="Content Placeholder 2">
            <a:extLst>
              <a:ext uri="{FF2B5EF4-FFF2-40B4-BE49-F238E27FC236}">
                <a16:creationId xmlns:a16="http://schemas.microsoft.com/office/drawing/2014/main" id="{CC2792C0-48BF-124E-32CC-C128970366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48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3E4A-261D-7B52-7C1F-CCCFBEB6536B}"/>
              </a:ext>
            </a:extLst>
          </p:cNvPr>
          <p:cNvSpPr>
            <a:spLocks noGrp="1"/>
          </p:cNvSpPr>
          <p:nvPr>
            <p:ph type="title"/>
          </p:nvPr>
        </p:nvSpPr>
        <p:spPr/>
        <p:txBody>
          <a:bodyPr/>
          <a:lstStyle/>
          <a:p>
            <a:r>
              <a:rPr lang="en-US" dirty="0"/>
              <a:t>Coding Examples</a:t>
            </a:r>
          </a:p>
        </p:txBody>
      </p:sp>
      <p:sp>
        <p:nvSpPr>
          <p:cNvPr id="3" name="Content Placeholder 2">
            <a:extLst>
              <a:ext uri="{FF2B5EF4-FFF2-40B4-BE49-F238E27FC236}">
                <a16:creationId xmlns:a16="http://schemas.microsoft.com/office/drawing/2014/main" id="{EA5AAD26-120A-46CB-BE1B-931D8228A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57481"/>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1952</TotalTime>
  <Words>426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Batang</vt:lpstr>
      <vt:lpstr>Arial</vt:lpstr>
      <vt:lpstr>Avenir Next LT Pro Light</vt:lpstr>
      <vt:lpstr>AlignmentVTI</vt:lpstr>
      <vt:lpstr>Python Library: NLTK </vt:lpstr>
      <vt:lpstr>Introduction </vt:lpstr>
      <vt:lpstr>Requirements and Resources </vt:lpstr>
      <vt:lpstr>Modules </vt:lpstr>
      <vt:lpstr>Using NLTK for different Languages </vt:lpstr>
      <vt:lpstr>Stemming for French</vt:lpstr>
      <vt:lpstr>Quick Tutorial </vt:lpstr>
      <vt:lpstr>Coding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Library: NLTK</dc:title>
  <dc:creator>Shreeya Umesh Chitnis</dc:creator>
  <cp:lastModifiedBy>Shreeya Umesh Chitnis</cp:lastModifiedBy>
  <cp:revision>2</cp:revision>
  <dcterms:created xsi:type="dcterms:W3CDTF">2024-03-19T02:24:52Z</dcterms:created>
  <dcterms:modified xsi:type="dcterms:W3CDTF">2024-03-21T02:50:20Z</dcterms:modified>
</cp:coreProperties>
</file>