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unter Hors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4T22:13:17.492">
    <p:pos x="6000" y="0"/>
    <p:text>see speaker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c2b531e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c2b531e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information from the database, we can see that there are five main categories that are included in New Carrollton parks: fields, sports fields, gardens, playgrounds, and undeveloped areas. The areas that are undeveloped do not have any amenities in them. (ie: flood lights, trails, benches, etc.) Here we can see that a good majority, about 38% of parks are undeveloped, meaning that they don’t have the amenities needed to be useful for the community. This shows that there is an opportunity to improve these spaces and make them better for everyone.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d4ac51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d4ac51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second visualization lists of all the </a:t>
            </a:r>
            <a:r>
              <a:rPr lang="en"/>
              <a:t>available</a:t>
            </a:r>
            <a:r>
              <a:rPr lang="en"/>
              <a:t> </a:t>
            </a:r>
            <a:r>
              <a:rPr lang="en"/>
              <a:t>amenities</a:t>
            </a:r>
            <a:r>
              <a:rPr lang="en"/>
              <a:t> New Carrollton Parks have to offer and the amount of each of them. We can see that there are a large variety of amenities that range from tennis courts to picnic tables. However, similar to the previous image, this graph </a:t>
            </a:r>
            <a:r>
              <a:rPr lang="en"/>
              <a:t>also</a:t>
            </a:r>
            <a:r>
              <a:rPr lang="en"/>
              <a:t> suggests that there are a lack of amenities in 8 parks. This is important to note because it highlights the areas that could be improved to serve the </a:t>
            </a:r>
            <a:r>
              <a:rPr lang="en"/>
              <a:t>community</a:t>
            </a:r>
            <a:r>
              <a:rPr lang="en"/>
              <a:t> better and increase park usability in the future.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c2b531e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c2b531e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a:t>
            </a:r>
            <a:r>
              <a:rPr lang="en"/>
              <a:t>his visualization is more interesting because it shows the number and sizes of the parks based on their corresponding categories. In the first column we can see that there are about four parks with dedicated sports fields, which tend to have more space. This makes sense, because sports fields require large open areas to accommodate activities and equipment. We can also see that there is a total of 16 parks with a combined 43 acres, so we currently have a lot of open green space in New </a:t>
            </a:r>
            <a:r>
              <a:rPr lang="en"/>
              <a:t>Carrollton that is available for developments.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b7bca92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b7bca92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deliverables should we focus on? Should we try and cover them all?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c3f0c47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c3f0c47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3f0c47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c3f0c47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c3f0c47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c3f0c47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bd4ac513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bd4ac513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bd4ac51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bd4ac51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d4ac513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bd4ac513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7bca9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7bca9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add pictures of each team member and/or elaborate on roles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b7bca92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b7bca92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bd4ac51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bd4ac51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we collected and the work we completed, we have a few recommendations for the City of New Carrollton. Due to communication and deadline limitations, we were unable to create a website to display this information for public use. However, we believe developing such a website in the future would be highly beneficial. Integrating our StoryMaps into this site would allow residents to easily locate parks based on their amenities. In addition to this, including a submission box for locals to request specific amenities would show that the city values community input and is committed to improving parks based on residents' needs and preferences.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c65d69bf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c65d69bf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bd4ac5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bd4ac5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b7bca92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b7bca92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7bca92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7bca92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b7bca92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b7bca92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7bca92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7bca92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this into multiple slides WITH PICTURES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7bca92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b7bca92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have a few </a:t>
            </a:r>
            <a:r>
              <a:rPr lang="en"/>
              <a:t>deliverables</a:t>
            </a:r>
            <a:r>
              <a:rPr lang="en"/>
              <a:t> we would like to share with you and our client. We created a database on excel with all the park information, multiple visualizations mirroring the data on the database, an interactive story map, new arcgis and park ownership data that we </a:t>
            </a:r>
            <a:r>
              <a:rPr lang="en"/>
              <a:t>collected</a:t>
            </a:r>
            <a:r>
              <a:rPr lang="en"/>
              <a:t>, as well as additional visualizations and analysis on the new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bd4ac5135_0_12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bd4ac5135_0_12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3.jp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AZnOpIe0AifDT3P8PqoOWm7Sj3tG_Ofa86s1ZmGs8HA/edit?usp=sharing"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New </a:t>
            </a:r>
            <a:r>
              <a:rPr lang="en"/>
              <a:t>Carrollton Green Infrastructure Database</a:t>
            </a:r>
            <a:r>
              <a:rPr lang="en"/>
              <a:t> </a:t>
            </a:r>
            <a:endParaRPr/>
          </a:p>
        </p:txBody>
      </p:sp>
      <p:sp>
        <p:nvSpPr>
          <p:cNvPr id="60" name="Google Shape;60;p13"/>
          <p:cNvSpPr txBox="1"/>
          <p:nvPr>
            <p:ph idx="1" type="subTitle"/>
          </p:nvPr>
        </p:nvSpPr>
        <p:spPr>
          <a:xfrm>
            <a:off x="1798650" y="3344700"/>
            <a:ext cx="55467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Shreeya </a:t>
            </a:r>
            <a:r>
              <a:rPr lang="en"/>
              <a:t>Pinumalla</a:t>
            </a:r>
            <a:r>
              <a:rPr lang="en"/>
              <a:t>, Daniel Martins, Feras Ismail, and Hunter Horst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a:t>
            </a:r>
            <a:endParaRPr/>
          </a:p>
        </p:txBody>
      </p:sp>
      <p:pic>
        <p:nvPicPr>
          <p:cNvPr id="130" name="Google Shape;130;p22" title="Chart"/>
          <p:cNvPicPr preferRelativeResize="0"/>
          <p:nvPr/>
        </p:nvPicPr>
        <p:blipFill>
          <a:blip r:embed="rId3">
            <a:alphaModFix/>
          </a:blip>
          <a:stretch>
            <a:fillRect/>
          </a:stretch>
        </p:blipFill>
        <p:spPr>
          <a:xfrm>
            <a:off x="1829325" y="1125450"/>
            <a:ext cx="5485350" cy="3659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a:t>
            </a:r>
            <a:endParaRPr/>
          </a:p>
        </p:txBody>
      </p:sp>
      <p:pic>
        <p:nvPicPr>
          <p:cNvPr id="136" name="Google Shape;136;p23" title="Chart"/>
          <p:cNvPicPr preferRelativeResize="0"/>
          <p:nvPr/>
        </p:nvPicPr>
        <p:blipFill>
          <a:blip r:embed="rId3">
            <a:alphaModFix/>
          </a:blip>
          <a:stretch>
            <a:fillRect/>
          </a:stretch>
        </p:blipFill>
        <p:spPr>
          <a:xfrm>
            <a:off x="1829675" y="1125450"/>
            <a:ext cx="5484648" cy="349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a:t>
            </a:r>
            <a:endParaRPr/>
          </a:p>
        </p:txBody>
      </p:sp>
      <p:pic>
        <p:nvPicPr>
          <p:cNvPr id="142" name="Google Shape;142;p24" title="Chart"/>
          <p:cNvPicPr preferRelativeResize="0"/>
          <p:nvPr/>
        </p:nvPicPr>
        <p:blipFill>
          <a:blip r:embed="rId3">
            <a:alphaModFix/>
          </a:blip>
          <a:stretch>
            <a:fillRect/>
          </a:stretch>
        </p:blipFill>
        <p:spPr>
          <a:xfrm>
            <a:off x="1749938" y="1092800"/>
            <a:ext cx="5644120" cy="349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Maps</a:t>
            </a:r>
            <a:endParaRPr/>
          </a:p>
        </p:txBody>
      </p:sp>
      <p:pic>
        <p:nvPicPr>
          <p:cNvPr id="148" name="Google Shape;148;p25"/>
          <p:cNvPicPr preferRelativeResize="0"/>
          <p:nvPr/>
        </p:nvPicPr>
        <p:blipFill rotWithShape="1">
          <a:blip r:embed="rId3">
            <a:alphaModFix/>
          </a:blip>
          <a:srcRect b="0" l="17046" r="0" t="29849"/>
          <a:stretch/>
        </p:blipFill>
        <p:spPr>
          <a:xfrm>
            <a:off x="311700" y="1106375"/>
            <a:ext cx="4052925" cy="2225775"/>
          </a:xfrm>
          <a:prstGeom prst="rect">
            <a:avLst/>
          </a:prstGeom>
          <a:noFill/>
          <a:ln>
            <a:noFill/>
          </a:ln>
        </p:spPr>
      </p:pic>
      <p:pic>
        <p:nvPicPr>
          <p:cNvPr id="149" name="Google Shape;149;p25"/>
          <p:cNvPicPr preferRelativeResize="0"/>
          <p:nvPr/>
        </p:nvPicPr>
        <p:blipFill rotWithShape="1">
          <a:blip r:embed="rId4">
            <a:alphaModFix/>
          </a:blip>
          <a:srcRect b="0" l="0" r="15945" t="32455"/>
          <a:stretch/>
        </p:blipFill>
        <p:spPr>
          <a:xfrm>
            <a:off x="3230250" y="1804347"/>
            <a:ext cx="5602048" cy="29233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rotWithShape="1">
          <a:blip r:embed="rId3">
            <a:alphaModFix/>
          </a:blip>
          <a:srcRect b="19222" l="38318" r="9519" t="36680"/>
          <a:stretch/>
        </p:blipFill>
        <p:spPr>
          <a:xfrm>
            <a:off x="1398075" y="1157671"/>
            <a:ext cx="6347827" cy="3485099"/>
          </a:xfrm>
          <a:prstGeom prst="rect">
            <a:avLst/>
          </a:prstGeom>
          <a:noFill/>
          <a:ln>
            <a:noFill/>
          </a:ln>
        </p:spPr>
      </p:pic>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Maps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b="9414" l="932" r="67011" t="22614"/>
          <a:stretch/>
        </p:blipFill>
        <p:spPr>
          <a:xfrm>
            <a:off x="825825" y="1080150"/>
            <a:ext cx="2725427" cy="3752801"/>
          </a:xfrm>
          <a:prstGeom prst="rect">
            <a:avLst/>
          </a:prstGeom>
          <a:noFill/>
          <a:ln>
            <a:noFill/>
          </a:ln>
        </p:spPr>
      </p:pic>
      <p:pic>
        <p:nvPicPr>
          <p:cNvPr id="161" name="Google Shape;161;p27"/>
          <p:cNvPicPr preferRelativeResize="0"/>
          <p:nvPr/>
        </p:nvPicPr>
        <p:blipFill rotWithShape="1">
          <a:blip r:embed="rId3">
            <a:alphaModFix/>
          </a:blip>
          <a:srcRect b="5443" l="33006" r="2903" t="23123"/>
          <a:stretch/>
        </p:blipFill>
        <p:spPr>
          <a:xfrm>
            <a:off x="3966000" y="1381435"/>
            <a:ext cx="4352184" cy="3150225"/>
          </a:xfrm>
          <a:prstGeom prst="rect">
            <a:avLst/>
          </a:prstGeom>
          <a:noFill/>
          <a:ln>
            <a:noFill/>
          </a:ln>
        </p:spPr>
      </p:pic>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Maps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8"/>
          <p:cNvPicPr preferRelativeResize="0"/>
          <p:nvPr/>
        </p:nvPicPr>
        <p:blipFill rotWithShape="1">
          <a:blip r:embed="rId3">
            <a:alphaModFix/>
          </a:blip>
          <a:srcRect b="15807" l="0" r="0" t="28276"/>
          <a:stretch/>
        </p:blipFill>
        <p:spPr>
          <a:xfrm>
            <a:off x="846563" y="1218912"/>
            <a:ext cx="7450875" cy="2705676"/>
          </a:xfrm>
          <a:prstGeom prst="rect">
            <a:avLst/>
          </a:prstGeom>
          <a:noFill/>
          <a:ln>
            <a:noFill/>
          </a:ln>
        </p:spPr>
      </p:pic>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Maps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Park Ownership &amp; Zoning Information</a:t>
            </a:r>
            <a:endParaRPr/>
          </a:p>
        </p:txBody>
      </p:sp>
      <p:sp>
        <p:nvSpPr>
          <p:cNvPr id="174" name="Google Shape;174;p29"/>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PGAtlas has a parcel layer, but no ownership info</a:t>
            </a:r>
            <a:endParaRPr/>
          </a:p>
          <a:p>
            <a:pPr indent="-342900" lvl="0" marL="457200" rtl="0" algn="l">
              <a:spcBef>
                <a:spcPts val="0"/>
              </a:spcBef>
              <a:spcAft>
                <a:spcPts val="0"/>
              </a:spcAft>
              <a:buSzPts val="1800"/>
              <a:buChar char="●"/>
            </a:pPr>
            <a:r>
              <a:rPr lang="en"/>
              <a:t>Ownership status obtained from PGCCouncil’s zoning map</a:t>
            </a:r>
            <a:endParaRPr/>
          </a:p>
          <a:p>
            <a:pPr indent="-342900" lvl="0" marL="457200" rtl="0" algn="l">
              <a:spcBef>
                <a:spcPts val="0"/>
              </a:spcBef>
              <a:spcAft>
                <a:spcPts val="0"/>
              </a:spcAft>
              <a:buSzPts val="1800"/>
              <a:buChar char="●"/>
            </a:pPr>
            <a:r>
              <a:rPr lang="en"/>
              <a:t>Park boundaries hand-drawn by referencing this map, Google Maps, and diagrams from the Master Plan</a:t>
            </a:r>
            <a:endParaRPr/>
          </a:p>
          <a:p>
            <a:pPr indent="-342900" lvl="0" marL="457200" rtl="0" algn="l">
              <a:spcBef>
                <a:spcPts val="0"/>
              </a:spcBef>
              <a:spcAft>
                <a:spcPts val="0"/>
              </a:spcAft>
              <a:buSzPts val="1800"/>
              <a:buChar char="●"/>
            </a:pPr>
            <a:r>
              <a:rPr lang="en"/>
              <a:t>As part of the deliverable, I made a list of each park, its ownership status &amp; address info</a:t>
            </a:r>
            <a:endParaRPr/>
          </a:p>
        </p:txBody>
      </p:sp>
      <p:sp>
        <p:nvSpPr>
          <p:cNvPr id="175" name="Google Shape;175;p29"/>
          <p:cNvSpPr txBox="1"/>
          <p:nvPr/>
        </p:nvSpPr>
        <p:spPr>
          <a:xfrm>
            <a:off x="291575" y="4410850"/>
            <a:ext cx="4247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Example: zoning info for Lamont Woods</a:t>
            </a:r>
            <a:endParaRPr sz="1800">
              <a:solidFill>
                <a:schemeClr val="accent3"/>
              </a:solidFill>
              <a:latin typeface="Average"/>
              <a:ea typeface="Average"/>
              <a:cs typeface="Average"/>
              <a:sym typeface="Average"/>
            </a:endParaRPr>
          </a:p>
        </p:txBody>
      </p:sp>
      <p:pic>
        <p:nvPicPr>
          <p:cNvPr id="176" name="Google Shape;176;p29"/>
          <p:cNvPicPr preferRelativeResize="0"/>
          <p:nvPr/>
        </p:nvPicPr>
        <p:blipFill>
          <a:blip r:embed="rId3">
            <a:alphaModFix/>
          </a:blip>
          <a:stretch>
            <a:fillRect/>
          </a:stretch>
        </p:blipFill>
        <p:spPr>
          <a:xfrm>
            <a:off x="152400" y="1170125"/>
            <a:ext cx="4267200" cy="2913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ArcGIS Data</a:t>
            </a:r>
            <a:endParaRPr/>
          </a:p>
        </p:txBody>
      </p:sp>
      <p:sp>
        <p:nvSpPr>
          <p:cNvPr id="182" name="Google Shape;182;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Obtained contour data from PGPlanning’s GIS Open Data platform</a:t>
            </a:r>
            <a:endParaRPr/>
          </a:p>
          <a:p>
            <a:pPr indent="-342900" lvl="0" marL="457200" rtl="0" algn="l">
              <a:spcBef>
                <a:spcPts val="0"/>
              </a:spcBef>
              <a:spcAft>
                <a:spcPts val="0"/>
              </a:spcAft>
              <a:buSzPts val="1800"/>
              <a:buChar char="●"/>
            </a:pPr>
            <a:r>
              <a:rPr lang="en"/>
              <a:t>Municipal boundary from PGC’s Open Data platform</a:t>
            </a:r>
            <a:endParaRPr/>
          </a:p>
          <a:p>
            <a:pPr indent="-342900" lvl="0" marL="457200" rtl="0" algn="l">
              <a:spcBef>
                <a:spcPts val="0"/>
              </a:spcBef>
              <a:spcAft>
                <a:spcPts val="0"/>
              </a:spcAft>
              <a:buSzPts val="1800"/>
              <a:buChar char="●"/>
            </a:pPr>
            <a:r>
              <a:rPr lang="en"/>
              <a:t>Contour data split into seven sectors;  combined in ArcGIS</a:t>
            </a:r>
            <a:endParaRPr/>
          </a:p>
          <a:p>
            <a:pPr indent="-342900" lvl="0" marL="457200" rtl="0" algn="l">
              <a:spcBef>
                <a:spcPts val="0"/>
              </a:spcBef>
              <a:spcAft>
                <a:spcPts val="0"/>
              </a:spcAft>
              <a:buSzPts val="1800"/>
              <a:buChar char="●"/>
            </a:pPr>
            <a:r>
              <a:rPr lang="en"/>
              <a:t>Raw data included in deliverable</a:t>
            </a:r>
            <a:endParaRPr/>
          </a:p>
        </p:txBody>
      </p:sp>
      <p:pic>
        <p:nvPicPr>
          <p:cNvPr id="183" name="Google Shape;183;p30"/>
          <p:cNvPicPr preferRelativeResize="0"/>
          <p:nvPr/>
        </p:nvPicPr>
        <p:blipFill>
          <a:blip r:embed="rId3">
            <a:alphaModFix/>
          </a:blip>
          <a:stretch>
            <a:fillRect/>
          </a:stretch>
        </p:blipFill>
        <p:spPr>
          <a:xfrm>
            <a:off x="5412649" y="329150"/>
            <a:ext cx="3076451" cy="448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Contour Analysis</a:t>
            </a:r>
            <a:endParaRPr/>
          </a:p>
        </p:txBody>
      </p:sp>
      <p:sp>
        <p:nvSpPr>
          <p:cNvPr id="189" name="Google Shape;189;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Rasterized contour data to obtain continuous elevation map, both of the entire city and just its green spaces</a:t>
            </a:r>
            <a:endParaRPr/>
          </a:p>
          <a:p>
            <a:pPr indent="-342900" lvl="0" marL="457200" rtl="0" algn="l">
              <a:spcBef>
                <a:spcPts val="0"/>
              </a:spcBef>
              <a:spcAft>
                <a:spcPts val="0"/>
              </a:spcAft>
              <a:buSzPts val="1800"/>
              <a:buChar char="●"/>
            </a:pPr>
            <a:r>
              <a:rPr lang="en"/>
              <a:t>Derived slope maps from elevation data</a:t>
            </a:r>
            <a:endParaRPr/>
          </a:p>
          <a:p>
            <a:pPr indent="-342900" lvl="0" marL="457200" rtl="0" algn="l">
              <a:spcBef>
                <a:spcPts val="0"/>
              </a:spcBef>
              <a:spcAft>
                <a:spcPts val="0"/>
              </a:spcAft>
              <a:buSzPts val="1800"/>
              <a:buChar char="●"/>
            </a:pPr>
            <a:r>
              <a:rPr lang="en"/>
              <a:t>Various other layers included in deliverable: mapped parks, obsolete rasters</a:t>
            </a:r>
            <a:endParaRPr/>
          </a:p>
        </p:txBody>
      </p:sp>
      <p:pic>
        <p:nvPicPr>
          <p:cNvPr id="190" name="Google Shape;190;p31"/>
          <p:cNvPicPr preferRelativeResize="0"/>
          <p:nvPr/>
        </p:nvPicPr>
        <p:blipFill>
          <a:blip r:embed="rId3">
            <a:alphaModFix/>
          </a:blip>
          <a:stretch>
            <a:fillRect/>
          </a:stretch>
        </p:blipFill>
        <p:spPr>
          <a:xfrm>
            <a:off x="4724400" y="1170125"/>
            <a:ext cx="4267200" cy="26770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a:t>
            </a:r>
            <a:endParaRPr/>
          </a:p>
        </p:txBody>
      </p:sp>
      <p:sp>
        <p:nvSpPr>
          <p:cNvPr id="66" name="Google Shape;66;p14"/>
          <p:cNvSpPr/>
          <p:nvPr/>
        </p:nvSpPr>
        <p:spPr>
          <a:xfrm>
            <a:off x="7096825" y="1548075"/>
            <a:ext cx="1703700" cy="17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7" name="Google Shape;67;p14"/>
          <p:cNvSpPr/>
          <p:nvPr/>
        </p:nvSpPr>
        <p:spPr>
          <a:xfrm>
            <a:off x="4728750" y="1548075"/>
            <a:ext cx="1703700" cy="17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8" name="Google Shape;68;p14"/>
          <p:cNvSpPr/>
          <p:nvPr/>
        </p:nvSpPr>
        <p:spPr>
          <a:xfrm>
            <a:off x="2520225" y="1548075"/>
            <a:ext cx="1703700" cy="17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9" name="Google Shape;69;p14"/>
          <p:cNvSpPr/>
          <p:nvPr/>
        </p:nvSpPr>
        <p:spPr>
          <a:xfrm>
            <a:off x="311700" y="1548075"/>
            <a:ext cx="1703700" cy="172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0" name="Google Shape;70;p14"/>
          <p:cNvSpPr txBox="1"/>
          <p:nvPr/>
        </p:nvSpPr>
        <p:spPr>
          <a:xfrm>
            <a:off x="38250" y="3532475"/>
            <a:ext cx="22506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Shreeya Pinumalla</a:t>
            </a:r>
            <a:endParaRPr sz="1800">
              <a:solidFill>
                <a:schemeClr val="accent3"/>
              </a:solidFill>
              <a:latin typeface="Average"/>
              <a:ea typeface="Average"/>
              <a:cs typeface="Average"/>
              <a:sym typeface="Average"/>
            </a:endParaRPr>
          </a:p>
          <a:p>
            <a:pPr indent="0" lvl="0" marL="0" rtl="0" algn="ctr">
              <a:spcBef>
                <a:spcPts val="0"/>
              </a:spcBef>
              <a:spcAft>
                <a:spcPts val="0"/>
              </a:spcAft>
              <a:buNone/>
            </a:pPr>
            <a:r>
              <a:rPr lang="en" sz="1800">
                <a:solidFill>
                  <a:schemeClr val="accent3"/>
                </a:solidFill>
                <a:latin typeface="Average"/>
                <a:ea typeface="Average"/>
                <a:cs typeface="Average"/>
                <a:sym typeface="Average"/>
              </a:rPr>
              <a:t>Project Manager</a:t>
            </a:r>
            <a:endParaRPr sz="1800">
              <a:solidFill>
                <a:schemeClr val="accent3"/>
              </a:solidFill>
              <a:latin typeface="Average"/>
              <a:ea typeface="Average"/>
              <a:cs typeface="Average"/>
              <a:sym typeface="Average"/>
            </a:endParaRPr>
          </a:p>
        </p:txBody>
      </p:sp>
      <p:sp>
        <p:nvSpPr>
          <p:cNvPr id="71" name="Google Shape;71;p14"/>
          <p:cNvSpPr txBox="1"/>
          <p:nvPr/>
        </p:nvSpPr>
        <p:spPr>
          <a:xfrm>
            <a:off x="2246775" y="3532475"/>
            <a:ext cx="225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Daniel Martins</a:t>
            </a:r>
            <a:endParaRPr sz="1800">
              <a:solidFill>
                <a:schemeClr val="accent3"/>
              </a:solidFill>
              <a:latin typeface="Average"/>
              <a:ea typeface="Average"/>
              <a:cs typeface="Average"/>
              <a:sym typeface="Average"/>
            </a:endParaRPr>
          </a:p>
          <a:p>
            <a:pPr indent="0" lvl="0" marL="0" rtl="0" algn="ctr">
              <a:spcBef>
                <a:spcPts val="0"/>
              </a:spcBef>
              <a:spcAft>
                <a:spcPts val="0"/>
              </a:spcAft>
              <a:buNone/>
            </a:pPr>
            <a:r>
              <a:rPr lang="en" sz="1800">
                <a:solidFill>
                  <a:schemeClr val="accent3"/>
                </a:solidFill>
                <a:latin typeface="Average"/>
                <a:ea typeface="Average"/>
                <a:cs typeface="Average"/>
                <a:sym typeface="Average"/>
              </a:rPr>
              <a:t>Database Designer</a:t>
            </a:r>
            <a:endParaRPr sz="1800">
              <a:solidFill>
                <a:schemeClr val="accent3"/>
              </a:solidFill>
              <a:latin typeface="Average"/>
              <a:ea typeface="Average"/>
              <a:cs typeface="Average"/>
              <a:sym typeface="Average"/>
            </a:endParaRPr>
          </a:p>
        </p:txBody>
      </p:sp>
      <p:sp>
        <p:nvSpPr>
          <p:cNvPr id="72" name="Google Shape;72;p14"/>
          <p:cNvSpPr txBox="1"/>
          <p:nvPr/>
        </p:nvSpPr>
        <p:spPr>
          <a:xfrm>
            <a:off x="4492950" y="3532475"/>
            <a:ext cx="2175300" cy="4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Feras Ismail</a:t>
            </a:r>
            <a:endParaRPr sz="1800">
              <a:solidFill>
                <a:schemeClr val="accent3"/>
              </a:solidFill>
              <a:latin typeface="Average"/>
              <a:ea typeface="Average"/>
              <a:cs typeface="Average"/>
              <a:sym typeface="Average"/>
            </a:endParaRPr>
          </a:p>
          <a:p>
            <a:pPr indent="0" lvl="0" marL="0" rtl="0" algn="ctr">
              <a:spcBef>
                <a:spcPts val="0"/>
              </a:spcBef>
              <a:spcAft>
                <a:spcPts val="0"/>
              </a:spcAft>
              <a:buNone/>
            </a:pPr>
            <a:r>
              <a:rPr lang="en" sz="1800">
                <a:solidFill>
                  <a:schemeClr val="accent3"/>
                </a:solidFill>
                <a:latin typeface="Average"/>
                <a:ea typeface="Average"/>
                <a:cs typeface="Average"/>
                <a:sym typeface="Average"/>
              </a:rPr>
              <a:t>StoryMaps Designer</a:t>
            </a:r>
            <a:endParaRPr sz="1800">
              <a:solidFill>
                <a:schemeClr val="accent3"/>
              </a:solidFill>
              <a:latin typeface="Average"/>
              <a:ea typeface="Average"/>
              <a:cs typeface="Average"/>
              <a:sym typeface="Average"/>
            </a:endParaRPr>
          </a:p>
        </p:txBody>
      </p:sp>
      <p:sp>
        <p:nvSpPr>
          <p:cNvPr id="73" name="Google Shape;73;p14"/>
          <p:cNvSpPr txBox="1"/>
          <p:nvPr/>
        </p:nvSpPr>
        <p:spPr>
          <a:xfrm>
            <a:off x="6826600" y="3532475"/>
            <a:ext cx="2175300" cy="4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Average"/>
                <a:ea typeface="Average"/>
                <a:cs typeface="Average"/>
                <a:sym typeface="Average"/>
              </a:rPr>
              <a:t>Hunter Horst</a:t>
            </a:r>
            <a:endParaRPr sz="1800">
              <a:solidFill>
                <a:schemeClr val="accent3"/>
              </a:solidFill>
              <a:latin typeface="Average"/>
              <a:ea typeface="Average"/>
              <a:cs typeface="Average"/>
              <a:sym typeface="Average"/>
            </a:endParaRPr>
          </a:p>
          <a:p>
            <a:pPr indent="0" lvl="0" marL="0" rtl="0" algn="ctr">
              <a:spcBef>
                <a:spcPts val="0"/>
              </a:spcBef>
              <a:spcAft>
                <a:spcPts val="0"/>
              </a:spcAft>
              <a:buNone/>
            </a:pPr>
            <a:r>
              <a:rPr lang="en" sz="1800">
                <a:solidFill>
                  <a:schemeClr val="accent3"/>
                </a:solidFill>
                <a:latin typeface="Average"/>
                <a:ea typeface="Average"/>
                <a:cs typeface="Average"/>
                <a:sym typeface="Average"/>
              </a:rPr>
              <a:t>Research &amp; ArcGIS</a:t>
            </a:r>
            <a:endParaRPr sz="1800">
              <a:solidFill>
                <a:schemeClr val="accent3"/>
              </a:solidFill>
              <a:latin typeface="Average"/>
              <a:ea typeface="Average"/>
              <a:cs typeface="Average"/>
              <a:sym typeface="Average"/>
            </a:endParaRPr>
          </a:p>
        </p:txBody>
      </p:sp>
      <p:pic>
        <p:nvPicPr>
          <p:cNvPr id="74" name="Google Shape;74;p14"/>
          <p:cNvPicPr preferRelativeResize="0"/>
          <p:nvPr/>
        </p:nvPicPr>
        <p:blipFill rotWithShape="1">
          <a:blip r:embed="rId4">
            <a:alphaModFix/>
          </a:blip>
          <a:srcRect b="11866" l="4849" r="4849" t="29448"/>
          <a:stretch/>
        </p:blipFill>
        <p:spPr>
          <a:xfrm>
            <a:off x="280200" y="1548075"/>
            <a:ext cx="1766700" cy="1773000"/>
          </a:xfrm>
          <a:prstGeom prst="flowChartConnector">
            <a:avLst/>
          </a:prstGeom>
          <a:noFill/>
          <a:ln>
            <a:noFill/>
          </a:ln>
        </p:spPr>
      </p:pic>
      <p:pic>
        <p:nvPicPr>
          <p:cNvPr id="75" name="Google Shape;75;p14"/>
          <p:cNvPicPr preferRelativeResize="0"/>
          <p:nvPr/>
        </p:nvPicPr>
        <p:blipFill rotWithShape="1">
          <a:blip r:embed="rId5">
            <a:alphaModFix/>
          </a:blip>
          <a:srcRect b="0" l="0" r="0" t="17952"/>
          <a:stretch/>
        </p:blipFill>
        <p:spPr>
          <a:xfrm>
            <a:off x="2341625" y="1439625"/>
            <a:ext cx="2092500" cy="1961700"/>
          </a:xfrm>
          <a:prstGeom prst="ellipse">
            <a:avLst/>
          </a:prstGeom>
          <a:noFill/>
          <a:ln>
            <a:noFill/>
          </a:ln>
        </p:spPr>
      </p:pic>
      <p:pic>
        <p:nvPicPr>
          <p:cNvPr id="76" name="Google Shape;76;p14"/>
          <p:cNvPicPr preferRelativeResize="0"/>
          <p:nvPr/>
        </p:nvPicPr>
        <p:blipFill>
          <a:blip r:embed="rId6">
            <a:alphaModFix/>
          </a:blip>
          <a:stretch>
            <a:fillRect/>
          </a:stretch>
        </p:blipFill>
        <p:spPr>
          <a:xfrm>
            <a:off x="4767535" y="1439500"/>
            <a:ext cx="1995900" cy="1961700"/>
          </a:xfrm>
          <a:prstGeom prst="ellipse">
            <a:avLst/>
          </a:prstGeom>
          <a:noFill/>
          <a:ln>
            <a:noFill/>
          </a:ln>
        </p:spPr>
      </p:pic>
      <p:pic>
        <p:nvPicPr>
          <p:cNvPr id="77" name="Google Shape;77;p14"/>
          <p:cNvPicPr preferRelativeResize="0"/>
          <p:nvPr/>
        </p:nvPicPr>
        <p:blipFill>
          <a:blip r:embed="rId7">
            <a:alphaModFix/>
          </a:blip>
          <a:stretch>
            <a:fillRect/>
          </a:stretch>
        </p:blipFill>
        <p:spPr>
          <a:xfrm>
            <a:off x="6967825" y="1428675"/>
            <a:ext cx="1961702" cy="19617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the Future</a:t>
            </a:r>
            <a:endParaRPr/>
          </a:p>
        </p:txBody>
      </p:sp>
      <p:sp>
        <p:nvSpPr>
          <p:cNvPr id="196" name="Google Shape;196;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Rework the database to use the new GIS data</a:t>
            </a:r>
            <a:endParaRPr/>
          </a:p>
          <a:p>
            <a:pPr indent="-342900" lvl="0" marL="457200" rtl="0" algn="l">
              <a:spcBef>
                <a:spcPts val="0"/>
              </a:spcBef>
              <a:spcAft>
                <a:spcPts val="0"/>
              </a:spcAft>
              <a:buSzPts val="1800"/>
              <a:buChar char="●"/>
            </a:pPr>
            <a:r>
              <a:rPr lang="en"/>
              <a:t>Search for any potential green spaces missed by the original Master Plan</a:t>
            </a:r>
            <a:endParaRPr/>
          </a:p>
          <a:p>
            <a:pPr indent="-342900" lvl="0" marL="457200" rtl="0" algn="l">
              <a:spcBef>
                <a:spcPts val="0"/>
              </a:spcBef>
              <a:spcAft>
                <a:spcPts val="0"/>
              </a:spcAft>
              <a:buSzPts val="1800"/>
              <a:buChar char="●"/>
            </a:pPr>
            <a:r>
              <a:rPr lang="en"/>
              <a:t>Find a way to load zoning data directly into ArcGIS</a:t>
            </a:r>
            <a:endParaRPr/>
          </a:p>
        </p:txBody>
      </p:sp>
      <p:pic>
        <p:nvPicPr>
          <p:cNvPr id="197" name="Google Shape;197;p32"/>
          <p:cNvPicPr preferRelativeResize="0"/>
          <p:nvPr/>
        </p:nvPicPr>
        <p:blipFill>
          <a:blip r:embed="rId3">
            <a:alphaModFix/>
          </a:blip>
          <a:stretch>
            <a:fillRect/>
          </a:stretch>
        </p:blipFill>
        <p:spPr>
          <a:xfrm>
            <a:off x="5956300" y="388777"/>
            <a:ext cx="2751200" cy="2421526"/>
          </a:xfrm>
          <a:prstGeom prst="rect">
            <a:avLst/>
          </a:prstGeom>
          <a:noFill/>
          <a:ln>
            <a:noFill/>
          </a:ln>
        </p:spPr>
      </p:pic>
      <p:pic>
        <p:nvPicPr>
          <p:cNvPr id="198" name="Google Shape;198;p32"/>
          <p:cNvPicPr preferRelativeResize="0"/>
          <p:nvPr/>
        </p:nvPicPr>
        <p:blipFill>
          <a:blip r:embed="rId4">
            <a:alphaModFix/>
          </a:blip>
          <a:stretch>
            <a:fillRect/>
          </a:stretch>
        </p:blipFill>
        <p:spPr>
          <a:xfrm>
            <a:off x="6826887" y="4192429"/>
            <a:ext cx="1107123" cy="813620"/>
          </a:xfrm>
          <a:prstGeom prst="rect">
            <a:avLst/>
          </a:prstGeom>
          <a:noFill/>
          <a:ln>
            <a:noFill/>
          </a:ln>
        </p:spPr>
      </p:pic>
      <p:pic>
        <p:nvPicPr>
          <p:cNvPr id="199" name="Google Shape;199;p32"/>
          <p:cNvPicPr preferRelativeResize="0"/>
          <p:nvPr/>
        </p:nvPicPr>
        <p:blipFill>
          <a:blip r:embed="rId5">
            <a:alphaModFix/>
          </a:blip>
          <a:stretch>
            <a:fillRect/>
          </a:stretch>
        </p:blipFill>
        <p:spPr>
          <a:xfrm>
            <a:off x="5956300" y="2969777"/>
            <a:ext cx="2751201" cy="2036274"/>
          </a:xfrm>
          <a:prstGeom prst="rect">
            <a:avLst/>
          </a:prstGeom>
          <a:noFill/>
          <a:ln>
            <a:noFill/>
          </a:ln>
        </p:spPr>
      </p:pic>
      <p:pic>
        <p:nvPicPr>
          <p:cNvPr id="200" name="Google Shape;200;p32"/>
          <p:cNvPicPr preferRelativeResize="0"/>
          <p:nvPr/>
        </p:nvPicPr>
        <p:blipFill>
          <a:blip r:embed="rId4">
            <a:alphaModFix/>
          </a:blip>
          <a:stretch>
            <a:fillRect/>
          </a:stretch>
        </p:blipFill>
        <p:spPr>
          <a:xfrm>
            <a:off x="3066175" y="3168277"/>
            <a:ext cx="2751201" cy="1867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the Future Continued</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a website </a:t>
            </a:r>
            <a:r>
              <a:rPr lang="en"/>
              <a:t>dedicated</a:t>
            </a:r>
            <a:r>
              <a:rPr lang="en"/>
              <a:t> to New Carrollton parks for the public to use</a:t>
            </a:r>
            <a:endParaRPr/>
          </a:p>
          <a:p>
            <a:pPr indent="-342900" lvl="0" marL="457200" rtl="0" algn="l">
              <a:spcBef>
                <a:spcPts val="0"/>
              </a:spcBef>
              <a:spcAft>
                <a:spcPts val="0"/>
              </a:spcAft>
              <a:buSzPts val="1800"/>
              <a:buChar char="-"/>
            </a:pPr>
            <a:r>
              <a:rPr lang="en"/>
              <a:t>Link the story maps to the website for easy </a:t>
            </a:r>
            <a:r>
              <a:rPr lang="en"/>
              <a:t>accessibility</a:t>
            </a:r>
            <a:r>
              <a:rPr lang="en"/>
              <a:t> </a:t>
            </a:r>
            <a:endParaRPr/>
          </a:p>
          <a:p>
            <a:pPr indent="-342900" lvl="0" marL="457200" rtl="0" algn="l">
              <a:spcBef>
                <a:spcPts val="0"/>
              </a:spcBef>
              <a:spcAft>
                <a:spcPts val="0"/>
              </a:spcAft>
              <a:buSzPts val="1800"/>
              <a:buChar char="-"/>
            </a:pPr>
            <a:r>
              <a:rPr lang="en"/>
              <a:t>Create a submission box for amenities </a:t>
            </a:r>
            <a:r>
              <a:rPr lang="en"/>
              <a:t>recommendations</a:t>
            </a:r>
            <a:endParaRPr/>
          </a:p>
        </p:txBody>
      </p:sp>
      <p:pic>
        <p:nvPicPr>
          <p:cNvPr id="207" name="Google Shape;207;p33"/>
          <p:cNvPicPr preferRelativeResize="0"/>
          <p:nvPr/>
        </p:nvPicPr>
        <p:blipFill>
          <a:blip r:embed="rId3">
            <a:alphaModFix/>
          </a:blip>
          <a:stretch>
            <a:fillRect/>
          </a:stretch>
        </p:blipFill>
        <p:spPr>
          <a:xfrm>
            <a:off x="2693950" y="2340275"/>
            <a:ext cx="3756100" cy="2468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4"/>
          <p:cNvSpPr txBox="1"/>
          <p:nvPr>
            <p:ph type="title"/>
          </p:nvPr>
        </p:nvSpPr>
        <p:spPr>
          <a:xfrm>
            <a:off x="64590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t>
            </a:r>
            <a:endParaRPr/>
          </a:p>
        </p:txBody>
      </p:sp>
      <p:sp>
        <p:nvSpPr>
          <p:cNvPr id="83" name="Google Shape;8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Intro/Problem</a:t>
            </a:r>
            <a:endParaRPr/>
          </a:p>
          <a:p>
            <a:pPr indent="-342900" lvl="0" marL="457200" rtl="0" algn="l">
              <a:spcBef>
                <a:spcPts val="0"/>
              </a:spcBef>
              <a:spcAft>
                <a:spcPts val="0"/>
              </a:spcAft>
              <a:buSzPts val="1800"/>
              <a:buChar char="●"/>
            </a:pPr>
            <a:r>
              <a:rPr lang="en"/>
              <a:t>Scope Changes</a:t>
            </a:r>
            <a:endParaRPr/>
          </a:p>
          <a:p>
            <a:pPr indent="-342900" lvl="0" marL="457200" rtl="0" algn="l">
              <a:spcBef>
                <a:spcPts val="0"/>
              </a:spcBef>
              <a:spcAft>
                <a:spcPts val="0"/>
              </a:spcAft>
              <a:buSzPts val="1800"/>
              <a:buChar char="●"/>
            </a:pPr>
            <a:r>
              <a:rPr lang="en"/>
              <a:t>Challenges</a:t>
            </a:r>
            <a:endParaRPr/>
          </a:p>
          <a:p>
            <a:pPr indent="-342900" lvl="0" marL="457200" rtl="0" algn="l">
              <a:spcBef>
                <a:spcPts val="0"/>
              </a:spcBef>
              <a:spcAft>
                <a:spcPts val="0"/>
              </a:spcAft>
              <a:buSzPts val="1800"/>
              <a:buChar char="●"/>
            </a:pPr>
            <a:r>
              <a:rPr lang="en"/>
              <a:t>Deliverables</a:t>
            </a:r>
            <a:endParaRPr/>
          </a:p>
          <a:p>
            <a:pPr indent="-342900" lvl="0" marL="457200" rtl="0" algn="l">
              <a:spcBef>
                <a:spcPts val="0"/>
              </a:spcBef>
              <a:spcAft>
                <a:spcPts val="0"/>
              </a:spcAft>
              <a:buSzPts val="1800"/>
              <a:buChar char="●"/>
            </a:pPr>
            <a:r>
              <a:rPr lang="en"/>
              <a:t>Future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mt="63000"/>
          </a:blip>
          <a:stretch>
            <a:fillRect/>
          </a:stretch>
        </p:blipFill>
        <p:spPr>
          <a:xfrm>
            <a:off x="3586133" y="2184825"/>
            <a:ext cx="4432566" cy="2493300"/>
          </a:xfrm>
          <a:prstGeom prst="rect">
            <a:avLst/>
          </a:prstGeom>
          <a:noFill/>
          <a:ln>
            <a:noFill/>
          </a:ln>
        </p:spPr>
      </p:pic>
      <p:pic>
        <p:nvPicPr>
          <p:cNvPr id="89" name="Google Shape;89;p16"/>
          <p:cNvPicPr preferRelativeResize="0"/>
          <p:nvPr/>
        </p:nvPicPr>
        <p:blipFill>
          <a:blip r:embed="rId4">
            <a:alphaModFix amt="70000"/>
          </a:blip>
          <a:stretch>
            <a:fillRect/>
          </a:stretch>
        </p:blipFill>
        <p:spPr>
          <a:xfrm>
            <a:off x="4085700" y="1407700"/>
            <a:ext cx="2735525" cy="2228200"/>
          </a:xfrm>
          <a:prstGeom prst="rect">
            <a:avLst/>
          </a:prstGeom>
          <a:noFill/>
          <a:ln>
            <a:noFill/>
          </a:ln>
        </p:spPr>
      </p:pic>
      <p:sp>
        <p:nvSpPr>
          <p:cNvPr id="90" name="Google Shape;90;p16"/>
          <p:cNvSpPr txBox="1"/>
          <p:nvPr>
            <p:ph type="title"/>
          </p:nvPr>
        </p:nvSpPr>
        <p:spPr>
          <a:xfrm>
            <a:off x="3494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a:t>
            </a:r>
            <a:endParaRPr/>
          </a:p>
        </p:txBody>
      </p:sp>
      <p:pic>
        <p:nvPicPr>
          <p:cNvPr id="91" name="Google Shape;91;p16"/>
          <p:cNvPicPr preferRelativeResize="0"/>
          <p:nvPr/>
        </p:nvPicPr>
        <p:blipFill>
          <a:blip r:embed="rId5">
            <a:alphaModFix amt="70000"/>
          </a:blip>
          <a:stretch>
            <a:fillRect/>
          </a:stretch>
        </p:blipFill>
        <p:spPr>
          <a:xfrm>
            <a:off x="349425" y="1017725"/>
            <a:ext cx="3736274" cy="2544600"/>
          </a:xfrm>
          <a:prstGeom prst="rect">
            <a:avLst/>
          </a:prstGeom>
          <a:noFill/>
          <a:ln>
            <a:noFill/>
          </a:ln>
        </p:spPr>
      </p:pic>
      <p:pic>
        <p:nvPicPr>
          <p:cNvPr id="92" name="Google Shape;92;p16"/>
          <p:cNvPicPr preferRelativeResize="0"/>
          <p:nvPr/>
        </p:nvPicPr>
        <p:blipFill>
          <a:blip r:embed="rId6">
            <a:alphaModFix amt="78000"/>
          </a:blip>
          <a:stretch>
            <a:fillRect/>
          </a:stretch>
        </p:blipFill>
        <p:spPr>
          <a:xfrm>
            <a:off x="1786699" y="2159175"/>
            <a:ext cx="2650749" cy="254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&amp; Scope Change</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NC lacks a parks &amp; planning dept</a:t>
            </a:r>
            <a:endParaRPr/>
          </a:p>
          <a:p>
            <a:pPr indent="-342900" lvl="0" marL="457200" rtl="0" algn="l">
              <a:spcBef>
                <a:spcPts val="0"/>
              </a:spcBef>
              <a:spcAft>
                <a:spcPts val="0"/>
              </a:spcAft>
              <a:buSzPts val="1800"/>
              <a:buChar char="●"/>
            </a:pPr>
            <a:r>
              <a:rPr lang="en"/>
              <a:t>Previous efforts by the City (NC Master Plan) resulted in excellent plans &amp; ideas, but no way to execute them</a:t>
            </a:r>
            <a:endParaRPr/>
          </a:p>
          <a:p>
            <a:pPr indent="-342900" lvl="0" marL="457200" rtl="0" algn="l">
              <a:spcBef>
                <a:spcPts val="0"/>
              </a:spcBef>
              <a:spcAft>
                <a:spcPts val="0"/>
              </a:spcAft>
              <a:buSzPts val="1800"/>
              <a:buChar char="●"/>
            </a:pPr>
            <a:r>
              <a:rPr lang="en"/>
              <a:t>So, our job was to research available data, organize it, and visualize it, so the City could begin work and tell residents about it</a:t>
            </a:r>
            <a:endParaRPr/>
          </a:p>
        </p:txBody>
      </p:sp>
      <p:pic>
        <p:nvPicPr>
          <p:cNvPr id="99" name="Google Shape;99;p17"/>
          <p:cNvPicPr preferRelativeResize="0"/>
          <p:nvPr/>
        </p:nvPicPr>
        <p:blipFill>
          <a:blip r:embed="rId3">
            <a:alphaModFix/>
          </a:blip>
          <a:stretch>
            <a:fillRect/>
          </a:stretch>
        </p:blipFill>
        <p:spPr>
          <a:xfrm>
            <a:off x="5479875" y="2715575"/>
            <a:ext cx="3352424" cy="2051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Post-Interview Requirements</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new focus on visualizations, both public-facing and internal</a:t>
            </a:r>
            <a:endParaRPr/>
          </a:p>
          <a:p>
            <a:pPr indent="-317500" lvl="1" marL="914400" rtl="0" algn="l">
              <a:spcBef>
                <a:spcPts val="0"/>
              </a:spcBef>
              <a:spcAft>
                <a:spcPts val="0"/>
              </a:spcAft>
              <a:buSzPts val="1400"/>
              <a:buChar char="○"/>
            </a:pPr>
            <a:r>
              <a:rPr lang="en"/>
              <a:t>Less weight on the database itself, more on what we do with it</a:t>
            </a:r>
            <a:endParaRPr/>
          </a:p>
          <a:p>
            <a:pPr indent="-342900" lvl="0" marL="457200" rtl="0" algn="l">
              <a:spcBef>
                <a:spcPts val="0"/>
              </a:spcBef>
              <a:spcAft>
                <a:spcPts val="0"/>
              </a:spcAft>
              <a:buSzPts val="1800"/>
              <a:buChar char="●"/>
            </a:pPr>
            <a:r>
              <a:rPr lang="en"/>
              <a:t>Finding new data still critical</a:t>
            </a:r>
            <a:endParaRPr/>
          </a:p>
          <a:p>
            <a:pPr indent="-317500" lvl="1" marL="914400" rtl="0" algn="l">
              <a:spcBef>
                <a:spcPts val="0"/>
              </a:spcBef>
              <a:spcAft>
                <a:spcPts val="0"/>
              </a:spcAft>
              <a:buSzPts val="1400"/>
              <a:buChar char="○"/>
            </a:pPr>
            <a:r>
              <a:rPr lang="en"/>
              <a:t>PGC Parks &amp; Planning has plenty of GIS data, but NC lacks the time to investigate</a:t>
            </a:r>
            <a:endParaRPr/>
          </a:p>
          <a:p>
            <a:pPr indent="-342900" lvl="0" marL="457200" rtl="0" algn="l">
              <a:spcBef>
                <a:spcPts val="0"/>
              </a:spcBef>
              <a:spcAft>
                <a:spcPts val="0"/>
              </a:spcAft>
              <a:buSzPts val="1800"/>
              <a:buChar char="●"/>
            </a:pPr>
            <a:r>
              <a:rPr lang="en"/>
              <a:t>End goal: provide the City with the data they need to carry out their plans, and visualize it for public viewing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Challenging Events and Our Response</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lack of initial data</a:t>
            </a:r>
            <a:endParaRPr/>
          </a:p>
          <a:p>
            <a:pPr indent="-317500" lvl="1" marL="914400" rtl="0" algn="l">
              <a:spcBef>
                <a:spcPts val="0"/>
              </a:spcBef>
              <a:spcAft>
                <a:spcPts val="0"/>
              </a:spcAft>
              <a:buSzPts val="1400"/>
              <a:buChar char="○"/>
            </a:pPr>
            <a:r>
              <a:rPr lang="en"/>
              <a:t>Hard to start on the project</a:t>
            </a:r>
            <a:endParaRPr/>
          </a:p>
          <a:p>
            <a:pPr indent="-317500" lvl="1" marL="914400" rtl="0" algn="l">
              <a:spcBef>
                <a:spcPts val="0"/>
              </a:spcBef>
              <a:spcAft>
                <a:spcPts val="0"/>
              </a:spcAft>
              <a:buSzPts val="1400"/>
              <a:buChar char="○"/>
            </a:pPr>
            <a:r>
              <a:rPr lang="en"/>
              <a:t>Our research would benefit our client even more – providing data AND working with it</a:t>
            </a:r>
            <a:endParaRPr/>
          </a:p>
          <a:p>
            <a:pPr indent="-342900" lvl="0" marL="457200" rtl="0" algn="l">
              <a:spcBef>
                <a:spcPts val="0"/>
              </a:spcBef>
              <a:spcAft>
                <a:spcPts val="0"/>
              </a:spcAft>
              <a:buSzPts val="1800"/>
              <a:buChar char="●"/>
            </a:pPr>
            <a:r>
              <a:rPr lang="en"/>
              <a:t>The “New Carrollton City Park Revitalization Master Plan”</a:t>
            </a:r>
            <a:endParaRPr/>
          </a:p>
          <a:p>
            <a:pPr indent="-317500" lvl="1" marL="914400" rtl="0" algn="l">
              <a:spcBef>
                <a:spcPts val="0"/>
              </a:spcBef>
              <a:spcAft>
                <a:spcPts val="0"/>
              </a:spcAft>
              <a:buSzPts val="1400"/>
              <a:buChar char="○"/>
            </a:pPr>
            <a:r>
              <a:rPr lang="en"/>
              <a:t>Provided basic data, helpful details, reference material, and inspiration</a:t>
            </a:r>
            <a:endParaRPr/>
          </a:p>
          <a:p>
            <a:pPr indent="-317500" lvl="1" marL="914400" rtl="0" algn="l">
              <a:spcBef>
                <a:spcPts val="0"/>
              </a:spcBef>
              <a:spcAft>
                <a:spcPts val="0"/>
              </a:spcAft>
              <a:buSzPts val="1400"/>
              <a:buChar char="○"/>
            </a:pPr>
            <a:r>
              <a:rPr lang="en"/>
              <a:t>Challenging to step outside its shadow and build on something so comprehensive</a:t>
            </a:r>
            <a:endParaRPr/>
          </a:p>
          <a:p>
            <a:pPr indent="-342900" lvl="0" marL="457200" rtl="0" algn="l">
              <a:spcBef>
                <a:spcPts val="0"/>
              </a:spcBef>
              <a:spcAft>
                <a:spcPts val="0"/>
              </a:spcAft>
              <a:buSzPts val="1800"/>
              <a:buChar char="●"/>
            </a:pPr>
            <a:r>
              <a:rPr lang="en"/>
              <a:t>We incorporated ArcGIS late into the project</a:t>
            </a:r>
            <a:endParaRPr/>
          </a:p>
          <a:p>
            <a:pPr indent="-317500" lvl="1" marL="914400" rtl="0" algn="l">
              <a:spcBef>
                <a:spcPts val="0"/>
              </a:spcBef>
              <a:spcAft>
                <a:spcPts val="0"/>
              </a:spcAft>
              <a:buSzPts val="1400"/>
              <a:buChar char="○"/>
            </a:pPr>
            <a:r>
              <a:rPr lang="en"/>
              <a:t>Our database and its visualizations do not use the ArcGIS data</a:t>
            </a:r>
            <a:endParaRPr/>
          </a:p>
          <a:p>
            <a:pPr indent="-317500" lvl="1" marL="914400" rtl="0" algn="l">
              <a:spcBef>
                <a:spcPts val="0"/>
              </a:spcBef>
              <a:spcAft>
                <a:spcPts val="0"/>
              </a:spcAft>
              <a:buSzPts val="1400"/>
              <a:buChar char="○"/>
            </a:pPr>
            <a:r>
              <a:rPr lang="en"/>
              <a:t>We had a chance to learn from other aspects of the project</a:t>
            </a:r>
            <a:endParaRPr/>
          </a:p>
          <a:p>
            <a:pPr indent="-342900" lvl="0" marL="457200" rtl="0" algn="l">
              <a:spcBef>
                <a:spcPts val="0"/>
              </a:spcBef>
              <a:spcAft>
                <a:spcPts val="0"/>
              </a:spcAft>
              <a:buSzPts val="1800"/>
              <a:buChar char="●"/>
            </a:pPr>
            <a:r>
              <a:rPr lang="en"/>
              <a:t>Inexperience with StoryMaps, ArcGIS</a:t>
            </a:r>
            <a:endParaRPr/>
          </a:p>
          <a:p>
            <a:pPr indent="-317500" lvl="1" marL="914400" rtl="0" algn="l">
              <a:spcBef>
                <a:spcPts val="0"/>
              </a:spcBef>
              <a:spcAft>
                <a:spcPts val="0"/>
              </a:spcAft>
              <a:buSzPts val="1400"/>
              <a:buChar char="○"/>
            </a:pPr>
            <a:r>
              <a:rPr lang="en"/>
              <a:t>Challenging to work with new tools</a:t>
            </a:r>
            <a:endParaRPr/>
          </a:p>
          <a:p>
            <a:pPr indent="-317500" lvl="1" marL="914400" rtl="0" algn="l">
              <a:spcBef>
                <a:spcPts val="0"/>
              </a:spcBef>
              <a:spcAft>
                <a:spcPts val="0"/>
              </a:spcAft>
              <a:buSzPts val="1400"/>
              <a:buChar char="○"/>
            </a:pPr>
            <a:r>
              <a:rPr lang="en"/>
              <a:t>We had a chance to learn &amp; develop new, important skills</a:t>
            </a:r>
            <a:endParaRPr/>
          </a:p>
          <a:p>
            <a:pPr indent="-342900" lvl="0" marL="457200" rtl="0" algn="l">
              <a:spcBef>
                <a:spcPts val="0"/>
              </a:spcBef>
              <a:spcAft>
                <a:spcPts val="0"/>
              </a:spcAft>
              <a:buSzPts val="1800"/>
              <a:buChar char="●"/>
            </a:pPr>
            <a:r>
              <a:rPr lang="en"/>
              <a:t>Not all parks belonged to New Carrollton</a:t>
            </a:r>
            <a:endParaRPr/>
          </a:p>
          <a:p>
            <a:pPr indent="-317500" lvl="1" marL="914400" rtl="0" algn="l">
              <a:spcBef>
                <a:spcPts val="0"/>
              </a:spcBef>
              <a:spcAft>
                <a:spcPts val="0"/>
              </a:spcAft>
              <a:buSzPts val="1400"/>
              <a:buChar char="○"/>
            </a:pPr>
            <a:r>
              <a:rPr lang="en"/>
              <a:t>Ownership of some green spaces unclear, others are no longer owned by the 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Deliverables</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Database</a:t>
            </a:r>
            <a:endParaRPr/>
          </a:p>
          <a:p>
            <a:pPr indent="-342900" lvl="0" marL="457200" rtl="0" algn="l">
              <a:spcBef>
                <a:spcPts val="0"/>
              </a:spcBef>
              <a:spcAft>
                <a:spcPts val="0"/>
              </a:spcAft>
              <a:buSzPts val="1800"/>
              <a:buChar char="●"/>
            </a:pPr>
            <a:r>
              <a:rPr lang="en"/>
              <a:t>Visualizations </a:t>
            </a:r>
            <a:endParaRPr/>
          </a:p>
          <a:p>
            <a:pPr indent="-342900" lvl="0" marL="457200" rtl="0" algn="l">
              <a:spcBef>
                <a:spcPts val="0"/>
              </a:spcBef>
              <a:spcAft>
                <a:spcPts val="0"/>
              </a:spcAft>
              <a:buSzPts val="1800"/>
              <a:buChar char="●"/>
            </a:pPr>
            <a:r>
              <a:rPr lang="en"/>
              <a:t>StoryMaps (including pictures)</a:t>
            </a:r>
            <a:endParaRPr/>
          </a:p>
          <a:p>
            <a:pPr indent="-342900" lvl="0" marL="457200" rtl="0" algn="l">
              <a:spcBef>
                <a:spcPts val="0"/>
              </a:spcBef>
              <a:spcAft>
                <a:spcPts val="0"/>
              </a:spcAft>
              <a:buSzPts val="1800"/>
              <a:buChar char="●"/>
            </a:pPr>
            <a:r>
              <a:rPr lang="en"/>
              <a:t>New ArcGIS and park ownership data</a:t>
            </a:r>
            <a:endParaRPr/>
          </a:p>
          <a:p>
            <a:pPr indent="-342900" lvl="0" marL="457200" rtl="0" algn="l">
              <a:spcBef>
                <a:spcPts val="0"/>
              </a:spcBef>
              <a:spcAft>
                <a:spcPts val="0"/>
              </a:spcAft>
              <a:buSzPts val="1800"/>
              <a:buChar char="●"/>
            </a:pPr>
            <a:r>
              <a:rPr lang="en"/>
              <a:t>ArcGIS visualizations &amp;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https://docs.google.com/spreadsheets/d/1AZnOpIe0AifDT3P8PqoOWm7Sj3tG_Ofa86s1ZmGs8HA/edit?usp=sharing</a:t>
            </a:r>
            <a:endParaRPr/>
          </a:p>
          <a:p>
            <a:pPr indent="0" lvl="0" marL="0" rtl="0" algn="l">
              <a:spcBef>
                <a:spcPts val="1200"/>
              </a:spcBef>
              <a:spcAft>
                <a:spcPts val="1200"/>
              </a:spcAft>
              <a:buNone/>
            </a:pPr>
            <a:r>
              <a:t/>
            </a:r>
            <a:endParaRPr/>
          </a:p>
        </p:txBody>
      </p:sp>
      <p:pic>
        <p:nvPicPr>
          <p:cNvPr id="124" name="Google Shape;124;p21"/>
          <p:cNvPicPr preferRelativeResize="0"/>
          <p:nvPr/>
        </p:nvPicPr>
        <p:blipFill>
          <a:blip r:embed="rId4">
            <a:alphaModFix/>
          </a:blip>
          <a:stretch>
            <a:fillRect/>
          </a:stretch>
        </p:blipFill>
        <p:spPr>
          <a:xfrm>
            <a:off x="1808625" y="1152475"/>
            <a:ext cx="5526749" cy="199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