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75" r:id="rId6"/>
    <p:sldId id="264" r:id="rId7"/>
    <p:sldId id="269" r:id="rId8"/>
    <p:sldId id="274" r:id="rId9"/>
    <p:sldId id="262" r:id="rId10"/>
    <p:sldId id="263" r:id="rId11"/>
    <p:sldId id="265" r:id="rId12"/>
    <p:sldId id="271" r:id="rId13"/>
    <p:sldId id="266" r:id="rId14"/>
    <p:sldId id="267" r:id="rId15"/>
    <p:sldId id="273" r:id="rId16"/>
    <p:sldId id="268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93F52-8FFD-6ABA-F45E-FC74C2E6CBE4}" v="146" dt="2024-12-01T02:21:23.716"/>
    <p1510:client id="{791737F2-6972-635D-F45A-0CBF85D1F827}" v="217" dt="2024-12-01T02:16:10.771"/>
    <p1510:client id="{9B454CA5-E76E-F87E-AEDB-D5012A0DC9B0}" v="36" dt="2024-12-01T02:35:33.891"/>
    <p1510:client id="{B8E37FC7-7EFA-24B0-E80E-2EEB4F7E0925}" v="94" dt="2024-12-01T18:31:21.822"/>
    <p1510:client id="{B965719B-6A94-A94A-877D-5F10FB87631D}" v="1132" dt="2024-12-01T02:19:0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4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D5BEC9-098F-4411-9878-8F48CD612E2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6184DAF-C30C-4007-8C77-5A14D0118D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/>
            <a:t>Analyze historical passenger Traffic Data:</a:t>
          </a:r>
        </a:p>
        <a:p>
          <a:pPr>
            <a:lnSpc>
              <a:spcPct val="100000"/>
            </a:lnSpc>
          </a:pPr>
          <a:r>
            <a:rPr lang="en-US" sz="1200" b="0"/>
            <a:t>- </a:t>
          </a:r>
          <a:r>
            <a:rPr lang="en-US" sz="1800" b="0"/>
            <a:t>Investigate trends, seasonality, and </a:t>
          </a:r>
          <a:r>
            <a:rPr lang="en-US" sz="1800" b="0">
              <a:latin typeface="Neue Haas Grotesk Text Pro"/>
            </a:rPr>
            <a:t>distributions</a:t>
          </a:r>
          <a:r>
            <a:rPr lang="en-US" sz="1800" b="0"/>
            <a:t> (</a:t>
          </a:r>
          <a:r>
            <a:rPr lang="en-US" sz="1800" b="0" err="1"/>
            <a:t>eg.</a:t>
          </a:r>
          <a:r>
            <a:rPr lang="en-US" sz="1800" b="0"/>
            <a:t> </a:t>
          </a:r>
          <a:r>
            <a:rPr lang="en-US" sz="1800" b="0">
              <a:latin typeface="Neue Haas Grotesk Text Pro"/>
            </a:rPr>
            <a:t>Covid</a:t>
          </a:r>
          <a:r>
            <a:rPr lang="en-US" sz="1800" b="0"/>
            <a:t>)</a:t>
          </a:r>
        </a:p>
        <a:p>
          <a:pPr>
            <a:lnSpc>
              <a:spcPct val="100000"/>
            </a:lnSpc>
          </a:pPr>
          <a:r>
            <a:rPr lang="en-US" sz="1800" b="0"/>
            <a:t>- </a:t>
          </a:r>
          <a:r>
            <a:rPr lang="en-US" sz="1800" b="0">
              <a:latin typeface="Neue Haas Grotesk Text Pro"/>
            </a:rPr>
            <a:t>Prepare</a:t>
          </a:r>
          <a:r>
            <a:rPr lang="en-US" sz="1800" b="0"/>
            <a:t> data for time series modeling.</a:t>
          </a:r>
        </a:p>
      </dgm:t>
    </dgm:pt>
    <dgm:pt modelId="{DC2F3C07-F821-4C5F-BA09-8C50CF26ED84}" type="parTrans" cxnId="{9AB83EE2-9E7C-46BB-92F4-F3EBB7399023}">
      <dgm:prSet/>
      <dgm:spPr/>
      <dgm:t>
        <a:bodyPr/>
        <a:lstStyle/>
        <a:p>
          <a:endParaRPr lang="en-US"/>
        </a:p>
      </dgm:t>
    </dgm:pt>
    <dgm:pt modelId="{3E0EEF84-3C11-4C41-B258-0C0A550C0558}" type="sibTrans" cxnId="{9AB83EE2-9E7C-46BB-92F4-F3EBB739902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EF6D08-576C-4CA7-914C-D7CD5DDB8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Develop and Evaluate Forecasting Models:</a:t>
          </a:r>
        </a:p>
        <a:p>
          <a:pPr>
            <a:lnSpc>
              <a:spcPct val="100000"/>
            </a:lnSpc>
          </a:pPr>
          <a:r>
            <a:rPr lang="en-US" sz="1800" b="1"/>
            <a:t>- </a:t>
          </a:r>
          <a:r>
            <a:rPr lang="en-US" sz="1800"/>
            <a:t>Compare ARIMA and ETS models using statistical metrics (e.g., AIC, BIC, MAPE).</a:t>
          </a:r>
        </a:p>
      </dgm:t>
    </dgm:pt>
    <dgm:pt modelId="{21647E9B-F4F4-4B3D-9334-98CA95A300F7}" type="parTrans" cxnId="{F073B381-4004-485C-8D75-66022FF29B10}">
      <dgm:prSet/>
      <dgm:spPr/>
      <dgm:t>
        <a:bodyPr/>
        <a:lstStyle/>
        <a:p>
          <a:endParaRPr lang="en-US"/>
        </a:p>
      </dgm:t>
    </dgm:pt>
    <dgm:pt modelId="{F0C9F485-AB63-42FC-8465-858444DACC8D}" type="sibTrans" cxnId="{F073B381-4004-485C-8D75-66022FF29B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5D53C8-EDD2-4821-9CED-EF90B7C72B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Combine Forecasts for Enhanced Accuracy:</a:t>
          </a:r>
        </a:p>
        <a:p>
          <a:pPr>
            <a:lnSpc>
              <a:spcPct val="100000"/>
            </a:lnSpc>
          </a:pPr>
          <a:r>
            <a:rPr lang="en-US" sz="1600" b="1"/>
            <a:t>- </a:t>
          </a:r>
          <a:r>
            <a:rPr lang="en-US" sz="1600"/>
            <a:t>Explore equal-weighted, inverse MSE-weighted, and OLS-weighted combined forecasts</a:t>
          </a:r>
          <a:r>
            <a:rPr lang="en-US" sz="1800"/>
            <a:t>.</a:t>
          </a:r>
        </a:p>
      </dgm:t>
    </dgm:pt>
    <dgm:pt modelId="{C0911884-13F7-4F18-8ED4-378978CDAA4B}" type="parTrans" cxnId="{D1214E7F-4E4F-4319-B507-43CF424E99A1}">
      <dgm:prSet/>
      <dgm:spPr/>
      <dgm:t>
        <a:bodyPr/>
        <a:lstStyle/>
        <a:p>
          <a:endParaRPr lang="en-US"/>
        </a:p>
      </dgm:t>
    </dgm:pt>
    <dgm:pt modelId="{02BD9581-C874-4EE7-B39C-5968A4807B98}" type="sibTrans" cxnId="{D1214E7F-4E4F-4319-B507-43CF424E99A1}">
      <dgm:prSet/>
      <dgm:spPr/>
      <dgm:t>
        <a:bodyPr/>
        <a:lstStyle/>
        <a:p>
          <a:endParaRPr lang="en-US"/>
        </a:p>
      </dgm:t>
    </dgm:pt>
    <dgm:pt modelId="{7817B13E-986A-4A04-84DF-C1B994817F75}" type="pres">
      <dgm:prSet presAssocID="{B2D5BEC9-098F-4411-9878-8F48CD612E21}" presName="root" presStyleCnt="0">
        <dgm:presLayoutVars>
          <dgm:dir/>
          <dgm:resizeHandles val="exact"/>
        </dgm:presLayoutVars>
      </dgm:prSet>
      <dgm:spPr/>
    </dgm:pt>
    <dgm:pt modelId="{0E8714C9-3592-4B31-8D17-1C01A18C0C30}" type="pres">
      <dgm:prSet presAssocID="{B2D5BEC9-098F-4411-9878-8F48CD612E21}" presName="container" presStyleCnt="0">
        <dgm:presLayoutVars>
          <dgm:dir/>
          <dgm:resizeHandles val="exact"/>
        </dgm:presLayoutVars>
      </dgm:prSet>
      <dgm:spPr/>
    </dgm:pt>
    <dgm:pt modelId="{1A5D5569-9EC3-4B66-A9B7-C7FAA5D9969A}" type="pres">
      <dgm:prSet presAssocID="{96184DAF-C30C-4007-8C77-5A14D0118DFB}" presName="compNode" presStyleCnt="0"/>
      <dgm:spPr/>
    </dgm:pt>
    <dgm:pt modelId="{C39C5897-09F4-458F-906C-5ED7F4334DE0}" type="pres">
      <dgm:prSet presAssocID="{96184DAF-C30C-4007-8C77-5A14D0118DFB}" presName="iconBgRect" presStyleLbl="bgShp" presStyleIdx="0" presStyleCnt="3"/>
      <dgm:spPr/>
    </dgm:pt>
    <dgm:pt modelId="{07109F56-88B3-4A38-8842-C47545998A61}" type="pres">
      <dgm:prSet presAssocID="{96184DAF-C30C-4007-8C77-5A14D0118D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7945DD0-CB02-49CB-B588-C5C9C3D45B1E}" type="pres">
      <dgm:prSet presAssocID="{96184DAF-C30C-4007-8C77-5A14D0118DFB}" presName="spaceRect" presStyleCnt="0"/>
      <dgm:spPr/>
    </dgm:pt>
    <dgm:pt modelId="{E0833C51-028E-407A-8965-736903B4C3A0}" type="pres">
      <dgm:prSet presAssocID="{96184DAF-C30C-4007-8C77-5A14D0118DFB}" presName="textRect" presStyleLbl="revTx" presStyleIdx="0" presStyleCnt="3" custScaleY="132858">
        <dgm:presLayoutVars>
          <dgm:chMax val="1"/>
          <dgm:chPref val="1"/>
        </dgm:presLayoutVars>
      </dgm:prSet>
      <dgm:spPr/>
    </dgm:pt>
    <dgm:pt modelId="{1D26BE95-3E30-440A-8454-5D282C5D894B}" type="pres">
      <dgm:prSet presAssocID="{3E0EEF84-3C11-4C41-B258-0C0A550C0558}" presName="sibTrans" presStyleLbl="sibTrans2D1" presStyleIdx="0" presStyleCnt="0"/>
      <dgm:spPr/>
    </dgm:pt>
    <dgm:pt modelId="{A6341E61-17CF-4D89-B5E6-78A0E710725A}" type="pres">
      <dgm:prSet presAssocID="{1DEF6D08-576C-4CA7-914C-D7CD5DDB81F2}" presName="compNode" presStyleCnt="0"/>
      <dgm:spPr/>
    </dgm:pt>
    <dgm:pt modelId="{71CEC0D2-15EC-4479-8CE8-7E6401370907}" type="pres">
      <dgm:prSet presAssocID="{1DEF6D08-576C-4CA7-914C-D7CD5DDB81F2}" presName="iconBgRect" presStyleLbl="bgShp" presStyleIdx="1" presStyleCnt="3"/>
      <dgm:spPr/>
    </dgm:pt>
    <dgm:pt modelId="{26BDFE29-A3E6-4F60-8FE7-70ECE8F175A3}" type="pres">
      <dgm:prSet presAssocID="{1DEF6D08-576C-4CA7-914C-D7CD5DDB81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Hand with Plant"/>
        </a:ext>
      </dgm:extLst>
    </dgm:pt>
    <dgm:pt modelId="{E3A27A5D-5923-4BF6-954B-F26CE6CFB7EE}" type="pres">
      <dgm:prSet presAssocID="{1DEF6D08-576C-4CA7-914C-D7CD5DDB81F2}" presName="spaceRect" presStyleCnt="0"/>
      <dgm:spPr/>
    </dgm:pt>
    <dgm:pt modelId="{81A214E1-16DA-4CD4-B126-AEFE49E89AFB}" type="pres">
      <dgm:prSet presAssocID="{1DEF6D08-576C-4CA7-914C-D7CD5DDB81F2}" presName="textRect" presStyleLbl="revTx" presStyleIdx="1" presStyleCnt="3">
        <dgm:presLayoutVars>
          <dgm:chMax val="1"/>
          <dgm:chPref val="1"/>
        </dgm:presLayoutVars>
      </dgm:prSet>
      <dgm:spPr/>
    </dgm:pt>
    <dgm:pt modelId="{0214C854-DED6-4C60-8CF1-5B6A236EFB87}" type="pres">
      <dgm:prSet presAssocID="{F0C9F485-AB63-42FC-8465-858444DACC8D}" presName="sibTrans" presStyleLbl="sibTrans2D1" presStyleIdx="0" presStyleCnt="0"/>
      <dgm:spPr/>
    </dgm:pt>
    <dgm:pt modelId="{2EA9032A-EAFE-446C-BA07-602C4937AB41}" type="pres">
      <dgm:prSet presAssocID="{965D53C8-EDD2-4821-9CED-EF90B7C72B93}" presName="compNode" presStyleCnt="0"/>
      <dgm:spPr/>
    </dgm:pt>
    <dgm:pt modelId="{104BC844-EFBC-49D8-AB2F-203E569550EF}" type="pres">
      <dgm:prSet presAssocID="{965D53C8-EDD2-4821-9CED-EF90B7C72B93}" presName="iconBgRect" presStyleLbl="bgShp" presStyleIdx="2" presStyleCnt="3"/>
      <dgm:spPr/>
    </dgm:pt>
    <dgm:pt modelId="{87D2E6DA-509E-429D-B763-3F30B4202FF6}" type="pres">
      <dgm:prSet presAssocID="{965D53C8-EDD2-4821-9CED-EF90B7C72B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E4FED33-573C-4712-ACC0-7B7A8D24C5E4}" type="pres">
      <dgm:prSet presAssocID="{965D53C8-EDD2-4821-9CED-EF90B7C72B93}" presName="spaceRect" presStyleCnt="0"/>
      <dgm:spPr/>
    </dgm:pt>
    <dgm:pt modelId="{E213A2DD-7D34-4EFE-A7DA-9A33C4984E87}" type="pres">
      <dgm:prSet presAssocID="{965D53C8-EDD2-4821-9CED-EF90B7C72B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B4883D-D246-4F2C-9DB6-4D7EF659516F}" type="presOf" srcId="{965D53C8-EDD2-4821-9CED-EF90B7C72B93}" destId="{E213A2DD-7D34-4EFE-A7DA-9A33C4984E87}" srcOrd="0" destOrd="0" presId="urn:microsoft.com/office/officeart/2018/2/layout/IconCircleList"/>
    <dgm:cxn modelId="{E8182857-8BF1-4D8C-81C2-859BCAD79C94}" type="presOf" srcId="{F0C9F485-AB63-42FC-8465-858444DACC8D}" destId="{0214C854-DED6-4C60-8CF1-5B6A236EFB87}" srcOrd="0" destOrd="0" presId="urn:microsoft.com/office/officeart/2018/2/layout/IconCircleList"/>
    <dgm:cxn modelId="{1B44CA78-90E3-4AFA-9BF4-A6D21AC17CF0}" type="presOf" srcId="{96184DAF-C30C-4007-8C77-5A14D0118DFB}" destId="{E0833C51-028E-407A-8965-736903B4C3A0}" srcOrd="0" destOrd="0" presId="urn:microsoft.com/office/officeart/2018/2/layout/IconCircleList"/>
    <dgm:cxn modelId="{D1214E7F-4E4F-4319-B507-43CF424E99A1}" srcId="{B2D5BEC9-098F-4411-9878-8F48CD612E21}" destId="{965D53C8-EDD2-4821-9CED-EF90B7C72B93}" srcOrd="2" destOrd="0" parTransId="{C0911884-13F7-4F18-8ED4-378978CDAA4B}" sibTransId="{02BD9581-C874-4EE7-B39C-5968A4807B98}"/>
    <dgm:cxn modelId="{F073B381-4004-485C-8D75-66022FF29B10}" srcId="{B2D5BEC9-098F-4411-9878-8F48CD612E21}" destId="{1DEF6D08-576C-4CA7-914C-D7CD5DDB81F2}" srcOrd="1" destOrd="0" parTransId="{21647E9B-F4F4-4B3D-9334-98CA95A300F7}" sibTransId="{F0C9F485-AB63-42FC-8465-858444DACC8D}"/>
    <dgm:cxn modelId="{17D3E599-277E-496F-9207-569344455C86}" type="presOf" srcId="{3E0EEF84-3C11-4C41-B258-0C0A550C0558}" destId="{1D26BE95-3E30-440A-8454-5D282C5D894B}" srcOrd="0" destOrd="0" presId="urn:microsoft.com/office/officeart/2018/2/layout/IconCircleList"/>
    <dgm:cxn modelId="{9AB83EE2-9E7C-46BB-92F4-F3EBB7399023}" srcId="{B2D5BEC9-098F-4411-9878-8F48CD612E21}" destId="{96184DAF-C30C-4007-8C77-5A14D0118DFB}" srcOrd="0" destOrd="0" parTransId="{DC2F3C07-F821-4C5F-BA09-8C50CF26ED84}" sibTransId="{3E0EEF84-3C11-4C41-B258-0C0A550C0558}"/>
    <dgm:cxn modelId="{B52367F9-3953-48D3-987A-1DEBD1E8D19D}" type="presOf" srcId="{B2D5BEC9-098F-4411-9878-8F48CD612E21}" destId="{7817B13E-986A-4A04-84DF-C1B994817F75}" srcOrd="0" destOrd="0" presId="urn:microsoft.com/office/officeart/2018/2/layout/IconCircleList"/>
    <dgm:cxn modelId="{2A8A38FF-4B0D-421B-B13A-9FE9CB28F766}" type="presOf" srcId="{1DEF6D08-576C-4CA7-914C-D7CD5DDB81F2}" destId="{81A214E1-16DA-4CD4-B126-AEFE49E89AFB}" srcOrd="0" destOrd="0" presId="urn:microsoft.com/office/officeart/2018/2/layout/IconCircleList"/>
    <dgm:cxn modelId="{E7BF1E95-18BE-45E3-B8B7-E6673776D272}" type="presParOf" srcId="{7817B13E-986A-4A04-84DF-C1B994817F75}" destId="{0E8714C9-3592-4B31-8D17-1C01A18C0C30}" srcOrd="0" destOrd="0" presId="urn:microsoft.com/office/officeart/2018/2/layout/IconCircleList"/>
    <dgm:cxn modelId="{15DC88BE-6291-4CB8-8EE8-A74CBB5AAA8A}" type="presParOf" srcId="{0E8714C9-3592-4B31-8D17-1C01A18C0C30}" destId="{1A5D5569-9EC3-4B66-A9B7-C7FAA5D9969A}" srcOrd="0" destOrd="0" presId="urn:microsoft.com/office/officeart/2018/2/layout/IconCircleList"/>
    <dgm:cxn modelId="{5A056589-C4C3-41A3-B180-18C9CCD12B90}" type="presParOf" srcId="{1A5D5569-9EC3-4B66-A9B7-C7FAA5D9969A}" destId="{C39C5897-09F4-458F-906C-5ED7F4334DE0}" srcOrd="0" destOrd="0" presId="urn:microsoft.com/office/officeart/2018/2/layout/IconCircleList"/>
    <dgm:cxn modelId="{642BF2E2-5111-416B-8F74-C65E030D80CD}" type="presParOf" srcId="{1A5D5569-9EC3-4B66-A9B7-C7FAA5D9969A}" destId="{07109F56-88B3-4A38-8842-C47545998A61}" srcOrd="1" destOrd="0" presId="urn:microsoft.com/office/officeart/2018/2/layout/IconCircleList"/>
    <dgm:cxn modelId="{6A4FBB30-ED08-4C08-B74E-0D4211CABE9E}" type="presParOf" srcId="{1A5D5569-9EC3-4B66-A9B7-C7FAA5D9969A}" destId="{37945DD0-CB02-49CB-B588-C5C9C3D45B1E}" srcOrd="2" destOrd="0" presId="urn:microsoft.com/office/officeart/2018/2/layout/IconCircleList"/>
    <dgm:cxn modelId="{85B0E7A3-7485-45CA-B9C7-8F22B88A29AA}" type="presParOf" srcId="{1A5D5569-9EC3-4B66-A9B7-C7FAA5D9969A}" destId="{E0833C51-028E-407A-8965-736903B4C3A0}" srcOrd="3" destOrd="0" presId="urn:microsoft.com/office/officeart/2018/2/layout/IconCircleList"/>
    <dgm:cxn modelId="{4EA2C03D-451E-44E1-BE53-5429EE2E9448}" type="presParOf" srcId="{0E8714C9-3592-4B31-8D17-1C01A18C0C30}" destId="{1D26BE95-3E30-440A-8454-5D282C5D894B}" srcOrd="1" destOrd="0" presId="urn:microsoft.com/office/officeart/2018/2/layout/IconCircleList"/>
    <dgm:cxn modelId="{7B93C725-9BD8-4EDE-A367-E098CDE8749D}" type="presParOf" srcId="{0E8714C9-3592-4B31-8D17-1C01A18C0C30}" destId="{A6341E61-17CF-4D89-B5E6-78A0E710725A}" srcOrd="2" destOrd="0" presId="urn:microsoft.com/office/officeart/2018/2/layout/IconCircleList"/>
    <dgm:cxn modelId="{B5263DB3-B575-46B8-8F9A-8EF9CC64DBF5}" type="presParOf" srcId="{A6341E61-17CF-4D89-B5E6-78A0E710725A}" destId="{71CEC0D2-15EC-4479-8CE8-7E6401370907}" srcOrd="0" destOrd="0" presId="urn:microsoft.com/office/officeart/2018/2/layout/IconCircleList"/>
    <dgm:cxn modelId="{42F30F6C-91B9-4A1D-8C35-F57A97E26878}" type="presParOf" srcId="{A6341E61-17CF-4D89-B5E6-78A0E710725A}" destId="{26BDFE29-A3E6-4F60-8FE7-70ECE8F175A3}" srcOrd="1" destOrd="0" presId="urn:microsoft.com/office/officeart/2018/2/layout/IconCircleList"/>
    <dgm:cxn modelId="{E8A823CB-C3EC-44B7-8806-BDDF163644BF}" type="presParOf" srcId="{A6341E61-17CF-4D89-B5E6-78A0E710725A}" destId="{E3A27A5D-5923-4BF6-954B-F26CE6CFB7EE}" srcOrd="2" destOrd="0" presId="urn:microsoft.com/office/officeart/2018/2/layout/IconCircleList"/>
    <dgm:cxn modelId="{C42FEA31-0059-4440-988C-3A9930C78E4C}" type="presParOf" srcId="{A6341E61-17CF-4D89-B5E6-78A0E710725A}" destId="{81A214E1-16DA-4CD4-B126-AEFE49E89AFB}" srcOrd="3" destOrd="0" presId="urn:microsoft.com/office/officeart/2018/2/layout/IconCircleList"/>
    <dgm:cxn modelId="{C25D91CC-B238-4E97-B366-058BBCF8514F}" type="presParOf" srcId="{0E8714C9-3592-4B31-8D17-1C01A18C0C30}" destId="{0214C854-DED6-4C60-8CF1-5B6A236EFB87}" srcOrd="3" destOrd="0" presId="urn:microsoft.com/office/officeart/2018/2/layout/IconCircleList"/>
    <dgm:cxn modelId="{905BA9E5-071E-4763-95E4-05D108389698}" type="presParOf" srcId="{0E8714C9-3592-4B31-8D17-1C01A18C0C30}" destId="{2EA9032A-EAFE-446C-BA07-602C4937AB41}" srcOrd="4" destOrd="0" presId="urn:microsoft.com/office/officeart/2018/2/layout/IconCircleList"/>
    <dgm:cxn modelId="{D8529D29-8467-4674-AC8E-A2AA89A09FA3}" type="presParOf" srcId="{2EA9032A-EAFE-446C-BA07-602C4937AB41}" destId="{104BC844-EFBC-49D8-AB2F-203E569550EF}" srcOrd="0" destOrd="0" presId="urn:microsoft.com/office/officeart/2018/2/layout/IconCircleList"/>
    <dgm:cxn modelId="{733ABC5F-D9CA-4DD7-9091-FACA1CD60327}" type="presParOf" srcId="{2EA9032A-EAFE-446C-BA07-602C4937AB41}" destId="{87D2E6DA-509E-429D-B763-3F30B4202FF6}" srcOrd="1" destOrd="0" presId="urn:microsoft.com/office/officeart/2018/2/layout/IconCircleList"/>
    <dgm:cxn modelId="{17926D7A-407A-43E2-BD7E-E0E4D18FDE19}" type="presParOf" srcId="{2EA9032A-EAFE-446C-BA07-602C4937AB41}" destId="{6E4FED33-573C-4712-ACC0-7B7A8D24C5E4}" srcOrd="2" destOrd="0" presId="urn:microsoft.com/office/officeart/2018/2/layout/IconCircleList"/>
    <dgm:cxn modelId="{4DB2A572-966E-4E0B-92DE-4A5743C2C63D}" type="presParOf" srcId="{2EA9032A-EAFE-446C-BA07-602C4937AB41}" destId="{E213A2DD-7D34-4EFE-A7DA-9A33C4984E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A6E019-ECAC-4F04-AF04-DAFFC67BFF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87D74-4F25-4161-A956-A4C31681A6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Importance</a:t>
          </a:r>
          <a:r>
            <a:rPr lang="en-US" baseline="0"/>
            <a:t> of accurate forecasts for resource allocation, economic analysis, and planning.</a:t>
          </a:r>
          <a:endParaRPr lang="en-US"/>
        </a:p>
      </dgm:t>
    </dgm:pt>
    <dgm:pt modelId="{D4F36F3C-6433-464C-8007-F68EC7885B3E}" type="parTrans" cxnId="{FD8CAA41-78D1-43BE-B696-0786732D9E41}">
      <dgm:prSet/>
      <dgm:spPr/>
      <dgm:t>
        <a:bodyPr/>
        <a:lstStyle/>
        <a:p>
          <a:endParaRPr lang="en-US"/>
        </a:p>
      </dgm:t>
    </dgm:pt>
    <dgm:pt modelId="{4A7E31BC-E686-4DEC-94DB-E23C89E6BCEC}" type="sibTrans" cxnId="{FD8CAA41-78D1-43BE-B696-0786732D9E41}">
      <dgm:prSet/>
      <dgm:spPr/>
      <dgm:t>
        <a:bodyPr/>
        <a:lstStyle/>
        <a:p>
          <a:endParaRPr lang="en-US"/>
        </a:p>
      </dgm:t>
    </dgm:pt>
    <dgm:pt modelId="{4E25C605-6763-4633-AB01-D611BFAD5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Brief overview of U.S. airline passenger trends.</a:t>
          </a:r>
        </a:p>
      </dgm:t>
    </dgm:pt>
    <dgm:pt modelId="{5CF7EF58-23D5-4A57-B3D6-506B984EEFF8}" type="parTrans" cxnId="{B8832DFF-385F-42E4-99B6-1FBFAA904FB7}">
      <dgm:prSet/>
      <dgm:spPr/>
      <dgm:t>
        <a:bodyPr/>
        <a:lstStyle/>
        <a:p>
          <a:endParaRPr lang="en-US"/>
        </a:p>
      </dgm:t>
    </dgm:pt>
    <dgm:pt modelId="{40572CE8-0F0E-4266-9552-D01BEC324E6F}" type="sibTrans" cxnId="{B8832DFF-385F-42E4-99B6-1FBFAA904FB7}">
      <dgm:prSet/>
      <dgm:spPr/>
      <dgm:t>
        <a:bodyPr/>
        <a:lstStyle/>
        <a:p>
          <a:endParaRPr lang="en-US"/>
        </a:p>
      </dgm:t>
    </dgm:pt>
    <dgm:pt modelId="{DE1EC089-AAD2-4381-B0B0-1A3D5267D7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spans January 2003 to September 2023.</a:t>
          </a:r>
        </a:p>
      </dgm:t>
    </dgm:pt>
    <dgm:pt modelId="{7DAE411D-4979-4BE2-8923-0AAA8C92CEDF}" type="parTrans" cxnId="{70F7DA6E-7B33-4FA2-8F13-096905B901CE}">
      <dgm:prSet/>
      <dgm:spPr/>
      <dgm:t>
        <a:bodyPr/>
        <a:lstStyle/>
        <a:p>
          <a:endParaRPr lang="en-US"/>
        </a:p>
      </dgm:t>
    </dgm:pt>
    <dgm:pt modelId="{A66AC3C7-278A-4688-9C6B-EA5CBF422D40}" type="sibTrans" cxnId="{70F7DA6E-7B33-4FA2-8F13-096905B901CE}">
      <dgm:prSet/>
      <dgm:spPr/>
      <dgm:t>
        <a:bodyPr/>
        <a:lstStyle/>
        <a:p>
          <a:endParaRPr lang="en-US"/>
        </a:p>
      </dgm:t>
    </dgm:pt>
    <dgm:pt modelId="{D585BDBE-2FDF-4455-B517-ABD3CFBBF64D}" type="pres">
      <dgm:prSet presAssocID="{54A6E019-ECAC-4F04-AF04-DAFFC67BFFDC}" presName="root" presStyleCnt="0">
        <dgm:presLayoutVars>
          <dgm:dir/>
          <dgm:resizeHandles val="exact"/>
        </dgm:presLayoutVars>
      </dgm:prSet>
      <dgm:spPr/>
    </dgm:pt>
    <dgm:pt modelId="{D390E527-9B99-41A0-A4AE-101C03954AA4}" type="pres">
      <dgm:prSet presAssocID="{58F87D74-4F25-4161-A956-A4C31681A658}" presName="compNode" presStyleCnt="0"/>
      <dgm:spPr/>
    </dgm:pt>
    <dgm:pt modelId="{0D6F8D3B-9FC5-4EF9-B75F-80F8CE95F665}" type="pres">
      <dgm:prSet presAssocID="{58F87D74-4F25-4161-A956-A4C31681A658}" presName="bgRect" presStyleLbl="bgShp" presStyleIdx="0" presStyleCnt="3"/>
      <dgm:spPr/>
    </dgm:pt>
    <dgm:pt modelId="{13E9306C-7C86-402F-85FE-1DE685B5060D}" type="pres">
      <dgm:prSet presAssocID="{58F87D74-4F25-4161-A956-A4C31681A65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8A5D1578-9652-424A-8C66-471064F5D9D1}" type="pres">
      <dgm:prSet presAssocID="{58F87D74-4F25-4161-A956-A4C31681A658}" presName="spaceRect" presStyleCnt="0"/>
      <dgm:spPr/>
    </dgm:pt>
    <dgm:pt modelId="{E1312851-54E5-4DFC-A826-01F53618D67F}" type="pres">
      <dgm:prSet presAssocID="{58F87D74-4F25-4161-A956-A4C31681A658}" presName="parTx" presStyleLbl="revTx" presStyleIdx="0" presStyleCnt="3">
        <dgm:presLayoutVars>
          <dgm:chMax val="0"/>
          <dgm:chPref val="0"/>
        </dgm:presLayoutVars>
      </dgm:prSet>
      <dgm:spPr/>
    </dgm:pt>
    <dgm:pt modelId="{536FD4B5-0538-4B24-8915-375FC7A8ECE7}" type="pres">
      <dgm:prSet presAssocID="{4A7E31BC-E686-4DEC-94DB-E23C89E6BCEC}" presName="sibTrans" presStyleCnt="0"/>
      <dgm:spPr/>
    </dgm:pt>
    <dgm:pt modelId="{E4523B4A-5248-4139-8D95-582AB871725C}" type="pres">
      <dgm:prSet presAssocID="{4E25C605-6763-4633-AB01-D611BFAD5C45}" presName="compNode" presStyleCnt="0"/>
      <dgm:spPr/>
    </dgm:pt>
    <dgm:pt modelId="{D80977AB-D0CF-4EF2-85E3-1CF834A402A3}" type="pres">
      <dgm:prSet presAssocID="{4E25C605-6763-4633-AB01-D611BFAD5C45}" presName="bgRect" presStyleLbl="bgShp" presStyleIdx="1" presStyleCnt="3"/>
      <dgm:spPr/>
    </dgm:pt>
    <dgm:pt modelId="{91922B26-2E33-4F8D-99A8-87EA3032BC23}" type="pres">
      <dgm:prSet presAssocID="{4E25C605-6763-4633-AB01-D611BFAD5C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99E41207-9C4A-4799-AE15-84452EB38641}" type="pres">
      <dgm:prSet presAssocID="{4E25C605-6763-4633-AB01-D611BFAD5C45}" presName="spaceRect" presStyleCnt="0"/>
      <dgm:spPr/>
    </dgm:pt>
    <dgm:pt modelId="{B5B18F13-6ECF-406B-B0F0-35DA754F41E5}" type="pres">
      <dgm:prSet presAssocID="{4E25C605-6763-4633-AB01-D611BFAD5C45}" presName="parTx" presStyleLbl="revTx" presStyleIdx="1" presStyleCnt="3">
        <dgm:presLayoutVars>
          <dgm:chMax val="0"/>
          <dgm:chPref val="0"/>
        </dgm:presLayoutVars>
      </dgm:prSet>
      <dgm:spPr/>
    </dgm:pt>
    <dgm:pt modelId="{3DCD6FD1-4AC9-4278-9CB3-3AC4DC9991F6}" type="pres">
      <dgm:prSet presAssocID="{40572CE8-0F0E-4266-9552-D01BEC324E6F}" presName="sibTrans" presStyleCnt="0"/>
      <dgm:spPr/>
    </dgm:pt>
    <dgm:pt modelId="{1F308346-40C6-484C-AB2A-A5FC1A07ECB0}" type="pres">
      <dgm:prSet presAssocID="{DE1EC089-AAD2-4381-B0B0-1A3D5267D791}" presName="compNode" presStyleCnt="0"/>
      <dgm:spPr/>
    </dgm:pt>
    <dgm:pt modelId="{80A95452-FED1-454F-A2D8-E78956AF2182}" type="pres">
      <dgm:prSet presAssocID="{DE1EC089-AAD2-4381-B0B0-1A3D5267D791}" presName="bgRect" presStyleLbl="bgShp" presStyleIdx="2" presStyleCnt="3"/>
      <dgm:spPr/>
    </dgm:pt>
    <dgm:pt modelId="{FC7934B1-EE80-49EA-8AE2-E3CCE0972665}" type="pres">
      <dgm:prSet presAssocID="{DE1EC089-AAD2-4381-B0B0-1A3D5267D7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8FD5EDA-1B89-4D66-B46E-86FF743257FE}" type="pres">
      <dgm:prSet presAssocID="{DE1EC089-AAD2-4381-B0B0-1A3D5267D791}" presName="spaceRect" presStyleCnt="0"/>
      <dgm:spPr/>
    </dgm:pt>
    <dgm:pt modelId="{FC035A22-3112-482A-90E5-EAE5A22082FD}" type="pres">
      <dgm:prSet presAssocID="{DE1EC089-AAD2-4381-B0B0-1A3D5267D7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842560C-0AE3-4DF0-8B01-5145087F7272}" type="presOf" srcId="{54A6E019-ECAC-4F04-AF04-DAFFC67BFFDC}" destId="{D585BDBE-2FDF-4455-B517-ABD3CFBBF64D}" srcOrd="0" destOrd="0" presId="urn:microsoft.com/office/officeart/2018/2/layout/IconVerticalSolidList"/>
    <dgm:cxn modelId="{C51D183F-8869-42DD-9C83-63FEBCDA6ADC}" type="presOf" srcId="{58F87D74-4F25-4161-A956-A4C31681A658}" destId="{E1312851-54E5-4DFC-A826-01F53618D67F}" srcOrd="0" destOrd="0" presId="urn:microsoft.com/office/officeart/2018/2/layout/IconVerticalSolidList"/>
    <dgm:cxn modelId="{FD8CAA41-78D1-43BE-B696-0786732D9E41}" srcId="{54A6E019-ECAC-4F04-AF04-DAFFC67BFFDC}" destId="{58F87D74-4F25-4161-A956-A4C31681A658}" srcOrd="0" destOrd="0" parTransId="{D4F36F3C-6433-464C-8007-F68EC7885B3E}" sibTransId="{4A7E31BC-E686-4DEC-94DB-E23C89E6BCEC}"/>
    <dgm:cxn modelId="{70F7DA6E-7B33-4FA2-8F13-096905B901CE}" srcId="{54A6E019-ECAC-4F04-AF04-DAFFC67BFFDC}" destId="{DE1EC089-AAD2-4381-B0B0-1A3D5267D791}" srcOrd="2" destOrd="0" parTransId="{7DAE411D-4979-4BE2-8923-0AAA8C92CEDF}" sibTransId="{A66AC3C7-278A-4688-9C6B-EA5CBF422D40}"/>
    <dgm:cxn modelId="{45B66E8A-CEA9-464F-A01A-D6CDF7E99C16}" type="presOf" srcId="{DE1EC089-AAD2-4381-B0B0-1A3D5267D791}" destId="{FC035A22-3112-482A-90E5-EAE5A22082FD}" srcOrd="0" destOrd="0" presId="urn:microsoft.com/office/officeart/2018/2/layout/IconVerticalSolidList"/>
    <dgm:cxn modelId="{68F9DAA7-697C-49B8-96EF-D112B2C1395B}" type="presOf" srcId="{4E25C605-6763-4633-AB01-D611BFAD5C45}" destId="{B5B18F13-6ECF-406B-B0F0-35DA754F41E5}" srcOrd="0" destOrd="0" presId="urn:microsoft.com/office/officeart/2018/2/layout/IconVerticalSolidList"/>
    <dgm:cxn modelId="{B8832DFF-385F-42E4-99B6-1FBFAA904FB7}" srcId="{54A6E019-ECAC-4F04-AF04-DAFFC67BFFDC}" destId="{4E25C605-6763-4633-AB01-D611BFAD5C45}" srcOrd="1" destOrd="0" parTransId="{5CF7EF58-23D5-4A57-B3D6-506B984EEFF8}" sibTransId="{40572CE8-0F0E-4266-9552-D01BEC324E6F}"/>
    <dgm:cxn modelId="{6A50462E-31CA-47C8-9946-8E561D9E76EB}" type="presParOf" srcId="{D585BDBE-2FDF-4455-B517-ABD3CFBBF64D}" destId="{D390E527-9B99-41A0-A4AE-101C03954AA4}" srcOrd="0" destOrd="0" presId="urn:microsoft.com/office/officeart/2018/2/layout/IconVerticalSolidList"/>
    <dgm:cxn modelId="{3D5E4B02-BB78-47BD-90CE-47F4C8630969}" type="presParOf" srcId="{D390E527-9B99-41A0-A4AE-101C03954AA4}" destId="{0D6F8D3B-9FC5-4EF9-B75F-80F8CE95F665}" srcOrd="0" destOrd="0" presId="urn:microsoft.com/office/officeart/2018/2/layout/IconVerticalSolidList"/>
    <dgm:cxn modelId="{98D6226F-DE2A-45FC-9E97-59C681170ECD}" type="presParOf" srcId="{D390E527-9B99-41A0-A4AE-101C03954AA4}" destId="{13E9306C-7C86-402F-85FE-1DE685B5060D}" srcOrd="1" destOrd="0" presId="urn:microsoft.com/office/officeart/2018/2/layout/IconVerticalSolidList"/>
    <dgm:cxn modelId="{54798DC5-DF5E-4A2E-9187-F87F9899CEEF}" type="presParOf" srcId="{D390E527-9B99-41A0-A4AE-101C03954AA4}" destId="{8A5D1578-9652-424A-8C66-471064F5D9D1}" srcOrd="2" destOrd="0" presId="urn:microsoft.com/office/officeart/2018/2/layout/IconVerticalSolidList"/>
    <dgm:cxn modelId="{D778F524-64D8-4036-B665-96C41EE5E03A}" type="presParOf" srcId="{D390E527-9B99-41A0-A4AE-101C03954AA4}" destId="{E1312851-54E5-4DFC-A826-01F53618D67F}" srcOrd="3" destOrd="0" presId="urn:microsoft.com/office/officeart/2018/2/layout/IconVerticalSolidList"/>
    <dgm:cxn modelId="{38F964F3-6FF5-4179-9E74-9C0BCE73573F}" type="presParOf" srcId="{D585BDBE-2FDF-4455-B517-ABD3CFBBF64D}" destId="{536FD4B5-0538-4B24-8915-375FC7A8ECE7}" srcOrd="1" destOrd="0" presId="urn:microsoft.com/office/officeart/2018/2/layout/IconVerticalSolidList"/>
    <dgm:cxn modelId="{C2C32B3B-4D09-4F8A-ABD2-A088F61460D2}" type="presParOf" srcId="{D585BDBE-2FDF-4455-B517-ABD3CFBBF64D}" destId="{E4523B4A-5248-4139-8D95-582AB871725C}" srcOrd="2" destOrd="0" presId="urn:microsoft.com/office/officeart/2018/2/layout/IconVerticalSolidList"/>
    <dgm:cxn modelId="{CB2241A0-20A0-4E95-9F02-21260F2621F2}" type="presParOf" srcId="{E4523B4A-5248-4139-8D95-582AB871725C}" destId="{D80977AB-D0CF-4EF2-85E3-1CF834A402A3}" srcOrd="0" destOrd="0" presId="urn:microsoft.com/office/officeart/2018/2/layout/IconVerticalSolidList"/>
    <dgm:cxn modelId="{5EA0C5FE-30C9-4587-84E4-A8A0750CAA47}" type="presParOf" srcId="{E4523B4A-5248-4139-8D95-582AB871725C}" destId="{91922B26-2E33-4F8D-99A8-87EA3032BC23}" srcOrd="1" destOrd="0" presId="urn:microsoft.com/office/officeart/2018/2/layout/IconVerticalSolidList"/>
    <dgm:cxn modelId="{9349EFF4-F081-487D-BC00-EA2B76F3DA3F}" type="presParOf" srcId="{E4523B4A-5248-4139-8D95-582AB871725C}" destId="{99E41207-9C4A-4799-AE15-84452EB38641}" srcOrd="2" destOrd="0" presId="urn:microsoft.com/office/officeart/2018/2/layout/IconVerticalSolidList"/>
    <dgm:cxn modelId="{A7A027BD-0896-4153-B67F-7EF26E800AF3}" type="presParOf" srcId="{E4523B4A-5248-4139-8D95-582AB871725C}" destId="{B5B18F13-6ECF-406B-B0F0-35DA754F41E5}" srcOrd="3" destOrd="0" presId="urn:microsoft.com/office/officeart/2018/2/layout/IconVerticalSolidList"/>
    <dgm:cxn modelId="{2F129DBB-18F9-4811-A755-A3AE4B5E032F}" type="presParOf" srcId="{D585BDBE-2FDF-4455-B517-ABD3CFBBF64D}" destId="{3DCD6FD1-4AC9-4278-9CB3-3AC4DC9991F6}" srcOrd="3" destOrd="0" presId="urn:microsoft.com/office/officeart/2018/2/layout/IconVerticalSolidList"/>
    <dgm:cxn modelId="{CB869EFA-2284-450F-9E1F-AEDFE57006A4}" type="presParOf" srcId="{D585BDBE-2FDF-4455-B517-ABD3CFBBF64D}" destId="{1F308346-40C6-484C-AB2A-A5FC1A07ECB0}" srcOrd="4" destOrd="0" presId="urn:microsoft.com/office/officeart/2018/2/layout/IconVerticalSolidList"/>
    <dgm:cxn modelId="{4BA332DF-EAC7-4AF5-97D4-A2478F56AB1B}" type="presParOf" srcId="{1F308346-40C6-484C-AB2A-A5FC1A07ECB0}" destId="{80A95452-FED1-454F-A2D8-E78956AF2182}" srcOrd="0" destOrd="0" presId="urn:microsoft.com/office/officeart/2018/2/layout/IconVerticalSolidList"/>
    <dgm:cxn modelId="{C596055E-570F-4915-9DDC-8F29B93B5112}" type="presParOf" srcId="{1F308346-40C6-484C-AB2A-A5FC1A07ECB0}" destId="{FC7934B1-EE80-49EA-8AE2-E3CCE0972665}" srcOrd="1" destOrd="0" presId="urn:microsoft.com/office/officeart/2018/2/layout/IconVerticalSolidList"/>
    <dgm:cxn modelId="{94A00AED-3B49-4352-B097-28B77356D69C}" type="presParOf" srcId="{1F308346-40C6-484C-AB2A-A5FC1A07ECB0}" destId="{48FD5EDA-1B89-4D66-B46E-86FF743257FE}" srcOrd="2" destOrd="0" presId="urn:microsoft.com/office/officeart/2018/2/layout/IconVerticalSolidList"/>
    <dgm:cxn modelId="{8C1B0D81-1AF5-4F73-9AFB-01DD3FCB4DA0}" type="presParOf" srcId="{1F308346-40C6-484C-AB2A-A5FC1A07ECB0}" destId="{FC035A22-3112-482A-90E5-EAE5A22082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5BBDFB-B656-4039-8675-A9218B5D24F1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BFD5B1-A56C-4A50-BAA0-008EE9B20B77}">
      <dgm:prSet/>
      <dgm:spPr/>
      <dgm:t>
        <a:bodyPr/>
        <a:lstStyle/>
        <a:p>
          <a:r>
            <a:rPr lang="en-US"/>
            <a:t>Equal-Weighted: Averaging the top three models.</a:t>
          </a:r>
        </a:p>
      </dgm:t>
    </dgm:pt>
    <dgm:pt modelId="{D842114D-B767-45EF-89D7-E7B9D0F0F429}" type="parTrans" cxnId="{D6887B42-AC7E-44A2-BF71-0B73976B8CF0}">
      <dgm:prSet/>
      <dgm:spPr/>
      <dgm:t>
        <a:bodyPr/>
        <a:lstStyle/>
        <a:p>
          <a:endParaRPr lang="en-US"/>
        </a:p>
      </dgm:t>
    </dgm:pt>
    <dgm:pt modelId="{4F6EE9B2-A530-411B-B635-D053E3B3C265}" type="sibTrans" cxnId="{D6887B42-AC7E-44A2-BF71-0B73976B8CF0}">
      <dgm:prSet/>
      <dgm:spPr/>
      <dgm:t>
        <a:bodyPr/>
        <a:lstStyle/>
        <a:p>
          <a:endParaRPr lang="en-US"/>
        </a:p>
      </dgm:t>
    </dgm:pt>
    <dgm:pt modelId="{A2693207-3D38-4CE8-A302-4B836158A34B}">
      <dgm:prSet/>
      <dgm:spPr/>
      <dgm:t>
        <a:bodyPr/>
        <a:lstStyle/>
        <a:p>
          <a:r>
            <a:rPr lang="en-US"/>
            <a:t>Inverse MSE-Weighted: Weighting based on inverse error.</a:t>
          </a:r>
        </a:p>
      </dgm:t>
    </dgm:pt>
    <dgm:pt modelId="{1F450866-9D3B-4EE7-BE3F-9086500C2CE8}" type="parTrans" cxnId="{D70F54AA-4800-4214-BA68-BE0F45FBB49B}">
      <dgm:prSet/>
      <dgm:spPr/>
      <dgm:t>
        <a:bodyPr/>
        <a:lstStyle/>
        <a:p>
          <a:endParaRPr lang="en-US"/>
        </a:p>
      </dgm:t>
    </dgm:pt>
    <dgm:pt modelId="{41180CC5-030B-44D5-B9AC-EF2B4A8A7576}" type="sibTrans" cxnId="{D70F54AA-4800-4214-BA68-BE0F45FBB49B}">
      <dgm:prSet/>
      <dgm:spPr/>
      <dgm:t>
        <a:bodyPr/>
        <a:lstStyle/>
        <a:p>
          <a:endParaRPr lang="en-US"/>
        </a:p>
      </dgm:t>
    </dgm:pt>
    <dgm:pt modelId="{407AF084-98F6-4B13-B461-606DF72FFFE5}">
      <dgm:prSet/>
      <dgm:spPr/>
      <dgm:t>
        <a:bodyPr/>
        <a:lstStyle/>
        <a:p>
          <a:r>
            <a:rPr lang="en-US"/>
            <a:t>OLS-Weighted: Using linear regression for optimized weights.</a:t>
          </a:r>
        </a:p>
      </dgm:t>
    </dgm:pt>
    <dgm:pt modelId="{2D8AFA2D-97DA-481A-BA6C-0B735616656F}" type="parTrans" cxnId="{C19822B2-D938-4ED6-8119-D6F7F897D529}">
      <dgm:prSet/>
      <dgm:spPr/>
      <dgm:t>
        <a:bodyPr/>
        <a:lstStyle/>
        <a:p>
          <a:endParaRPr lang="en-US"/>
        </a:p>
      </dgm:t>
    </dgm:pt>
    <dgm:pt modelId="{E0CEAD00-1992-40E7-B06B-CAED8A6139F6}" type="sibTrans" cxnId="{C19822B2-D938-4ED6-8119-D6F7F897D529}">
      <dgm:prSet/>
      <dgm:spPr/>
      <dgm:t>
        <a:bodyPr/>
        <a:lstStyle/>
        <a:p>
          <a:endParaRPr lang="en-US"/>
        </a:p>
      </dgm:t>
    </dgm:pt>
    <dgm:pt modelId="{DF99B103-6155-C347-929B-F732D5E28953}" type="pres">
      <dgm:prSet presAssocID="{D25BBDFB-B656-4039-8675-A9218B5D24F1}" presName="Name0" presStyleCnt="0">
        <dgm:presLayoutVars>
          <dgm:dir/>
          <dgm:animLvl val="lvl"/>
          <dgm:resizeHandles val="exact"/>
        </dgm:presLayoutVars>
      </dgm:prSet>
      <dgm:spPr/>
    </dgm:pt>
    <dgm:pt modelId="{7C39AAF0-2C82-5940-909A-233234466FAE}" type="pres">
      <dgm:prSet presAssocID="{407AF084-98F6-4B13-B461-606DF72FFFE5}" presName="boxAndChildren" presStyleCnt="0"/>
      <dgm:spPr/>
    </dgm:pt>
    <dgm:pt modelId="{8BA70F90-2170-C14A-A637-4F7D2EB33588}" type="pres">
      <dgm:prSet presAssocID="{407AF084-98F6-4B13-B461-606DF72FFFE5}" presName="parentTextBox" presStyleLbl="node1" presStyleIdx="0" presStyleCnt="3"/>
      <dgm:spPr/>
    </dgm:pt>
    <dgm:pt modelId="{EB8332B9-22B3-E948-B02B-23004719B585}" type="pres">
      <dgm:prSet presAssocID="{41180CC5-030B-44D5-B9AC-EF2B4A8A7576}" presName="sp" presStyleCnt="0"/>
      <dgm:spPr/>
    </dgm:pt>
    <dgm:pt modelId="{C3B30A53-E166-ED4F-A07B-5F6FA3D43C5E}" type="pres">
      <dgm:prSet presAssocID="{A2693207-3D38-4CE8-A302-4B836158A34B}" presName="arrowAndChildren" presStyleCnt="0"/>
      <dgm:spPr/>
    </dgm:pt>
    <dgm:pt modelId="{2BE4C431-DF9A-5449-B6F1-396362985265}" type="pres">
      <dgm:prSet presAssocID="{A2693207-3D38-4CE8-A302-4B836158A34B}" presName="parentTextArrow" presStyleLbl="node1" presStyleIdx="1" presStyleCnt="3"/>
      <dgm:spPr/>
    </dgm:pt>
    <dgm:pt modelId="{7749F86D-6C3D-274C-A194-FBC1D974D381}" type="pres">
      <dgm:prSet presAssocID="{4F6EE9B2-A530-411B-B635-D053E3B3C265}" presName="sp" presStyleCnt="0"/>
      <dgm:spPr/>
    </dgm:pt>
    <dgm:pt modelId="{4FA3245B-CA42-5F4D-A892-55AFE377AD43}" type="pres">
      <dgm:prSet presAssocID="{FABFD5B1-A56C-4A50-BAA0-008EE9B20B77}" presName="arrowAndChildren" presStyleCnt="0"/>
      <dgm:spPr/>
    </dgm:pt>
    <dgm:pt modelId="{AAE113FD-B8A1-A943-BE28-4485B844EE94}" type="pres">
      <dgm:prSet presAssocID="{FABFD5B1-A56C-4A50-BAA0-008EE9B20B77}" presName="parentTextArrow" presStyleLbl="node1" presStyleIdx="2" presStyleCnt="3"/>
      <dgm:spPr/>
    </dgm:pt>
  </dgm:ptLst>
  <dgm:cxnLst>
    <dgm:cxn modelId="{D6887B42-AC7E-44A2-BF71-0B73976B8CF0}" srcId="{D25BBDFB-B656-4039-8675-A9218B5D24F1}" destId="{FABFD5B1-A56C-4A50-BAA0-008EE9B20B77}" srcOrd="0" destOrd="0" parTransId="{D842114D-B767-45EF-89D7-E7B9D0F0F429}" sibTransId="{4F6EE9B2-A530-411B-B635-D053E3B3C265}"/>
    <dgm:cxn modelId="{1954E84C-B1EB-BE4C-9893-D2C6575BDE53}" type="presOf" srcId="{FABFD5B1-A56C-4A50-BAA0-008EE9B20B77}" destId="{AAE113FD-B8A1-A943-BE28-4485B844EE94}" srcOrd="0" destOrd="0" presId="urn:microsoft.com/office/officeart/2005/8/layout/process4"/>
    <dgm:cxn modelId="{A97B995A-762C-8C43-8205-5E152B431BCF}" type="presOf" srcId="{A2693207-3D38-4CE8-A302-4B836158A34B}" destId="{2BE4C431-DF9A-5449-B6F1-396362985265}" srcOrd="0" destOrd="0" presId="urn:microsoft.com/office/officeart/2005/8/layout/process4"/>
    <dgm:cxn modelId="{E91C6C62-D872-E84E-B164-FDE2D7FD9331}" type="presOf" srcId="{D25BBDFB-B656-4039-8675-A9218B5D24F1}" destId="{DF99B103-6155-C347-929B-F732D5E28953}" srcOrd="0" destOrd="0" presId="urn:microsoft.com/office/officeart/2005/8/layout/process4"/>
    <dgm:cxn modelId="{D70F54AA-4800-4214-BA68-BE0F45FBB49B}" srcId="{D25BBDFB-B656-4039-8675-A9218B5D24F1}" destId="{A2693207-3D38-4CE8-A302-4B836158A34B}" srcOrd="1" destOrd="0" parTransId="{1F450866-9D3B-4EE7-BE3F-9086500C2CE8}" sibTransId="{41180CC5-030B-44D5-B9AC-EF2B4A8A7576}"/>
    <dgm:cxn modelId="{C19822B2-D938-4ED6-8119-D6F7F897D529}" srcId="{D25BBDFB-B656-4039-8675-A9218B5D24F1}" destId="{407AF084-98F6-4B13-B461-606DF72FFFE5}" srcOrd="2" destOrd="0" parTransId="{2D8AFA2D-97DA-481A-BA6C-0B735616656F}" sibTransId="{E0CEAD00-1992-40E7-B06B-CAED8A6139F6}"/>
    <dgm:cxn modelId="{6CAA90DF-6110-3F4D-A773-00EB57FFFC96}" type="presOf" srcId="{407AF084-98F6-4B13-B461-606DF72FFFE5}" destId="{8BA70F90-2170-C14A-A637-4F7D2EB33588}" srcOrd="0" destOrd="0" presId="urn:microsoft.com/office/officeart/2005/8/layout/process4"/>
    <dgm:cxn modelId="{604E3A96-3471-5041-959E-CFC3F1C56905}" type="presParOf" srcId="{DF99B103-6155-C347-929B-F732D5E28953}" destId="{7C39AAF0-2C82-5940-909A-233234466FAE}" srcOrd="0" destOrd="0" presId="urn:microsoft.com/office/officeart/2005/8/layout/process4"/>
    <dgm:cxn modelId="{22A21587-4EB6-A94D-92B7-3F2BE8FB3469}" type="presParOf" srcId="{7C39AAF0-2C82-5940-909A-233234466FAE}" destId="{8BA70F90-2170-C14A-A637-4F7D2EB33588}" srcOrd="0" destOrd="0" presId="urn:microsoft.com/office/officeart/2005/8/layout/process4"/>
    <dgm:cxn modelId="{264257FD-22BE-914A-B571-D990797DA3B3}" type="presParOf" srcId="{DF99B103-6155-C347-929B-F732D5E28953}" destId="{EB8332B9-22B3-E948-B02B-23004719B585}" srcOrd="1" destOrd="0" presId="urn:microsoft.com/office/officeart/2005/8/layout/process4"/>
    <dgm:cxn modelId="{B0F8430A-54B2-494D-81D1-28E4AFCE9935}" type="presParOf" srcId="{DF99B103-6155-C347-929B-F732D5E28953}" destId="{C3B30A53-E166-ED4F-A07B-5F6FA3D43C5E}" srcOrd="2" destOrd="0" presId="urn:microsoft.com/office/officeart/2005/8/layout/process4"/>
    <dgm:cxn modelId="{7DE4DA05-F63D-4547-8BBC-35A80E41C718}" type="presParOf" srcId="{C3B30A53-E166-ED4F-A07B-5F6FA3D43C5E}" destId="{2BE4C431-DF9A-5449-B6F1-396362985265}" srcOrd="0" destOrd="0" presId="urn:microsoft.com/office/officeart/2005/8/layout/process4"/>
    <dgm:cxn modelId="{16A13A15-A6F7-BA46-962A-A3FCD1EDC6B3}" type="presParOf" srcId="{DF99B103-6155-C347-929B-F732D5E28953}" destId="{7749F86D-6C3D-274C-A194-FBC1D974D381}" srcOrd="3" destOrd="0" presId="urn:microsoft.com/office/officeart/2005/8/layout/process4"/>
    <dgm:cxn modelId="{A73486D7-6625-5049-96AD-C38AB079BB41}" type="presParOf" srcId="{DF99B103-6155-C347-929B-F732D5E28953}" destId="{4FA3245B-CA42-5F4D-A892-55AFE377AD43}" srcOrd="4" destOrd="0" presId="urn:microsoft.com/office/officeart/2005/8/layout/process4"/>
    <dgm:cxn modelId="{6728B861-89A5-F641-B233-8F961C7985D6}" type="presParOf" srcId="{4FA3245B-CA42-5F4D-A892-55AFE377AD43}" destId="{AAE113FD-B8A1-A943-BE28-4485B844EE9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0F26F6-6C91-4850-8C21-3359E0B4A34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90C390-C104-4210-B0B1-6724CB6B5F19}">
      <dgm:prSet/>
      <dgm:spPr/>
      <dgm:t>
        <a:bodyPr/>
        <a:lstStyle/>
        <a:p>
          <a:r>
            <a:rPr lang="en-US" b="1"/>
            <a:t>Summary of findings:</a:t>
          </a:r>
        </a:p>
      </dgm:t>
    </dgm:pt>
    <dgm:pt modelId="{F42FCF63-4B43-430D-BE1A-29F3B8D6C8D0}" type="parTrans" cxnId="{D35866B5-ABAB-4E5D-B811-EC18222D940F}">
      <dgm:prSet/>
      <dgm:spPr/>
      <dgm:t>
        <a:bodyPr/>
        <a:lstStyle/>
        <a:p>
          <a:endParaRPr lang="en-US"/>
        </a:p>
      </dgm:t>
    </dgm:pt>
    <dgm:pt modelId="{29F8FD99-CB23-48D4-A237-FA082464B8CD}" type="sibTrans" cxnId="{D35866B5-ABAB-4E5D-B811-EC18222D940F}">
      <dgm:prSet/>
      <dgm:spPr/>
      <dgm:t>
        <a:bodyPr/>
        <a:lstStyle/>
        <a:p>
          <a:endParaRPr lang="en-US"/>
        </a:p>
      </dgm:t>
    </dgm:pt>
    <dgm:pt modelId="{8C2980E5-3D5E-475B-957C-CC60EA8959D0}">
      <dgm:prSet/>
      <dgm:spPr/>
      <dgm:t>
        <a:bodyPr/>
        <a:lstStyle/>
        <a:p>
          <a:r>
            <a:rPr lang="en-US">
              <a:latin typeface="Neue Haas Grotesk Text Pro"/>
            </a:rPr>
            <a:t>ARMA</a:t>
          </a:r>
          <a:r>
            <a:rPr lang="en-US"/>
            <a:t>(1,1) was the most effective model for short-term forecasts.</a:t>
          </a:r>
        </a:p>
      </dgm:t>
    </dgm:pt>
    <dgm:pt modelId="{5C1F26AE-BC32-412B-9312-E003252519CF}" type="parTrans" cxnId="{164C31E0-1926-43FA-BFE6-595B5745B87C}">
      <dgm:prSet/>
      <dgm:spPr/>
      <dgm:t>
        <a:bodyPr/>
        <a:lstStyle/>
        <a:p>
          <a:endParaRPr lang="en-US"/>
        </a:p>
      </dgm:t>
    </dgm:pt>
    <dgm:pt modelId="{300425AF-660C-40E0-9CD4-67E51DF6EE85}" type="sibTrans" cxnId="{164C31E0-1926-43FA-BFE6-595B5745B87C}">
      <dgm:prSet/>
      <dgm:spPr/>
      <dgm:t>
        <a:bodyPr/>
        <a:lstStyle/>
        <a:p>
          <a:endParaRPr lang="en-US"/>
        </a:p>
      </dgm:t>
    </dgm:pt>
    <dgm:pt modelId="{85C0D530-E565-4A06-98B8-C3B8532C863B}">
      <dgm:prSet/>
      <dgm:spPr/>
      <dgm:t>
        <a:bodyPr/>
        <a:lstStyle/>
        <a:p>
          <a:r>
            <a:rPr lang="en-US" b="1"/>
            <a:t>Potential for future forecasting projects:</a:t>
          </a:r>
        </a:p>
      </dgm:t>
    </dgm:pt>
    <dgm:pt modelId="{0F3A001F-06A2-4BE5-ACA4-DD66751CCF58}" type="parTrans" cxnId="{BA3FA6A5-3A29-4765-8D09-8378F00E74A3}">
      <dgm:prSet/>
      <dgm:spPr/>
      <dgm:t>
        <a:bodyPr/>
        <a:lstStyle/>
        <a:p>
          <a:endParaRPr lang="en-US"/>
        </a:p>
      </dgm:t>
    </dgm:pt>
    <dgm:pt modelId="{B0EDEA7E-DB19-47A6-99CF-4E3666073D57}" type="sibTrans" cxnId="{BA3FA6A5-3A29-4765-8D09-8378F00E74A3}">
      <dgm:prSet/>
      <dgm:spPr/>
      <dgm:t>
        <a:bodyPr/>
        <a:lstStyle/>
        <a:p>
          <a:endParaRPr lang="en-US"/>
        </a:p>
      </dgm:t>
    </dgm:pt>
    <dgm:pt modelId="{93D1BC98-61C5-4AFA-9BF3-00024843875B}">
      <dgm:prSet/>
      <dgm:spPr/>
      <dgm:t>
        <a:bodyPr/>
        <a:lstStyle/>
        <a:p>
          <a:r>
            <a:rPr lang="en-US" b="1"/>
            <a:t>Advanced Models</a:t>
          </a:r>
          <a:r>
            <a:rPr lang="en-US"/>
            <a:t>: Future projects could use models like Seasonal ARIMA or machine learning to capture complex patterns.</a:t>
          </a:r>
        </a:p>
      </dgm:t>
    </dgm:pt>
    <dgm:pt modelId="{A4FD1FF4-FBB3-4B29-B2BD-E689379C85EA}" type="parTrans" cxnId="{6E1DD969-A3D5-47DE-82EF-F832B7236FD1}">
      <dgm:prSet/>
      <dgm:spPr/>
      <dgm:t>
        <a:bodyPr/>
        <a:lstStyle/>
        <a:p>
          <a:endParaRPr lang="en-US"/>
        </a:p>
      </dgm:t>
    </dgm:pt>
    <dgm:pt modelId="{144AAD32-0C8D-4223-84F2-2454F0F7200F}" type="sibTrans" cxnId="{6E1DD969-A3D5-47DE-82EF-F832B7236FD1}">
      <dgm:prSet/>
      <dgm:spPr/>
      <dgm:t>
        <a:bodyPr/>
        <a:lstStyle/>
        <a:p>
          <a:endParaRPr lang="en-US"/>
        </a:p>
      </dgm:t>
    </dgm:pt>
    <dgm:pt modelId="{8439D466-BD8A-4F2D-A2FB-2190910BBA5F}">
      <dgm:prSet/>
      <dgm:spPr/>
      <dgm:t>
        <a:bodyPr/>
        <a:lstStyle/>
        <a:p>
          <a:r>
            <a:rPr lang="en-US" b="1"/>
            <a:t>External Variables</a:t>
          </a:r>
          <a:r>
            <a:rPr lang="en-US"/>
            <a:t>: Including factors like economic indicators may enhance predictive accuracy.</a:t>
          </a:r>
        </a:p>
      </dgm:t>
    </dgm:pt>
    <dgm:pt modelId="{CD5FDA51-C2C7-4B33-A466-AE8EBC3FBAC4}" type="parTrans" cxnId="{B6779606-66CF-4A93-9B6F-7DE657B6BE86}">
      <dgm:prSet/>
      <dgm:spPr/>
      <dgm:t>
        <a:bodyPr/>
        <a:lstStyle/>
        <a:p>
          <a:endParaRPr lang="en-US"/>
        </a:p>
      </dgm:t>
    </dgm:pt>
    <dgm:pt modelId="{4AA3A112-43EA-4D7C-94A5-54DC75552C6F}" type="sibTrans" cxnId="{B6779606-66CF-4A93-9B6F-7DE657B6BE86}">
      <dgm:prSet/>
      <dgm:spPr/>
      <dgm:t>
        <a:bodyPr/>
        <a:lstStyle/>
        <a:p>
          <a:endParaRPr lang="en-US"/>
        </a:p>
      </dgm:t>
    </dgm:pt>
    <dgm:pt modelId="{9ACBCE6C-D4FA-4563-BBFA-7C17CEDCDA14}">
      <dgm:prSet phldr="0"/>
      <dgm:spPr/>
      <dgm:t>
        <a:bodyPr/>
        <a:lstStyle/>
        <a:p>
          <a:r>
            <a:rPr lang="en-US">
              <a:latin typeface="Neue Haas Grotesk Text Pro"/>
            </a:rPr>
            <a:t>Reccomendations</a:t>
          </a:r>
        </a:p>
      </dgm:t>
    </dgm:pt>
    <dgm:pt modelId="{2BD48039-39BF-466F-BB1E-7A68808BF9C2}" type="parTrans" cxnId="{E7B30CBF-DCAA-0F40-B1F9-5C512CED20FF}">
      <dgm:prSet/>
      <dgm:spPr/>
      <dgm:t>
        <a:bodyPr/>
        <a:lstStyle/>
        <a:p>
          <a:endParaRPr lang="en-US"/>
        </a:p>
      </dgm:t>
    </dgm:pt>
    <dgm:pt modelId="{95C49911-C1AA-48FA-BB06-141D0DD5EE1E}" type="sibTrans" cxnId="{E7B30CBF-DCAA-0F40-B1F9-5C512CED20FF}">
      <dgm:prSet/>
      <dgm:spPr/>
      <dgm:t>
        <a:bodyPr/>
        <a:lstStyle/>
        <a:p>
          <a:endParaRPr lang="en-US"/>
        </a:p>
      </dgm:t>
    </dgm:pt>
    <dgm:pt modelId="{9B2E344C-B25F-4049-BF9E-10C32DB9E564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External Variables</a:t>
          </a:r>
        </a:p>
      </dgm:t>
    </dgm:pt>
    <dgm:pt modelId="{24608641-6D7B-41D0-B114-2499F52496CE}" type="parTrans" cxnId="{965CDC4A-B505-8143-8296-BB4FE685925B}">
      <dgm:prSet/>
      <dgm:spPr/>
      <dgm:t>
        <a:bodyPr/>
        <a:lstStyle/>
        <a:p>
          <a:endParaRPr lang="en-US"/>
        </a:p>
      </dgm:t>
    </dgm:pt>
    <dgm:pt modelId="{BC6FCF2C-A08A-43CB-B8BD-B35C2EF1462B}" type="sibTrans" cxnId="{965CDC4A-B505-8143-8296-BB4FE685925B}">
      <dgm:prSet/>
      <dgm:spPr/>
      <dgm:t>
        <a:bodyPr/>
        <a:lstStyle/>
        <a:p>
          <a:endParaRPr lang="en-US"/>
        </a:p>
      </dgm:t>
    </dgm:pt>
    <dgm:pt modelId="{BE093666-574C-401A-9DCA-2D558FA92B1A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Economic indicators</a:t>
          </a:r>
        </a:p>
      </dgm:t>
    </dgm:pt>
    <dgm:pt modelId="{649FCAD8-61B8-46C7-BDB5-84DDCB45F417}" type="parTrans" cxnId="{D0F4CEDA-F04C-3342-BC11-194A4AE911BC}">
      <dgm:prSet/>
      <dgm:spPr/>
      <dgm:t>
        <a:bodyPr/>
        <a:lstStyle/>
        <a:p>
          <a:endParaRPr lang="en-US"/>
        </a:p>
      </dgm:t>
    </dgm:pt>
    <dgm:pt modelId="{DA7ED631-26CD-4CDF-966B-1B5DF053E2E5}" type="sibTrans" cxnId="{D0F4CEDA-F04C-3342-BC11-194A4AE911BC}">
      <dgm:prSet/>
      <dgm:spPr/>
      <dgm:t>
        <a:bodyPr/>
        <a:lstStyle/>
        <a:p>
          <a:endParaRPr lang="en-US"/>
        </a:p>
      </dgm:t>
    </dgm:pt>
    <dgm:pt modelId="{546F5BF7-CC71-4EE6-8AB2-0A52FEBB4964}">
      <dgm:prSet phldr="0"/>
      <dgm:spPr/>
      <dgm:t>
        <a:bodyPr/>
        <a:lstStyle/>
        <a:p>
          <a:r>
            <a:rPr lang="en-US">
              <a:latin typeface="Neue Haas Grotesk Text Pro"/>
            </a:rPr>
            <a:t>Weather</a:t>
          </a:r>
        </a:p>
      </dgm:t>
    </dgm:pt>
    <dgm:pt modelId="{0F761F51-0BC7-4E26-B98B-197C0D2D49D3}" type="parTrans" cxnId="{A482BEE2-B6DD-DF4C-9875-D49A01D2E345}">
      <dgm:prSet/>
      <dgm:spPr/>
      <dgm:t>
        <a:bodyPr/>
        <a:lstStyle/>
        <a:p>
          <a:endParaRPr lang="en-US"/>
        </a:p>
      </dgm:t>
    </dgm:pt>
    <dgm:pt modelId="{B121ADD3-0D4D-43BE-98FC-3098ACED0720}" type="sibTrans" cxnId="{A482BEE2-B6DD-DF4C-9875-D49A01D2E345}">
      <dgm:prSet/>
      <dgm:spPr/>
      <dgm:t>
        <a:bodyPr/>
        <a:lstStyle/>
        <a:p>
          <a:endParaRPr lang="en-US"/>
        </a:p>
      </dgm:t>
    </dgm:pt>
    <dgm:pt modelId="{B67E6B9F-EA25-4CC2-89B7-14C23C9D1E24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Machine learning models for long term forecasts</a:t>
          </a:r>
        </a:p>
      </dgm:t>
    </dgm:pt>
    <dgm:pt modelId="{13CC1A80-FE0D-4C01-85B2-85F4021133F0}" type="parTrans" cxnId="{EE3F0935-1C06-E44A-875A-735B34B6C979}">
      <dgm:prSet/>
      <dgm:spPr/>
      <dgm:t>
        <a:bodyPr/>
        <a:lstStyle/>
        <a:p>
          <a:endParaRPr lang="en-US"/>
        </a:p>
      </dgm:t>
    </dgm:pt>
    <dgm:pt modelId="{63C323E2-EAA2-449C-BF84-59C220D841BB}" type="sibTrans" cxnId="{EE3F0935-1C06-E44A-875A-735B34B6C979}">
      <dgm:prSet/>
      <dgm:spPr/>
      <dgm:t>
        <a:bodyPr/>
        <a:lstStyle/>
        <a:p>
          <a:endParaRPr lang="en-US"/>
        </a:p>
      </dgm:t>
    </dgm:pt>
    <dgm:pt modelId="{31BE7252-8344-4495-80C2-B5B3DE7FBCF8}">
      <dgm:prSet phldr="0"/>
      <dgm:spPr/>
      <dgm:t>
        <a:bodyPr/>
        <a:lstStyle/>
        <a:p>
          <a:pPr rtl="0"/>
          <a:r>
            <a:rPr lang="en-US">
              <a:latin typeface="Neue Haas Grotesk Text Pro"/>
            </a:rPr>
            <a:t>Real-time data for adaptive forecasting</a:t>
          </a:r>
        </a:p>
      </dgm:t>
    </dgm:pt>
    <dgm:pt modelId="{64973DCB-56E4-43EF-8F33-F72D0253EE79}" type="parTrans" cxnId="{61A3276D-CF4A-9843-96E3-76E444BCF86E}">
      <dgm:prSet/>
      <dgm:spPr/>
      <dgm:t>
        <a:bodyPr/>
        <a:lstStyle/>
        <a:p>
          <a:endParaRPr lang="en-US"/>
        </a:p>
      </dgm:t>
    </dgm:pt>
    <dgm:pt modelId="{1AA2CB4F-87EE-4092-9374-F8DB88A30F71}" type="sibTrans" cxnId="{61A3276D-CF4A-9843-96E3-76E444BCF86E}">
      <dgm:prSet/>
      <dgm:spPr/>
      <dgm:t>
        <a:bodyPr/>
        <a:lstStyle/>
        <a:p>
          <a:endParaRPr lang="en-US"/>
        </a:p>
      </dgm:t>
    </dgm:pt>
    <dgm:pt modelId="{F9D156AD-C09D-6D45-A73C-DB0C8B5EBF9E}">
      <dgm:prSet/>
      <dgm:spPr/>
      <dgm:t>
        <a:bodyPr/>
        <a:lstStyle/>
        <a:p>
          <a:r>
            <a:rPr lang="en-US"/>
            <a:t>Combined forecasts reduced overall error rates.</a:t>
          </a:r>
        </a:p>
      </dgm:t>
    </dgm:pt>
    <dgm:pt modelId="{B59298FB-F083-8D4D-8349-0A2A6F09E7EA}" type="parTrans" cxnId="{0C63476F-50CB-4223-B826-F2AE347155B9}">
      <dgm:prSet/>
      <dgm:spPr/>
    </dgm:pt>
    <dgm:pt modelId="{111518CB-A718-604C-A686-21FF261F5590}" type="sibTrans" cxnId="{0C63476F-50CB-4223-B826-F2AE347155B9}">
      <dgm:prSet/>
      <dgm:spPr/>
    </dgm:pt>
    <dgm:pt modelId="{A8F74679-A899-194C-A137-F5227284A4D8}">
      <dgm:prSet/>
      <dgm:spPr/>
      <dgm:t>
        <a:bodyPr/>
        <a:lstStyle/>
        <a:p>
          <a:r>
            <a:rPr lang="en-US"/>
            <a:t>COVID-19 revealed the need for models that account for external shocks.</a:t>
          </a:r>
        </a:p>
      </dgm:t>
    </dgm:pt>
    <dgm:pt modelId="{C9F55C92-765D-1940-A0FE-9BECCC20F75D}" type="parTrans" cxnId="{F21CA700-E069-4D32-8C77-3FFA740CE76D}">
      <dgm:prSet/>
      <dgm:spPr/>
    </dgm:pt>
    <dgm:pt modelId="{7A699056-DDB2-4C43-B2DB-94AB70A1824D}" type="sibTrans" cxnId="{F21CA700-E069-4D32-8C77-3FFA740CE76D}">
      <dgm:prSet/>
      <dgm:spPr/>
    </dgm:pt>
    <dgm:pt modelId="{3563C5C7-6C81-9E4E-96F0-177AACBAE5E8}" type="pres">
      <dgm:prSet presAssocID="{8E0F26F6-6C91-4850-8C21-3359E0B4A34B}" presName="linear" presStyleCnt="0">
        <dgm:presLayoutVars>
          <dgm:dir/>
          <dgm:animLvl val="lvl"/>
          <dgm:resizeHandles val="exact"/>
        </dgm:presLayoutVars>
      </dgm:prSet>
      <dgm:spPr/>
    </dgm:pt>
    <dgm:pt modelId="{DDC7C340-34AA-604B-9A44-FC31639351EB}" type="pres">
      <dgm:prSet presAssocID="{FE90C390-C104-4210-B0B1-6724CB6B5F19}" presName="parentLin" presStyleCnt="0"/>
      <dgm:spPr/>
    </dgm:pt>
    <dgm:pt modelId="{C29D93BF-F485-DA41-81CA-571412F35CC0}" type="pres">
      <dgm:prSet presAssocID="{FE90C390-C104-4210-B0B1-6724CB6B5F19}" presName="parentLeftMargin" presStyleLbl="node1" presStyleIdx="0" presStyleCnt="3"/>
      <dgm:spPr/>
    </dgm:pt>
    <dgm:pt modelId="{75657A96-2892-9745-8ACB-BB014E6C043D}" type="pres">
      <dgm:prSet presAssocID="{FE90C390-C104-4210-B0B1-6724CB6B5F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B7269E-57EF-DD40-8910-FF415FDB0D63}" type="pres">
      <dgm:prSet presAssocID="{FE90C390-C104-4210-B0B1-6724CB6B5F19}" presName="negativeSpace" presStyleCnt="0"/>
      <dgm:spPr/>
    </dgm:pt>
    <dgm:pt modelId="{A1876488-9B8B-C74B-BF0C-3769D342A3CB}" type="pres">
      <dgm:prSet presAssocID="{FE90C390-C104-4210-B0B1-6724CB6B5F19}" presName="childText" presStyleLbl="conFgAcc1" presStyleIdx="0" presStyleCnt="3">
        <dgm:presLayoutVars>
          <dgm:bulletEnabled val="1"/>
        </dgm:presLayoutVars>
      </dgm:prSet>
      <dgm:spPr/>
    </dgm:pt>
    <dgm:pt modelId="{D7619DB0-2360-664B-BBFE-5DCE6E836E61}" type="pres">
      <dgm:prSet presAssocID="{29F8FD99-CB23-48D4-A237-FA082464B8CD}" presName="spaceBetweenRectangles" presStyleCnt="0"/>
      <dgm:spPr/>
    </dgm:pt>
    <dgm:pt modelId="{7708535A-DC17-B240-A221-3BE79DA89544}" type="pres">
      <dgm:prSet presAssocID="{85C0D530-E565-4A06-98B8-C3B8532C863B}" presName="parentLin" presStyleCnt="0"/>
      <dgm:spPr/>
    </dgm:pt>
    <dgm:pt modelId="{52A1AB98-D77E-A44E-AC39-C8C2203CF689}" type="pres">
      <dgm:prSet presAssocID="{85C0D530-E565-4A06-98B8-C3B8532C863B}" presName="parentLeftMargin" presStyleLbl="node1" presStyleIdx="0" presStyleCnt="3"/>
      <dgm:spPr/>
    </dgm:pt>
    <dgm:pt modelId="{DB0CB18A-EF7D-DA45-9BA6-B687230272A3}" type="pres">
      <dgm:prSet presAssocID="{85C0D530-E565-4A06-98B8-C3B8532C86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E6B8863-E7B4-D146-8C96-EF3157382FC5}" type="pres">
      <dgm:prSet presAssocID="{85C0D530-E565-4A06-98B8-C3B8532C863B}" presName="negativeSpace" presStyleCnt="0"/>
      <dgm:spPr/>
    </dgm:pt>
    <dgm:pt modelId="{F84DF4BA-7E88-8449-9837-565A13928965}" type="pres">
      <dgm:prSet presAssocID="{85C0D530-E565-4A06-98B8-C3B8532C863B}" presName="childText" presStyleLbl="conFgAcc1" presStyleIdx="1" presStyleCnt="3">
        <dgm:presLayoutVars>
          <dgm:bulletEnabled val="1"/>
        </dgm:presLayoutVars>
      </dgm:prSet>
      <dgm:spPr/>
    </dgm:pt>
    <dgm:pt modelId="{19114969-C19F-4517-8692-C8832F4BE0F1}" type="pres">
      <dgm:prSet presAssocID="{B0EDEA7E-DB19-47A6-99CF-4E3666073D57}" presName="spaceBetweenRectangles" presStyleCnt="0"/>
      <dgm:spPr/>
    </dgm:pt>
    <dgm:pt modelId="{E46D94C4-FDD9-46B0-ADFB-B6FC0CE9EDC4}" type="pres">
      <dgm:prSet presAssocID="{9ACBCE6C-D4FA-4563-BBFA-7C17CEDCDA14}" presName="parentLin" presStyleCnt="0"/>
      <dgm:spPr/>
    </dgm:pt>
    <dgm:pt modelId="{A81C367C-27F0-49AB-A4AE-F97CBB80CCD2}" type="pres">
      <dgm:prSet presAssocID="{9ACBCE6C-D4FA-4563-BBFA-7C17CEDCDA14}" presName="parentLeftMargin" presStyleLbl="node1" presStyleIdx="1" presStyleCnt="3"/>
      <dgm:spPr/>
    </dgm:pt>
    <dgm:pt modelId="{E14DA8F5-10D5-4515-8CC1-667B18D905F8}" type="pres">
      <dgm:prSet presAssocID="{9ACBCE6C-D4FA-4563-BBFA-7C17CEDCDA1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0F6862-A02B-42FD-A09D-E5DC49898A35}" type="pres">
      <dgm:prSet presAssocID="{9ACBCE6C-D4FA-4563-BBFA-7C17CEDCDA14}" presName="negativeSpace" presStyleCnt="0"/>
      <dgm:spPr/>
    </dgm:pt>
    <dgm:pt modelId="{315518CB-E4D2-43C3-A375-7B8EE9E3A220}" type="pres">
      <dgm:prSet presAssocID="{9ACBCE6C-D4FA-4563-BBFA-7C17CEDCDA1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CA700-E069-4D32-8C77-3FFA740CE76D}" srcId="{FE90C390-C104-4210-B0B1-6724CB6B5F19}" destId="{A8F74679-A899-194C-A137-F5227284A4D8}" srcOrd="2" destOrd="0" parTransId="{C9F55C92-765D-1940-A0FE-9BECCC20F75D}" sibTransId="{7A699056-DDB2-4C43-B2DB-94AB70A1824D}"/>
    <dgm:cxn modelId="{B6779606-66CF-4A93-9B6F-7DE657B6BE86}" srcId="{85C0D530-E565-4A06-98B8-C3B8532C863B}" destId="{8439D466-BD8A-4F2D-A2FB-2190910BBA5F}" srcOrd="1" destOrd="0" parTransId="{CD5FDA51-C2C7-4B33-A466-AE8EBC3FBAC4}" sibTransId="{4AA3A112-43EA-4D7C-94A5-54DC75552C6F}"/>
    <dgm:cxn modelId="{88D7A91B-C48D-C44C-8EDD-9E0FFA0DA524}" type="presOf" srcId="{9ACBCE6C-D4FA-4563-BBFA-7C17CEDCDA14}" destId="{E14DA8F5-10D5-4515-8CC1-667B18D905F8}" srcOrd="1" destOrd="0" presId="urn:microsoft.com/office/officeart/2005/8/layout/list1"/>
    <dgm:cxn modelId="{2AFA2220-921C-2A48-8B98-58F336BC853A}" type="presOf" srcId="{8E0F26F6-6C91-4850-8C21-3359E0B4A34B}" destId="{3563C5C7-6C81-9E4E-96F0-177AACBAE5E8}" srcOrd="0" destOrd="0" presId="urn:microsoft.com/office/officeart/2005/8/layout/list1"/>
    <dgm:cxn modelId="{EE3F0935-1C06-E44A-875A-735B34B6C979}" srcId="{9ACBCE6C-D4FA-4563-BBFA-7C17CEDCDA14}" destId="{B67E6B9F-EA25-4CC2-89B7-14C23C9D1E24}" srcOrd="1" destOrd="0" parTransId="{13CC1A80-FE0D-4C01-85B2-85F4021133F0}" sibTransId="{63C323E2-EAA2-449C-BF84-59C220D841BB}"/>
    <dgm:cxn modelId="{965CDC4A-B505-8143-8296-BB4FE685925B}" srcId="{9ACBCE6C-D4FA-4563-BBFA-7C17CEDCDA14}" destId="{9B2E344C-B25F-4049-BF9E-10C32DB9E564}" srcOrd="0" destOrd="0" parTransId="{24608641-6D7B-41D0-B114-2499F52496CE}" sibTransId="{BC6FCF2C-A08A-43CB-B8BD-B35C2EF1462B}"/>
    <dgm:cxn modelId="{4817854C-26AD-414C-92CA-61D08AB1946A}" type="presOf" srcId="{8439D466-BD8A-4F2D-A2FB-2190910BBA5F}" destId="{F84DF4BA-7E88-8449-9837-565A13928965}" srcOrd="0" destOrd="1" presId="urn:microsoft.com/office/officeart/2005/8/layout/list1"/>
    <dgm:cxn modelId="{20214E4D-9CCC-C04C-ADC2-10D3AF11A9B0}" type="presOf" srcId="{31BE7252-8344-4495-80C2-B5B3DE7FBCF8}" destId="{315518CB-E4D2-43C3-A375-7B8EE9E3A220}" srcOrd="0" destOrd="4" presId="urn:microsoft.com/office/officeart/2005/8/layout/list1"/>
    <dgm:cxn modelId="{48D17A4F-A3D2-9E43-A099-4D99DC3C9BC6}" type="presOf" srcId="{FE90C390-C104-4210-B0B1-6724CB6B5F19}" destId="{75657A96-2892-9745-8ACB-BB014E6C043D}" srcOrd="1" destOrd="0" presId="urn:microsoft.com/office/officeart/2005/8/layout/list1"/>
    <dgm:cxn modelId="{69445656-815A-42E2-B302-9EDC9085EDD1}" type="presOf" srcId="{A8F74679-A899-194C-A137-F5227284A4D8}" destId="{A1876488-9B8B-C74B-BF0C-3769D342A3CB}" srcOrd="0" destOrd="2" presId="urn:microsoft.com/office/officeart/2005/8/layout/list1"/>
    <dgm:cxn modelId="{2F11755D-117A-1747-A989-A90B2FD83793}" type="presOf" srcId="{FE90C390-C104-4210-B0B1-6724CB6B5F19}" destId="{C29D93BF-F485-DA41-81CA-571412F35CC0}" srcOrd="0" destOrd="0" presId="urn:microsoft.com/office/officeart/2005/8/layout/list1"/>
    <dgm:cxn modelId="{E6E8055F-973E-2446-AFD7-740EF1E3B911}" type="presOf" srcId="{BE093666-574C-401A-9DCA-2D558FA92B1A}" destId="{315518CB-E4D2-43C3-A375-7B8EE9E3A220}" srcOrd="0" destOrd="1" presId="urn:microsoft.com/office/officeart/2005/8/layout/list1"/>
    <dgm:cxn modelId="{D0328E65-0396-DC41-9F0E-0C438E844F0F}" type="presOf" srcId="{9B2E344C-B25F-4049-BF9E-10C32DB9E564}" destId="{315518CB-E4D2-43C3-A375-7B8EE9E3A220}" srcOrd="0" destOrd="0" presId="urn:microsoft.com/office/officeart/2005/8/layout/list1"/>
    <dgm:cxn modelId="{6E1DD969-A3D5-47DE-82EF-F832B7236FD1}" srcId="{85C0D530-E565-4A06-98B8-C3B8532C863B}" destId="{93D1BC98-61C5-4AFA-9BF3-00024843875B}" srcOrd="0" destOrd="0" parTransId="{A4FD1FF4-FBB3-4B29-B2BD-E689379C85EA}" sibTransId="{144AAD32-0C8D-4223-84F2-2454F0F7200F}"/>
    <dgm:cxn modelId="{61A3276D-CF4A-9843-96E3-76E444BCF86E}" srcId="{9ACBCE6C-D4FA-4563-BBFA-7C17CEDCDA14}" destId="{31BE7252-8344-4495-80C2-B5B3DE7FBCF8}" srcOrd="2" destOrd="0" parTransId="{64973DCB-56E4-43EF-8F33-F72D0253EE79}" sibTransId="{1AA2CB4F-87EE-4092-9374-F8DB88A30F71}"/>
    <dgm:cxn modelId="{0C63476F-50CB-4223-B826-F2AE347155B9}" srcId="{FE90C390-C104-4210-B0B1-6724CB6B5F19}" destId="{F9D156AD-C09D-6D45-A73C-DB0C8B5EBF9E}" srcOrd="1" destOrd="0" parTransId="{B59298FB-F083-8D4D-8349-0A2A6F09E7EA}" sibTransId="{111518CB-A718-604C-A686-21FF261F5590}"/>
    <dgm:cxn modelId="{C17F8191-C17B-4E08-8180-10FC2588021F}" type="presOf" srcId="{F9D156AD-C09D-6D45-A73C-DB0C8B5EBF9E}" destId="{A1876488-9B8B-C74B-BF0C-3769D342A3CB}" srcOrd="0" destOrd="1" presId="urn:microsoft.com/office/officeart/2005/8/layout/list1"/>
    <dgm:cxn modelId="{BA3FA6A5-3A29-4765-8D09-8378F00E74A3}" srcId="{8E0F26F6-6C91-4850-8C21-3359E0B4A34B}" destId="{85C0D530-E565-4A06-98B8-C3B8532C863B}" srcOrd="1" destOrd="0" parTransId="{0F3A001F-06A2-4BE5-ACA4-DD66751CCF58}" sibTransId="{B0EDEA7E-DB19-47A6-99CF-4E3666073D57}"/>
    <dgm:cxn modelId="{D35866B5-ABAB-4E5D-B811-EC18222D940F}" srcId="{8E0F26F6-6C91-4850-8C21-3359E0B4A34B}" destId="{FE90C390-C104-4210-B0B1-6724CB6B5F19}" srcOrd="0" destOrd="0" parTransId="{F42FCF63-4B43-430D-BE1A-29F3B8D6C8D0}" sibTransId="{29F8FD99-CB23-48D4-A237-FA082464B8CD}"/>
    <dgm:cxn modelId="{E7B30CBF-DCAA-0F40-B1F9-5C512CED20FF}" srcId="{8E0F26F6-6C91-4850-8C21-3359E0B4A34B}" destId="{9ACBCE6C-D4FA-4563-BBFA-7C17CEDCDA14}" srcOrd="2" destOrd="0" parTransId="{2BD48039-39BF-466F-BB1E-7A68808BF9C2}" sibTransId="{95C49911-C1AA-48FA-BB06-141D0DD5EE1E}"/>
    <dgm:cxn modelId="{185750C5-08B3-9441-8E60-CBDB8FEA3CCC}" type="presOf" srcId="{85C0D530-E565-4A06-98B8-C3B8532C863B}" destId="{52A1AB98-D77E-A44E-AC39-C8C2203CF689}" srcOrd="0" destOrd="0" presId="urn:microsoft.com/office/officeart/2005/8/layout/list1"/>
    <dgm:cxn modelId="{B4088FCA-440A-3D43-B603-B46DCA59ABAA}" type="presOf" srcId="{546F5BF7-CC71-4EE6-8AB2-0A52FEBB4964}" destId="{315518CB-E4D2-43C3-A375-7B8EE9E3A220}" srcOrd="0" destOrd="2" presId="urn:microsoft.com/office/officeart/2005/8/layout/list1"/>
    <dgm:cxn modelId="{D4DD69DA-3836-C445-B116-0EE9F7219D57}" type="presOf" srcId="{93D1BC98-61C5-4AFA-9BF3-00024843875B}" destId="{F84DF4BA-7E88-8449-9837-565A13928965}" srcOrd="0" destOrd="0" presId="urn:microsoft.com/office/officeart/2005/8/layout/list1"/>
    <dgm:cxn modelId="{D0F4CEDA-F04C-3342-BC11-194A4AE911BC}" srcId="{9B2E344C-B25F-4049-BF9E-10C32DB9E564}" destId="{BE093666-574C-401A-9DCA-2D558FA92B1A}" srcOrd="0" destOrd="0" parTransId="{649FCAD8-61B8-46C7-BDB5-84DDCB45F417}" sibTransId="{DA7ED631-26CD-4CDF-966B-1B5DF053E2E5}"/>
    <dgm:cxn modelId="{164C31E0-1926-43FA-BFE6-595B5745B87C}" srcId="{FE90C390-C104-4210-B0B1-6724CB6B5F19}" destId="{8C2980E5-3D5E-475B-957C-CC60EA8959D0}" srcOrd="0" destOrd="0" parTransId="{5C1F26AE-BC32-412B-9312-E003252519CF}" sibTransId="{300425AF-660C-40E0-9CD4-67E51DF6EE85}"/>
    <dgm:cxn modelId="{A482BEE2-B6DD-DF4C-9875-D49A01D2E345}" srcId="{9B2E344C-B25F-4049-BF9E-10C32DB9E564}" destId="{546F5BF7-CC71-4EE6-8AB2-0A52FEBB4964}" srcOrd="1" destOrd="0" parTransId="{0F761F51-0BC7-4E26-B98B-197C0D2D49D3}" sibTransId="{B121ADD3-0D4D-43BE-98FC-3098ACED0720}"/>
    <dgm:cxn modelId="{CAFB3CE8-8130-AA46-8596-822C85FF4BA3}" type="presOf" srcId="{B67E6B9F-EA25-4CC2-89B7-14C23C9D1E24}" destId="{315518CB-E4D2-43C3-A375-7B8EE9E3A220}" srcOrd="0" destOrd="3" presId="urn:microsoft.com/office/officeart/2005/8/layout/list1"/>
    <dgm:cxn modelId="{B5809EEA-440F-D84A-B54A-5D6240FA5319}" type="presOf" srcId="{85C0D530-E565-4A06-98B8-C3B8532C863B}" destId="{DB0CB18A-EF7D-DA45-9BA6-B687230272A3}" srcOrd="1" destOrd="0" presId="urn:microsoft.com/office/officeart/2005/8/layout/list1"/>
    <dgm:cxn modelId="{5A4E33EE-97E1-6940-AD47-8535547E3D7E}" type="presOf" srcId="{9ACBCE6C-D4FA-4563-BBFA-7C17CEDCDA14}" destId="{A81C367C-27F0-49AB-A4AE-F97CBB80CCD2}" srcOrd="0" destOrd="0" presId="urn:microsoft.com/office/officeart/2005/8/layout/list1"/>
    <dgm:cxn modelId="{24796CF5-8CBB-A643-9908-4BCEF6AD2EB6}" type="presOf" srcId="{8C2980E5-3D5E-475B-957C-CC60EA8959D0}" destId="{A1876488-9B8B-C74B-BF0C-3769D342A3CB}" srcOrd="0" destOrd="0" presId="urn:microsoft.com/office/officeart/2005/8/layout/list1"/>
    <dgm:cxn modelId="{A59C64EC-20C1-EC4D-BC15-1E8569EB1294}" type="presParOf" srcId="{3563C5C7-6C81-9E4E-96F0-177AACBAE5E8}" destId="{DDC7C340-34AA-604B-9A44-FC31639351EB}" srcOrd="0" destOrd="0" presId="urn:microsoft.com/office/officeart/2005/8/layout/list1"/>
    <dgm:cxn modelId="{35573BCF-776E-5740-BF87-17A712A6EE81}" type="presParOf" srcId="{DDC7C340-34AA-604B-9A44-FC31639351EB}" destId="{C29D93BF-F485-DA41-81CA-571412F35CC0}" srcOrd="0" destOrd="0" presId="urn:microsoft.com/office/officeart/2005/8/layout/list1"/>
    <dgm:cxn modelId="{D1E46B6B-8F27-1349-A120-C95718D87556}" type="presParOf" srcId="{DDC7C340-34AA-604B-9A44-FC31639351EB}" destId="{75657A96-2892-9745-8ACB-BB014E6C043D}" srcOrd="1" destOrd="0" presId="urn:microsoft.com/office/officeart/2005/8/layout/list1"/>
    <dgm:cxn modelId="{510F320F-44BE-444C-ACF0-8EF3988AA379}" type="presParOf" srcId="{3563C5C7-6C81-9E4E-96F0-177AACBAE5E8}" destId="{47B7269E-57EF-DD40-8910-FF415FDB0D63}" srcOrd="1" destOrd="0" presId="urn:microsoft.com/office/officeart/2005/8/layout/list1"/>
    <dgm:cxn modelId="{0AC87EEB-0CA1-8342-9575-693974602024}" type="presParOf" srcId="{3563C5C7-6C81-9E4E-96F0-177AACBAE5E8}" destId="{A1876488-9B8B-C74B-BF0C-3769D342A3CB}" srcOrd="2" destOrd="0" presId="urn:microsoft.com/office/officeart/2005/8/layout/list1"/>
    <dgm:cxn modelId="{C248B7DC-DA28-E944-9011-E345957E6FB6}" type="presParOf" srcId="{3563C5C7-6C81-9E4E-96F0-177AACBAE5E8}" destId="{D7619DB0-2360-664B-BBFE-5DCE6E836E61}" srcOrd="3" destOrd="0" presId="urn:microsoft.com/office/officeart/2005/8/layout/list1"/>
    <dgm:cxn modelId="{C7E4B618-3EEA-D746-9E63-759E5240ABA8}" type="presParOf" srcId="{3563C5C7-6C81-9E4E-96F0-177AACBAE5E8}" destId="{7708535A-DC17-B240-A221-3BE79DA89544}" srcOrd="4" destOrd="0" presId="urn:microsoft.com/office/officeart/2005/8/layout/list1"/>
    <dgm:cxn modelId="{13CCE0CE-099D-744E-B6AD-FBFC8586A3F3}" type="presParOf" srcId="{7708535A-DC17-B240-A221-3BE79DA89544}" destId="{52A1AB98-D77E-A44E-AC39-C8C2203CF689}" srcOrd="0" destOrd="0" presId="urn:microsoft.com/office/officeart/2005/8/layout/list1"/>
    <dgm:cxn modelId="{6203BFBD-2C20-794D-A216-F374DA4A9B76}" type="presParOf" srcId="{7708535A-DC17-B240-A221-3BE79DA89544}" destId="{DB0CB18A-EF7D-DA45-9BA6-B687230272A3}" srcOrd="1" destOrd="0" presId="urn:microsoft.com/office/officeart/2005/8/layout/list1"/>
    <dgm:cxn modelId="{5D856367-C127-164D-B55E-06F859DA29FC}" type="presParOf" srcId="{3563C5C7-6C81-9E4E-96F0-177AACBAE5E8}" destId="{BE6B8863-E7B4-D146-8C96-EF3157382FC5}" srcOrd="5" destOrd="0" presId="urn:microsoft.com/office/officeart/2005/8/layout/list1"/>
    <dgm:cxn modelId="{7C91C4BD-0839-564A-AF18-49535432BAD3}" type="presParOf" srcId="{3563C5C7-6C81-9E4E-96F0-177AACBAE5E8}" destId="{F84DF4BA-7E88-8449-9837-565A13928965}" srcOrd="6" destOrd="0" presId="urn:microsoft.com/office/officeart/2005/8/layout/list1"/>
    <dgm:cxn modelId="{8E2864BE-A07B-3F48-8441-BB9DF89DE536}" type="presParOf" srcId="{3563C5C7-6C81-9E4E-96F0-177AACBAE5E8}" destId="{19114969-C19F-4517-8692-C8832F4BE0F1}" srcOrd="7" destOrd="0" presId="urn:microsoft.com/office/officeart/2005/8/layout/list1"/>
    <dgm:cxn modelId="{69590563-37B5-5A45-BF7E-01F52B030156}" type="presParOf" srcId="{3563C5C7-6C81-9E4E-96F0-177AACBAE5E8}" destId="{E46D94C4-FDD9-46B0-ADFB-B6FC0CE9EDC4}" srcOrd="8" destOrd="0" presId="urn:microsoft.com/office/officeart/2005/8/layout/list1"/>
    <dgm:cxn modelId="{F79DD0B1-00B2-2449-B2B9-5CBB5FE140CD}" type="presParOf" srcId="{E46D94C4-FDD9-46B0-ADFB-B6FC0CE9EDC4}" destId="{A81C367C-27F0-49AB-A4AE-F97CBB80CCD2}" srcOrd="0" destOrd="0" presId="urn:microsoft.com/office/officeart/2005/8/layout/list1"/>
    <dgm:cxn modelId="{B93E4799-16E0-8944-B02C-325A7332761E}" type="presParOf" srcId="{E46D94C4-FDD9-46B0-ADFB-B6FC0CE9EDC4}" destId="{E14DA8F5-10D5-4515-8CC1-667B18D905F8}" srcOrd="1" destOrd="0" presId="urn:microsoft.com/office/officeart/2005/8/layout/list1"/>
    <dgm:cxn modelId="{2421707D-A8FF-7842-B7BA-7FF7A4A28B6A}" type="presParOf" srcId="{3563C5C7-6C81-9E4E-96F0-177AACBAE5E8}" destId="{440F6862-A02B-42FD-A09D-E5DC49898A35}" srcOrd="9" destOrd="0" presId="urn:microsoft.com/office/officeart/2005/8/layout/list1"/>
    <dgm:cxn modelId="{47469B32-F3F3-4F4E-9DC9-36F47D9008D6}" type="presParOf" srcId="{3563C5C7-6C81-9E4E-96F0-177AACBAE5E8}" destId="{315518CB-E4D2-43C3-A375-7B8EE9E3A2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C5897-09F4-458F-906C-5ED7F4334DE0}">
      <dsp:nvSpPr>
        <dsp:cNvPr id="0" name=""/>
        <dsp:cNvSpPr/>
      </dsp:nvSpPr>
      <dsp:spPr>
        <a:xfrm>
          <a:off x="210639" y="1751038"/>
          <a:ext cx="912276" cy="9122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109F56-88B3-4A38-8842-C47545998A61}">
      <dsp:nvSpPr>
        <dsp:cNvPr id="0" name=""/>
        <dsp:cNvSpPr/>
      </dsp:nvSpPr>
      <dsp:spPr>
        <a:xfrm>
          <a:off x="402217" y="1942616"/>
          <a:ext cx="529120" cy="529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33C51-028E-407A-8965-736903B4C3A0}">
      <dsp:nvSpPr>
        <dsp:cNvPr id="0" name=""/>
        <dsp:cNvSpPr/>
      </dsp:nvSpPr>
      <dsp:spPr>
        <a:xfrm>
          <a:off x="1318403" y="1601160"/>
          <a:ext cx="2150365" cy="1212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Analyze historical passenger Traffic Data: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- </a:t>
          </a:r>
          <a:r>
            <a:rPr lang="en-US" sz="1800" b="0" kern="1200"/>
            <a:t>Investigate trends, seasonality, and </a:t>
          </a:r>
          <a:r>
            <a:rPr lang="en-US" sz="1800" b="0" kern="1200">
              <a:latin typeface="Neue Haas Grotesk Text Pro"/>
            </a:rPr>
            <a:t>distributions</a:t>
          </a:r>
          <a:r>
            <a:rPr lang="en-US" sz="1800" b="0" kern="1200"/>
            <a:t> (</a:t>
          </a:r>
          <a:r>
            <a:rPr lang="en-US" sz="1800" b="0" kern="1200" err="1"/>
            <a:t>eg.</a:t>
          </a:r>
          <a:r>
            <a:rPr lang="en-US" sz="1800" b="0" kern="1200"/>
            <a:t> </a:t>
          </a:r>
          <a:r>
            <a:rPr lang="en-US" sz="1800" b="0" kern="1200">
              <a:latin typeface="Neue Haas Grotesk Text Pro"/>
            </a:rPr>
            <a:t>Covid</a:t>
          </a:r>
          <a:r>
            <a:rPr lang="en-US" sz="1800" b="0" kern="1200"/>
            <a:t>)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- </a:t>
          </a:r>
          <a:r>
            <a:rPr lang="en-US" sz="1800" b="0" kern="1200">
              <a:latin typeface="Neue Haas Grotesk Text Pro"/>
            </a:rPr>
            <a:t>Prepare</a:t>
          </a:r>
          <a:r>
            <a:rPr lang="en-US" sz="1800" b="0" kern="1200"/>
            <a:t> data for time series modeling.</a:t>
          </a:r>
        </a:p>
      </dsp:txBody>
      <dsp:txXfrm>
        <a:off x="1318403" y="1601160"/>
        <a:ext cx="2150365" cy="1212032"/>
      </dsp:txXfrm>
    </dsp:sp>
    <dsp:sp modelId="{71CEC0D2-15EC-4479-8CE8-7E6401370907}">
      <dsp:nvSpPr>
        <dsp:cNvPr id="0" name=""/>
        <dsp:cNvSpPr/>
      </dsp:nvSpPr>
      <dsp:spPr>
        <a:xfrm>
          <a:off x="3843453" y="1751038"/>
          <a:ext cx="912276" cy="9122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DFE29-A3E6-4F60-8FE7-70ECE8F175A3}">
      <dsp:nvSpPr>
        <dsp:cNvPr id="0" name=""/>
        <dsp:cNvSpPr/>
      </dsp:nvSpPr>
      <dsp:spPr>
        <a:xfrm>
          <a:off x="4035031" y="1942616"/>
          <a:ext cx="529120" cy="529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214E1-16DA-4CD4-B126-AEFE49E89AFB}">
      <dsp:nvSpPr>
        <dsp:cNvPr id="0" name=""/>
        <dsp:cNvSpPr/>
      </dsp:nvSpPr>
      <dsp:spPr>
        <a:xfrm>
          <a:off x="4951217" y="1751038"/>
          <a:ext cx="2150365" cy="91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Develop and Evaluate Forecasting Models: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- </a:t>
          </a:r>
          <a:r>
            <a:rPr lang="en-US" sz="1800" kern="1200"/>
            <a:t>Compare ARIMA and ETS models using statistical metrics (e.g., AIC, BIC, MAPE).</a:t>
          </a:r>
        </a:p>
      </dsp:txBody>
      <dsp:txXfrm>
        <a:off x="4951217" y="1751038"/>
        <a:ext cx="2150365" cy="912276"/>
      </dsp:txXfrm>
    </dsp:sp>
    <dsp:sp modelId="{104BC844-EFBC-49D8-AB2F-203E569550EF}">
      <dsp:nvSpPr>
        <dsp:cNvPr id="0" name=""/>
        <dsp:cNvSpPr/>
      </dsp:nvSpPr>
      <dsp:spPr>
        <a:xfrm>
          <a:off x="7476268" y="1751038"/>
          <a:ext cx="912276" cy="9122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2E6DA-509E-429D-B763-3F30B4202FF6}">
      <dsp:nvSpPr>
        <dsp:cNvPr id="0" name=""/>
        <dsp:cNvSpPr/>
      </dsp:nvSpPr>
      <dsp:spPr>
        <a:xfrm>
          <a:off x="7667846" y="1942616"/>
          <a:ext cx="529120" cy="529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3A2DD-7D34-4EFE-A7DA-9A33C4984E87}">
      <dsp:nvSpPr>
        <dsp:cNvPr id="0" name=""/>
        <dsp:cNvSpPr/>
      </dsp:nvSpPr>
      <dsp:spPr>
        <a:xfrm>
          <a:off x="8584032" y="1751038"/>
          <a:ext cx="2150365" cy="91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Combine Forecasts for Enhanced Accuracy: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- </a:t>
          </a:r>
          <a:r>
            <a:rPr lang="en-US" sz="1600" kern="1200"/>
            <a:t>Explore equal-weighted, inverse MSE-weighted, and OLS-weighted combined forecasts</a:t>
          </a:r>
          <a:r>
            <a:rPr lang="en-US" sz="1800" kern="1200"/>
            <a:t>.</a:t>
          </a:r>
        </a:p>
      </dsp:txBody>
      <dsp:txXfrm>
        <a:off x="8584032" y="1751038"/>
        <a:ext cx="2150365" cy="912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F8D3B-9FC5-4EF9-B75F-80F8CE95F665}">
      <dsp:nvSpPr>
        <dsp:cNvPr id="0" name=""/>
        <dsp:cNvSpPr/>
      </dsp:nvSpPr>
      <dsp:spPr>
        <a:xfrm>
          <a:off x="0" y="500"/>
          <a:ext cx="5237577" cy="1170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9306C-7C86-402F-85FE-1DE685B5060D}">
      <dsp:nvSpPr>
        <dsp:cNvPr id="0" name=""/>
        <dsp:cNvSpPr/>
      </dsp:nvSpPr>
      <dsp:spPr>
        <a:xfrm>
          <a:off x="353969" y="263782"/>
          <a:ext cx="643580" cy="6435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12851-54E5-4DFC-A826-01F53618D67F}">
      <dsp:nvSpPr>
        <dsp:cNvPr id="0" name=""/>
        <dsp:cNvSpPr/>
      </dsp:nvSpPr>
      <dsp:spPr>
        <a:xfrm>
          <a:off x="1351518" y="500"/>
          <a:ext cx="3886058" cy="117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40" tIns="123840" rIns="123840" bIns="1238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Importance</a:t>
          </a:r>
          <a:r>
            <a:rPr lang="en-US" sz="1800" kern="1200" baseline="0"/>
            <a:t> of accurate forecasts for resource allocation, economic analysis, and planning.</a:t>
          </a:r>
          <a:endParaRPr lang="en-US" sz="1800" kern="1200"/>
        </a:p>
      </dsp:txBody>
      <dsp:txXfrm>
        <a:off x="1351518" y="500"/>
        <a:ext cx="3886058" cy="1170146"/>
      </dsp:txXfrm>
    </dsp:sp>
    <dsp:sp modelId="{D80977AB-D0CF-4EF2-85E3-1CF834A402A3}">
      <dsp:nvSpPr>
        <dsp:cNvPr id="0" name=""/>
        <dsp:cNvSpPr/>
      </dsp:nvSpPr>
      <dsp:spPr>
        <a:xfrm>
          <a:off x="0" y="1463182"/>
          <a:ext cx="5237577" cy="1170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22B26-2E33-4F8D-99A8-87EA3032BC23}">
      <dsp:nvSpPr>
        <dsp:cNvPr id="0" name=""/>
        <dsp:cNvSpPr/>
      </dsp:nvSpPr>
      <dsp:spPr>
        <a:xfrm>
          <a:off x="353969" y="1726465"/>
          <a:ext cx="643580" cy="6435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18F13-6ECF-406B-B0F0-35DA754F41E5}">
      <dsp:nvSpPr>
        <dsp:cNvPr id="0" name=""/>
        <dsp:cNvSpPr/>
      </dsp:nvSpPr>
      <dsp:spPr>
        <a:xfrm>
          <a:off x="1351518" y="1463182"/>
          <a:ext cx="3886058" cy="117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40" tIns="123840" rIns="123840" bIns="1238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Brief overview of U.S. airline passenger trends.</a:t>
          </a:r>
        </a:p>
      </dsp:txBody>
      <dsp:txXfrm>
        <a:off x="1351518" y="1463182"/>
        <a:ext cx="3886058" cy="1170146"/>
      </dsp:txXfrm>
    </dsp:sp>
    <dsp:sp modelId="{80A95452-FED1-454F-A2D8-E78956AF2182}">
      <dsp:nvSpPr>
        <dsp:cNvPr id="0" name=""/>
        <dsp:cNvSpPr/>
      </dsp:nvSpPr>
      <dsp:spPr>
        <a:xfrm>
          <a:off x="0" y="2925865"/>
          <a:ext cx="5237577" cy="117014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934B1-EE80-49EA-8AE2-E3CCE0972665}">
      <dsp:nvSpPr>
        <dsp:cNvPr id="0" name=""/>
        <dsp:cNvSpPr/>
      </dsp:nvSpPr>
      <dsp:spPr>
        <a:xfrm>
          <a:off x="353969" y="3189148"/>
          <a:ext cx="643580" cy="6435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35A22-3112-482A-90E5-EAE5A22082FD}">
      <dsp:nvSpPr>
        <dsp:cNvPr id="0" name=""/>
        <dsp:cNvSpPr/>
      </dsp:nvSpPr>
      <dsp:spPr>
        <a:xfrm>
          <a:off x="1351518" y="2925865"/>
          <a:ext cx="3886058" cy="1170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40" tIns="123840" rIns="123840" bIns="1238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 spans January 2003 to September 2023.</a:t>
          </a:r>
        </a:p>
      </dsp:txBody>
      <dsp:txXfrm>
        <a:off x="1351518" y="2925865"/>
        <a:ext cx="3886058" cy="1170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70F90-2170-C14A-A637-4F7D2EB33588}">
      <dsp:nvSpPr>
        <dsp:cNvPr id="0" name=""/>
        <dsp:cNvSpPr/>
      </dsp:nvSpPr>
      <dsp:spPr>
        <a:xfrm>
          <a:off x="0" y="3944535"/>
          <a:ext cx="7536203" cy="12946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OLS-Weighted: Using linear regression for optimized weights.</a:t>
          </a:r>
        </a:p>
      </dsp:txBody>
      <dsp:txXfrm>
        <a:off x="0" y="3944535"/>
        <a:ext cx="7536203" cy="1294684"/>
      </dsp:txXfrm>
    </dsp:sp>
    <dsp:sp modelId="{2BE4C431-DF9A-5449-B6F1-396362985265}">
      <dsp:nvSpPr>
        <dsp:cNvPr id="0" name=""/>
        <dsp:cNvSpPr/>
      </dsp:nvSpPr>
      <dsp:spPr>
        <a:xfrm rot="10800000">
          <a:off x="0" y="1972730"/>
          <a:ext cx="7536203" cy="199122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Inverse MSE-Weighted: Weighting based on inverse error.</a:t>
          </a:r>
        </a:p>
      </dsp:txBody>
      <dsp:txXfrm rot="10800000">
        <a:off x="0" y="1972730"/>
        <a:ext cx="7536203" cy="1293838"/>
      </dsp:txXfrm>
    </dsp:sp>
    <dsp:sp modelId="{AAE113FD-B8A1-A943-BE28-4485B844EE94}">
      <dsp:nvSpPr>
        <dsp:cNvPr id="0" name=""/>
        <dsp:cNvSpPr/>
      </dsp:nvSpPr>
      <dsp:spPr>
        <a:xfrm rot="10800000">
          <a:off x="0" y="926"/>
          <a:ext cx="7536203" cy="199122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Equal-Weighted: Averaging the top three models.</a:t>
          </a:r>
        </a:p>
      </dsp:txBody>
      <dsp:txXfrm rot="10800000">
        <a:off x="0" y="926"/>
        <a:ext cx="7536203" cy="12938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76488-9B8B-C74B-BF0C-3769D342A3CB}">
      <dsp:nvSpPr>
        <dsp:cNvPr id="0" name=""/>
        <dsp:cNvSpPr/>
      </dsp:nvSpPr>
      <dsp:spPr>
        <a:xfrm>
          <a:off x="0" y="245327"/>
          <a:ext cx="7526332" cy="143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127" tIns="333248" rIns="584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ARMA</a:t>
          </a:r>
          <a:r>
            <a:rPr lang="en-US" sz="1600" kern="1200"/>
            <a:t>(1,1) was the most effective model for short-term forecasts.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Combined forecasts reduced overall error rates.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COVID-19 revealed the need for models that account for external shocks.</a:t>
          </a:r>
        </a:p>
      </dsp:txBody>
      <dsp:txXfrm>
        <a:off x="0" y="245327"/>
        <a:ext cx="7526332" cy="1436399"/>
      </dsp:txXfrm>
    </dsp:sp>
    <dsp:sp modelId="{75657A96-2892-9745-8ACB-BB014E6C043D}">
      <dsp:nvSpPr>
        <dsp:cNvPr id="0" name=""/>
        <dsp:cNvSpPr/>
      </dsp:nvSpPr>
      <dsp:spPr>
        <a:xfrm>
          <a:off x="376316" y="9167"/>
          <a:ext cx="5268432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4" tIns="0" rIns="1991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Summary of findings:</a:t>
          </a:r>
        </a:p>
      </dsp:txBody>
      <dsp:txXfrm>
        <a:off x="399373" y="32224"/>
        <a:ext cx="5222318" cy="426206"/>
      </dsp:txXfrm>
    </dsp:sp>
    <dsp:sp modelId="{F84DF4BA-7E88-8449-9837-565A13928965}">
      <dsp:nvSpPr>
        <dsp:cNvPr id="0" name=""/>
        <dsp:cNvSpPr/>
      </dsp:nvSpPr>
      <dsp:spPr>
        <a:xfrm>
          <a:off x="0" y="2004286"/>
          <a:ext cx="7526332" cy="166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52042"/>
              <a:satOff val="67"/>
              <a:lumOff val="-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127" tIns="333248" rIns="584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Advanced Models</a:t>
          </a:r>
          <a:r>
            <a:rPr lang="en-US" sz="1600" kern="1200"/>
            <a:t>: Future projects could use models like Seasonal ARIMA or machine learning to capture complex patterns.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External Variables</a:t>
          </a:r>
          <a:r>
            <a:rPr lang="en-US" sz="1600" kern="1200"/>
            <a:t>: Including factors like economic indicators may enhance predictive accuracy.</a:t>
          </a:r>
        </a:p>
      </dsp:txBody>
      <dsp:txXfrm>
        <a:off x="0" y="2004286"/>
        <a:ext cx="7526332" cy="1663199"/>
      </dsp:txXfrm>
    </dsp:sp>
    <dsp:sp modelId="{DB0CB18A-EF7D-DA45-9BA6-B687230272A3}">
      <dsp:nvSpPr>
        <dsp:cNvPr id="0" name=""/>
        <dsp:cNvSpPr/>
      </dsp:nvSpPr>
      <dsp:spPr>
        <a:xfrm>
          <a:off x="376316" y="1768126"/>
          <a:ext cx="5268432" cy="472320"/>
        </a:xfrm>
        <a:prstGeom prst="roundRect">
          <a:avLst/>
        </a:prstGeom>
        <a:solidFill>
          <a:schemeClr val="accent2">
            <a:hueOff val="752042"/>
            <a:satOff val="67"/>
            <a:lumOff val="-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4" tIns="0" rIns="1991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Potential for future forecasting projects:</a:t>
          </a:r>
        </a:p>
      </dsp:txBody>
      <dsp:txXfrm>
        <a:off x="399373" y="1791183"/>
        <a:ext cx="5222318" cy="426206"/>
      </dsp:txXfrm>
    </dsp:sp>
    <dsp:sp modelId="{315518CB-E4D2-43C3-A375-7B8EE9E3A220}">
      <dsp:nvSpPr>
        <dsp:cNvPr id="0" name=""/>
        <dsp:cNvSpPr/>
      </dsp:nvSpPr>
      <dsp:spPr>
        <a:xfrm>
          <a:off x="0" y="3990046"/>
          <a:ext cx="7526332" cy="1763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04085"/>
              <a:satOff val="134"/>
              <a:lumOff val="-1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127" tIns="333248" rIns="584127" bIns="11379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External Variables</a:t>
          </a:r>
        </a:p>
        <a:p>
          <a:pPr marL="342900" lvl="2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Economic indicators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Weather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Machine learning models for long term forecasts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Neue Haas Grotesk Text Pro"/>
            </a:rPr>
            <a:t>Real-time data for adaptive forecasting</a:t>
          </a:r>
        </a:p>
      </dsp:txBody>
      <dsp:txXfrm>
        <a:off x="0" y="3990046"/>
        <a:ext cx="7526332" cy="1763999"/>
      </dsp:txXfrm>
    </dsp:sp>
    <dsp:sp modelId="{E14DA8F5-10D5-4515-8CC1-667B18D905F8}">
      <dsp:nvSpPr>
        <dsp:cNvPr id="0" name=""/>
        <dsp:cNvSpPr/>
      </dsp:nvSpPr>
      <dsp:spPr>
        <a:xfrm>
          <a:off x="376316" y="3753886"/>
          <a:ext cx="5268432" cy="472320"/>
        </a:xfrm>
        <a:prstGeom prst="roundRect">
          <a:avLst/>
        </a:prstGeom>
        <a:solidFill>
          <a:schemeClr val="accent2">
            <a:hueOff val="1504085"/>
            <a:satOff val="134"/>
            <a:lumOff val="-1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4" tIns="0" rIns="19913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Neue Haas Grotesk Text Pro"/>
            </a:rPr>
            <a:t>Reccomendations</a:t>
          </a:r>
        </a:p>
      </dsp:txBody>
      <dsp:txXfrm>
        <a:off x="399373" y="3776943"/>
        <a:ext cx="522231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D9FEB-DA83-AA4E-917F-6CCE3CD7DD8F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C31D5-D3AF-2943-BD95-F33B18656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07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8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0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6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0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5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5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CC31D5-D3AF-2943-BD95-F33B18656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86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1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9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5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7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3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4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F447467-474F-7A46-9B55-A89C6B0D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mosaic of colorful geometric shapes">
            <a:extLst>
              <a:ext uri="{FF2B5EF4-FFF2-40B4-BE49-F238E27FC236}">
                <a16:creationId xmlns:a16="http://schemas.microsoft.com/office/drawing/2014/main" id="{2250E42E-8093-0437-EF1B-9648806F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9302" b="91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6B9ED-464C-69C8-58BA-E4CB88CF0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363" y="563896"/>
            <a:ext cx="8155965" cy="4428743"/>
          </a:xfrm>
        </p:spPr>
        <p:txBody>
          <a:bodyPr anchor="ctr">
            <a:noAutofit/>
          </a:bodyPr>
          <a:lstStyle/>
          <a:p>
            <a:pPr algn="r"/>
            <a:r>
              <a:rPr lang="en-US" sz="7200" b="1">
                <a:solidFill>
                  <a:srgbClr val="FFFFFF"/>
                </a:solidFill>
              </a:rPr>
              <a:t>Forecasting U.S. Airline Passenger Traffic: </a:t>
            </a:r>
            <a:br>
              <a:rPr lang="en-US" sz="7200" b="1">
                <a:solidFill>
                  <a:srgbClr val="FFFFFF"/>
                </a:solidFill>
              </a:rPr>
            </a:br>
            <a:r>
              <a:rPr lang="en-US" sz="7200" b="1">
                <a:solidFill>
                  <a:srgbClr val="FFFFFF"/>
                </a:solidFill>
              </a:rPr>
              <a:t>A Data-Driven Approach</a:t>
            </a:r>
            <a:endParaRPr lang="en-US" sz="7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EC170-6B36-8DA7-A1FB-FD0D04818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8142" y="5330607"/>
            <a:ext cx="4131186" cy="1189425"/>
          </a:xfrm>
        </p:spPr>
        <p:txBody>
          <a:bodyPr>
            <a:normAutofit fontScale="92500" lnSpcReduction="10000"/>
          </a:bodyPr>
          <a:lstStyle/>
          <a:p>
            <a:pPr algn="r">
              <a:lnSpc>
                <a:spcPct val="110000"/>
              </a:lnSpc>
            </a:pPr>
            <a:r>
              <a:rPr lang="en-US" sz="3200" dirty="0">
                <a:solidFill>
                  <a:srgbClr val="FFFFFF"/>
                </a:solidFill>
              </a:rPr>
              <a:t>Presentation By: </a:t>
            </a:r>
          </a:p>
          <a:p>
            <a:pPr algn="r">
              <a:lnSpc>
                <a:spcPct val="110000"/>
              </a:lnSpc>
            </a:pPr>
            <a:r>
              <a:rPr lang="en-US" sz="3200" dirty="0">
                <a:solidFill>
                  <a:srgbClr val="FFFFFF"/>
                </a:solidFill>
              </a:rPr>
              <a:t>Shreeya Sampat</a:t>
            </a:r>
          </a:p>
          <a:p>
            <a:pPr algn="r"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904C0-BC2A-DC88-EFC3-BE5CCCAE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38" y="215535"/>
            <a:ext cx="11774466" cy="10764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/>
              <a:t>Rolling Scheme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A5B59-2E6A-4F59-E478-E4B154DE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95" r="3562" b="4038"/>
          <a:stretch/>
        </p:blipFill>
        <p:spPr>
          <a:xfrm>
            <a:off x="2993293" y="1291498"/>
            <a:ext cx="9198707" cy="5428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353F60-EA81-F89F-EE98-A89DE68226A2}"/>
              </a:ext>
            </a:extLst>
          </p:cNvPr>
          <p:cNvSpPr txBox="1"/>
          <p:nvPr/>
        </p:nvSpPr>
        <p:spPr>
          <a:xfrm>
            <a:off x="225468" y="2113030"/>
            <a:ext cx="27678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Dynamic Adaptation</a:t>
            </a:r>
            <a:r>
              <a:rPr lang="en-US" sz="2000"/>
              <a:t>: </a:t>
            </a:r>
          </a:p>
          <a:p>
            <a:endParaRPr lang="en-US" sz="2000"/>
          </a:p>
          <a:p>
            <a:r>
              <a:rPr lang="en-US" sz="2000"/>
              <a:t>The Rolling Scheme re-estimates the model at each step using a moving window, allowing it to adapt to recent data changes and potentially improve forecast accuracy over time.</a:t>
            </a:r>
          </a:p>
        </p:txBody>
      </p:sp>
    </p:spTree>
    <p:extLst>
      <p:ext uri="{BB962C8B-B14F-4D97-AF65-F5344CB8AC3E}">
        <p14:creationId xmlns:p14="http://schemas.microsoft.com/office/powerpoint/2010/main" val="1273849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ABD8-954D-C0FC-2C63-026F7AA5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310" y="3343794"/>
            <a:ext cx="11633378" cy="2236124"/>
          </a:xfrm>
        </p:spPr>
        <p:txBody>
          <a:bodyPr anchor="ctr">
            <a:noAutofit/>
          </a:bodyPr>
          <a:lstStyle/>
          <a:p>
            <a:pPr algn="ctr"/>
            <a:r>
              <a:rPr lang="en-US" sz="8000"/>
              <a:t>Error Metrics for Forecasting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7CCC-9614-8780-AEDF-65334BE7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046" y="5665124"/>
            <a:ext cx="8733906" cy="1018309"/>
          </a:xfrm>
        </p:spPr>
        <p:txBody>
          <a:bodyPr>
            <a:normAutofit/>
          </a:bodyPr>
          <a:lstStyle/>
          <a:p>
            <a:r>
              <a:rPr lang="en-US" sz="2400"/>
              <a:t>Summary table of MSE, MAE, and MAPE for each scheme: Fixed, Recursive, Rolling.</a:t>
            </a:r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870227F4-0EC9-1353-2740-95E2D2AD9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0233" y="-69616"/>
            <a:ext cx="12452465" cy="332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03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2818A-7FFE-4C55-8823-C025CC53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304713"/>
            <a:ext cx="1087221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 of Model Estimation and Evaluation (8.2 Table)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B8198-C490-D348-A7BD-53638D745D75}"/>
              </a:ext>
            </a:extLst>
          </p:cNvPr>
          <p:cNvSpPr txBox="1"/>
          <p:nvPr/>
        </p:nvSpPr>
        <p:spPr>
          <a:xfrm>
            <a:off x="246184" y="4399027"/>
            <a:ext cx="11341139" cy="23525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lnSpcReduction="10000"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Best Model:</a:t>
            </a:r>
            <a:r>
              <a:rPr lang="en-US" sz="1700"/>
              <a:t> ARMA(1,1) is the most suitable model based on: 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White noise residuals.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Lowest AIC and SIC values.</a:t>
            </a:r>
          </a:p>
          <a:p>
            <a:pPr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Q-statistic indicating no significant autocorrelation.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AR(1):</a:t>
            </a:r>
            <a:r>
              <a:rPr lang="en-US" sz="1700"/>
              <a:t> Performs well but is slightly less optimal than ARMA(1,1).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MA(1):</a:t>
            </a:r>
            <a:r>
              <a:rPr lang="en-US" sz="1700"/>
              <a:t> Fails to meet white noise assumptions and has the highest AIC and SIC, indicating a poorer fit.</a:t>
            </a:r>
          </a:p>
          <a:p>
            <a:pPr marL="2286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4" name="Content Placeholder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CFF17883-9B69-B78E-D342-1BDF8C097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4677" y="2136474"/>
            <a:ext cx="10589708" cy="21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0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CC274-6599-B9B6-3C51-168972136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5" y="856211"/>
            <a:ext cx="3420708" cy="5192862"/>
          </a:xfrm>
        </p:spPr>
        <p:txBody>
          <a:bodyPr anchor="ctr">
            <a:normAutofit/>
          </a:bodyPr>
          <a:lstStyle/>
          <a:p>
            <a:r>
              <a:rPr lang="en-US" sz="4800"/>
              <a:t>Combining Forecasts for Enhanced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DE300B-8499-B381-AC56-111E51AB7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8070777"/>
              </p:ext>
            </p:extLst>
          </p:nvPr>
        </p:nvGraphicFramePr>
        <p:xfrm>
          <a:off x="4033358" y="808927"/>
          <a:ext cx="7536203" cy="524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018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98A50-DC4D-23BE-7D31-6D7A9AA6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3851889"/>
            <a:ext cx="5697599" cy="2862061"/>
          </a:xfrm>
        </p:spPr>
        <p:txBody>
          <a:bodyPr anchor="ctr">
            <a:normAutofit/>
          </a:bodyPr>
          <a:lstStyle/>
          <a:p>
            <a:r>
              <a:rPr lang="en-US" sz="6600"/>
              <a:t>Combined Forecast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37988-CCF6-C695-5667-D67A63CF9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1067" y="3973484"/>
            <a:ext cx="5431833" cy="2465416"/>
          </a:xfrm>
        </p:spPr>
        <p:txBody>
          <a:bodyPr anchor="ctr">
            <a:normAutofit lnSpcReduction="10000"/>
          </a:bodyPr>
          <a:lstStyle/>
          <a:p>
            <a:r>
              <a:rPr lang="en-US" sz="2800"/>
              <a:t>Table showing average combined forecast values for Equal-Weighted, Inverse MSE-Weighted, and OLS-Weighted methods.</a:t>
            </a:r>
          </a:p>
        </p:txBody>
      </p:sp>
      <p:pic>
        <p:nvPicPr>
          <p:cNvPr id="7" name="Picture 6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6280C0C1-0291-C41A-987A-C336C449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177" y="-149630"/>
            <a:ext cx="12427264" cy="38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6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99EE0A4-4123-5F75-DAC2-0A735BFE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422" y="3542234"/>
            <a:ext cx="5237577" cy="327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EB4667-1033-F6C3-CBBD-32973A04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4857" y="114300"/>
            <a:ext cx="5120163" cy="32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46136C-2018-A1BB-1FD2-87CA86DDE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59" y="603504"/>
            <a:ext cx="52375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Multistep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80016-C7A2-52F4-1407-5C625AD3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58" y="2212848"/>
            <a:ext cx="5237577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Models Used</a:t>
            </a:r>
            <a:r>
              <a:rPr lang="en-US"/>
              <a:t>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 ARIMA and ETS.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/>
              <a:t>Results</a:t>
            </a:r>
            <a:r>
              <a:rPr lang="en-US"/>
              <a:t>: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 ARIMA: Narrower confidence intervals but prone to overfitting.</a:t>
            </a:r>
          </a:p>
          <a:p>
            <a:pPr lvl="2" indent="-228600" algn="l">
              <a:buFont typeface="Arial" panose="020B0604020202020204" pitchFamily="34" charset="0"/>
              <a:buChar char="•"/>
            </a:pPr>
            <a:r>
              <a:rPr lang="en-US"/>
              <a:t> ETS: Adapted better post-COVID but had wider confidence intervals.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98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54745-21CB-63C6-7C8D-CDF2339C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73" y="1615858"/>
            <a:ext cx="3962943" cy="3770334"/>
          </a:xfrm>
        </p:spPr>
        <p:txBody>
          <a:bodyPr anchor="ctr">
            <a:normAutofit/>
          </a:bodyPr>
          <a:lstStyle/>
          <a:p>
            <a:pPr algn="ctr"/>
            <a:r>
              <a:rPr lang="en-US" sz="5400"/>
              <a:t>Conclusion &amp; </a:t>
            </a:r>
            <a:br>
              <a:rPr lang="en-US" sz="5400"/>
            </a:br>
            <a:r>
              <a:rPr lang="en-US" sz="5400"/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6979D-2E48-3ADD-A316-08F99B733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664460"/>
              </p:ext>
            </p:extLst>
          </p:nvPr>
        </p:nvGraphicFramePr>
        <p:xfrm>
          <a:off x="4372495" y="454706"/>
          <a:ext cx="7526332" cy="5763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4931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59AC-7955-57FF-2F09-C4A5F84D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06D2-8E74-0F98-23CD-916E944B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Shreeya Sampat – Model Comparisons, Report Data File, </a:t>
            </a:r>
            <a:r>
              <a:rPr lang="en-US" dirty="0" err="1"/>
              <a:t>Powerpoint</a:t>
            </a:r>
            <a:r>
              <a:rPr lang="en-US" dirty="0"/>
              <a:t>, Error Metrics, Data Analysis, Recommendations, Data cleaning, R Markdown.</a:t>
            </a:r>
          </a:p>
          <a:p>
            <a:r>
              <a:rPr lang="en-US" dirty="0"/>
              <a:t>Ryan Bolen - </a:t>
            </a:r>
            <a:r>
              <a:rPr lang="en-US" dirty="0">
                <a:ea typeface="+mn-lt"/>
                <a:cs typeface="+mn-lt"/>
              </a:rPr>
              <a:t>Data selection and problem statement, initial to final model selection and data analysis. Residual Analysis. </a:t>
            </a:r>
            <a:r>
              <a:rPr lang="en-US" dirty="0" err="1">
                <a:ea typeface="+mn-lt"/>
                <a:cs typeface="+mn-lt"/>
              </a:rPr>
              <a:t>Powerpoint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r>
              <a:rPr lang="en-US" dirty="0"/>
              <a:t>Hunter Elliott - Table 8.2 and Table 9.8 for examples</a:t>
            </a:r>
          </a:p>
          <a:p>
            <a:r>
              <a:rPr lang="en-US" dirty="0"/>
              <a:t>Katie Yamabe – Forecast optimality Testing. 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Kamran </a:t>
            </a:r>
            <a:r>
              <a:rPr lang="en-US" dirty="0" err="1"/>
              <a:t>Badh</a:t>
            </a:r>
            <a:r>
              <a:rPr lang="en-US" dirty="0"/>
              <a:t> – Multistep Forecasts + Interpretation and Calculating: One-Step Ahead, Forecast Errors, and the Loss + </a:t>
            </a:r>
            <a:r>
              <a:rPr lang="en-US" dirty="0" err="1"/>
              <a:t>Powerpoint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442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mosaic of colorful geometric shapes">
            <a:extLst>
              <a:ext uri="{FF2B5EF4-FFF2-40B4-BE49-F238E27FC236}">
                <a16:creationId xmlns:a16="http://schemas.microsoft.com/office/drawing/2014/main" id="{295057D0-9293-AFD1-35BA-8B02C54EB8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480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F464-C9D3-42CC-A917-B77B3AC0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662" y="2941854"/>
            <a:ext cx="6227232" cy="33066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150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4374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76686-A288-A221-2482-94B865F9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ctr">
            <a:normAutofit/>
          </a:bodyPr>
          <a:lstStyle/>
          <a:p>
            <a:r>
              <a:rPr lang="en-US" sz="7200"/>
              <a:t>Objective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25F02-F1F4-BCA7-912F-A5226E3604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544236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364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red line&#10;&#10;Description automatically generated">
            <a:extLst>
              <a:ext uri="{FF2B5EF4-FFF2-40B4-BE49-F238E27FC236}">
                <a16:creationId xmlns:a16="http://schemas.microsoft.com/office/drawing/2014/main" id="{CC281CE6-E03C-CC34-CB89-CBED74BA4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93" y="3425354"/>
            <a:ext cx="5429064" cy="3352447"/>
          </a:xfrm>
          <a:prstGeom prst="rect">
            <a:avLst/>
          </a:prstGeom>
        </p:spPr>
      </p:pic>
      <p:pic>
        <p:nvPicPr>
          <p:cNvPr id="5" name="Picture 4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283B4070-5AF4-3C8B-A7DE-DEF347DA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93" y="80197"/>
            <a:ext cx="5429063" cy="3352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95FEC9-9D13-8F48-A73B-2436B85F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9" y="357319"/>
            <a:ext cx="5380005" cy="1527048"/>
          </a:xfrm>
        </p:spPr>
        <p:txBody>
          <a:bodyPr anchor="ctr">
            <a:normAutofit fontScale="90000"/>
          </a:bodyPr>
          <a:lstStyle/>
          <a:p>
            <a:r>
              <a:rPr lang="en-US" sz="5400"/>
              <a:t>Why Are We Forecasting Air Traffic?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1C430FA-57F0-563A-E426-224493B7C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780126"/>
              </p:ext>
            </p:extLst>
          </p:nvPr>
        </p:nvGraphicFramePr>
        <p:xfrm>
          <a:off x="619758" y="2212848"/>
          <a:ext cx="5237577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6667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with human face">
            <a:extLst>
              <a:ext uri="{FF2B5EF4-FFF2-40B4-BE49-F238E27FC236}">
                <a16:creationId xmlns:a16="http://schemas.microsoft.com/office/drawing/2014/main" id="{4501C0AF-1EB0-C72C-1E07-4D271F27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61" r="29468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CC09A3-DEC3-A64B-9B94-9B9B5862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341458"/>
            <a:ext cx="6286917" cy="888826"/>
          </a:xfrm>
        </p:spPr>
        <p:txBody>
          <a:bodyPr anchor="ctr">
            <a:normAutofit/>
          </a:bodyPr>
          <a:lstStyle/>
          <a:p>
            <a:r>
              <a:rPr lang="en-US"/>
              <a:t>Model Selection &amp; 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D39AE-CE9F-CA67-F2A7-2E348A04D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30284"/>
            <a:ext cx="5921157" cy="5386647"/>
          </a:xfrm>
        </p:spPr>
        <p:txBody>
          <a:bodyPr>
            <a:normAutofit/>
          </a:bodyPr>
          <a:lstStyle/>
          <a:p>
            <a:r>
              <a:rPr lang="en-US" sz="1600" b="1"/>
              <a:t>Model Choices</a:t>
            </a:r>
            <a:r>
              <a:rPr lang="en-US" sz="1600"/>
              <a:t>: We selected AR(1), MA(1), and ARMA(1,1) models for their simplicity and effectiveness in capturing time series patterns.</a:t>
            </a:r>
          </a:p>
          <a:p>
            <a:r>
              <a:rPr lang="en-US" sz="1600" b="1"/>
              <a:t>AR(1) and MA(1)</a:t>
            </a:r>
            <a:r>
              <a:rPr lang="en-US" sz="1600"/>
              <a:t>: These models focus on either autoregressive (AR) or moving average (MA) components individually, allowing us to assess their independent contributions to forecasting accuracy.</a:t>
            </a:r>
          </a:p>
          <a:p>
            <a:r>
              <a:rPr lang="en-US" sz="1600" b="1"/>
              <a:t>ARMA(1, 1)</a:t>
            </a:r>
            <a:r>
              <a:rPr lang="en-US" sz="1600"/>
              <a:t>: Combines both AR and MA components, making it suitable for capturing more complex dependencies in the time series data.</a:t>
            </a:r>
          </a:p>
          <a:p>
            <a:r>
              <a:rPr lang="en-US" sz="1600" b="1"/>
              <a:t>Fitting ARMA Model</a:t>
            </a:r>
            <a:r>
              <a:rPr lang="en-US" sz="1600"/>
              <a:t>: We applied the ARMA(1, 1) model to the estimation sample, using it as the primary model to test different forecasting schemes.</a:t>
            </a:r>
          </a:p>
          <a:p>
            <a:r>
              <a:rPr lang="en-US" sz="1600" b="1"/>
              <a:t>Rationale for Model Choice</a:t>
            </a:r>
            <a:r>
              <a:rPr lang="en-US" sz="1600"/>
              <a:t>: These models are commonly used in time series analysis for short-term forecasting, balancing interpretability and forecasting power.</a:t>
            </a:r>
          </a:p>
        </p:txBody>
      </p:sp>
    </p:spTree>
    <p:extLst>
      <p:ext uri="{BB962C8B-B14F-4D97-AF65-F5344CB8AC3E}">
        <p14:creationId xmlns:p14="http://schemas.microsoft.com/office/powerpoint/2010/main" val="313778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A5A14613-C96C-F5FD-0593-24D7C0DA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6D5A14-B9AE-A2E3-1963-BE8568EFC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3"/>
          <a:stretch/>
        </p:blipFill>
        <p:spPr bwMode="auto">
          <a:xfrm>
            <a:off x="5825293" y="3542235"/>
            <a:ext cx="5929217" cy="83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80395F-464F-8ECF-9C7D-5D44F65638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6" r="31862"/>
          <a:stretch/>
        </p:blipFill>
        <p:spPr bwMode="auto">
          <a:xfrm>
            <a:off x="5857335" y="2212849"/>
            <a:ext cx="5929214" cy="83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F27C9-F54D-3513-F8BA-245CAE5EE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59" y="603504"/>
            <a:ext cx="5237576" cy="152704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Stationarity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5F982-A69C-263E-A4C8-6E6BCABA9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758" y="2212848"/>
            <a:ext cx="5237577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Why Stationarity?</a:t>
            </a:r>
          </a:p>
          <a:p>
            <a:pPr marL="1200150" lvl="2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/>
              <a:t>ARIMA requires stationarity (constant mean and variance).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Methods Used: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Augmented Dickey-Fuller (ADF) Test.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Differencing to stabilize the data.</a:t>
            </a:r>
          </a:p>
          <a:p>
            <a:pPr marL="285750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/>
              <a:t>Results: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ADF p-value for original data: &gt;0.05 (non-stationary).</a:t>
            </a:r>
          </a:p>
          <a:p>
            <a:pPr marL="742950" lvl="1"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/>
              <a:t>ADF p-value for differenced data: &lt;0.05 (stationary).</a:t>
            </a:r>
          </a:p>
          <a:p>
            <a:pPr indent="-22860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F542E6DB-1E47-028F-FB02-376FE5D7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08" r="17078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AFE743-1DDB-B77A-6F00-DB53F42C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11358"/>
          </a:xfrm>
        </p:spPr>
        <p:txBody>
          <a:bodyPr anchor="ctr">
            <a:normAutofit/>
          </a:bodyPr>
          <a:lstStyle/>
          <a:p>
            <a:r>
              <a:rPr lang="en-US" sz="4800"/>
              <a:t>Forecasting Schemes Overview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2D781C-DA9E-BF15-8C07-77E99815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412353"/>
            <a:ext cx="6035040" cy="3845571"/>
          </a:xfrm>
        </p:spPr>
        <p:txBody>
          <a:bodyPr>
            <a:normAutofit fontScale="92500"/>
          </a:bodyPr>
          <a:lstStyle/>
          <a:p>
            <a:r>
              <a:rPr lang="en-US" sz="2800"/>
              <a:t>Fixed Scheme: Forecasting with a static model for a fixed period.</a:t>
            </a:r>
          </a:p>
          <a:p>
            <a:r>
              <a:rPr lang="en-US" sz="2800"/>
              <a:t>Recursive Scheme: One-step forecasts that update the model each step.</a:t>
            </a:r>
          </a:p>
          <a:p>
            <a:r>
              <a:rPr lang="en-US" sz="2800"/>
              <a:t>Rolling Scheme: Continually updated model using a moving window.</a:t>
            </a:r>
          </a:p>
        </p:txBody>
      </p:sp>
    </p:spTree>
    <p:extLst>
      <p:ext uri="{BB962C8B-B14F-4D97-AF65-F5344CB8AC3E}">
        <p14:creationId xmlns:p14="http://schemas.microsoft.com/office/powerpoint/2010/main" val="359642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6F48-1660-6E99-1825-69DBBBC1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7200"/>
              <a:t>Fixed Scheme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0AD51-61CA-7EE4-0F54-85047718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2343" y="1767289"/>
            <a:ext cx="4325655" cy="985136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/>
              <a:t>This graph shows the forecasted value for one step ahead without updating the model.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F4992-A496-3697-3158-59276724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54003" y="1759455"/>
            <a:ext cx="4562104" cy="992970"/>
          </a:xfrm>
        </p:spPr>
        <p:txBody>
          <a:bodyPr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/>
              <a:t>This graph illustrates the forecasted values for two steps ahead, maintaining a fixed forecast approach.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DF10F3-3E7E-40C4-AA7D-89939EF2D3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972" r="4458" b="4038"/>
          <a:stretch/>
        </p:blipFill>
        <p:spPr>
          <a:xfrm>
            <a:off x="117143" y="2829027"/>
            <a:ext cx="5861742" cy="34815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C98F32-9332-CF62-FB20-22FE288DC8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4028" r="4048" b="4333"/>
          <a:stretch/>
        </p:blipFill>
        <p:spPr>
          <a:xfrm>
            <a:off x="5982494" y="2829027"/>
            <a:ext cx="6105122" cy="35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6F48-1660-6E99-1825-69DBBBC16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sz="7200"/>
              <a:t>ACF/PACF Scheme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B0AD51-61CA-7EE4-0F54-85047718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20" y="1907966"/>
            <a:ext cx="4325655" cy="985136"/>
          </a:xfrm>
        </p:spPr>
        <p:txBody>
          <a:bodyPr anchor="ctr">
            <a:normAutofit fontScale="55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>
                <a:ea typeface="+mn-lt"/>
                <a:cs typeface="+mn-lt"/>
              </a:rPr>
              <a:t>The Autocorrelation Function (ACF) measures the correlation between a time series and lagged values. It helps identify the patterns over different time lags.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F4992-A496-3697-3158-592767241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511" y="2187347"/>
            <a:ext cx="4562104" cy="9929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100">
                <a:ea typeface="+mn-lt"/>
                <a:cs typeface="+mn-lt"/>
              </a:rPr>
              <a:t>The Partial Autocorrelation Function (PACF) measures the correlation between a time series and its lagged values, and it accounts for the correlations of the lagged values.</a:t>
            </a:r>
            <a:endParaRPr lang="en-US" sz="1100"/>
          </a:p>
          <a:p>
            <a:pPr algn="ctr">
              <a:lnSpc>
                <a:spcPct val="120000"/>
              </a:lnSpc>
            </a:pPr>
            <a:endParaRPr lang="en-US"/>
          </a:p>
        </p:txBody>
      </p:sp>
      <p:pic>
        <p:nvPicPr>
          <p:cNvPr id="11" name="Content Placeholder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2A79B73-FAD2-9B61-4A99-CB084F87AA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2892092"/>
            <a:ext cx="5157787" cy="3223617"/>
          </a:xfrm>
        </p:spPr>
      </p:pic>
      <p:pic>
        <p:nvPicPr>
          <p:cNvPr id="12" name="Content Placeholder 1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3563CCC-CC48-331F-FBB9-90026F2CFC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199" y="2872430"/>
            <a:ext cx="5183189" cy="3239493"/>
          </a:xfrm>
        </p:spPr>
      </p:pic>
    </p:spTree>
    <p:extLst>
      <p:ext uri="{BB962C8B-B14F-4D97-AF65-F5344CB8AC3E}">
        <p14:creationId xmlns:p14="http://schemas.microsoft.com/office/powerpoint/2010/main" val="104627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A9E34-6AE5-10E9-6915-3505B125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732679"/>
            <a:ext cx="3510464" cy="2343029"/>
          </a:xfrm>
        </p:spPr>
        <p:txBody>
          <a:bodyPr anchor="ctr">
            <a:normAutofit fontScale="90000"/>
          </a:bodyPr>
          <a:lstStyle/>
          <a:p>
            <a:r>
              <a:rPr lang="en-US" sz="6000"/>
              <a:t>Recursive Scheme Results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8AD051B-E383-2A40-2EA4-7D545EB55B6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12649" y="3075708"/>
            <a:ext cx="3260851" cy="3049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/>
          </a:bodyPr>
          <a:lstStyle/>
          <a:p>
            <a:r>
              <a:rPr lang="en-US" sz="2000"/>
              <a:t>In the Recursive Scheme, each forecasted value is fed back as input for the next prediction, allowing the model to adapt step-by-step and maintain continuity with recent data patterns.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7D8B5A-9E0B-3AA1-B254-70D8FC11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1" y="981300"/>
            <a:ext cx="7727855" cy="47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177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Microsoft Macintosh PowerPoint</Application>
  <PresentationFormat>Widescreen</PresentationFormat>
  <Paragraphs>98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Neue Haas Grotesk Text Pro</vt:lpstr>
      <vt:lpstr>VanillaVTI</vt:lpstr>
      <vt:lpstr>Forecasting U.S. Airline Passenger Traffic:  A Data-Driven Approach</vt:lpstr>
      <vt:lpstr>Objective </vt:lpstr>
      <vt:lpstr>Why Are We Forecasting Air Traffic?</vt:lpstr>
      <vt:lpstr>Model Selection &amp; Fitting</vt:lpstr>
      <vt:lpstr>Stationarity Analysis</vt:lpstr>
      <vt:lpstr>Forecasting Schemes Overview</vt:lpstr>
      <vt:lpstr>Fixed Scheme Results</vt:lpstr>
      <vt:lpstr>ACF/PACF Scheme Results</vt:lpstr>
      <vt:lpstr>Recursive Scheme Results</vt:lpstr>
      <vt:lpstr>Rolling Scheme Results</vt:lpstr>
      <vt:lpstr>Error Metrics for Forecasting Schemes</vt:lpstr>
      <vt:lpstr>Summary of Model Estimation and Evaluation (8.2 Table)</vt:lpstr>
      <vt:lpstr>Combining Forecasts for Enhanced Accuracy</vt:lpstr>
      <vt:lpstr>Combined Forecast Results</vt:lpstr>
      <vt:lpstr>Multistep Forecasting</vt:lpstr>
      <vt:lpstr>Conclusion &amp;  Key Findings</vt:lpstr>
      <vt:lpstr>Individual Contributions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Shreeya Sampat</dc:creator>
  <cp:lastModifiedBy>Shreeya Sampat</cp:lastModifiedBy>
  <cp:revision>35</cp:revision>
  <dcterms:created xsi:type="dcterms:W3CDTF">2024-11-09T01:51:21Z</dcterms:created>
  <dcterms:modified xsi:type="dcterms:W3CDTF">2025-03-26T22:37:45Z</dcterms:modified>
</cp:coreProperties>
</file>