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72" r:id="rId7"/>
    <p:sldId id="273" r:id="rId8"/>
    <p:sldId id="265" r:id="rId9"/>
    <p:sldId id="276" r:id="rId10"/>
    <p:sldId id="277" r:id="rId11"/>
    <p:sldId id="274" r:id="rId12"/>
    <p:sldId id="278" r:id="rId13"/>
    <p:sldId id="279" r:id="rId14"/>
    <p:sldId id="266" r:id="rId15"/>
    <p:sldId id="267" r:id="rId16"/>
    <p:sldId id="268" r:id="rId17"/>
    <p:sldId id="260" r:id="rId18"/>
    <p:sldId id="261" r:id="rId19"/>
    <p:sldId id="262" r:id="rId20"/>
    <p:sldId id="263" r:id="rId21"/>
    <p:sldId id="270" r:id="rId22"/>
    <p:sldId id="264"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145A2-FB57-45B1-914B-1E509F82D5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7A3038-7397-4B15-8176-61768C95DBFD}">
      <dgm:prSet/>
      <dgm:spPr/>
      <dgm:t>
        <a:bodyPr/>
        <a:lstStyle/>
        <a:p>
          <a:r>
            <a:rPr lang="en-US"/>
            <a:t>Developing models and choosing the most optimal one that accurately classifies risk using a more automated approach and greatly impacting chronic disease prediction</a:t>
          </a:r>
        </a:p>
      </dgm:t>
    </dgm:pt>
    <dgm:pt modelId="{BBC57C56-24C5-4FCE-A103-C19B29793910}" type="parTrans" cxnId="{E62E73E7-2FA0-4391-8FF3-4852D5B72488}">
      <dgm:prSet/>
      <dgm:spPr/>
      <dgm:t>
        <a:bodyPr/>
        <a:lstStyle/>
        <a:p>
          <a:endParaRPr lang="en-US"/>
        </a:p>
      </dgm:t>
    </dgm:pt>
    <dgm:pt modelId="{E9F58137-EC66-4ED7-8AAD-E9EDC01A2C5C}" type="sibTrans" cxnId="{E62E73E7-2FA0-4391-8FF3-4852D5B72488}">
      <dgm:prSet/>
      <dgm:spPr/>
      <dgm:t>
        <a:bodyPr/>
        <a:lstStyle/>
        <a:p>
          <a:endParaRPr lang="en-US"/>
        </a:p>
      </dgm:t>
    </dgm:pt>
    <dgm:pt modelId="{021356E9-1CEE-431A-B323-E5188454A04B}">
      <dgm:prSet/>
      <dgm:spPr/>
      <dgm:t>
        <a:bodyPr/>
        <a:lstStyle/>
        <a:p>
          <a:r>
            <a:rPr lang="en-US"/>
            <a:t>Analyze large amounts of medical data, identify patterns, and use this information to make predictions to improve the accuracy and speed of disease diagnosis, thereby helping medical professionals to provide better care and treatment to patients. Thereby, enabling us to significantly streamline the process.</a:t>
          </a:r>
        </a:p>
      </dgm:t>
    </dgm:pt>
    <dgm:pt modelId="{4D31BDEF-105A-44A6-ADAD-ED28790040E1}" type="parTrans" cxnId="{12D05C75-E6ED-4803-AC13-21FD3C1E4FF2}">
      <dgm:prSet/>
      <dgm:spPr/>
      <dgm:t>
        <a:bodyPr/>
        <a:lstStyle/>
        <a:p>
          <a:endParaRPr lang="en-US"/>
        </a:p>
      </dgm:t>
    </dgm:pt>
    <dgm:pt modelId="{EC602581-4833-4602-9AFC-FD172DDA49E9}" type="sibTrans" cxnId="{12D05C75-E6ED-4803-AC13-21FD3C1E4FF2}">
      <dgm:prSet/>
      <dgm:spPr/>
      <dgm:t>
        <a:bodyPr/>
        <a:lstStyle/>
        <a:p>
          <a:endParaRPr lang="en-US"/>
        </a:p>
      </dgm:t>
    </dgm:pt>
    <dgm:pt modelId="{2F88D1D4-3ACE-46FB-9BF8-E552C435AEAD}" type="pres">
      <dgm:prSet presAssocID="{FF7145A2-FB57-45B1-914B-1E509F82D5F6}" presName="linear" presStyleCnt="0">
        <dgm:presLayoutVars>
          <dgm:animLvl val="lvl"/>
          <dgm:resizeHandles val="exact"/>
        </dgm:presLayoutVars>
      </dgm:prSet>
      <dgm:spPr/>
    </dgm:pt>
    <dgm:pt modelId="{2B80312E-8A66-4457-A990-3EDD366DD903}" type="pres">
      <dgm:prSet presAssocID="{FE7A3038-7397-4B15-8176-61768C95DBFD}" presName="parentText" presStyleLbl="node1" presStyleIdx="0" presStyleCnt="2">
        <dgm:presLayoutVars>
          <dgm:chMax val="0"/>
          <dgm:bulletEnabled val="1"/>
        </dgm:presLayoutVars>
      </dgm:prSet>
      <dgm:spPr/>
    </dgm:pt>
    <dgm:pt modelId="{CD64C8B2-F533-4C85-86D6-A923EC93248D}" type="pres">
      <dgm:prSet presAssocID="{E9F58137-EC66-4ED7-8AAD-E9EDC01A2C5C}" presName="spacer" presStyleCnt="0"/>
      <dgm:spPr/>
    </dgm:pt>
    <dgm:pt modelId="{AF3A1E2F-CCE5-41A5-9E3B-00A0296988B2}" type="pres">
      <dgm:prSet presAssocID="{021356E9-1CEE-431A-B323-E5188454A04B}" presName="parentText" presStyleLbl="node1" presStyleIdx="1" presStyleCnt="2">
        <dgm:presLayoutVars>
          <dgm:chMax val="0"/>
          <dgm:bulletEnabled val="1"/>
        </dgm:presLayoutVars>
      </dgm:prSet>
      <dgm:spPr/>
    </dgm:pt>
  </dgm:ptLst>
  <dgm:cxnLst>
    <dgm:cxn modelId="{D372743B-CD15-4389-9CCB-2F1EE6237521}" type="presOf" srcId="{FE7A3038-7397-4B15-8176-61768C95DBFD}" destId="{2B80312E-8A66-4457-A990-3EDD366DD903}" srcOrd="0" destOrd="0" presId="urn:microsoft.com/office/officeart/2005/8/layout/vList2"/>
    <dgm:cxn modelId="{12D05C75-E6ED-4803-AC13-21FD3C1E4FF2}" srcId="{FF7145A2-FB57-45B1-914B-1E509F82D5F6}" destId="{021356E9-1CEE-431A-B323-E5188454A04B}" srcOrd="1" destOrd="0" parTransId="{4D31BDEF-105A-44A6-ADAD-ED28790040E1}" sibTransId="{EC602581-4833-4602-9AFC-FD172DDA49E9}"/>
    <dgm:cxn modelId="{792299CB-6437-495A-A632-38DB02C74568}" type="presOf" srcId="{021356E9-1CEE-431A-B323-E5188454A04B}" destId="{AF3A1E2F-CCE5-41A5-9E3B-00A0296988B2}" srcOrd="0" destOrd="0" presId="urn:microsoft.com/office/officeart/2005/8/layout/vList2"/>
    <dgm:cxn modelId="{45FE7EDD-4C33-4CD5-A465-FF0AE71E006C}" type="presOf" srcId="{FF7145A2-FB57-45B1-914B-1E509F82D5F6}" destId="{2F88D1D4-3ACE-46FB-9BF8-E552C435AEAD}" srcOrd="0" destOrd="0" presId="urn:microsoft.com/office/officeart/2005/8/layout/vList2"/>
    <dgm:cxn modelId="{E62E73E7-2FA0-4391-8FF3-4852D5B72488}" srcId="{FF7145A2-FB57-45B1-914B-1E509F82D5F6}" destId="{FE7A3038-7397-4B15-8176-61768C95DBFD}" srcOrd="0" destOrd="0" parTransId="{BBC57C56-24C5-4FCE-A103-C19B29793910}" sibTransId="{E9F58137-EC66-4ED7-8AAD-E9EDC01A2C5C}"/>
    <dgm:cxn modelId="{D74A8E97-61F0-4E69-B456-38DDDEB55197}" type="presParOf" srcId="{2F88D1D4-3ACE-46FB-9BF8-E552C435AEAD}" destId="{2B80312E-8A66-4457-A990-3EDD366DD903}" srcOrd="0" destOrd="0" presId="urn:microsoft.com/office/officeart/2005/8/layout/vList2"/>
    <dgm:cxn modelId="{66C89CF3-18D4-4573-B51B-155E1CBCE69C}" type="presParOf" srcId="{2F88D1D4-3ACE-46FB-9BF8-E552C435AEAD}" destId="{CD64C8B2-F533-4C85-86D6-A923EC93248D}" srcOrd="1" destOrd="0" presId="urn:microsoft.com/office/officeart/2005/8/layout/vList2"/>
    <dgm:cxn modelId="{2CF18F9E-766A-4AA7-98EE-3DFB1D09F1A0}" type="presParOf" srcId="{2F88D1D4-3ACE-46FB-9BF8-E552C435AEAD}" destId="{AF3A1E2F-CCE5-41A5-9E3B-00A0296988B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0312E-8A66-4457-A990-3EDD366DD903}">
      <dsp:nvSpPr>
        <dsp:cNvPr id="0" name=""/>
        <dsp:cNvSpPr/>
      </dsp:nvSpPr>
      <dsp:spPr>
        <a:xfrm>
          <a:off x="0" y="10017"/>
          <a:ext cx="5257798" cy="24087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Developing models and choosing the most optimal one that accurately classifies risk using a more automated approach and greatly impacting chronic disease prediction</a:t>
          </a:r>
        </a:p>
      </dsp:txBody>
      <dsp:txXfrm>
        <a:off x="117585" y="127602"/>
        <a:ext cx="5022628" cy="2173567"/>
      </dsp:txXfrm>
    </dsp:sp>
    <dsp:sp modelId="{AF3A1E2F-CCE5-41A5-9E3B-00A0296988B2}">
      <dsp:nvSpPr>
        <dsp:cNvPr id="0" name=""/>
        <dsp:cNvSpPr/>
      </dsp:nvSpPr>
      <dsp:spPr>
        <a:xfrm>
          <a:off x="0" y="2470594"/>
          <a:ext cx="5257798" cy="24087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Analyze large amounts of medical data, identify patterns, and use this information to make predictions to improve the accuracy and speed of disease diagnosis, thereby helping medical professionals to provide better care and treatment to patients. Thereby, enabling us to significantly streamline the process.</a:t>
          </a:r>
        </a:p>
      </dsp:txBody>
      <dsp:txXfrm>
        <a:off x="117585" y="2588179"/>
        <a:ext cx="5022628" cy="21735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3/15/2023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167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7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770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3/15/2023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30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58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436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5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206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48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3/15/2023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47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3/15/2023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3455332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riangular abstract background">
            <a:extLst>
              <a:ext uri="{FF2B5EF4-FFF2-40B4-BE49-F238E27FC236}">
                <a16:creationId xmlns:a16="http://schemas.microsoft.com/office/drawing/2014/main" id="{83917B16-5530-1368-FD16-BFDD66FB5D12}"/>
              </a:ext>
            </a:extLst>
          </p:cNvPr>
          <p:cNvPicPr>
            <a:picLocks noChangeAspect="1"/>
          </p:cNvPicPr>
          <p:nvPr/>
        </p:nvPicPr>
        <p:blipFill rotWithShape="1">
          <a:blip r:embed="rId2">
            <a:alphaModFix amt="35000"/>
          </a:blip>
          <a:srcRect t="15626"/>
          <a:stretch/>
        </p:blipFill>
        <p:spPr>
          <a:xfrm>
            <a:off x="20" y="-8466"/>
            <a:ext cx="12191980" cy="6866466"/>
          </a:xfrm>
          <a:prstGeom prst="rect">
            <a:avLst/>
          </a:prstGeom>
        </p:spPr>
      </p:pic>
      <p:sp>
        <p:nvSpPr>
          <p:cNvPr id="2" name="Title 1">
            <a:extLst>
              <a:ext uri="{FF2B5EF4-FFF2-40B4-BE49-F238E27FC236}">
                <a16:creationId xmlns:a16="http://schemas.microsoft.com/office/drawing/2014/main" id="{924CA8A5-460B-2272-31C2-F62881703624}"/>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Predictive Analytics for Healthcare –         </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Chronic disease prediction</a:t>
            </a:r>
          </a:p>
        </p:txBody>
      </p:sp>
      <p:sp>
        <p:nvSpPr>
          <p:cNvPr id="3" name="Subtitle 2">
            <a:extLst>
              <a:ext uri="{FF2B5EF4-FFF2-40B4-BE49-F238E27FC236}">
                <a16:creationId xmlns:a16="http://schemas.microsoft.com/office/drawing/2014/main" id="{8F336CA3-D0FC-09DA-61E0-C087D62EF9EC}"/>
              </a:ext>
            </a:extLst>
          </p:cNvPr>
          <p:cNvSpPr>
            <a:spLocks noGrp="1"/>
          </p:cNvSpPr>
          <p:nvPr>
            <p:ph type="subTitle" idx="1"/>
          </p:nvPr>
        </p:nvSpPr>
        <p:spPr>
          <a:xfrm>
            <a:off x="6665167" y="2768017"/>
            <a:ext cx="5257800" cy="3859742"/>
          </a:xfrm>
        </p:spPr>
        <p:txBody>
          <a:bodyPr vert="horz" lIns="91440" tIns="45720" rIns="91440" bIns="45720" rtlCol="0">
            <a:normAutofit/>
          </a:bodyPr>
          <a:lstStyle/>
          <a:p>
            <a:pPr indent="-228600" algn="l">
              <a:buFont typeface="Arial" panose="020B0604020202020204" pitchFamily="34" charset="0"/>
              <a:buChar char="•"/>
            </a:pPr>
            <a:endParaRPr lang="en-US" dirty="0">
              <a:solidFill>
                <a:srgbClr val="FFFFFF"/>
              </a:solidFill>
            </a:endParaRPr>
          </a:p>
          <a:p>
            <a:pPr indent="-228600" algn="l">
              <a:buFont typeface="Arial" panose="020B0604020202020204" pitchFamily="34" charset="0"/>
              <a:buChar char="•"/>
            </a:pPr>
            <a:endParaRPr lang="en-US" dirty="0">
              <a:solidFill>
                <a:srgbClr val="FFFFFF"/>
              </a:solidFill>
            </a:endParaRPr>
          </a:p>
          <a:p>
            <a:pPr algn="l"/>
            <a:r>
              <a:rPr lang="en-US" dirty="0">
                <a:solidFill>
                  <a:srgbClr val="FFFFFF"/>
                </a:solidFill>
              </a:rPr>
              <a:t>	Created by – Team 3</a:t>
            </a:r>
          </a:p>
          <a:p>
            <a:pPr indent="-228600" algn="l">
              <a:buFont typeface="Arial" panose="020B0604020202020204" pitchFamily="34" charset="0"/>
              <a:buChar char="•"/>
            </a:pPr>
            <a:endParaRPr lang="en-US" dirty="0">
              <a:solidFill>
                <a:srgbClr val="FFFFFF"/>
              </a:solidFill>
            </a:endParaRPr>
          </a:p>
          <a:p>
            <a:pPr indent="-228600" algn="l">
              <a:buFont typeface="Arial" panose="020B0604020202020204" pitchFamily="34" charset="0"/>
              <a:buChar char="•"/>
            </a:pPr>
            <a:r>
              <a:rPr lang="en-US" dirty="0">
                <a:solidFill>
                  <a:srgbClr val="FFFFFF"/>
                </a:solidFill>
              </a:rPr>
              <a:t>Tanmay </a:t>
            </a:r>
            <a:r>
              <a:rPr lang="en-US" dirty="0" err="1">
                <a:solidFill>
                  <a:srgbClr val="FFFFFF"/>
                </a:solidFill>
              </a:rPr>
              <a:t>Zope</a:t>
            </a:r>
            <a:r>
              <a:rPr lang="en-US" dirty="0">
                <a:solidFill>
                  <a:srgbClr val="FFFFFF"/>
                </a:solidFill>
              </a:rPr>
              <a:t> (002767087)</a:t>
            </a:r>
          </a:p>
          <a:p>
            <a:pPr indent="-228600" algn="l">
              <a:buFont typeface="Arial" panose="020B0604020202020204" pitchFamily="34" charset="0"/>
              <a:buChar char="•"/>
            </a:pPr>
            <a:r>
              <a:rPr lang="en-US" dirty="0">
                <a:solidFill>
                  <a:srgbClr val="FFFFFF"/>
                </a:solidFill>
              </a:rPr>
              <a:t>Saloni Rane (002756771)</a:t>
            </a:r>
          </a:p>
          <a:p>
            <a:pPr indent="-228600" algn="l">
              <a:buFont typeface="Arial" panose="020B0604020202020204" pitchFamily="34" charset="0"/>
              <a:buChar char="•"/>
            </a:pPr>
            <a:r>
              <a:rPr lang="en-US" dirty="0">
                <a:solidFill>
                  <a:srgbClr val="FFFFFF"/>
                </a:solidFill>
              </a:rPr>
              <a:t>Shreeyash Lahane (002743020)</a:t>
            </a:r>
          </a:p>
          <a:p>
            <a:pPr indent="-228600" algn="l">
              <a:buFont typeface="Arial" panose="020B0604020202020204" pitchFamily="34" charset="0"/>
              <a:buChar char="•"/>
            </a:pPr>
            <a:r>
              <a:rPr lang="en-US" dirty="0">
                <a:solidFill>
                  <a:srgbClr val="FFFFFF"/>
                </a:solidFill>
              </a:rPr>
              <a:t>Parth Kalani ()</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808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3DE8-175F-31F2-EFC9-399A19A640BD}"/>
              </a:ext>
            </a:extLst>
          </p:cNvPr>
          <p:cNvSpPr>
            <a:spLocks noGrp="1"/>
          </p:cNvSpPr>
          <p:nvPr>
            <p:ph type="title"/>
          </p:nvPr>
        </p:nvSpPr>
        <p:spPr>
          <a:xfrm>
            <a:off x="949452" y="-7938"/>
            <a:ext cx="5397237" cy="1325563"/>
          </a:xfrm>
        </p:spPr>
        <p:txBody>
          <a:bodyPr>
            <a:normAutofit/>
          </a:bodyPr>
          <a:lstStyle/>
          <a:p>
            <a:r>
              <a:rPr lang="en-US" dirty="0"/>
              <a:t>Data Cleaning and Preprocessing</a:t>
            </a:r>
          </a:p>
        </p:txBody>
      </p:sp>
      <p:sp>
        <p:nvSpPr>
          <p:cNvPr id="3" name="Content Placeholder 2">
            <a:extLst>
              <a:ext uri="{FF2B5EF4-FFF2-40B4-BE49-F238E27FC236}">
                <a16:creationId xmlns:a16="http://schemas.microsoft.com/office/drawing/2014/main" id="{35A3496A-D5DC-F876-D7C7-F5DFDDFD9967}"/>
              </a:ext>
            </a:extLst>
          </p:cNvPr>
          <p:cNvSpPr>
            <a:spLocks noGrp="1"/>
          </p:cNvSpPr>
          <p:nvPr>
            <p:ph idx="1"/>
          </p:nvPr>
        </p:nvSpPr>
        <p:spPr>
          <a:xfrm>
            <a:off x="698763" y="1532229"/>
            <a:ext cx="6523131" cy="4364718"/>
          </a:xfrm>
        </p:spPr>
        <p:txBody>
          <a:bodyPr>
            <a:normAutofit/>
          </a:bodyPr>
          <a:lstStyle/>
          <a:p>
            <a:endParaRPr lang="en-US" sz="2000" dirty="0"/>
          </a:p>
          <a:p>
            <a:r>
              <a:rPr lang="en-US" sz="2400" dirty="0"/>
              <a:t>Separating the Dataset and Results as X &amp; Y</a:t>
            </a:r>
          </a:p>
          <a:p>
            <a:r>
              <a:rPr lang="en-US" sz="2400" dirty="0"/>
              <a:t>Encoding Object type in Y</a:t>
            </a:r>
          </a:p>
          <a:p>
            <a:pPr lvl="1">
              <a:buFont typeface="Courier New" panose="02070309020205020404" pitchFamily="49" charset="0"/>
              <a:buChar char="o"/>
            </a:pPr>
            <a:endParaRPr lang="en-US" sz="2400" dirty="0"/>
          </a:p>
          <a:p>
            <a:endParaRPr lang="en-US" dirty="0"/>
          </a:p>
          <a:p>
            <a:endParaRPr lang="en-US" dirty="0"/>
          </a:p>
        </p:txBody>
      </p:sp>
      <p:pic>
        <p:nvPicPr>
          <p:cNvPr id="7" name="Graphic 6" descr="Statistics">
            <a:extLst>
              <a:ext uri="{FF2B5EF4-FFF2-40B4-BE49-F238E27FC236}">
                <a16:creationId xmlns:a16="http://schemas.microsoft.com/office/drawing/2014/main" id="{0D27402B-EE4E-F25D-770A-E9C7A1054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707" y="60325"/>
            <a:ext cx="2733293"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0" name="Oval 9">
            <a:extLst>
              <a:ext uri="{FF2B5EF4-FFF2-40B4-BE49-F238E27FC236}">
                <a16:creationId xmlns:a16="http://schemas.microsoft.com/office/drawing/2014/main" id="{42A722F5-CFE9-F27B-89EB-ADB1FAE6683C}"/>
              </a:ext>
            </a:extLst>
          </p:cNvPr>
          <p:cNvSpPr/>
          <p:nvPr/>
        </p:nvSpPr>
        <p:spPr>
          <a:xfrm>
            <a:off x="3180575" y="3214396"/>
            <a:ext cx="9040487" cy="342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extLst>
              <a:ext uri="{FF2B5EF4-FFF2-40B4-BE49-F238E27FC236}">
                <a16:creationId xmlns:a16="http://schemas.microsoft.com/office/drawing/2014/main" id="{20127740-E39F-2887-9AD9-B033E2563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0" y="3714588"/>
            <a:ext cx="9040487" cy="2753109"/>
          </a:xfrm>
          <a:prstGeom prst="rect">
            <a:avLst/>
          </a:prstGeom>
        </p:spPr>
      </p:pic>
      <p:pic>
        <p:nvPicPr>
          <p:cNvPr id="9" name="Picture 8" descr="A picture containing text">
            <a:extLst>
              <a:ext uri="{FF2B5EF4-FFF2-40B4-BE49-F238E27FC236}">
                <a16:creationId xmlns:a16="http://schemas.microsoft.com/office/drawing/2014/main" id="{4E860658-2B8D-9A05-8BCE-FF708BEA2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050" y="4758812"/>
            <a:ext cx="7348780" cy="1352739"/>
          </a:xfrm>
          <a:prstGeom prst="rect">
            <a:avLst/>
          </a:prstGeom>
        </p:spPr>
      </p:pic>
    </p:spTree>
    <p:extLst>
      <p:ext uri="{BB962C8B-B14F-4D97-AF65-F5344CB8AC3E}">
        <p14:creationId xmlns:p14="http://schemas.microsoft.com/office/powerpoint/2010/main" val="236796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B773-F1DF-52C5-30DF-1C4EC2E439DD}"/>
              </a:ext>
            </a:extLst>
          </p:cNvPr>
          <p:cNvSpPr>
            <a:spLocks noGrp="1"/>
          </p:cNvSpPr>
          <p:nvPr>
            <p:ph type="title"/>
          </p:nvPr>
        </p:nvSpPr>
        <p:spPr/>
        <p:txBody>
          <a:bodyPr/>
          <a:lstStyle/>
          <a:p>
            <a:r>
              <a:rPr lang="en-US" dirty="0"/>
              <a:t>Data Visualization of Feature selection</a:t>
            </a:r>
          </a:p>
        </p:txBody>
      </p:sp>
      <p:sp>
        <p:nvSpPr>
          <p:cNvPr id="3" name="Content Placeholder 2">
            <a:extLst>
              <a:ext uri="{FF2B5EF4-FFF2-40B4-BE49-F238E27FC236}">
                <a16:creationId xmlns:a16="http://schemas.microsoft.com/office/drawing/2014/main" id="{58F8D0CD-78C9-3758-DF35-D65948B1D88E}"/>
              </a:ext>
            </a:extLst>
          </p:cNvPr>
          <p:cNvSpPr>
            <a:spLocks noGrp="1"/>
          </p:cNvSpPr>
          <p:nvPr>
            <p:ph idx="1"/>
          </p:nvPr>
        </p:nvSpPr>
        <p:spPr/>
        <p:txBody>
          <a:bodyPr/>
          <a:lstStyle/>
          <a:p>
            <a:endParaRPr lang="en-US" sz="2400" dirty="0"/>
          </a:p>
        </p:txBody>
      </p:sp>
    </p:spTree>
    <p:extLst>
      <p:ext uri="{BB962C8B-B14F-4D97-AF65-F5344CB8AC3E}">
        <p14:creationId xmlns:p14="http://schemas.microsoft.com/office/powerpoint/2010/main" val="297109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C7FE-4078-5FE9-F3F0-D258AED7A60A}"/>
              </a:ext>
            </a:extLst>
          </p:cNvPr>
          <p:cNvSpPr>
            <a:spLocks noGrp="1"/>
          </p:cNvSpPr>
          <p:nvPr>
            <p:ph type="title"/>
          </p:nvPr>
        </p:nvSpPr>
        <p:spPr/>
        <p:txBody>
          <a:bodyPr/>
          <a:lstStyle/>
          <a:p>
            <a:r>
              <a:rPr lang="en-US" dirty="0"/>
              <a:t>Data Visualization of Feature selection</a:t>
            </a:r>
          </a:p>
        </p:txBody>
      </p:sp>
      <p:sp>
        <p:nvSpPr>
          <p:cNvPr id="3" name="Content Placeholder 2">
            <a:extLst>
              <a:ext uri="{FF2B5EF4-FFF2-40B4-BE49-F238E27FC236}">
                <a16:creationId xmlns:a16="http://schemas.microsoft.com/office/drawing/2014/main" id="{3E5A30EE-947D-F994-AA11-8A500070D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136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11D0-922A-30BB-E278-0D4B6F9C74D8}"/>
              </a:ext>
            </a:extLst>
          </p:cNvPr>
          <p:cNvSpPr>
            <a:spLocks noGrp="1"/>
          </p:cNvSpPr>
          <p:nvPr>
            <p:ph type="title"/>
          </p:nvPr>
        </p:nvSpPr>
        <p:spPr/>
        <p:txBody>
          <a:bodyPr/>
          <a:lstStyle/>
          <a:p>
            <a:r>
              <a:rPr lang="en-US" dirty="0"/>
              <a:t>Data Visualization of Feature selection</a:t>
            </a:r>
          </a:p>
        </p:txBody>
      </p:sp>
      <p:sp>
        <p:nvSpPr>
          <p:cNvPr id="3" name="Content Placeholder 2">
            <a:extLst>
              <a:ext uri="{FF2B5EF4-FFF2-40B4-BE49-F238E27FC236}">
                <a16:creationId xmlns:a16="http://schemas.microsoft.com/office/drawing/2014/main" id="{8726D5F2-DBE8-5F1F-56F6-765F0C33EC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24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FC69-3460-0653-C18D-14D92610CF34}"/>
              </a:ext>
            </a:extLst>
          </p:cNvPr>
          <p:cNvSpPr>
            <a:spLocks noGrp="1"/>
          </p:cNvSpPr>
          <p:nvPr>
            <p:ph type="title"/>
          </p:nvPr>
        </p:nvSpPr>
        <p:spPr/>
        <p:txBody>
          <a:bodyPr/>
          <a:lstStyle/>
          <a:p>
            <a:r>
              <a:rPr lang="en-US" dirty="0"/>
              <a:t>Feature Selection </a:t>
            </a:r>
          </a:p>
        </p:txBody>
      </p:sp>
      <p:pic>
        <p:nvPicPr>
          <p:cNvPr id="5" name="Content Placeholder 4">
            <a:extLst>
              <a:ext uri="{FF2B5EF4-FFF2-40B4-BE49-F238E27FC236}">
                <a16:creationId xmlns:a16="http://schemas.microsoft.com/office/drawing/2014/main" id="{59152CF1-9C03-5C29-636D-E372A6605887}"/>
              </a:ext>
            </a:extLst>
          </p:cNvPr>
          <p:cNvPicPr>
            <a:picLocks noGrp="1" noChangeAspect="1"/>
          </p:cNvPicPr>
          <p:nvPr>
            <p:ph idx="1"/>
          </p:nvPr>
        </p:nvPicPr>
        <p:blipFill>
          <a:blip r:embed="rId2"/>
          <a:stretch>
            <a:fillRect/>
          </a:stretch>
        </p:blipFill>
        <p:spPr>
          <a:xfrm>
            <a:off x="1407338" y="1361441"/>
            <a:ext cx="9377323" cy="3831306"/>
          </a:xfrm>
        </p:spPr>
      </p:pic>
      <p:sp>
        <p:nvSpPr>
          <p:cNvPr id="6" name="TextBox 5">
            <a:extLst>
              <a:ext uri="{FF2B5EF4-FFF2-40B4-BE49-F238E27FC236}">
                <a16:creationId xmlns:a16="http://schemas.microsoft.com/office/drawing/2014/main" id="{40DCB262-2DEF-C3C5-5DA5-7D00EAEFF588}"/>
              </a:ext>
            </a:extLst>
          </p:cNvPr>
          <p:cNvSpPr txBox="1"/>
          <p:nvPr/>
        </p:nvSpPr>
        <p:spPr>
          <a:xfrm>
            <a:off x="4003039" y="5354320"/>
            <a:ext cx="4185920" cy="461665"/>
          </a:xfrm>
          <a:prstGeom prst="rect">
            <a:avLst/>
          </a:prstGeom>
          <a:noFill/>
        </p:spPr>
        <p:txBody>
          <a:bodyPr wrap="square" rtlCol="0">
            <a:spAutoFit/>
          </a:bodyPr>
          <a:lstStyle/>
          <a:p>
            <a:r>
              <a:rPr lang="en-US" sz="2400" dirty="0"/>
              <a:t>Percentages of null values</a:t>
            </a:r>
          </a:p>
        </p:txBody>
      </p:sp>
    </p:spTree>
    <p:extLst>
      <p:ext uri="{BB962C8B-B14F-4D97-AF65-F5344CB8AC3E}">
        <p14:creationId xmlns:p14="http://schemas.microsoft.com/office/powerpoint/2010/main" val="34675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FB99-7AD7-6A6A-F633-7C4E3FF959EE}"/>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B11EFB55-52B6-6483-46B5-9BB6D47CA742}"/>
              </a:ext>
            </a:extLst>
          </p:cNvPr>
          <p:cNvSpPr>
            <a:spLocks noGrp="1"/>
          </p:cNvSpPr>
          <p:nvPr>
            <p:ph idx="1"/>
          </p:nvPr>
        </p:nvSpPr>
        <p:spPr/>
        <p:txBody>
          <a:bodyPr/>
          <a:lstStyle/>
          <a:p>
            <a:r>
              <a:rPr lang="en-US" dirty="0"/>
              <a:t>Perform label encoding on the Product_Info_2 variable</a:t>
            </a:r>
          </a:p>
          <a:p>
            <a:r>
              <a:rPr lang="en-US" dirty="0"/>
              <a:t>Classified Response variable into groups of 0 (1-4), 1 (5-7), 2 (8)</a:t>
            </a:r>
          </a:p>
          <a:p>
            <a:endParaRPr lang="en-US" dirty="0"/>
          </a:p>
          <a:p>
            <a:pPr marL="0" indent="0">
              <a:buNone/>
            </a:pPr>
            <a:endParaRPr lang="en-US" dirty="0"/>
          </a:p>
        </p:txBody>
      </p:sp>
      <p:pic>
        <p:nvPicPr>
          <p:cNvPr id="5" name="Picture 4">
            <a:extLst>
              <a:ext uri="{FF2B5EF4-FFF2-40B4-BE49-F238E27FC236}">
                <a16:creationId xmlns:a16="http://schemas.microsoft.com/office/drawing/2014/main" id="{EC9B7608-8D1C-628D-1A6E-1416D340D674}"/>
              </a:ext>
            </a:extLst>
          </p:cNvPr>
          <p:cNvPicPr>
            <a:picLocks noChangeAspect="1"/>
          </p:cNvPicPr>
          <p:nvPr/>
        </p:nvPicPr>
        <p:blipFill>
          <a:blip r:embed="rId2"/>
          <a:stretch>
            <a:fillRect/>
          </a:stretch>
        </p:blipFill>
        <p:spPr>
          <a:xfrm>
            <a:off x="2754432" y="2739523"/>
            <a:ext cx="6683135" cy="3080781"/>
          </a:xfrm>
          <a:prstGeom prst="rect">
            <a:avLst/>
          </a:prstGeom>
        </p:spPr>
      </p:pic>
      <p:sp>
        <p:nvSpPr>
          <p:cNvPr id="6" name="TextBox 5">
            <a:extLst>
              <a:ext uri="{FF2B5EF4-FFF2-40B4-BE49-F238E27FC236}">
                <a16:creationId xmlns:a16="http://schemas.microsoft.com/office/drawing/2014/main" id="{9BFA3604-3AC9-5EC4-2DB3-56F0F83C240A}"/>
              </a:ext>
            </a:extLst>
          </p:cNvPr>
          <p:cNvSpPr txBox="1"/>
          <p:nvPr/>
        </p:nvSpPr>
        <p:spPr>
          <a:xfrm>
            <a:off x="3515360" y="5810741"/>
            <a:ext cx="5161280" cy="461665"/>
          </a:xfrm>
          <a:prstGeom prst="rect">
            <a:avLst/>
          </a:prstGeom>
          <a:noFill/>
        </p:spPr>
        <p:txBody>
          <a:bodyPr wrap="square" rtlCol="0">
            <a:spAutoFit/>
          </a:bodyPr>
          <a:lstStyle/>
          <a:p>
            <a:r>
              <a:rPr lang="en-US" sz="2400" dirty="0"/>
              <a:t>Distribution of the output variable</a:t>
            </a:r>
          </a:p>
        </p:txBody>
      </p:sp>
    </p:spTree>
    <p:extLst>
      <p:ext uri="{BB962C8B-B14F-4D97-AF65-F5344CB8AC3E}">
        <p14:creationId xmlns:p14="http://schemas.microsoft.com/office/powerpoint/2010/main" val="2839761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nalysing medical x-ray results">
            <a:extLst>
              <a:ext uri="{FF2B5EF4-FFF2-40B4-BE49-F238E27FC236}">
                <a16:creationId xmlns:a16="http://schemas.microsoft.com/office/drawing/2014/main" id="{8F2BE5C6-B175-A28B-94EC-68C3BD7315FF}"/>
              </a:ext>
            </a:extLst>
          </p:cNvPr>
          <p:cNvPicPr>
            <a:picLocks noChangeAspect="1"/>
          </p:cNvPicPr>
          <p:nvPr/>
        </p:nvPicPr>
        <p:blipFill rotWithShape="1">
          <a:blip r:embed="rId2"/>
          <a:srcRect l="38630" r="14109"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7694D3-C1DE-8060-DA9A-9F531A45053E}"/>
              </a:ext>
            </a:extLst>
          </p:cNvPr>
          <p:cNvSpPr>
            <a:spLocks noGrp="1"/>
          </p:cNvSpPr>
          <p:nvPr>
            <p:ph type="title"/>
          </p:nvPr>
        </p:nvSpPr>
        <p:spPr>
          <a:xfrm>
            <a:off x="5827048" y="407987"/>
            <a:ext cx="5721484" cy="1325563"/>
          </a:xfrm>
        </p:spPr>
        <p:txBody>
          <a:bodyPr>
            <a:normAutofit/>
          </a:bodyPr>
          <a:lstStyle/>
          <a:p>
            <a:r>
              <a:rPr lang="en-US" dirty="0"/>
              <a:t>Data Cleaning and Preprocessing</a:t>
            </a:r>
          </a:p>
        </p:txBody>
      </p:sp>
      <p:sp>
        <p:nvSpPr>
          <p:cNvPr id="3" name="Content Placeholder 2">
            <a:extLst>
              <a:ext uri="{FF2B5EF4-FFF2-40B4-BE49-F238E27FC236}">
                <a16:creationId xmlns:a16="http://schemas.microsoft.com/office/drawing/2014/main" id="{466CC484-B6CE-37E2-CA53-E9B36F32AAF8}"/>
              </a:ext>
            </a:extLst>
          </p:cNvPr>
          <p:cNvSpPr>
            <a:spLocks noGrp="1"/>
          </p:cNvSpPr>
          <p:nvPr>
            <p:ph idx="1"/>
          </p:nvPr>
        </p:nvSpPr>
        <p:spPr>
          <a:xfrm>
            <a:off x="5827048" y="1868487"/>
            <a:ext cx="5721484" cy="4351338"/>
          </a:xfrm>
        </p:spPr>
        <p:txBody>
          <a:bodyPr>
            <a:normAutofit/>
          </a:bodyPr>
          <a:lstStyle/>
          <a:p>
            <a:r>
              <a:rPr lang="en-US" dirty="0"/>
              <a:t>Creating a new columns by summing all the </a:t>
            </a:r>
            <a:r>
              <a:rPr lang="en-US" dirty="0" err="1"/>
              <a:t>Medical_Keyword</a:t>
            </a:r>
            <a:r>
              <a:rPr lang="en-US" dirty="0"/>
              <a:t> columns</a:t>
            </a:r>
          </a:p>
          <a:p>
            <a:r>
              <a:rPr lang="en-US" dirty="0"/>
              <a:t>Dropping all the </a:t>
            </a:r>
            <a:r>
              <a:rPr lang="en-US" dirty="0" err="1"/>
              <a:t>Medical_Keyword</a:t>
            </a:r>
            <a:r>
              <a:rPr lang="en-US" dirty="0"/>
              <a:t> columns </a:t>
            </a:r>
          </a:p>
          <a:p>
            <a:r>
              <a:rPr lang="en-US" dirty="0"/>
              <a:t>Getting rid of the outliers </a:t>
            </a:r>
          </a:p>
          <a:p>
            <a:r>
              <a:rPr lang="en-US" dirty="0"/>
              <a:t>Normalizing the data</a:t>
            </a:r>
          </a:p>
        </p:txBody>
      </p:sp>
    </p:spTree>
    <p:extLst>
      <p:ext uri="{BB962C8B-B14F-4D97-AF65-F5344CB8AC3E}">
        <p14:creationId xmlns:p14="http://schemas.microsoft.com/office/powerpoint/2010/main" val="409472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30D346-29DF-135E-A554-15442D945ED4}"/>
              </a:ext>
            </a:extLst>
          </p:cNvPr>
          <p:cNvSpPr>
            <a:spLocks noGrp="1"/>
          </p:cNvSpPr>
          <p:nvPr>
            <p:ph type="title"/>
          </p:nvPr>
        </p:nvSpPr>
        <p:spPr>
          <a:xfrm>
            <a:off x="686834" y="1153572"/>
            <a:ext cx="3200400" cy="4461163"/>
          </a:xfrm>
        </p:spPr>
        <p:txBody>
          <a:bodyPr>
            <a:normAutofit/>
          </a:bodyPr>
          <a:lstStyle/>
          <a:p>
            <a:r>
              <a:rPr lang="en-US">
                <a:solidFill>
                  <a:srgbClr val="FFFFFF"/>
                </a:solidFill>
              </a:rPr>
              <a:t>Linear Regression</a:t>
            </a:r>
          </a:p>
        </p:txBody>
      </p:sp>
      <p:sp>
        <p:nvSpPr>
          <p:cNvPr id="3" name="Content Placeholder 2">
            <a:extLst>
              <a:ext uri="{FF2B5EF4-FFF2-40B4-BE49-F238E27FC236}">
                <a16:creationId xmlns:a16="http://schemas.microsoft.com/office/drawing/2014/main" id="{AECAB3CD-F8C0-C335-8799-483C623C5CDA}"/>
              </a:ext>
            </a:extLst>
          </p:cNvPr>
          <p:cNvSpPr>
            <a:spLocks noGrp="1"/>
          </p:cNvSpPr>
          <p:nvPr>
            <p:ph idx="1"/>
          </p:nvPr>
        </p:nvSpPr>
        <p:spPr>
          <a:xfrm>
            <a:off x="4447308" y="591344"/>
            <a:ext cx="6906491" cy="5585619"/>
          </a:xfrm>
        </p:spPr>
        <p:txBody>
          <a:bodyPr anchor="ctr">
            <a:normAutofit/>
          </a:bodyPr>
          <a:lstStyle/>
          <a:p>
            <a:pPr fontAlgn="base">
              <a:spcAft>
                <a:spcPts val="0"/>
              </a:spcAft>
              <a:buFont typeface="Arial" panose="020B0604020202020204" pitchFamily="34" charset="0"/>
              <a:buChar char="•"/>
            </a:pPr>
            <a:r>
              <a:rPr lang="en-US" dirty="0"/>
              <a:t>Predicts the value of the dependent variable based on the independent variables</a:t>
            </a:r>
          </a:p>
          <a:p>
            <a:pPr fontAlgn="base">
              <a:spcAft>
                <a:spcPts val="0"/>
              </a:spcAft>
              <a:buFont typeface="Arial" panose="020B0604020202020204" pitchFamily="34" charset="0"/>
              <a:buChar char="•"/>
            </a:pPr>
            <a:r>
              <a:rPr lang="en-US" dirty="0"/>
              <a:t>Relatively simple model</a:t>
            </a:r>
          </a:p>
          <a:p>
            <a:pPr fontAlgn="base">
              <a:spcAft>
                <a:spcPts val="0"/>
              </a:spcAft>
              <a:buFont typeface="Arial" panose="020B0604020202020204" pitchFamily="34" charset="0"/>
              <a:buChar char="•"/>
            </a:pPr>
            <a:r>
              <a:rPr lang="en-US" dirty="0"/>
              <a:t>Attempts to model the relationship between two variables by fitting a linear equation </a:t>
            </a:r>
          </a:p>
          <a:p>
            <a:pPr fontAlgn="base">
              <a:spcAft>
                <a:spcPts val="0"/>
              </a:spcAft>
              <a:buFont typeface="Arial" panose="020B0604020202020204" pitchFamily="34" charset="0"/>
              <a:buChar char="•"/>
            </a:pPr>
            <a:r>
              <a:rPr lang="en-US" dirty="0"/>
              <a:t> Y = a + bX1 + cX2 + dX3 + e</a:t>
            </a:r>
          </a:p>
          <a:p>
            <a:pPr fontAlgn="base">
              <a:spcAft>
                <a:spcPts val="1200"/>
              </a:spcAft>
              <a:buFont typeface="Arial" panose="020B0604020202020204" pitchFamily="34" charset="0"/>
              <a:buChar char="•"/>
            </a:pPr>
            <a:r>
              <a:rPr lang="en-US" dirty="0"/>
              <a:t>Model Accuracy = 35.47%</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16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loured beads on a skewer">
            <a:extLst>
              <a:ext uri="{FF2B5EF4-FFF2-40B4-BE49-F238E27FC236}">
                <a16:creationId xmlns:a16="http://schemas.microsoft.com/office/drawing/2014/main" id="{47F21B92-49DE-5350-4ED1-271A58088050}"/>
              </a:ext>
            </a:extLst>
          </p:cNvPr>
          <p:cNvPicPr>
            <a:picLocks noChangeAspect="1"/>
          </p:cNvPicPr>
          <p:nvPr/>
        </p:nvPicPr>
        <p:blipFill rotWithShape="1">
          <a:blip r:embed="rId2"/>
          <a:srcRect l="28603" r="2413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89FD2-381E-353B-9521-CBBE7942C0DF}"/>
              </a:ext>
            </a:extLst>
          </p:cNvPr>
          <p:cNvSpPr>
            <a:spLocks noGrp="1"/>
          </p:cNvSpPr>
          <p:nvPr>
            <p:ph type="title"/>
          </p:nvPr>
        </p:nvSpPr>
        <p:spPr>
          <a:xfrm>
            <a:off x="5827048" y="407987"/>
            <a:ext cx="5721484" cy="1325563"/>
          </a:xfrm>
        </p:spPr>
        <p:txBody>
          <a:bodyPr>
            <a:normAutofit/>
          </a:bodyPr>
          <a:lstStyle/>
          <a:p>
            <a:r>
              <a:rPr lang="en-US" dirty="0"/>
              <a:t>Logistic Regression</a:t>
            </a:r>
          </a:p>
        </p:txBody>
      </p:sp>
      <p:sp>
        <p:nvSpPr>
          <p:cNvPr id="3" name="Content Placeholder 2">
            <a:extLst>
              <a:ext uri="{FF2B5EF4-FFF2-40B4-BE49-F238E27FC236}">
                <a16:creationId xmlns:a16="http://schemas.microsoft.com/office/drawing/2014/main" id="{B83D7C65-2CD3-26B4-263B-C2D45CD5B11E}"/>
              </a:ext>
            </a:extLst>
          </p:cNvPr>
          <p:cNvSpPr>
            <a:spLocks noGrp="1"/>
          </p:cNvSpPr>
          <p:nvPr>
            <p:ph idx="1"/>
          </p:nvPr>
        </p:nvSpPr>
        <p:spPr>
          <a:xfrm>
            <a:off x="5827048" y="1868487"/>
            <a:ext cx="5721484" cy="4351338"/>
          </a:xfrm>
        </p:spPr>
        <p:txBody>
          <a:bodyPr>
            <a:normAutofit/>
          </a:bodyPr>
          <a:lstStyle/>
          <a:p>
            <a:pPr fontAlgn="base">
              <a:spcAft>
                <a:spcPts val="0"/>
              </a:spcAft>
              <a:buFont typeface="Arial" panose="020B0604020202020204" pitchFamily="34" charset="0"/>
              <a:buChar char="•"/>
            </a:pPr>
            <a:r>
              <a:rPr lang="en-US" sz="2200" dirty="0"/>
              <a:t>Supervised machine learning model</a:t>
            </a:r>
          </a:p>
          <a:p>
            <a:pPr fontAlgn="base">
              <a:spcAft>
                <a:spcPts val="0"/>
              </a:spcAft>
              <a:buFont typeface="Arial" panose="020B0604020202020204" pitchFamily="34" charset="0"/>
              <a:buChar char="•"/>
            </a:pPr>
            <a:r>
              <a:rPr lang="en-US" sz="2200" dirty="0"/>
              <a:t>It is a classification model</a:t>
            </a:r>
          </a:p>
          <a:p>
            <a:pPr fontAlgn="base">
              <a:spcAft>
                <a:spcPts val="0"/>
              </a:spcAft>
              <a:buFont typeface="Arial" panose="020B0604020202020204" pitchFamily="34" charset="0"/>
              <a:buChar char="•"/>
            </a:pPr>
            <a:r>
              <a:rPr lang="en-US" sz="2200" dirty="0"/>
              <a:t>Outcome is probability - bounded between 0 and 1</a:t>
            </a:r>
          </a:p>
          <a:p>
            <a:pPr fontAlgn="base">
              <a:spcAft>
                <a:spcPts val="0"/>
              </a:spcAft>
              <a:buFont typeface="Arial" panose="020B0604020202020204" pitchFamily="34" charset="0"/>
              <a:buChar char="•"/>
            </a:pPr>
            <a:r>
              <a:rPr lang="en-US" sz="2200" dirty="0"/>
              <a:t>Applying logit transformation on the odds</a:t>
            </a:r>
          </a:p>
          <a:p>
            <a:pPr fontAlgn="base">
              <a:spcAft>
                <a:spcPts val="0"/>
              </a:spcAft>
              <a:buFont typeface="Arial" panose="020B0604020202020204" pitchFamily="34" charset="0"/>
              <a:buChar char="•"/>
            </a:pPr>
            <a:r>
              <a:rPr lang="en-US" sz="2200" dirty="0"/>
              <a:t>Performing Ordinal Logistic Regression as Response variable is ordinal</a:t>
            </a:r>
          </a:p>
          <a:p>
            <a:pPr fontAlgn="base">
              <a:spcAft>
                <a:spcPts val="1200"/>
              </a:spcAft>
              <a:buFont typeface="Arial" panose="020B0604020202020204" pitchFamily="34" charset="0"/>
              <a:buChar char="•"/>
            </a:pPr>
            <a:r>
              <a:rPr lang="en-US" sz="2200" dirty="0"/>
              <a:t>Model Accuracy = 46.02%</a:t>
            </a:r>
            <a:br>
              <a:rPr lang="en-US" sz="2200" dirty="0"/>
            </a:br>
            <a:endParaRPr lang="en-US" sz="2200" dirty="0"/>
          </a:p>
        </p:txBody>
      </p:sp>
    </p:spTree>
    <p:extLst>
      <p:ext uri="{BB962C8B-B14F-4D97-AF65-F5344CB8AC3E}">
        <p14:creationId xmlns:p14="http://schemas.microsoft.com/office/powerpoint/2010/main" val="3658744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fferent coloured dots on white wall">
            <a:extLst>
              <a:ext uri="{FF2B5EF4-FFF2-40B4-BE49-F238E27FC236}">
                <a16:creationId xmlns:a16="http://schemas.microsoft.com/office/drawing/2014/main" id="{A7AC001D-B0D1-2B7B-F99D-69BB4F0989AE}"/>
              </a:ext>
            </a:extLst>
          </p:cNvPr>
          <p:cNvPicPr>
            <a:picLocks noChangeAspect="1"/>
          </p:cNvPicPr>
          <p:nvPr/>
        </p:nvPicPr>
        <p:blipFill rotWithShape="1">
          <a:blip r:embed="rId2"/>
          <a:srcRect l="23571" r="25806"/>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F4AD34-C970-29BD-3198-97E8E6DF1959}"/>
              </a:ext>
            </a:extLst>
          </p:cNvPr>
          <p:cNvSpPr>
            <a:spLocks noGrp="1"/>
          </p:cNvSpPr>
          <p:nvPr>
            <p:ph type="title"/>
          </p:nvPr>
        </p:nvSpPr>
        <p:spPr>
          <a:xfrm>
            <a:off x="5827048" y="407987"/>
            <a:ext cx="5721484" cy="1325563"/>
          </a:xfrm>
        </p:spPr>
        <p:txBody>
          <a:bodyPr>
            <a:normAutofit/>
          </a:bodyPr>
          <a:lstStyle/>
          <a:p>
            <a:r>
              <a:rPr lang="en-US" dirty="0"/>
              <a:t>Random Forest Classification</a:t>
            </a:r>
          </a:p>
        </p:txBody>
      </p:sp>
      <p:sp>
        <p:nvSpPr>
          <p:cNvPr id="3" name="Content Placeholder 2">
            <a:extLst>
              <a:ext uri="{FF2B5EF4-FFF2-40B4-BE49-F238E27FC236}">
                <a16:creationId xmlns:a16="http://schemas.microsoft.com/office/drawing/2014/main" id="{8F50F532-0A5B-5BDA-2E28-57513335EC6F}"/>
              </a:ext>
            </a:extLst>
          </p:cNvPr>
          <p:cNvSpPr>
            <a:spLocks noGrp="1"/>
          </p:cNvSpPr>
          <p:nvPr>
            <p:ph idx="1"/>
          </p:nvPr>
        </p:nvSpPr>
        <p:spPr>
          <a:xfrm>
            <a:off x="5827048" y="1868487"/>
            <a:ext cx="5721484" cy="4351338"/>
          </a:xfrm>
        </p:spPr>
        <p:txBody>
          <a:bodyPr>
            <a:normAutofit/>
          </a:bodyPr>
          <a:lstStyle/>
          <a:p>
            <a:pPr fontAlgn="base">
              <a:spcAft>
                <a:spcPts val="0"/>
              </a:spcAft>
              <a:buFont typeface="Arial" panose="020B0604020202020204" pitchFamily="34" charset="0"/>
              <a:buChar char="•"/>
            </a:pPr>
            <a:r>
              <a:rPr lang="en-US" sz="2200" dirty="0"/>
              <a:t>Supervised machine learning algorithm</a:t>
            </a:r>
          </a:p>
          <a:p>
            <a:pPr fontAlgn="base">
              <a:spcAft>
                <a:spcPts val="0"/>
              </a:spcAft>
              <a:buFont typeface="Arial" panose="020B0604020202020204" pitchFamily="34" charset="0"/>
              <a:buChar char="•"/>
            </a:pPr>
            <a:r>
              <a:rPr lang="en-US" sz="2200" dirty="0"/>
              <a:t>Consists of many decision trees that operate as an ensemble</a:t>
            </a:r>
          </a:p>
          <a:p>
            <a:pPr fontAlgn="base">
              <a:spcAft>
                <a:spcPts val="0"/>
              </a:spcAft>
              <a:buFont typeface="Arial" panose="020B0604020202020204" pitchFamily="34" charset="0"/>
              <a:buChar char="•"/>
            </a:pPr>
            <a:r>
              <a:rPr lang="en-US" sz="2200" dirty="0"/>
              <a:t>Each individual tree predicts a class. The class with maximum number of votes becomes the model’s prediction</a:t>
            </a:r>
          </a:p>
          <a:p>
            <a:pPr fontAlgn="base">
              <a:spcAft>
                <a:spcPts val="0"/>
              </a:spcAft>
              <a:buFont typeface="Arial" panose="020B0604020202020204" pitchFamily="34" charset="0"/>
              <a:buChar char="•"/>
            </a:pPr>
            <a:r>
              <a:rPr lang="en-US" sz="2200" dirty="0"/>
              <a:t>Individual trees protect each other from their individual errors i.e., low correlation</a:t>
            </a:r>
          </a:p>
          <a:p>
            <a:pPr fontAlgn="base">
              <a:spcAft>
                <a:spcPts val="0"/>
              </a:spcAft>
              <a:buFont typeface="Arial" panose="020B0604020202020204" pitchFamily="34" charset="0"/>
              <a:buChar char="•"/>
            </a:pPr>
            <a:r>
              <a:rPr lang="en-US" sz="2200" dirty="0"/>
              <a:t>Therefore, yields better results</a:t>
            </a:r>
          </a:p>
          <a:p>
            <a:pPr fontAlgn="base">
              <a:spcAft>
                <a:spcPts val="600"/>
              </a:spcAft>
              <a:buFont typeface="Arial" panose="020B0604020202020204" pitchFamily="34" charset="0"/>
              <a:buChar char="•"/>
            </a:pPr>
            <a:r>
              <a:rPr lang="en-US" sz="2200" dirty="0"/>
              <a:t>Model Accuracy = 43.38%</a:t>
            </a:r>
          </a:p>
        </p:txBody>
      </p:sp>
    </p:spTree>
    <p:extLst>
      <p:ext uri="{BB962C8B-B14F-4D97-AF65-F5344CB8AC3E}">
        <p14:creationId xmlns:p14="http://schemas.microsoft.com/office/powerpoint/2010/main" val="354299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39F5C4A-6144-B616-D411-DBBB7EE1DD1D}"/>
              </a:ext>
            </a:extLst>
          </p:cNvPr>
          <p:cNvSpPr txBox="1">
            <a:spLocks/>
          </p:cNvSpPr>
          <p:nvPr/>
        </p:nvSpPr>
        <p:spPr>
          <a:xfrm>
            <a:off x="5207783" y="653142"/>
            <a:ext cx="5623908" cy="5938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r>
              <a:rPr lang="en-US" sz="1800" dirty="0"/>
              <a:t>) Title slide - come up with a good title of the project - 1 slide</a:t>
            </a:r>
          </a:p>
          <a:p>
            <a:r>
              <a:rPr lang="en-US" sz="1800" dirty="0"/>
              <a:t>2) Outline in bullet points the organization of the rest of the deck - 1 slide</a:t>
            </a:r>
          </a:p>
          <a:p>
            <a:r>
              <a:rPr lang="en-US" sz="1800" dirty="0"/>
              <a:t>3) Describe the problem you are trying to solve - 1-2 slide</a:t>
            </a:r>
          </a:p>
          <a:p>
            <a:r>
              <a:rPr lang="en-US" sz="1800" dirty="0"/>
              <a:t>4) Data source description - 1-2 slides</a:t>
            </a:r>
          </a:p>
          <a:p>
            <a:r>
              <a:rPr lang="en-US" sz="1800" dirty="0"/>
              <a:t>5) Technical approaches and algorithms - 3-4 slides</a:t>
            </a:r>
          </a:p>
          <a:p>
            <a:r>
              <a:rPr lang="en-US" sz="1800" dirty="0"/>
              <a:t>6) Implementation environment and code example - 2-3 slides</a:t>
            </a:r>
          </a:p>
          <a:p>
            <a:r>
              <a:rPr lang="en-US" sz="1800" dirty="0"/>
              <a:t>7) Results - 1-2 slides</a:t>
            </a:r>
          </a:p>
          <a:p>
            <a:r>
              <a:rPr lang="en-US" sz="1800" dirty="0"/>
              <a:t>8) Performance comparison of 4 techniques and evaluation - 1-2 slides</a:t>
            </a:r>
          </a:p>
          <a:p>
            <a:r>
              <a:rPr lang="en-US" sz="1800" dirty="0"/>
              <a:t>9) Conclusion and future directions - 1 slides</a:t>
            </a:r>
          </a:p>
        </p:txBody>
      </p:sp>
    </p:spTree>
    <p:extLst>
      <p:ext uri="{BB962C8B-B14F-4D97-AF65-F5344CB8AC3E}">
        <p14:creationId xmlns:p14="http://schemas.microsoft.com/office/powerpoint/2010/main" val="778051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9DF469-75DE-D1D5-3307-9CED4FEC5278}"/>
              </a:ext>
            </a:extLst>
          </p:cNvPr>
          <p:cNvSpPr>
            <a:spLocks noGrp="1"/>
          </p:cNvSpPr>
          <p:nvPr>
            <p:ph type="title"/>
          </p:nvPr>
        </p:nvSpPr>
        <p:spPr>
          <a:xfrm>
            <a:off x="838201" y="365125"/>
            <a:ext cx="5393360" cy="1325563"/>
          </a:xfrm>
        </p:spPr>
        <p:txBody>
          <a:bodyPr>
            <a:normAutofit/>
          </a:bodyPr>
          <a:lstStyle/>
          <a:p>
            <a:r>
              <a:rPr lang="en-US"/>
              <a:t>Support Vector Machine</a:t>
            </a:r>
            <a:endParaRPr lang="en-US" dirty="0"/>
          </a:p>
        </p:txBody>
      </p:sp>
      <p:sp>
        <p:nvSpPr>
          <p:cNvPr id="56" name="Freeform: Shape 4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DEC931-729D-61C5-1DAC-E6A0EC36F4F0}"/>
              </a:ext>
            </a:extLst>
          </p:cNvPr>
          <p:cNvSpPr>
            <a:spLocks noGrp="1"/>
          </p:cNvSpPr>
          <p:nvPr>
            <p:ph idx="1"/>
          </p:nvPr>
        </p:nvSpPr>
        <p:spPr>
          <a:xfrm>
            <a:off x="838200" y="1825625"/>
            <a:ext cx="5393361" cy="4351338"/>
          </a:xfrm>
        </p:spPr>
        <p:txBody>
          <a:bodyPr>
            <a:normAutofit/>
          </a:bodyPr>
          <a:lstStyle/>
          <a:p>
            <a:pPr fontAlgn="base">
              <a:spcAft>
                <a:spcPts val="0"/>
              </a:spcAft>
              <a:buFont typeface="Arial" panose="020B0604020202020204" pitchFamily="34" charset="0"/>
              <a:buChar char="•"/>
            </a:pPr>
            <a:r>
              <a:rPr lang="en-US" sz="1900" dirty="0"/>
              <a:t>Supervised machine learning model</a:t>
            </a:r>
          </a:p>
          <a:p>
            <a:pPr fontAlgn="base">
              <a:spcAft>
                <a:spcPts val="0"/>
              </a:spcAft>
              <a:buFont typeface="Arial" panose="020B0604020202020204" pitchFamily="34" charset="0"/>
              <a:buChar char="•"/>
            </a:pPr>
            <a:r>
              <a:rPr lang="en-US" sz="1900" dirty="0"/>
              <a:t>Uses classification algorithm to classify data</a:t>
            </a:r>
          </a:p>
          <a:p>
            <a:pPr fontAlgn="base">
              <a:spcAft>
                <a:spcPts val="0"/>
              </a:spcAft>
              <a:buFont typeface="Arial" panose="020B0604020202020204" pitchFamily="34" charset="0"/>
              <a:buChar char="•"/>
            </a:pPr>
            <a:r>
              <a:rPr lang="en-US" sz="1900" dirty="0"/>
              <a:t>Works well with small datasets (in 1000’s)</a:t>
            </a:r>
          </a:p>
          <a:p>
            <a:pPr fontAlgn="base">
              <a:spcAft>
                <a:spcPts val="0"/>
              </a:spcAft>
              <a:buFont typeface="Arial" panose="020B0604020202020204" pitchFamily="34" charset="0"/>
              <a:buChar char="•"/>
            </a:pPr>
            <a:r>
              <a:rPr lang="en-US" sz="1900" dirty="0"/>
              <a:t>Given a pair of (x,y) coordinates, classify them accurately into either group</a:t>
            </a:r>
          </a:p>
          <a:p>
            <a:pPr fontAlgn="base">
              <a:spcAft>
                <a:spcPts val="0"/>
              </a:spcAft>
              <a:buFont typeface="Arial" panose="020B0604020202020204" pitchFamily="34" charset="0"/>
              <a:buChar char="•"/>
            </a:pPr>
            <a:r>
              <a:rPr lang="en-US" sz="1900" dirty="0"/>
              <a:t>SVM utilizes the existing data points to output a hyperplane that best separates the given points – decision boundary</a:t>
            </a:r>
          </a:p>
          <a:p>
            <a:pPr fontAlgn="base">
              <a:spcAft>
                <a:spcPts val="0"/>
              </a:spcAft>
              <a:buFont typeface="Arial" panose="020B0604020202020204" pitchFamily="34" charset="0"/>
              <a:buChar char="•"/>
            </a:pPr>
            <a:r>
              <a:rPr lang="en-US" sz="1900" dirty="0"/>
              <a:t>Best hyperplane – whose distance to each nearest element is the largest</a:t>
            </a:r>
          </a:p>
          <a:p>
            <a:pPr fontAlgn="base">
              <a:spcAft>
                <a:spcPts val="600"/>
              </a:spcAft>
              <a:buFont typeface="Arial" panose="020B0604020202020204" pitchFamily="34" charset="0"/>
              <a:buChar char="•"/>
            </a:pPr>
            <a:r>
              <a:rPr lang="en-US" sz="1900" dirty="0"/>
              <a:t>Model Accuracy = 44.97%</a:t>
            </a:r>
          </a:p>
        </p:txBody>
      </p:sp>
      <p:sp>
        <p:nvSpPr>
          <p:cNvPr id="58" name="Oval 5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scatter chart&#10;&#10;Description automatically generated">
            <a:extLst>
              <a:ext uri="{FF2B5EF4-FFF2-40B4-BE49-F238E27FC236}">
                <a16:creationId xmlns:a16="http://schemas.microsoft.com/office/drawing/2014/main" id="{0062B97B-401C-51A9-91DF-F1F119DCEDCB}"/>
              </a:ext>
            </a:extLst>
          </p:cNvPr>
          <p:cNvPicPr>
            <a:picLocks noChangeAspect="1"/>
          </p:cNvPicPr>
          <p:nvPr/>
        </p:nvPicPr>
        <p:blipFill rotWithShape="1">
          <a:blip r:embed="rId2">
            <a:extLst>
              <a:ext uri="{28A0092B-C50C-407E-A947-70E740481C1C}">
                <a14:useLocalDpi xmlns:a14="http://schemas.microsoft.com/office/drawing/2010/main" val="0"/>
              </a:ext>
            </a:extLst>
          </a:blip>
          <a:srcRect r="3" b="1503"/>
          <a:stretch/>
        </p:blipFill>
        <p:spPr>
          <a:xfrm>
            <a:off x="7887184" y="1216487"/>
            <a:ext cx="3781051" cy="378104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3" name="Freeform: Shape 5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5" name="Straight Connector 5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37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C61E4A-7DB3-30B4-A6B1-536A4865057F}"/>
              </a:ext>
            </a:extLst>
          </p:cNvPr>
          <p:cNvSpPr>
            <a:spLocks noGrp="1"/>
          </p:cNvSpPr>
          <p:nvPr>
            <p:ph type="title"/>
          </p:nvPr>
        </p:nvSpPr>
        <p:spPr>
          <a:xfrm>
            <a:off x="838200" y="365125"/>
            <a:ext cx="10515600" cy="1325563"/>
          </a:xfrm>
        </p:spPr>
        <p:txBody>
          <a:bodyPr>
            <a:normAutofit/>
          </a:bodyPr>
          <a:lstStyle/>
          <a:p>
            <a:pPr algn="ctr"/>
            <a:r>
              <a:rPr lang="en-US" dirty="0"/>
              <a:t>Performance Evaluation</a:t>
            </a:r>
            <a:endParaRPr lang="en-US"/>
          </a:p>
        </p:txBody>
      </p:sp>
      <p:graphicFrame>
        <p:nvGraphicFramePr>
          <p:cNvPr id="4" name="Table 4">
            <a:extLst>
              <a:ext uri="{FF2B5EF4-FFF2-40B4-BE49-F238E27FC236}">
                <a16:creationId xmlns:a16="http://schemas.microsoft.com/office/drawing/2014/main" id="{06480A57-829C-D822-A6D3-A00DFAC513FD}"/>
              </a:ext>
            </a:extLst>
          </p:cNvPr>
          <p:cNvGraphicFramePr>
            <a:graphicFrameLocks noGrp="1"/>
          </p:cNvGraphicFramePr>
          <p:nvPr>
            <p:ph idx="1"/>
            <p:extLst>
              <p:ext uri="{D42A27DB-BD31-4B8C-83A1-F6EECF244321}">
                <p14:modId xmlns:p14="http://schemas.microsoft.com/office/powerpoint/2010/main" val="850510831"/>
              </p:ext>
            </p:extLst>
          </p:nvPr>
        </p:nvGraphicFramePr>
        <p:xfrm>
          <a:off x="838200" y="1843457"/>
          <a:ext cx="10515602" cy="3823549"/>
        </p:xfrm>
        <a:graphic>
          <a:graphicData uri="http://schemas.openxmlformats.org/drawingml/2006/table">
            <a:tbl>
              <a:tblPr firstRow="1" bandRow="1">
                <a:tableStyleId>{5C22544A-7EE6-4342-B048-85BDC9FD1C3A}</a:tableStyleId>
              </a:tblPr>
              <a:tblGrid>
                <a:gridCol w="2082047">
                  <a:extLst>
                    <a:ext uri="{9D8B030D-6E8A-4147-A177-3AD203B41FA5}">
                      <a16:colId xmlns:a16="http://schemas.microsoft.com/office/drawing/2014/main" val="2511076729"/>
                    </a:ext>
                  </a:extLst>
                </a:gridCol>
                <a:gridCol w="2440294">
                  <a:extLst>
                    <a:ext uri="{9D8B030D-6E8A-4147-A177-3AD203B41FA5}">
                      <a16:colId xmlns:a16="http://schemas.microsoft.com/office/drawing/2014/main" val="3274189846"/>
                    </a:ext>
                  </a:extLst>
                </a:gridCol>
                <a:gridCol w="2440294">
                  <a:extLst>
                    <a:ext uri="{9D8B030D-6E8A-4147-A177-3AD203B41FA5}">
                      <a16:colId xmlns:a16="http://schemas.microsoft.com/office/drawing/2014/main" val="2441151952"/>
                    </a:ext>
                  </a:extLst>
                </a:gridCol>
                <a:gridCol w="1470920">
                  <a:extLst>
                    <a:ext uri="{9D8B030D-6E8A-4147-A177-3AD203B41FA5}">
                      <a16:colId xmlns:a16="http://schemas.microsoft.com/office/drawing/2014/main" val="1972024357"/>
                    </a:ext>
                  </a:extLst>
                </a:gridCol>
                <a:gridCol w="2082047">
                  <a:extLst>
                    <a:ext uri="{9D8B030D-6E8A-4147-A177-3AD203B41FA5}">
                      <a16:colId xmlns:a16="http://schemas.microsoft.com/office/drawing/2014/main" val="2089716822"/>
                    </a:ext>
                  </a:extLst>
                </a:gridCol>
              </a:tblGrid>
              <a:tr h="1577973">
                <a:tc>
                  <a:txBody>
                    <a:bodyPr/>
                    <a:lstStyle/>
                    <a:p>
                      <a:endParaRPr lang="en-US" sz="3000"/>
                    </a:p>
                  </a:txBody>
                  <a:tcPr marL="151728" marR="151728" marT="75864" marB="75864"/>
                </a:tc>
                <a:tc>
                  <a:txBody>
                    <a:bodyPr/>
                    <a:lstStyle/>
                    <a:p>
                      <a:pPr algn="ctr"/>
                      <a:r>
                        <a:rPr lang="en-US" sz="3000"/>
                        <a:t>Linear Regression</a:t>
                      </a:r>
                    </a:p>
                  </a:txBody>
                  <a:tcPr marL="151728" marR="151728" marT="75864" marB="75864"/>
                </a:tc>
                <a:tc>
                  <a:txBody>
                    <a:bodyPr/>
                    <a:lstStyle/>
                    <a:p>
                      <a:pPr algn="ctr"/>
                      <a:r>
                        <a:rPr lang="en-US" sz="3000"/>
                        <a:t>Logistic Regression</a:t>
                      </a:r>
                    </a:p>
                  </a:txBody>
                  <a:tcPr marL="151728" marR="151728" marT="75864" marB="75864"/>
                </a:tc>
                <a:tc>
                  <a:txBody>
                    <a:bodyPr/>
                    <a:lstStyle/>
                    <a:p>
                      <a:pPr algn="ctr"/>
                      <a:r>
                        <a:rPr lang="en-US" sz="3000"/>
                        <a:t>SVC</a:t>
                      </a:r>
                    </a:p>
                  </a:txBody>
                  <a:tcPr marL="151728" marR="151728" marT="75864" marB="75864"/>
                </a:tc>
                <a:tc>
                  <a:txBody>
                    <a:bodyPr/>
                    <a:lstStyle/>
                    <a:p>
                      <a:pPr algn="ctr"/>
                      <a:r>
                        <a:rPr lang="en-US" sz="3000"/>
                        <a:t>Random Forest Classifier</a:t>
                      </a:r>
                    </a:p>
                  </a:txBody>
                  <a:tcPr marL="151728" marR="151728" marT="75864" marB="75864"/>
                </a:tc>
                <a:extLst>
                  <a:ext uri="{0D108BD9-81ED-4DB2-BD59-A6C34878D82A}">
                    <a16:rowId xmlns:a16="http://schemas.microsoft.com/office/drawing/2014/main" val="418414627"/>
                  </a:ext>
                </a:extLst>
              </a:tr>
              <a:tr h="1122788">
                <a:tc>
                  <a:txBody>
                    <a:bodyPr/>
                    <a:lstStyle/>
                    <a:p>
                      <a:r>
                        <a:rPr lang="en-US" sz="2800" dirty="0"/>
                        <a:t>Test Accuracy</a:t>
                      </a:r>
                    </a:p>
                  </a:txBody>
                  <a:tcPr marL="151728" marR="151728" marT="75864" marB="75864"/>
                </a:tc>
                <a:tc>
                  <a:txBody>
                    <a:bodyPr/>
                    <a:lstStyle/>
                    <a:p>
                      <a:pPr algn="ctr"/>
                      <a:r>
                        <a:rPr lang="en-US" sz="3000"/>
                        <a:t>35.47</a:t>
                      </a:r>
                    </a:p>
                  </a:txBody>
                  <a:tcPr marL="151728" marR="151728" marT="75864" marB="75864"/>
                </a:tc>
                <a:tc>
                  <a:txBody>
                    <a:bodyPr/>
                    <a:lstStyle/>
                    <a:p>
                      <a:pPr algn="ctr"/>
                      <a:r>
                        <a:rPr lang="en-US" sz="3000"/>
                        <a:t>46.02</a:t>
                      </a:r>
                    </a:p>
                  </a:txBody>
                  <a:tcPr marL="151728" marR="151728" marT="75864" marB="75864"/>
                </a:tc>
                <a:tc>
                  <a:txBody>
                    <a:bodyPr/>
                    <a:lstStyle/>
                    <a:p>
                      <a:pPr algn="ctr"/>
                      <a:r>
                        <a:rPr lang="en-US" sz="3200" dirty="0"/>
                        <a:t>44.97</a:t>
                      </a:r>
                      <a:endParaRPr lang="en-US" sz="3000" dirty="0"/>
                    </a:p>
                  </a:txBody>
                  <a:tcPr marL="151728" marR="151728" marT="75864" marB="75864"/>
                </a:tc>
                <a:tc>
                  <a:txBody>
                    <a:bodyPr/>
                    <a:lstStyle/>
                    <a:p>
                      <a:pPr algn="ctr"/>
                      <a:r>
                        <a:rPr lang="en-US" sz="3000" dirty="0"/>
                        <a:t>43.38</a:t>
                      </a:r>
                    </a:p>
                  </a:txBody>
                  <a:tcPr marL="151728" marR="151728" marT="75864" marB="75864"/>
                </a:tc>
                <a:extLst>
                  <a:ext uri="{0D108BD9-81ED-4DB2-BD59-A6C34878D82A}">
                    <a16:rowId xmlns:a16="http://schemas.microsoft.com/office/drawing/2014/main" val="4159020976"/>
                  </a:ext>
                </a:extLst>
              </a:tr>
              <a:tr h="1122788">
                <a:tc>
                  <a:txBody>
                    <a:bodyPr/>
                    <a:lstStyle/>
                    <a:p>
                      <a:r>
                        <a:rPr lang="en-US" sz="2800" dirty="0"/>
                        <a:t>Train Accuracy</a:t>
                      </a:r>
                    </a:p>
                  </a:txBody>
                  <a:tcPr marL="151728" marR="151728" marT="75864" marB="75864"/>
                </a:tc>
                <a:tc>
                  <a:txBody>
                    <a:bodyPr/>
                    <a:lstStyle/>
                    <a:p>
                      <a:pPr algn="ctr"/>
                      <a:r>
                        <a:rPr lang="en-US" sz="3000" dirty="0"/>
                        <a:t>33.65</a:t>
                      </a:r>
                    </a:p>
                  </a:txBody>
                  <a:tcPr marL="151728" marR="151728" marT="75864" marB="75864"/>
                </a:tc>
                <a:tc>
                  <a:txBody>
                    <a:bodyPr/>
                    <a:lstStyle/>
                    <a:p>
                      <a:pPr algn="ctr"/>
                      <a:r>
                        <a:rPr lang="en-US" sz="3000" dirty="0"/>
                        <a:t>81.18</a:t>
                      </a:r>
                    </a:p>
                  </a:txBody>
                  <a:tcPr marL="151728" marR="151728" marT="75864" marB="75864"/>
                </a:tc>
                <a:tc>
                  <a:txBody>
                    <a:bodyPr/>
                    <a:lstStyle/>
                    <a:p>
                      <a:r>
                        <a:rPr lang="en-US" sz="3000" dirty="0"/>
                        <a:t>81.17</a:t>
                      </a:r>
                    </a:p>
                  </a:txBody>
                  <a:tcPr marL="151728" marR="151728" marT="75864" marB="75864"/>
                </a:tc>
                <a:tc>
                  <a:txBody>
                    <a:bodyPr/>
                    <a:lstStyle/>
                    <a:p>
                      <a:r>
                        <a:rPr lang="en-US" sz="3000" dirty="0"/>
                        <a:t>81.46</a:t>
                      </a:r>
                    </a:p>
                  </a:txBody>
                  <a:tcPr marL="151728" marR="151728" marT="75864" marB="75864"/>
                </a:tc>
                <a:extLst>
                  <a:ext uri="{0D108BD9-81ED-4DB2-BD59-A6C34878D82A}">
                    <a16:rowId xmlns:a16="http://schemas.microsoft.com/office/drawing/2014/main" val="1796521788"/>
                  </a:ext>
                </a:extLst>
              </a:tr>
            </a:tbl>
          </a:graphicData>
        </a:graphic>
      </p:graphicFrame>
    </p:spTree>
    <p:extLst>
      <p:ext uri="{BB962C8B-B14F-4D97-AF65-F5344CB8AC3E}">
        <p14:creationId xmlns:p14="http://schemas.microsoft.com/office/powerpoint/2010/main" val="20583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871ABF-A5CE-2279-0809-944DCB34BFB6}"/>
              </a:ext>
            </a:extLst>
          </p:cNvPr>
          <p:cNvSpPr>
            <a:spLocks noGrp="1"/>
          </p:cNvSpPr>
          <p:nvPr>
            <p:ph type="title"/>
          </p:nvPr>
        </p:nvSpPr>
        <p:spPr>
          <a:xfrm>
            <a:off x="4675440" y="0"/>
            <a:ext cx="5458838" cy="1325563"/>
          </a:xfrm>
        </p:spPr>
        <p:txBody>
          <a:bodyPr>
            <a:normAutofit/>
          </a:bodyPr>
          <a:lstStyle/>
          <a:p>
            <a:r>
              <a:rPr lang="en-US" dirty="0"/>
              <a:t>Conclusion</a:t>
            </a:r>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Head with Gears">
            <a:extLst>
              <a:ext uri="{FF2B5EF4-FFF2-40B4-BE49-F238E27FC236}">
                <a16:creationId xmlns:a16="http://schemas.microsoft.com/office/drawing/2014/main" id="{A79F90C8-40FD-88F3-C957-5B54DD27B3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55EAD32B-1F2E-E920-4EF3-E679EDDE3B3D}"/>
              </a:ext>
            </a:extLst>
          </p:cNvPr>
          <p:cNvSpPr>
            <a:spLocks noGrp="1"/>
          </p:cNvSpPr>
          <p:nvPr>
            <p:ph idx="1"/>
          </p:nvPr>
        </p:nvSpPr>
        <p:spPr>
          <a:xfrm>
            <a:off x="5565023" y="1051188"/>
            <a:ext cx="5458838" cy="5557001"/>
          </a:xfrm>
        </p:spPr>
        <p:txBody>
          <a:bodyPr>
            <a:normAutofit fontScale="85000" lnSpcReduction="10000"/>
          </a:bodyPr>
          <a:lstStyle/>
          <a:p>
            <a:r>
              <a:rPr lang="en-US" dirty="0"/>
              <a:t>Based on these scores, Logistic Regression, Decision Tree, and Random Forrest have the highest accuracy scores of 89.6%. </a:t>
            </a:r>
          </a:p>
          <a:p>
            <a:r>
              <a:rPr lang="en-US" dirty="0"/>
              <a:t>SVM with a linear kernel also has a high accuracy score of 89.6%.</a:t>
            </a:r>
          </a:p>
          <a:p>
            <a:r>
              <a:rPr lang="en-US" dirty="0"/>
              <a:t>Naïve Bayes has a slightly lower accuracy score of 89%, while KNN and SVM with a polynomial kernel have the lowest scores of 88.8 and 83.5, respectively. </a:t>
            </a:r>
          </a:p>
          <a:p>
            <a:r>
              <a:rPr lang="en-US" dirty="0"/>
              <a:t>Therefore, if we are to choose a single model based on accuracy alone, we would likely choose Logistic Regression, Decision Tree, or Random Forrest.</a:t>
            </a:r>
          </a:p>
          <a:p>
            <a:r>
              <a:rPr lang="en-US" dirty="0"/>
              <a:t> However, it's important to keep in mind that accuracy is not the only metric to consider, and other factors such as model complexity and interpretability may also be important.</a:t>
            </a:r>
          </a:p>
        </p:txBody>
      </p:sp>
    </p:spTree>
    <p:extLst>
      <p:ext uri="{BB962C8B-B14F-4D97-AF65-F5344CB8AC3E}">
        <p14:creationId xmlns:p14="http://schemas.microsoft.com/office/powerpoint/2010/main" val="278105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03280-D1F2-ECD2-E684-E339477C8F34}"/>
              </a:ext>
            </a:extLst>
          </p:cNvPr>
          <p:cNvSpPr>
            <a:spLocks noGrp="1"/>
          </p:cNvSpPr>
          <p:nvPr>
            <p:ph type="title"/>
          </p:nvPr>
        </p:nvSpPr>
        <p:spPr>
          <a:xfrm>
            <a:off x="970908" y="637046"/>
            <a:ext cx="5174207" cy="2971473"/>
          </a:xfrm>
        </p:spPr>
        <p:txBody>
          <a:bodyPr vert="horz" lIns="91440" tIns="45720" rIns="91440" bIns="45720" rtlCol="0" anchor="b">
            <a:normAutofit/>
          </a:bodyPr>
          <a:lstStyle/>
          <a:p>
            <a:r>
              <a:rPr lang="en-US" sz="6000" kern="1200">
                <a:solidFill>
                  <a:srgbClr val="FFFFFF"/>
                </a:solidFill>
                <a:latin typeface="+mj-lt"/>
                <a:ea typeface="+mj-ea"/>
                <a:cs typeface="+mj-cs"/>
              </a:rPr>
              <a:t>Thank you!</a:t>
            </a:r>
          </a:p>
        </p:txBody>
      </p:sp>
      <p:sp>
        <p:nvSpPr>
          <p:cNvPr id="13"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529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5BAC71-C0DF-2FD6-262F-7266901548EF}"/>
              </a:ext>
            </a:extLst>
          </p:cNvPr>
          <p:cNvSpPr>
            <a:spLocks noGrp="1"/>
          </p:cNvSpPr>
          <p:nvPr>
            <p:ph type="title"/>
          </p:nvPr>
        </p:nvSpPr>
        <p:spPr>
          <a:xfrm>
            <a:off x="5894962" y="479493"/>
            <a:ext cx="5458838" cy="1325563"/>
          </a:xfrm>
        </p:spPr>
        <p:txBody>
          <a:bodyPr>
            <a:normAutofit/>
          </a:bodyPr>
          <a:lstStyle/>
          <a:p>
            <a:r>
              <a:rPr lang="en-US" dirty="0"/>
              <a:t>Table of contents:</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ck List">
            <a:extLst>
              <a:ext uri="{FF2B5EF4-FFF2-40B4-BE49-F238E27FC236}">
                <a16:creationId xmlns:a16="http://schemas.microsoft.com/office/drawing/2014/main" id="{88A7C923-CEAF-66CC-1ABA-E9A6669B08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1297D8C3-76BB-EDF8-E816-641390641CF3}"/>
              </a:ext>
            </a:extLst>
          </p:cNvPr>
          <p:cNvSpPr>
            <a:spLocks noGrp="1"/>
          </p:cNvSpPr>
          <p:nvPr>
            <p:ph idx="1"/>
          </p:nvPr>
        </p:nvSpPr>
        <p:spPr>
          <a:xfrm>
            <a:off x="5894962" y="1984443"/>
            <a:ext cx="5458838" cy="4192520"/>
          </a:xfrm>
        </p:spPr>
        <p:txBody>
          <a:bodyPr>
            <a:normAutofit fontScale="85000" lnSpcReduction="20000"/>
          </a:bodyPr>
          <a:lstStyle/>
          <a:p>
            <a:r>
              <a:rPr lang="en-US" dirty="0"/>
              <a:t>Problem Statement</a:t>
            </a:r>
          </a:p>
          <a:p>
            <a:r>
              <a:rPr lang="en-US" dirty="0"/>
              <a:t>Dataset Description</a:t>
            </a:r>
          </a:p>
          <a:p>
            <a:pPr fontAlgn="base">
              <a:spcAft>
                <a:spcPts val="0"/>
              </a:spcAft>
            </a:pPr>
            <a:r>
              <a:rPr lang="en-US" dirty="0"/>
              <a:t>Data Cleaning and Preprocessing</a:t>
            </a:r>
          </a:p>
          <a:p>
            <a:pPr fontAlgn="base">
              <a:spcAft>
                <a:spcPts val="0"/>
              </a:spcAft>
            </a:pPr>
            <a:r>
              <a:rPr lang="en-US" dirty="0"/>
              <a:t>Linear Regression</a:t>
            </a:r>
          </a:p>
          <a:p>
            <a:pPr fontAlgn="base">
              <a:spcAft>
                <a:spcPts val="0"/>
              </a:spcAft>
            </a:pPr>
            <a:r>
              <a:rPr lang="en-US" dirty="0"/>
              <a:t>Logistic Regression</a:t>
            </a:r>
          </a:p>
          <a:p>
            <a:pPr fontAlgn="base">
              <a:spcAft>
                <a:spcPts val="0"/>
              </a:spcAft>
            </a:pPr>
            <a:r>
              <a:rPr lang="en-US" dirty="0"/>
              <a:t>Random Forest Classification</a:t>
            </a:r>
          </a:p>
          <a:p>
            <a:pPr fontAlgn="base">
              <a:spcAft>
                <a:spcPts val="0"/>
              </a:spcAft>
            </a:pPr>
            <a:r>
              <a:rPr lang="en-US" dirty="0"/>
              <a:t>Support Vector Machine Classification</a:t>
            </a:r>
          </a:p>
          <a:p>
            <a:pPr fontAlgn="base">
              <a:spcAft>
                <a:spcPts val="0"/>
              </a:spcAft>
            </a:pPr>
            <a:r>
              <a:rPr lang="en-US" dirty="0"/>
              <a:t>Implementation &amp; Code Snippets</a:t>
            </a:r>
          </a:p>
          <a:p>
            <a:pPr fontAlgn="base">
              <a:spcAft>
                <a:spcPts val="0"/>
              </a:spcAft>
            </a:pPr>
            <a:r>
              <a:rPr lang="en-US" dirty="0"/>
              <a:t>Results and Visualizations</a:t>
            </a:r>
          </a:p>
          <a:p>
            <a:pPr fontAlgn="base">
              <a:spcAft>
                <a:spcPts val="0"/>
              </a:spcAft>
            </a:pPr>
            <a:r>
              <a:rPr lang="en-US" dirty="0"/>
              <a:t>Performance Evaluation </a:t>
            </a:r>
          </a:p>
          <a:p>
            <a:pPr fontAlgn="base">
              <a:spcAft>
                <a:spcPts val="1200"/>
              </a:spcAft>
            </a:pPr>
            <a:r>
              <a:rPr lang="en-US" dirty="0"/>
              <a:t>Conclusion </a:t>
            </a:r>
          </a:p>
          <a:p>
            <a:pPr marL="0" indent="0">
              <a:buNone/>
            </a:pPr>
            <a:endParaRPr lang="en-US" dirty="0"/>
          </a:p>
        </p:txBody>
      </p:sp>
    </p:spTree>
    <p:extLst>
      <p:ext uri="{BB962C8B-B14F-4D97-AF65-F5344CB8AC3E}">
        <p14:creationId xmlns:p14="http://schemas.microsoft.com/office/powerpoint/2010/main" val="31759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Rounded Corners 31">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3762DC-6666-FADE-C847-25A3CB85C2FB}"/>
              </a:ext>
            </a:extLst>
          </p:cNvPr>
          <p:cNvSpPr>
            <a:spLocks noGrp="1"/>
          </p:cNvSpPr>
          <p:nvPr>
            <p:ph type="title"/>
          </p:nvPr>
        </p:nvSpPr>
        <p:spPr>
          <a:xfrm>
            <a:off x="956825" y="1112969"/>
            <a:ext cx="4233091" cy="4166010"/>
          </a:xfrm>
        </p:spPr>
        <p:txBody>
          <a:bodyPr>
            <a:normAutofit/>
          </a:bodyPr>
          <a:lstStyle/>
          <a:p>
            <a:r>
              <a:rPr lang="en-US">
                <a:solidFill>
                  <a:srgbClr val="FFFFFF"/>
                </a:solidFill>
              </a:rPr>
              <a:t>Problem Statement</a:t>
            </a:r>
            <a:endParaRPr lang="en-US" dirty="0">
              <a:solidFill>
                <a:srgbClr val="FFFFFF"/>
              </a:solidFill>
            </a:endParaRPr>
          </a:p>
        </p:txBody>
      </p:sp>
      <p:sp>
        <p:nvSpPr>
          <p:cNvPr id="34" name="Freeform: Shape 3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8" name="Content Placeholder 2">
            <a:extLst>
              <a:ext uri="{FF2B5EF4-FFF2-40B4-BE49-F238E27FC236}">
                <a16:creationId xmlns:a16="http://schemas.microsoft.com/office/drawing/2014/main" id="{E0DEEC18-4749-9CE0-E8A6-56C43982CA73}"/>
              </a:ext>
            </a:extLst>
          </p:cNvPr>
          <p:cNvGraphicFramePr>
            <a:graphicFrameLocks noGrp="1"/>
          </p:cNvGraphicFramePr>
          <p:nvPr>
            <p:ph idx="1"/>
          </p:nvPr>
        </p:nvGraphicFramePr>
        <p:xfrm>
          <a:off x="6096000" y="820880"/>
          <a:ext cx="5257799" cy="488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Freeform: Shape 3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38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4E0A676-8576-96EE-440C-333039C99D5B}"/>
              </a:ext>
            </a:extLst>
          </p:cNvPr>
          <p:cNvSpPr>
            <a:spLocks noGrp="1"/>
          </p:cNvSpPr>
          <p:nvPr>
            <p:ph type="title"/>
          </p:nvPr>
        </p:nvSpPr>
        <p:spPr>
          <a:xfrm>
            <a:off x="838201" y="365125"/>
            <a:ext cx="5393360" cy="1325563"/>
          </a:xfrm>
        </p:spPr>
        <p:txBody>
          <a:bodyPr>
            <a:normAutofit/>
          </a:bodyPr>
          <a:lstStyle/>
          <a:p>
            <a:r>
              <a:rPr lang="en-US" dirty="0"/>
              <a:t>Data Description</a:t>
            </a:r>
          </a:p>
        </p:txBody>
      </p:sp>
      <p:sp>
        <p:nvSpPr>
          <p:cNvPr id="38" name="Freeform: Shape 3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33C87B-D0ED-D2AE-8B6D-CF3DD8877BEA}"/>
              </a:ext>
            </a:extLst>
          </p:cNvPr>
          <p:cNvSpPr>
            <a:spLocks noGrp="1"/>
          </p:cNvSpPr>
          <p:nvPr>
            <p:ph idx="1"/>
          </p:nvPr>
        </p:nvSpPr>
        <p:spPr>
          <a:xfrm>
            <a:off x="838200" y="1825625"/>
            <a:ext cx="5393361" cy="4351338"/>
          </a:xfrm>
        </p:spPr>
        <p:txBody>
          <a:bodyPr>
            <a:normAutofit/>
          </a:bodyPr>
          <a:lstStyle/>
          <a:p>
            <a:pPr>
              <a:spcAft>
                <a:spcPts val="1200"/>
              </a:spcAft>
            </a:pPr>
            <a:endParaRPr lang="en-US" sz="1700" b="1" dirty="0">
              <a:latin typeface="Abadi Extra Light" panose="020B0204020104020204" pitchFamily="34" charset="0"/>
            </a:endParaRPr>
          </a:p>
          <a:p>
            <a:pPr>
              <a:spcAft>
                <a:spcPts val="1200"/>
              </a:spcAft>
            </a:pPr>
            <a:r>
              <a:rPr lang="en-US" sz="1700" dirty="0">
                <a:latin typeface="Arial" panose="020B0604020202020204" pitchFamily="34" charset="0"/>
                <a:cs typeface="Arial" panose="020B0604020202020204" pitchFamily="34" charset="0"/>
              </a:rPr>
              <a:t>The Complete Dataset includes two CSV files - one for training your model and the other for testing it. </a:t>
            </a:r>
          </a:p>
          <a:p>
            <a:pPr>
              <a:spcAft>
                <a:spcPts val="1200"/>
              </a:spcAft>
            </a:pPr>
            <a:r>
              <a:rPr lang="en-US" sz="1700" dirty="0">
                <a:latin typeface="Arial" panose="020B0604020202020204" pitchFamily="34" charset="0"/>
                <a:cs typeface="Arial" panose="020B0604020202020204" pitchFamily="34" charset="0"/>
              </a:rPr>
              <a:t>Each CSV file contains 133 columns, with 132 columns representing different symptoms experienced by a person and the last column indicating the prognosis. </a:t>
            </a:r>
          </a:p>
          <a:p>
            <a:pPr>
              <a:spcAft>
                <a:spcPts val="1200"/>
              </a:spcAft>
            </a:pPr>
            <a:r>
              <a:rPr lang="en-US" sz="1700" dirty="0">
                <a:latin typeface="Arial" panose="020B0604020202020204" pitchFamily="34" charset="0"/>
                <a:cs typeface="Arial" panose="020B0604020202020204" pitchFamily="34" charset="0"/>
              </a:rPr>
              <a:t>These symptoms are linked to 42 different diseases, which can be classified based on the set of symptoms. </a:t>
            </a:r>
          </a:p>
          <a:p>
            <a:pPr>
              <a:spcAft>
                <a:spcPts val="1200"/>
              </a:spcAft>
            </a:pPr>
            <a:r>
              <a:rPr lang="en-US" sz="1700" dirty="0">
                <a:latin typeface="Arial" panose="020B0604020202020204" pitchFamily="34" charset="0"/>
                <a:cs typeface="Arial" panose="020B0604020202020204" pitchFamily="34" charset="0"/>
              </a:rPr>
              <a:t>To build a model, you need to train it on the training data and then evaluate it on the testing data.</a:t>
            </a:r>
          </a:p>
        </p:txBody>
      </p:sp>
      <p:sp>
        <p:nvSpPr>
          <p:cNvPr id="40" name="Oval 3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 name="Picture 24" descr="The radiologic figure of a skeleton">
            <a:extLst>
              <a:ext uri="{FF2B5EF4-FFF2-40B4-BE49-F238E27FC236}">
                <a16:creationId xmlns:a16="http://schemas.microsoft.com/office/drawing/2014/main" id="{1D603FA0-05BB-A804-BEF5-7902B7927F3B}"/>
              </a:ext>
            </a:extLst>
          </p:cNvPr>
          <p:cNvPicPr>
            <a:picLocks noChangeAspect="1"/>
          </p:cNvPicPr>
          <p:nvPr/>
        </p:nvPicPr>
        <p:blipFill rotWithShape="1">
          <a:blip r:embed="rId2"/>
          <a:srcRect l="33749" r="2" b="2"/>
          <a:stretch/>
        </p:blipFill>
        <p:spPr>
          <a:xfrm>
            <a:off x="7631321" y="815193"/>
            <a:ext cx="4249913" cy="424991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4" name="Freeform: Shape 4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7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875A6EB-59F5-176D-1427-E2FFFD842261}"/>
              </a:ext>
            </a:extLst>
          </p:cNvPr>
          <p:cNvSpPr/>
          <p:nvPr/>
        </p:nvSpPr>
        <p:spPr>
          <a:xfrm rot="5078868">
            <a:off x="4483051" y="-1876985"/>
            <a:ext cx="3685566" cy="1143842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16DC9-9027-51FA-1441-5DDD15D37953}"/>
              </a:ext>
            </a:extLst>
          </p:cNvPr>
          <p:cNvSpPr>
            <a:spLocks noGrp="1"/>
          </p:cNvSpPr>
          <p:nvPr>
            <p:ph type="title"/>
          </p:nvPr>
        </p:nvSpPr>
        <p:spPr/>
        <p:txBody>
          <a:bodyPr/>
          <a:lstStyle/>
          <a:p>
            <a:r>
              <a:rPr lang="en-US" dirty="0"/>
              <a:t>Data Description </a:t>
            </a:r>
          </a:p>
        </p:txBody>
      </p:sp>
      <p:sp>
        <p:nvSpPr>
          <p:cNvPr id="3" name="Content Placeholder 2">
            <a:extLst>
              <a:ext uri="{FF2B5EF4-FFF2-40B4-BE49-F238E27FC236}">
                <a16:creationId xmlns:a16="http://schemas.microsoft.com/office/drawing/2014/main" id="{EFC1CA95-ACA3-BA55-DBB8-3A6136F8F27A}"/>
              </a:ext>
            </a:extLst>
          </p:cNvPr>
          <p:cNvSpPr>
            <a:spLocks noGrp="1"/>
          </p:cNvSpPr>
          <p:nvPr>
            <p:ph idx="1"/>
          </p:nvPr>
        </p:nvSpPr>
        <p:spPr/>
        <p:txBody>
          <a:bodyPr/>
          <a:lstStyle/>
          <a:p>
            <a:pPr marL="0" indent="0">
              <a:buNone/>
            </a:pPr>
            <a:r>
              <a:rPr lang="en-US" dirty="0"/>
              <a:t>Dataset </a:t>
            </a:r>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5" name="Picture 4" descr="A picture containing application&#10;&#10;Description automatically generated">
            <a:extLst>
              <a:ext uri="{FF2B5EF4-FFF2-40B4-BE49-F238E27FC236}">
                <a16:creationId xmlns:a16="http://schemas.microsoft.com/office/drawing/2014/main" id="{FAA8DED1-2DD4-4AF1-647D-A11AC4052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28899"/>
            <a:ext cx="11001375" cy="2514601"/>
          </a:xfrm>
          <a:prstGeom prst="rect">
            <a:avLst/>
          </a:prstGeom>
        </p:spPr>
      </p:pic>
    </p:spTree>
    <p:extLst>
      <p:ext uri="{BB962C8B-B14F-4D97-AF65-F5344CB8AC3E}">
        <p14:creationId xmlns:p14="http://schemas.microsoft.com/office/powerpoint/2010/main" val="200451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57E927-7AD8-D385-338F-A5CCB2918185}"/>
              </a:ext>
            </a:extLst>
          </p:cNvPr>
          <p:cNvSpPr>
            <a:spLocks noGrp="1"/>
          </p:cNvSpPr>
          <p:nvPr>
            <p:ph type="title"/>
          </p:nvPr>
        </p:nvSpPr>
        <p:spPr>
          <a:xfrm>
            <a:off x="5894962" y="479493"/>
            <a:ext cx="5458838" cy="1325563"/>
          </a:xfrm>
        </p:spPr>
        <p:txBody>
          <a:bodyPr>
            <a:normAutofit/>
          </a:bodyPr>
          <a:lstStyle/>
          <a:p>
            <a:r>
              <a:rPr lang="en-US" dirty="0"/>
              <a:t>Technical Approach</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Gears">
            <a:extLst>
              <a:ext uri="{FF2B5EF4-FFF2-40B4-BE49-F238E27FC236}">
                <a16:creationId xmlns:a16="http://schemas.microsoft.com/office/drawing/2014/main" id="{815918FC-420E-E1FB-4FA7-71865ECFF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6EEABBA-F3FD-7A4D-FBA9-98AAFDF64779}"/>
              </a:ext>
            </a:extLst>
          </p:cNvPr>
          <p:cNvSpPr>
            <a:spLocks noGrp="1"/>
          </p:cNvSpPr>
          <p:nvPr>
            <p:ph idx="1"/>
          </p:nvPr>
        </p:nvSpPr>
        <p:spPr>
          <a:xfrm>
            <a:off x="5894962" y="1524000"/>
            <a:ext cx="5458838" cy="5153025"/>
          </a:xfrm>
        </p:spPr>
        <p:txBody>
          <a:bodyPr>
            <a:normAutofit fontScale="92500" lnSpcReduction="20000"/>
          </a:bodyPr>
          <a:lstStyle/>
          <a:p>
            <a:pPr>
              <a:lnSpc>
                <a:spcPct val="100000"/>
              </a:lnSpc>
            </a:pPr>
            <a:r>
              <a:rPr lang="en-US" sz="1400" dirty="0"/>
              <a:t>The steps listed below could be used to apply five different machine learning approaches for categorization on the provided dataset:</a:t>
            </a:r>
          </a:p>
          <a:p>
            <a:pPr>
              <a:lnSpc>
                <a:spcPct val="100000"/>
              </a:lnSpc>
            </a:pPr>
            <a:r>
              <a:rPr lang="en-US" sz="1400" dirty="0"/>
              <a:t>Load the training as well as testing datasets</a:t>
            </a:r>
          </a:p>
          <a:p>
            <a:pPr>
              <a:lnSpc>
                <a:spcPct val="100000"/>
              </a:lnSpc>
            </a:pPr>
            <a:r>
              <a:rPr lang="en-US" sz="1400" dirty="0"/>
              <a:t>Clean up the data by eliminating any irrelevant columns or features that could not be helpful for the categorization process. </a:t>
            </a:r>
          </a:p>
          <a:p>
            <a:pPr>
              <a:lnSpc>
                <a:spcPct val="100000"/>
              </a:lnSpc>
            </a:pPr>
            <a:r>
              <a:rPr lang="en-US" sz="1400" dirty="0"/>
              <a:t> Additionally implemented feature scaling &amp; data cleaning.</a:t>
            </a:r>
          </a:p>
          <a:p>
            <a:pPr>
              <a:lnSpc>
                <a:spcPct val="100000"/>
              </a:lnSpc>
            </a:pPr>
            <a:r>
              <a:rPr lang="en-US" sz="1400" dirty="0"/>
              <a:t>Divide the training dataset into subsets for training and validation to evaluate the effectiveness of the various machine learning models.</a:t>
            </a:r>
          </a:p>
          <a:p>
            <a:pPr>
              <a:lnSpc>
                <a:spcPct val="100000"/>
              </a:lnSpc>
            </a:pPr>
            <a:r>
              <a:rPr lang="en-US" sz="1400" dirty="0"/>
              <a:t>Use the training dataset to apply five different machine learning approaches for classification, including SVM and decision trees. Among other models include logistic regression, k-nearest neighbors, random forest, and naive Bayes </a:t>
            </a:r>
          </a:p>
          <a:p>
            <a:pPr>
              <a:lnSpc>
                <a:spcPct val="100000"/>
              </a:lnSpc>
            </a:pPr>
            <a:r>
              <a:rPr lang="en-US" sz="1400" dirty="0"/>
              <a:t>Used relevant evaluation metrics, such as accuracy, precision, recall, and F1-score, to assess each model's performance on the validation subset.</a:t>
            </a:r>
          </a:p>
          <a:p>
            <a:pPr>
              <a:lnSpc>
                <a:spcPct val="100000"/>
              </a:lnSpc>
            </a:pPr>
            <a:r>
              <a:rPr lang="en-US" sz="1400" dirty="0"/>
              <a:t>Based on the evaluation measures, choose the top-performing model and use the testing dataset to evaluate how well it performs with omitted data.</a:t>
            </a:r>
          </a:p>
          <a:p>
            <a:pPr>
              <a:lnSpc>
                <a:spcPct val="100000"/>
              </a:lnSpc>
            </a:pPr>
            <a:r>
              <a:rPr lang="en-US" sz="1400" dirty="0"/>
              <a:t>Lastly, give a thorough  comparison of  the effectiveness of the various machine learning methods that were employed.</a:t>
            </a:r>
          </a:p>
        </p:txBody>
      </p:sp>
    </p:spTree>
    <p:extLst>
      <p:ext uri="{BB962C8B-B14F-4D97-AF65-F5344CB8AC3E}">
        <p14:creationId xmlns:p14="http://schemas.microsoft.com/office/powerpoint/2010/main" val="353040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03DE8-175F-31F2-EFC9-399A19A640BD}"/>
              </a:ext>
            </a:extLst>
          </p:cNvPr>
          <p:cNvSpPr>
            <a:spLocks noGrp="1"/>
          </p:cNvSpPr>
          <p:nvPr>
            <p:ph type="title"/>
          </p:nvPr>
        </p:nvSpPr>
        <p:spPr>
          <a:xfrm>
            <a:off x="949452" y="-7938"/>
            <a:ext cx="5397237" cy="1325563"/>
          </a:xfrm>
        </p:spPr>
        <p:txBody>
          <a:bodyPr>
            <a:normAutofit/>
          </a:bodyPr>
          <a:lstStyle/>
          <a:p>
            <a:r>
              <a:rPr lang="en-US" dirty="0"/>
              <a:t>Data Cleaning and Preprocessing</a:t>
            </a:r>
          </a:p>
        </p:txBody>
      </p:sp>
      <p:sp>
        <p:nvSpPr>
          <p:cNvPr id="3" name="Content Placeholder 2">
            <a:extLst>
              <a:ext uri="{FF2B5EF4-FFF2-40B4-BE49-F238E27FC236}">
                <a16:creationId xmlns:a16="http://schemas.microsoft.com/office/drawing/2014/main" id="{35A3496A-D5DC-F876-D7C7-F5DFDDFD9967}"/>
              </a:ext>
            </a:extLst>
          </p:cNvPr>
          <p:cNvSpPr>
            <a:spLocks noGrp="1"/>
          </p:cNvSpPr>
          <p:nvPr>
            <p:ph idx="1"/>
          </p:nvPr>
        </p:nvSpPr>
        <p:spPr>
          <a:xfrm>
            <a:off x="-6096" y="1317625"/>
            <a:ext cx="5397237" cy="4351338"/>
          </a:xfrm>
        </p:spPr>
        <p:txBody>
          <a:bodyPr>
            <a:normAutofit/>
          </a:bodyPr>
          <a:lstStyle/>
          <a:p>
            <a:endParaRPr lang="en-US" sz="2000" dirty="0"/>
          </a:p>
          <a:p>
            <a:r>
              <a:rPr lang="en-US" sz="2000" dirty="0"/>
              <a:t>Displaying the first 5 rows (by default)</a:t>
            </a:r>
          </a:p>
          <a:p>
            <a:r>
              <a:rPr lang="en-US" sz="2000" dirty="0"/>
              <a:t>Dropping the last column as it has Nan value </a:t>
            </a:r>
          </a:p>
          <a:p>
            <a:endParaRPr lang="en-US" dirty="0"/>
          </a:p>
          <a:p>
            <a:pPr lvl="1">
              <a:buFont typeface="Courier New" panose="02070309020205020404" pitchFamily="49" charset="0"/>
              <a:buChar char="o"/>
            </a:pPr>
            <a:endParaRPr lang="en-US" sz="2400" dirty="0"/>
          </a:p>
          <a:p>
            <a:endParaRPr lang="en-US" dirty="0"/>
          </a:p>
          <a:p>
            <a:endParaRPr lang="en-US" dirty="0"/>
          </a:p>
        </p:txBody>
      </p:sp>
      <p:pic>
        <p:nvPicPr>
          <p:cNvPr id="5" name="Picture 4" descr="A picture containing text, white, light, screenshot&#10;&#10;Description automatically generated">
            <a:extLst>
              <a:ext uri="{FF2B5EF4-FFF2-40B4-BE49-F238E27FC236}">
                <a16:creationId xmlns:a16="http://schemas.microsoft.com/office/drawing/2014/main" id="{744854FA-C6D4-475F-C4E9-EBCCD4F83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92" y="2823957"/>
            <a:ext cx="9270937" cy="354853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8" name="Freeform: Shape 27">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s">
            <a:extLst>
              <a:ext uri="{FF2B5EF4-FFF2-40B4-BE49-F238E27FC236}">
                <a16:creationId xmlns:a16="http://schemas.microsoft.com/office/drawing/2014/main" id="{0D27402B-EE4E-F25D-770A-E9C7A10546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4800" y="-374091"/>
            <a:ext cx="2733293"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30" name="Arc 29">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20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03DE8-175F-31F2-EFC9-399A19A640BD}"/>
              </a:ext>
            </a:extLst>
          </p:cNvPr>
          <p:cNvSpPr>
            <a:spLocks noGrp="1"/>
          </p:cNvSpPr>
          <p:nvPr>
            <p:ph type="title"/>
          </p:nvPr>
        </p:nvSpPr>
        <p:spPr>
          <a:xfrm>
            <a:off x="633456" y="486184"/>
            <a:ext cx="5397237" cy="1325563"/>
          </a:xfrm>
        </p:spPr>
        <p:txBody>
          <a:bodyPr>
            <a:normAutofit/>
          </a:bodyPr>
          <a:lstStyle/>
          <a:p>
            <a:r>
              <a:rPr lang="en-US" dirty="0"/>
              <a:t>Data Cleaning and Preprocessing</a:t>
            </a:r>
          </a:p>
        </p:txBody>
      </p:sp>
      <p:sp>
        <p:nvSpPr>
          <p:cNvPr id="3" name="Content Placeholder 2">
            <a:extLst>
              <a:ext uri="{FF2B5EF4-FFF2-40B4-BE49-F238E27FC236}">
                <a16:creationId xmlns:a16="http://schemas.microsoft.com/office/drawing/2014/main" id="{35A3496A-D5DC-F876-D7C7-F5DFDDFD9967}"/>
              </a:ext>
            </a:extLst>
          </p:cNvPr>
          <p:cNvSpPr>
            <a:spLocks noGrp="1"/>
          </p:cNvSpPr>
          <p:nvPr>
            <p:ph idx="1"/>
          </p:nvPr>
        </p:nvSpPr>
        <p:spPr>
          <a:xfrm>
            <a:off x="633456" y="1946684"/>
            <a:ext cx="5397237" cy="4351338"/>
          </a:xfrm>
        </p:spPr>
        <p:txBody>
          <a:bodyPr>
            <a:normAutofit/>
          </a:bodyPr>
          <a:lstStyle/>
          <a:p>
            <a:endParaRPr lang="en-US"/>
          </a:p>
          <a:p>
            <a:r>
              <a:rPr lang="en-US"/>
              <a:t>Checking the null values per row</a:t>
            </a:r>
          </a:p>
          <a:p>
            <a:r>
              <a:rPr lang="en-US"/>
              <a:t>Check the description of DataFrame</a:t>
            </a:r>
          </a:p>
          <a:p>
            <a:r>
              <a:rPr lang="en-US"/>
              <a:t>Checking if any value is missing per variable (column)</a:t>
            </a:r>
          </a:p>
          <a:p>
            <a:r>
              <a:rPr lang="en-US"/>
              <a:t>Displaying basic information of DataFrame</a:t>
            </a:r>
          </a:p>
          <a:p>
            <a:r>
              <a:rPr lang="en-US"/>
              <a:t>Remove the rows with null values</a:t>
            </a:r>
          </a:p>
          <a:p>
            <a:endParaRPr lang="en-US" dirty="0"/>
          </a:p>
          <a:p>
            <a:pPr lvl="1">
              <a:buFont typeface="Courier New" panose="02070309020205020404" pitchFamily="49" charset="0"/>
              <a:buChar char="o"/>
            </a:pPr>
            <a:endParaRPr lang="en-US" sz="2400" dirty="0"/>
          </a:p>
          <a:p>
            <a:endParaRPr lang="en-US" dirty="0"/>
          </a:p>
          <a:p>
            <a:endParaRPr lang="en-US" dirty="0"/>
          </a:p>
        </p:txBody>
      </p:sp>
      <p:sp>
        <p:nvSpPr>
          <p:cNvPr id="14" name="Freeform: Shape 1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s">
            <a:extLst>
              <a:ext uri="{FF2B5EF4-FFF2-40B4-BE49-F238E27FC236}">
                <a16:creationId xmlns:a16="http://schemas.microsoft.com/office/drawing/2014/main" id="{0D27402B-EE4E-F25D-770A-E9C7A1054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98100" y="3526029"/>
            <a:ext cx="2733293"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6" name="Arc 1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Isosceles Triangle 7">
            <a:extLst>
              <a:ext uri="{FF2B5EF4-FFF2-40B4-BE49-F238E27FC236}">
                <a16:creationId xmlns:a16="http://schemas.microsoft.com/office/drawing/2014/main" id="{C90DF82A-624D-9CC2-F692-BFD35B950608}"/>
              </a:ext>
            </a:extLst>
          </p:cNvPr>
          <p:cNvSpPr/>
          <p:nvPr/>
        </p:nvSpPr>
        <p:spPr>
          <a:xfrm rot="10800000">
            <a:off x="7319375" y="280698"/>
            <a:ext cx="3133943" cy="32453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low confidence">
            <a:extLst>
              <a:ext uri="{FF2B5EF4-FFF2-40B4-BE49-F238E27FC236}">
                <a16:creationId xmlns:a16="http://schemas.microsoft.com/office/drawing/2014/main" id="{46977AA2-915D-A2B4-8113-A459D18E0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297" y="486184"/>
            <a:ext cx="5707330"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Tree>
    <p:extLst>
      <p:ext uri="{BB962C8B-B14F-4D97-AF65-F5344CB8AC3E}">
        <p14:creationId xmlns:p14="http://schemas.microsoft.com/office/powerpoint/2010/main" val="1064234202"/>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278</TotalTime>
  <Words>1067</Words>
  <Application>Microsoft Office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 Extra Light</vt:lpstr>
      <vt:lpstr>Arial</vt:lpstr>
      <vt:lpstr>Calibri</vt:lpstr>
      <vt:lpstr>Century Gothic</vt:lpstr>
      <vt:lpstr>Courier New</vt:lpstr>
      <vt:lpstr>ShapesVTI</vt:lpstr>
      <vt:lpstr>Predictive Analytics for Healthcare –          Chronic disease prediction</vt:lpstr>
      <vt:lpstr>PowerPoint Presentation</vt:lpstr>
      <vt:lpstr>Table of contents:</vt:lpstr>
      <vt:lpstr>Problem Statement</vt:lpstr>
      <vt:lpstr>Data Description</vt:lpstr>
      <vt:lpstr>Data Description </vt:lpstr>
      <vt:lpstr>Technical Approach</vt:lpstr>
      <vt:lpstr>Data Cleaning and Preprocessing</vt:lpstr>
      <vt:lpstr>Data Cleaning and Preprocessing</vt:lpstr>
      <vt:lpstr>Data Cleaning and Preprocessing</vt:lpstr>
      <vt:lpstr>Data Visualization of Feature selection</vt:lpstr>
      <vt:lpstr>Data Visualization of Feature selection</vt:lpstr>
      <vt:lpstr>Data Visualization of Feature selection</vt:lpstr>
      <vt:lpstr>Feature Selection </vt:lpstr>
      <vt:lpstr>Data Cleaning and Preprocessing</vt:lpstr>
      <vt:lpstr>Data Cleaning and Preprocessing</vt:lpstr>
      <vt:lpstr>Linear Regression</vt:lpstr>
      <vt:lpstr>Logistic Regression</vt:lpstr>
      <vt:lpstr>Random Forest Classification</vt:lpstr>
      <vt:lpstr>Support Vector Machine</vt:lpstr>
      <vt:lpstr>Performance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Engineering Methods – Midterm Project</dc:title>
  <dc:creator>Vedantini Dilip Gaikwad</dc:creator>
  <cp:lastModifiedBy>Shreeyash Lahane</cp:lastModifiedBy>
  <cp:revision>10</cp:revision>
  <dcterms:created xsi:type="dcterms:W3CDTF">2022-11-02T20:42:16Z</dcterms:created>
  <dcterms:modified xsi:type="dcterms:W3CDTF">2023-03-15T05:51:43Z</dcterms:modified>
</cp:coreProperties>
</file>