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Amatic SC"/>
      <p:regular r:id="rId12"/>
      <p:bold r:id="rId13"/>
    </p:embeddedFont>
    <p:embeddedFont>
      <p:font typeface="Source Code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maticSC-bold.fntdata"/><Relationship Id="rId12"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bold.fntdata"/><Relationship Id="rId14"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n"/>
              <a:t>HU Resumé Critique</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n"/>
              <a:t>Ever wished of an app which could give a feedback on your resume´ ? Well, wish no more...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721950"/>
            <a:ext cx="8520600" cy="3699600"/>
          </a:xfrm>
          <a:prstGeom prst="rect">
            <a:avLst/>
          </a:prstGeom>
          <a:solidFill>
            <a:schemeClr val="accent4"/>
          </a:solidFill>
        </p:spPr>
        <p:txBody>
          <a:bodyPr anchorCtr="0" anchor="ctr" bIns="91425" lIns="91425" rIns="91425" tIns="91425">
            <a:noAutofit/>
          </a:bodyPr>
          <a:lstStyle/>
          <a:p>
            <a:pPr lvl="0">
              <a:spcBef>
                <a:spcPts val="0"/>
              </a:spcBef>
              <a:buNone/>
            </a:pPr>
            <a:r>
              <a:rPr lang="en" sz="4600"/>
              <a:t>We have made a web application which gives feedback based on the user’s input on different fields like: Info, education, achievements and Projects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0" y="0"/>
            <a:ext cx="9144000" cy="1238100"/>
          </a:xfrm>
          <a:prstGeom prst="rect">
            <a:avLst/>
          </a:prstGeom>
          <a:solidFill>
            <a:srgbClr val="93C47D"/>
          </a:solidFill>
        </p:spPr>
        <p:txBody>
          <a:bodyPr anchorCtr="0" anchor="t" bIns="91425" lIns="91425" rIns="91425" tIns="91425">
            <a:noAutofit/>
          </a:bodyPr>
          <a:lstStyle/>
          <a:p>
            <a:pPr lvl="0" rtl="0" algn="ctr">
              <a:spcBef>
                <a:spcPts val="0"/>
              </a:spcBef>
              <a:buNone/>
            </a:pPr>
            <a:r>
              <a:rPr lang="en" sz="2800"/>
              <a:t>The application makes the following assumptions to decide the final resume´ points</a:t>
            </a:r>
          </a:p>
          <a:p>
            <a:pPr lvl="0" algn="ctr">
              <a:spcBef>
                <a:spcPts val="0"/>
              </a:spcBef>
              <a:buNone/>
            </a:pPr>
            <a:r>
              <a:t/>
            </a:r>
            <a:endParaRPr sz="2800"/>
          </a:p>
        </p:txBody>
      </p:sp>
      <p:sp>
        <p:nvSpPr>
          <p:cNvPr id="68" name="Shape 68"/>
          <p:cNvSpPr txBox="1"/>
          <p:nvPr>
            <p:ph idx="1" type="body"/>
          </p:nvPr>
        </p:nvSpPr>
        <p:spPr>
          <a:xfrm>
            <a:off x="0" y="1069125"/>
            <a:ext cx="9144000" cy="4074300"/>
          </a:xfrm>
          <a:prstGeom prst="rect">
            <a:avLst/>
          </a:prstGeom>
          <a:solidFill>
            <a:srgbClr val="A4C2F4"/>
          </a:solidFill>
          <a:ln cap="flat" cmpd="sng" w="9525">
            <a:solidFill>
              <a:schemeClr val="accent1"/>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sz="1400"/>
          </a:p>
          <a:p>
            <a:pPr indent="-317500" lvl="0" marL="457200" rtl="0">
              <a:spcBef>
                <a:spcPts val="0"/>
              </a:spcBef>
              <a:buSzPct val="100000"/>
              <a:buAutoNum type="arabicPeriod"/>
            </a:pPr>
            <a:r>
              <a:rPr lang="en" sz="1400"/>
              <a:t>Since GPA is one of the important components of the resume</a:t>
            </a:r>
            <a:r>
              <a:rPr lang="en" sz="1400"/>
              <a:t>´, the application will deduct certain points if the GPA is less than 3.5. </a:t>
            </a:r>
          </a:p>
          <a:p>
            <a:pPr indent="-317500" lvl="0" marL="457200" rtl="0">
              <a:spcBef>
                <a:spcPts val="0"/>
              </a:spcBef>
              <a:buSzPct val="100000"/>
              <a:buAutoNum type="arabicPeriod"/>
            </a:pPr>
            <a:r>
              <a:rPr lang="en" sz="1400"/>
              <a:t>The achievement section in the Resume´should be quantifiable. Meaning, if the resume´doesn’t specify the value in terms of number (profit brought in by the employee), the application will deduct certain resume´points.</a:t>
            </a:r>
          </a:p>
          <a:p>
            <a:pPr indent="-317500" lvl="0" marL="457200" rtl="0">
              <a:spcBef>
                <a:spcPts val="0"/>
              </a:spcBef>
              <a:buSzPct val="100000"/>
              <a:buAutoNum type="arabicPeriod"/>
            </a:pPr>
            <a:r>
              <a:rPr lang="en" sz="1400"/>
              <a:t>The application will also deduct certain points if the achievements section doesn’t define a metric in terms of percentage.</a:t>
            </a:r>
          </a:p>
          <a:p>
            <a:pPr indent="-317500" lvl="0" marL="457200" rtl="0">
              <a:spcBef>
                <a:spcPts val="0"/>
              </a:spcBef>
              <a:buSzPct val="100000"/>
              <a:buAutoNum type="arabicPeriod"/>
            </a:pPr>
            <a:r>
              <a:rPr lang="en" sz="1400"/>
              <a:t>If an user doesn’t have anything written under projects section, the application will deduct certain points, because projects are a great source to demonstrate skills to your prospective employers.</a:t>
            </a:r>
          </a:p>
          <a:p>
            <a:pPr indent="-317500" lvl="0" marL="457200">
              <a:spcBef>
                <a:spcPts val="0"/>
              </a:spcBef>
              <a:buSzPct val="100000"/>
              <a:buAutoNum type="arabicPeriod"/>
            </a:pPr>
            <a:r>
              <a:rPr lang="en" sz="1400"/>
              <a:t>If the word count under projects are less than 100 words, the application will make assumption that the experience of the user is not that much. In this case as well, the application will reduce a certain points off the resume.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39025"/>
            <a:ext cx="8520600" cy="4357500"/>
          </a:xfrm>
          <a:prstGeom prst="rect">
            <a:avLst/>
          </a:prstGeom>
          <a:solidFill>
            <a:srgbClr val="93C47D"/>
          </a:solidFill>
          <a:ln cap="flat" cmpd="sng" w="9525">
            <a:solidFill>
              <a:srgbClr val="6AA84F"/>
            </a:solidFill>
            <a:prstDash val="dot"/>
            <a:round/>
            <a:headEnd len="med" w="med" type="none"/>
            <a:tailEnd len="med" w="med" type="none"/>
          </a:ln>
        </p:spPr>
        <p:txBody>
          <a:bodyPr anchorCtr="0" anchor="t" bIns="91425" lIns="91425" rIns="91425" tIns="91425">
            <a:noAutofit/>
          </a:bodyPr>
          <a:lstStyle/>
          <a:p>
            <a:pPr lvl="0" rtl="0" algn="ctr">
              <a:spcBef>
                <a:spcPts val="0"/>
              </a:spcBef>
              <a:buNone/>
            </a:pPr>
            <a:r>
              <a:t/>
            </a:r>
            <a:endParaRPr sz="4500"/>
          </a:p>
          <a:p>
            <a:pPr indent="457200" lvl="0" algn="ctr">
              <a:spcBef>
                <a:spcPts val="0"/>
              </a:spcBef>
              <a:buNone/>
            </a:pPr>
            <a:r>
              <a:rPr lang="en" sz="4500"/>
              <a:t>The final point will be calculated based on our grading metrics mentioned in slide 3. The application will also give detailed reason for the score so that the user can improve his/ her resume´accordingly.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t>Home page/ UI:</a:t>
            </a:r>
          </a:p>
        </p:txBody>
      </p:sp>
      <p:pic>
        <p:nvPicPr>
          <p:cNvPr descr="Front end.png" id="79" name="Shape 79"/>
          <p:cNvPicPr preferRelativeResize="0"/>
          <p:nvPr/>
        </p:nvPicPr>
        <p:blipFill>
          <a:blip r:embed="rId3">
            <a:alphaModFix/>
          </a:blip>
          <a:stretch>
            <a:fillRect/>
          </a:stretch>
        </p:blipFill>
        <p:spPr>
          <a:xfrm>
            <a:off x="3276241" y="0"/>
            <a:ext cx="3601167"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
              <a:t>After data is filled:</a:t>
            </a:r>
          </a:p>
        </p:txBody>
      </p:sp>
      <p:pic>
        <p:nvPicPr>
          <p:cNvPr descr="Data Filled.png" id="85" name="Shape 85"/>
          <p:cNvPicPr preferRelativeResize="0"/>
          <p:nvPr/>
        </p:nvPicPr>
        <p:blipFill>
          <a:blip r:embed="rId3">
            <a:alphaModFix/>
          </a:blip>
          <a:stretch>
            <a:fillRect/>
          </a:stretch>
        </p:blipFill>
        <p:spPr>
          <a:xfrm>
            <a:off x="3765130" y="0"/>
            <a:ext cx="3575887" cy="5143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
              <a:t>Resume review:</a:t>
            </a:r>
          </a:p>
        </p:txBody>
      </p:sp>
      <p:pic>
        <p:nvPicPr>
          <p:cNvPr descr="Output.png" id="91" name="Shape 91"/>
          <p:cNvPicPr preferRelativeResize="0"/>
          <p:nvPr/>
        </p:nvPicPr>
        <p:blipFill>
          <a:blip r:embed="rId3">
            <a:alphaModFix/>
          </a:blip>
          <a:stretch>
            <a:fillRect/>
          </a:stretch>
        </p:blipFill>
        <p:spPr>
          <a:xfrm>
            <a:off x="3781422" y="0"/>
            <a:ext cx="4639575"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