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8" r:id="rId4"/>
    <p:sldId id="259" r:id="rId5"/>
    <p:sldId id="265" r:id="rId6"/>
    <p:sldId id="267" r:id="rId7"/>
    <p:sldId id="258" r:id="rId8"/>
    <p:sldId id="266" r:id="rId9"/>
    <p:sldId id="260" r:id="rId10"/>
    <p:sldId id="261" r:id="rId11"/>
    <p:sldId id="262" r:id="rId12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256" autoAdjust="0"/>
  </p:normalViewPr>
  <p:slideViewPr>
    <p:cSldViewPr snapToGrid="0">
      <p:cViewPr varScale="1">
        <p:scale>
          <a:sx n="114" d="100"/>
          <a:sy n="114" d="100"/>
        </p:scale>
        <p:origin x="562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398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[Division Name] - [Engagement Manager], [Senior Consultant], [Junior Consultant]</a:t>
            </a:r>
          </a:p>
        </p:txBody>
      </p:sp>
      <p:sp>
        <p:nvSpPr>
          <p:cNvPr id="11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1" name="Shape 100"/>
          <p:cNvSpPr/>
          <p:nvPr/>
        </p:nvSpPr>
        <p:spPr>
          <a:xfrm>
            <a:off x="205025" y="2164724"/>
            <a:ext cx="4134600" cy="436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dirty="0"/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C70F9FE-ECC2-4239-A90B-4CBD8FEB616D}"/>
              </a:ext>
            </a:extLst>
          </p:cNvPr>
          <p:cNvSpPr txBox="1"/>
          <p:nvPr/>
        </p:nvSpPr>
        <p:spPr>
          <a:xfrm>
            <a:off x="205025" y="1317812"/>
            <a:ext cx="7120217" cy="14927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IN" sz="1300" dirty="0"/>
              <a:t>Nowadays, Those who do not owns car are more likely to purchase bikes and bike related purchases.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IN" sz="13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The </a:t>
            </a:r>
            <a:r>
              <a:rPr lang="en-IN" sz="1300" dirty="0"/>
              <a:t>most attention should be given to NSW state as it has maximum sales as compared to others.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IN" sz="13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In other states als</a:t>
            </a:r>
            <a:r>
              <a:rPr lang="en-IN" sz="1300" dirty="0"/>
              <a:t>o some business strategies should be applied in order to boost sales.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IN" sz="13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The needs of financial services and manufacturing </a:t>
            </a:r>
            <a:r>
              <a:rPr lang="en-IN" sz="1300" dirty="0"/>
              <a:t>related customers should be taken into consideration</a:t>
            </a:r>
            <a:endParaRPr kumimoji="0" lang="en-IN" sz="13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06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58" name="Shape 107"/>
          <p:cNvSpPr/>
          <p:nvPr/>
        </p:nvSpPr>
        <p:spPr>
          <a:xfrm>
            <a:off x="537899" y="1895175"/>
            <a:ext cx="3953102" cy="779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Appendix</a:t>
            </a:r>
          </a:p>
        </p:txBody>
      </p:sp>
      <p:sp>
        <p:nvSpPr>
          <p:cNvPr id="15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553652" cy="1431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sz="1800" dirty="0"/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sz="1800" dirty="0"/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sz="1800" dirty="0"/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sz="1800" dirty="0"/>
              <a:t>Interpretation</a:t>
            </a:r>
          </a:p>
        </p:txBody>
      </p:sp>
      <p:sp>
        <p:nvSpPr>
          <p:cNvPr id="11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46369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IN" dirty="0"/>
              <a:t>Introduction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24647"/>
            <a:ext cx="5553652" cy="4758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endParaRPr lang="en-IN" sz="1800" dirty="0"/>
          </a:p>
        </p:txBody>
      </p:sp>
      <p:sp>
        <p:nvSpPr>
          <p:cNvPr id="11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6FCE844-6A0E-49A9-BB22-17CAE776FC21}"/>
              </a:ext>
            </a:extLst>
          </p:cNvPr>
          <p:cNvSpPr txBox="1"/>
          <p:nvPr/>
        </p:nvSpPr>
        <p:spPr>
          <a:xfrm>
            <a:off x="205025" y="1062441"/>
            <a:ext cx="4793876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N" sz="2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Open Sans"/>
                <a:sym typeface="Arial"/>
              </a:rPr>
              <a:t>CUSTOMER ANALYSIS: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2A538C-F068-4F0E-AF93-EEF3D33AC9F8}"/>
              </a:ext>
            </a:extLst>
          </p:cNvPr>
          <p:cNvSpPr txBox="1"/>
          <p:nvPr/>
        </p:nvSpPr>
        <p:spPr>
          <a:xfrm>
            <a:off x="2884394" y="2138082"/>
            <a:ext cx="4908177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IN" dirty="0"/>
              <a:t>	</a:t>
            </a:r>
            <a:endParaRPr kumimoji="0" lang="en-IN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3FD19B-9A71-429F-8256-50A025900799}"/>
              </a:ext>
            </a:extLst>
          </p:cNvPr>
          <p:cNvSpPr txBox="1"/>
          <p:nvPr/>
        </p:nvSpPr>
        <p:spPr>
          <a:xfrm>
            <a:off x="205025" y="1862657"/>
            <a:ext cx="6145306" cy="138499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N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Factor that should be taken into consideration for model development: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IN" dirty="0"/>
              <a:t>Age distribution 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IN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Past 3 years bike related purchases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IN" dirty="0"/>
              <a:t>Job industry Category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IN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State wise distribution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IN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Wealth Segment</a:t>
            </a:r>
          </a:p>
        </p:txBody>
      </p:sp>
    </p:spTree>
    <p:extLst>
      <p:ext uri="{BB962C8B-B14F-4D97-AF65-F5344CB8AC3E}">
        <p14:creationId xmlns:p14="http://schemas.microsoft.com/office/powerpoint/2010/main" val="1429133496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53092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876705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Customer’s Age Categorization:</a:t>
            </a:r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205025" y="2164724"/>
            <a:ext cx="4134600" cy="436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3612868-0274-4804-963F-EFDDCC19F5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4811" y="140953"/>
            <a:ext cx="3600716" cy="248787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17B43AA-C889-4F60-B5EE-83B3419AE2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9771" y="2628826"/>
            <a:ext cx="3565756" cy="248787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7982569-4FA7-45E7-8B21-3F0E99DC9289}"/>
              </a:ext>
            </a:extLst>
          </p:cNvPr>
          <p:cNvSpPr txBox="1"/>
          <p:nvPr/>
        </p:nvSpPr>
        <p:spPr>
          <a:xfrm>
            <a:off x="205026" y="1553471"/>
            <a:ext cx="4134600" cy="229293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IN" sz="1300" dirty="0"/>
              <a:t>It is clear from the data that most of our customers are in age group of 25-50 years.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IN" sz="13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IN" sz="13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There is a increase of approx. 11% in the number of customers </a:t>
            </a:r>
            <a:r>
              <a:rPr lang="en-IN" sz="1300" dirty="0"/>
              <a:t>of </a:t>
            </a:r>
            <a:r>
              <a:rPr kumimoji="0" lang="en-IN" sz="13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senior citizen group.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IN" sz="1300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IN" sz="1300" dirty="0"/>
              <a:t>The percentage count of young customers is not affected.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IN" sz="13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IN" sz="13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So</a:t>
            </a:r>
            <a:r>
              <a:rPr lang="en-IN" sz="1300" dirty="0"/>
              <a:t>, the most important age group comes out to be are adults and senior citizens.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F33D8C-1368-480B-B094-907E0ED12532}"/>
              </a:ext>
            </a:extLst>
          </p:cNvPr>
          <p:cNvSpPr txBox="1"/>
          <p:nvPr/>
        </p:nvSpPr>
        <p:spPr>
          <a:xfrm>
            <a:off x="5015267" y="1199113"/>
            <a:ext cx="309283" cy="21544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N" sz="800" b="1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OLD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127F65-19E2-438F-98D7-9FC698EF9905}"/>
              </a:ext>
            </a:extLst>
          </p:cNvPr>
          <p:cNvSpPr txBox="1"/>
          <p:nvPr/>
        </p:nvSpPr>
        <p:spPr>
          <a:xfrm>
            <a:off x="5015267" y="3664333"/>
            <a:ext cx="618565" cy="21544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N" sz="800" b="1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NEW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E3A800-0067-49B5-849C-22D790DD8EBF}"/>
              </a:ext>
            </a:extLst>
          </p:cNvPr>
          <p:cNvSpPr txBox="1"/>
          <p:nvPr/>
        </p:nvSpPr>
        <p:spPr>
          <a:xfrm>
            <a:off x="218473" y="4260617"/>
            <a:ext cx="1637222" cy="7848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IN" sz="900" dirty="0">
                <a:solidFill>
                  <a:srgbClr val="FF0000"/>
                </a:solidFill>
              </a:rPr>
              <a:t>Young             :  Age&lt;=25</a:t>
            </a:r>
          </a:p>
          <a:p>
            <a:r>
              <a:rPr lang="en-IN" sz="900" dirty="0">
                <a:solidFill>
                  <a:srgbClr val="FF0000"/>
                </a:solidFill>
              </a:rPr>
              <a:t>Adult               : 25&lt;Age&lt;=50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IN" sz="900" dirty="0">
                <a:solidFill>
                  <a:srgbClr val="FF0000"/>
                </a:solidFill>
              </a:rPr>
              <a:t>Senior Citizen : 50&lt;Age&lt;=75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IN" sz="900" dirty="0">
                <a:solidFill>
                  <a:srgbClr val="FF0000"/>
                </a:solidFill>
              </a:rPr>
              <a:t>Old                  :  Age&gt;75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9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32922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endParaRPr dirty="0"/>
          </a:p>
        </p:txBody>
      </p:sp>
      <p:sp>
        <p:nvSpPr>
          <p:cNvPr id="123" name="Shape 72"/>
          <p:cNvSpPr/>
          <p:nvPr/>
        </p:nvSpPr>
        <p:spPr>
          <a:xfrm>
            <a:off x="205025" y="874867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PAST 3 YEARS BIKE RELATED PURCHASES:</a:t>
            </a:r>
            <a:endParaRPr dirty="0"/>
          </a:p>
        </p:txBody>
      </p:sp>
      <p:sp>
        <p:nvSpPr>
          <p:cNvPr id="128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3093C0-981B-48CA-ADC5-2EDC87839C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61" y="1383051"/>
            <a:ext cx="4464139" cy="274320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20C0136-2507-4D99-BD5B-9C57C7F8B4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0200" y="1379132"/>
            <a:ext cx="4488204" cy="274320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D5CC4D7-68E6-4D8F-8F22-8FA20DFE9BD6}"/>
              </a:ext>
            </a:extLst>
          </p:cNvPr>
          <p:cNvSpPr txBox="1"/>
          <p:nvPr/>
        </p:nvSpPr>
        <p:spPr>
          <a:xfrm>
            <a:off x="205025" y="4187031"/>
            <a:ext cx="8034617" cy="69249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IN" sz="1300" dirty="0"/>
              <a:t>The young and adult age group has more average bike related purchases than the other groups.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IN" sz="1300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IN" sz="1300" dirty="0"/>
              <a:t>Males are most active in terms average bike related purchases in past 3 years </a:t>
            </a:r>
            <a:endParaRPr kumimoji="0" lang="en-IN" sz="13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2C3E1D1-69F8-46FE-8E9B-231969A11A88}"/>
              </a:ext>
            </a:extLst>
          </p:cNvPr>
          <p:cNvSpPr txBox="1"/>
          <p:nvPr/>
        </p:nvSpPr>
        <p:spPr>
          <a:xfrm>
            <a:off x="6187365" y="4943447"/>
            <a:ext cx="3434006" cy="20005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IN" sz="700" dirty="0"/>
              <a:t>*The plots are plotted after combining both old and new customers’ data.</a:t>
            </a:r>
            <a:endParaRPr kumimoji="0" lang="en-IN" sz="7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E1BB76E-F3D6-41F5-BA55-31ED4D227079}"/>
              </a:ext>
            </a:extLst>
          </p:cNvPr>
          <p:cNvSpPr txBox="1"/>
          <p:nvPr/>
        </p:nvSpPr>
        <p:spPr>
          <a:xfrm>
            <a:off x="258814" y="356276"/>
            <a:ext cx="298524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</a:rPr>
              <a:t>Data Exploration</a:t>
            </a:r>
          </a:p>
        </p:txBody>
      </p:sp>
    </p:spTree>
    <p:extLst>
      <p:ext uri="{BB962C8B-B14F-4D97-AF65-F5344CB8AC3E}">
        <p14:creationId xmlns:p14="http://schemas.microsoft.com/office/powerpoint/2010/main" val="1248462941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46369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IN" dirty="0"/>
              <a:t>Data Exploration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24647"/>
            <a:ext cx="5553652" cy="4758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endParaRPr lang="en-IN" sz="1800" dirty="0"/>
          </a:p>
        </p:txBody>
      </p:sp>
      <p:sp>
        <p:nvSpPr>
          <p:cNvPr id="11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C46161-02CD-4205-BCFC-2C9AB8424424}"/>
              </a:ext>
            </a:extLst>
          </p:cNvPr>
          <p:cNvSpPr txBox="1"/>
          <p:nvPr/>
        </p:nvSpPr>
        <p:spPr>
          <a:xfrm>
            <a:off x="205025" y="1024593"/>
            <a:ext cx="3287116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N" sz="2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Open Sans"/>
                <a:sym typeface="Arial"/>
              </a:rPr>
              <a:t>Wealth Segment Analysis 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51F42E-56A9-4261-AC54-168AD62886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025" y="1632156"/>
            <a:ext cx="3510628" cy="233745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451A701-29BC-4DE3-9971-505C3BDFE2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5841" y="1632156"/>
            <a:ext cx="3457302" cy="233745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4E29B2B-8302-4A8D-BDEE-91EE413EE3EF}"/>
              </a:ext>
            </a:extLst>
          </p:cNvPr>
          <p:cNvSpPr txBox="1"/>
          <p:nvPr/>
        </p:nvSpPr>
        <p:spPr>
          <a:xfrm>
            <a:off x="343874" y="4102843"/>
            <a:ext cx="6037729" cy="89255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IN" sz="13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Both old and new data indicates tha</a:t>
            </a:r>
            <a:r>
              <a:rPr lang="en-IN" sz="1300" dirty="0"/>
              <a:t>t Mass Customer needs to be targeted for better sales strategies.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IN" sz="13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Other 2 class of wealth segment of customers have quiet similar effect and also they are lesser in numbers.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624651-B3E4-41C9-B9FF-4A630DBAD3A9}"/>
              </a:ext>
            </a:extLst>
          </p:cNvPr>
          <p:cNvSpPr txBox="1"/>
          <p:nvPr/>
        </p:nvSpPr>
        <p:spPr>
          <a:xfrm>
            <a:off x="7368989" y="2010905"/>
            <a:ext cx="618482" cy="21544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N" sz="800" b="1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NEW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5CD6CA-11EC-479A-B62C-EA9C78824688}"/>
              </a:ext>
            </a:extLst>
          </p:cNvPr>
          <p:cNvSpPr txBox="1"/>
          <p:nvPr/>
        </p:nvSpPr>
        <p:spPr>
          <a:xfrm>
            <a:off x="2554942" y="2010905"/>
            <a:ext cx="753036" cy="21544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N" sz="800" b="1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OLD</a:t>
            </a:r>
          </a:p>
        </p:txBody>
      </p:sp>
    </p:spTree>
    <p:extLst>
      <p:ext uri="{BB962C8B-B14F-4D97-AF65-F5344CB8AC3E}">
        <p14:creationId xmlns:p14="http://schemas.microsoft.com/office/powerpoint/2010/main" val="2497581486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endParaRPr dirty="0"/>
          </a:p>
        </p:txBody>
      </p:sp>
      <p:sp>
        <p:nvSpPr>
          <p:cNvPr id="123" name="Shape 72"/>
          <p:cNvSpPr/>
          <p:nvPr/>
        </p:nvSpPr>
        <p:spPr>
          <a:xfrm>
            <a:off x="205025" y="874867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JOB CATEGORY ANALYSIS:</a:t>
            </a:r>
            <a:endParaRPr dirty="0"/>
          </a:p>
        </p:txBody>
      </p:sp>
      <p:sp>
        <p:nvSpPr>
          <p:cNvPr id="128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B4E0A38-1DAD-4C9C-83CA-5DD729EC48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437393"/>
            <a:ext cx="4571999" cy="246816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D795283-7BDD-435A-BCFE-7B4314FB8A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5095" y="1437392"/>
            <a:ext cx="4571999" cy="246816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64B06B-8C5F-49BD-A9DB-13ACCB772E2A}"/>
              </a:ext>
            </a:extLst>
          </p:cNvPr>
          <p:cNvSpPr txBox="1"/>
          <p:nvPr/>
        </p:nvSpPr>
        <p:spPr>
          <a:xfrm>
            <a:off x="2696135" y="1922929"/>
            <a:ext cx="665630" cy="21544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IN" sz="800" b="1" dirty="0">
                <a:solidFill>
                  <a:srgbClr val="FF0000"/>
                </a:solidFill>
              </a:rPr>
              <a:t>NEW</a:t>
            </a:r>
            <a:endParaRPr kumimoji="0" lang="en-IN" sz="8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sym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89B9DC-EFB8-48AB-9ECD-0AE3DAAD16E3}"/>
              </a:ext>
            </a:extLst>
          </p:cNvPr>
          <p:cNvSpPr txBox="1"/>
          <p:nvPr/>
        </p:nvSpPr>
        <p:spPr>
          <a:xfrm>
            <a:off x="6427695" y="1922929"/>
            <a:ext cx="537882" cy="21544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N" sz="800" b="1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OLD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E3529E-D8AC-4A84-8AC2-8DE923DFED6B}"/>
              </a:ext>
            </a:extLst>
          </p:cNvPr>
          <p:cNvSpPr txBox="1"/>
          <p:nvPr/>
        </p:nvSpPr>
        <p:spPr>
          <a:xfrm>
            <a:off x="205025" y="4067924"/>
            <a:ext cx="7490012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IN" sz="1200" dirty="0"/>
              <a:t>In both new and old data Manufacturing, Financial Services, and Health sectors are found to be most suitable sectors for sales. 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IN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There is a </a:t>
            </a:r>
            <a:r>
              <a:rPr lang="en-IN" sz="1200" dirty="0"/>
              <a:t>slight drop in count of Retail sector sales while other remains same.</a:t>
            </a:r>
            <a:endParaRPr kumimoji="0" lang="en-IN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7D1F98-796B-47AF-8D97-0AC83EC79CAB}"/>
              </a:ext>
            </a:extLst>
          </p:cNvPr>
          <p:cNvSpPr txBox="1"/>
          <p:nvPr/>
        </p:nvSpPr>
        <p:spPr>
          <a:xfrm>
            <a:off x="268941" y="356276"/>
            <a:ext cx="4639235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</a:rPr>
              <a:t>Data Exploration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46369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IN" dirty="0"/>
              <a:t>Data Exploration</a:t>
            </a:r>
          </a:p>
        </p:txBody>
      </p:sp>
      <p:sp>
        <p:nvSpPr>
          <p:cNvPr id="118" name="Shape 65"/>
          <p:cNvSpPr/>
          <p:nvPr/>
        </p:nvSpPr>
        <p:spPr>
          <a:xfrm>
            <a:off x="90722" y="873994"/>
            <a:ext cx="5553652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/>
          <a:p>
            <a:pPr marL="101600">
              <a:lnSpc>
                <a:spcPct val="115000"/>
              </a:lnSpc>
              <a:buClr>
                <a:srgbClr val="000000"/>
              </a:buClr>
              <a:buSzPts val="2000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IN" sz="2000" b="1" dirty="0"/>
              <a:t>CUSTOMER RESIDANCE ANALYSIS :</a:t>
            </a:r>
          </a:p>
        </p:txBody>
      </p:sp>
      <p:sp>
        <p:nvSpPr>
          <p:cNvPr id="11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353296A-0A5C-4C2D-A037-26B061A46C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3784" y="1260090"/>
            <a:ext cx="3956841" cy="26233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F86F2DD-22E6-4033-9455-F7E95A5E1D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003" y="1323977"/>
            <a:ext cx="3956841" cy="260175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BA92B8-65D1-4B4A-BC28-91800C6086B3}"/>
              </a:ext>
            </a:extLst>
          </p:cNvPr>
          <p:cNvSpPr txBox="1"/>
          <p:nvPr/>
        </p:nvSpPr>
        <p:spPr>
          <a:xfrm>
            <a:off x="205025" y="4034118"/>
            <a:ext cx="8447895" cy="89255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IN" sz="1300" dirty="0"/>
              <a:t>The two most prominent states are New South Wales and Victoria.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IN" sz="13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In o</a:t>
            </a:r>
            <a:r>
              <a:rPr lang="en-IN" sz="1300" dirty="0"/>
              <a:t>ld data, No. of customers in NSW who owns car are more likely to buy bike related items or bikes but the scenario changes in the new customer data.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IN" sz="13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In Victoria state, both type of customers that is car owner or not are almost same in number.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D9B247-1392-4925-8BC5-B1F5FF4D11AF}"/>
              </a:ext>
            </a:extLst>
          </p:cNvPr>
          <p:cNvSpPr txBox="1"/>
          <p:nvPr/>
        </p:nvSpPr>
        <p:spPr>
          <a:xfrm>
            <a:off x="1344706" y="1976718"/>
            <a:ext cx="766482" cy="21544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N" sz="800" b="1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NEW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25C66C-1A94-4261-B2E1-3F086CA77655}"/>
              </a:ext>
            </a:extLst>
          </p:cNvPr>
          <p:cNvSpPr txBox="1"/>
          <p:nvPr/>
        </p:nvSpPr>
        <p:spPr>
          <a:xfrm>
            <a:off x="5540188" y="1974633"/>
            <a:ext cx="813547" cy="21544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N" sz="800" b="1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OLD</a:t>
            </a:r>
          </a:p>
        </p:txBody>
      </p:sp>
    </p:spTree>
    <p:extLst>
      <p:ext uri="{BB962C8B-B14F-4D97-AF65-F5344CB8AC3E}">
        <p14:creationId xmlns:p14="http://schemas.microsoft.com/office/powerpoint/2010/main" val="135352695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40740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885980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CRITERIA:</a:t>
            </a:r>
            <a:endParaRPr dirty="0"/>
          </a:p>
        </p:txBody>
      </p:sp>
      <p:sp>
        <p:nvSpPr>
          <p:cNvPr id="142" name="Shape 91"/>
          <p:cNvSpPr/>
          <p:nvPr/>
        </p:nvSpPr>
        <p:spPr>
          <a:xfrm>
            <a:off x="-15501" y="1394164"/>
            <a:ext cx="8858554" cy="33857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300" dirty="0">
                <a:latin typeface="+mn-lt"/>
              </a:rPr>
              <a:t>The model for selecting top 1000 customers is prepared on the basis of some important features extracted after data exploration.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300" dirty="0">
                <a:latin typeface="+mn-lt"/>
              </a:rPr>
              <a:t>Customers are selected on the basis of their state, age group, past 3 year purchase, wealth segment and  job industry category.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300" dirty="0">
                <a:latin typeface="+mn-lt"/>
              </a:rPr>
              <a:t>First of all the whole data set is divided into 2 categories of customers, one who belongs to NSW and other who belongs to VIC as these were the most prominent states.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300" dirty="0">
                <a:latin typeface="+mn-lt"/>
              </a:rPr>
              <a:t>After this we divided customers of each of the state according to their age groups and only filtering the one who belongs to adult and senior citizen’s category.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300" dirty="0">
                <a:latin typeface="+mn-lt"/>
              </a:rPr>
              <a:t>Then we classified our obtained subcategories according to job industry category and taking only manufacturing, financial services and health sector into considerations.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300" dirty="0">
                <a:latin typeface="+mn-lt"/>
              </a:rPr>
              <a:t>At last we filter the remaining customers according to wealth segments and picking only those who belongs to mass customer category.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300" dirty="0">
                <a:latin typeface="+mn-lt"/>
              </a:rPr>
              <a:t>After filter our dataset through this prominent features we are left with 930 top customers.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sz="1300" dirty="0">
              <a:latin typeface="+mn-lt"/>
            </a:endParaRPr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</TotalTime>
  <Words>947</Words>
  <Application>Microsoft Office PowerPoint</Application>
  <PresentationFormat>On-screen Show (16:9)</PresentationFormat>
  <Paragraphs>82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Open Sans</vt:lpstr>
      <vt:lpstr>Open Sans Extrabold</vt:lpstr>
      <vt:lpstr>Open Sans Light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Shrehal Soni</dc:creator>
  <cp:lastModifiedBy>Shrehal Soni</cp:lastModifiedBy>
  <cp:revision>21</cp:revision>
  <dcterms:modified xsi:type="dcterms:W3CDTF">2020-05-24T11:09:56Z</dcterms:modified>
</cp:coreProperties>
</file>