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Cooper Hewitt" charset="1" panose="00000000000000000000"/>
      <p:regular r:id="rId28"/>
    </p:embeddedFont>
    <p:embeddedFont>
      <p:font typeface="Canva Sans Bold" charset="1" panose="020B0803030501040103"/>
      <p:regular r:id="rId29"/>
    </p:embeddedFont>
    <p:embeddedFont>
      <p:font typeface="JetBrains Mono" charset="1" panose="02010509020102050004"/>
      <p:regular r:id="rId30"/>
    </p:embeddedFont>
    <p:embeddedFont>
      <p:font typeface="Roboto" charset="1" panose="02000000000000000000"/>
      <p:regular r:id="rId31"/>
    </p:embeddedFont>
    <p:embeddedFont>
      <p:font typeface="Inter" charset="1" panose="020B0502030000000004"/>
      <p:regular r:id="rId32"/>
    </p:embeddedFont>
    <p:embeddedFont>
      <p:font typeface="Inter Bold" charset="1" panose="020B0802030000000004"/>
      <p:regular r:id="rId33"/>
    </p:embeddedFont>
    <p:embeddedFont>
      <p:font typeface="Canva Sans" charset="1" panose="020B0503030501040103"/>
      <p:regular r:id="rId34"/>
    </p:embeddedFont>
    <p:embeddedFont>
      <p:font typeface="Oswald Bold" charset="1" panose="00000800000000000000"/>
      <p:regular r:id="rId35"/>
    </p:embeddedFont>
    <p:embeddedFont>
      <p:font typeface="Roboto Mono" charset="1" panose="00000000000000000000"/>
      <p:regular r:id="rId36"/>
    </p:embeddedFont>
    <p:embeddedFont>
      <p:font typeface="Roboto Mono Italics" charset="1" panose="00000000000000000000"/>
      <p:regular r:id="rId37"/>
    </p:embeddedFont>
    <p:embeddedFont>
      <p:font typeface="Inter Italics" charset="1" panose="020B0502030000000004"/>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7.png" Type="http://schemas.openxmlformats.org/officeDocument/2006/relationships/image"/><Relationship Id="rId16"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23.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23.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23.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18" Target="../media/image26.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23.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23.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18.pn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3.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23.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18" Target="../media/image27.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23.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23.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4.png" Type="http://schemas.openxmlformats.org/officeDocument/2006/relationships/image"/><Relationship Id="rId18" Target="../media/image25.svg" Type="http://schemas.openxmlformats.org/officeDocument/2006/relationships/image"/><Relationship Id="rId19"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2184380"/>
          </a:xfrm>
          <a:custGeom>
            <a:avLst/>
            <a:gdLst/>
            <a:ahLst/>
            <a:cxnLst/>
            <a:rect r="r" b="b" t="t" l="l"/>
            <a:pathLst>
              <a:path h="12184380" w="18288000">
                <a:moveTo>
                  <a:pt x="0" y="0"/>
                </a:moveTo>
                <a:lnTo>
                  <a:pt x="18288000" y="0"/>
                </a:lnTo>
                <a:lnTo>
                  <a:pt x="18288000" y="12184380"/>
                </a:lnTo>
                <a:lnTo>
                  <a:pt x="0" y="12184380"/>
                </a:lnTo>
                <a:lnTo>
                  <a:pt x="0" y="0"/>
                </a:lnTo>
                <a:close/>
              </a:path>
            </a:pathLst>
          </a:custGeom>
          <a:blipFill>
            <a:blip r:embed="rId2"/>
            <a:stretch>
              <a:fillRect l="0" t="0" r="0" b="0"/>
            </a:stretch>
          </a:blipFill>
        </p:spPr>
      </p:sp>
      <p:grpSp>
        <p:nvGrpSpPr>
          <p:cNvPr name="Group 3" id="3"/>
          <p:cNvGrpSpPr/>
          <p:nvPr/>
        </p:nvGrpSpPr>
        <p:grpSpPr>
          <a:xfrm rot="0">
            <a:off x="265101" y="217476"/>
            <a:ext cx="527752" cy="52775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0" r="0" b="0"/>
              </a:stretch>
            </a:blipFill>
          </p:spPr>
        </p:sp>
      </p:grpSp>
      <p:grpSp>
        <p:nvGrpSpPr>
          <p:cNvPr name="Group 5" id="5"/>
          <p:cNvGrpSpPr/>
          <p:nvPr/>
        </p:nvGrpSpPr>
        <p:grpSpPr>
          <a:xfrm rot="0">
            <a:off x="11620093" y="0"/>
            <a:ext cx="6667907" cy="10287000"/>
            <a:chOff x="0" y="0"/>
            <a:chExt cx="1756156" cy="2709333"/>
          </a:xfrm>
        </p:grpSpPr>
        <p:sp>
          <p:nvSpPr>
            <p:cNvPr name="Freeform 6" id="6"/>
            <p:cNvSpPr/>
            <p:nvPr/>
          </p:nvSpPr>
          <p:spPr>
            <a:xfrm flipH="false" flipV="false" rot="0">
              <a:off x="0" y="0"/>
              <a:ext cx="1756156" cy="2709333"/>
            </a:xfrm>
            <a:custGeom>
              <a:avLst/>
              <a:gdLst/>
              <a:ahLst/>
              <a:cxnLst/>
              <a:rect r="r" b="b" t="t" l="l"/>
              <a:pathLst>
                <a:path h="2709333" w="1756156">
                  <a:moveTo>
                    <a:pt x="0" y="0"/>
                  </a:moveTo>
                  <a:lnTo>
                    <a:pt x="1756156" y="0"/>
                  </a:lnTo>
                  <a:lnTo>
                    <a:pt x="1756156" y="2709333"/>
                  </a:lnTo>
                  <a:lnTo>
                    <a:pt x="0" y="2709333"/>
                  </a:lnTo>
                  <a:close/>
                </a:path>
              </a:pathLst>
            </a:custGeom>
            <a:solidFill>
              <a:srgbClr val="000000">
                <a:alpha val="40784"/>
              </a:srgbClr>
            </a:solidFill>
          </p:spPr>
        </p:sp>
        <p:sp>
          <p:nvSpPr>
            <p:cNvPr name="TextBox 7" id="7"/>
            <p:cNvSpPr txBox="true"/>
            <p:nvPr/>
          </p:nvSpPr>
          <p:spPr>
            <a:xfrm>
              <a:off x="0" y="-123825"/>
              <a:ext cx="1756156" cy="2833158"/>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13398366" y="6092190"/>
            <a:ext cx="573007" cy="573007"/>
            <a:chOff x="0" y="0"/>
            <a:chExt cx="764010" cy="764010"/>
          </a:xfrm>
        </p:grpSpPr>
        <p:grpSp>
          <p:nvGrpSpPr>
            <p:cNvPr name="Group 9" id="9"/>
            <p:cNvGrpSpPr/>
            <p:nvPr/>
          </p:nvGrpSpPr>
          <p:grpSpPr>
            <a:xfrm rot="0">
              <a:off x="0" y="0"/>
              <a:ext cx="764010" cy="764010"/>
              <a:chOff x="0" y="0"/>
              <a:chExt cx="150916" cy="150916"/>
            </a:xfrm>
          </p:grpSpPr>
          <p:sp>
            <p:nvSpPr>
              <p:cNvPr name="Freeform 10" id="10"/>
              <p:cNvSpPr/>
              <p:nvPr/>
            </p:nvSpPr>
            <p:spPr>
              <a:xfrm flipH="false" flipV="false" rot="0">
                <a:off x="0" y="0"/>
                <a:ext cx="150916" cy="150916"/>
              </a:xfrm>
              <a:custGeom>
                <a:avLst/>
                <a:gdLst/>
                <a:ahLst/>
                <a:cxnLst/>
                <a:rect r="r" b="b" t="t" l="l"/>
                <a:pathLst>
                  <a:path h="150916" w="150916">
                    <a:moveTo>
                      <a:pt x="67555" y="0"/>
                    </a:moveTo>
                    <a:lnTo>
                      <a:pt x="83360" y="0"/>
                    </a:lnTo>
                    <a:cubicBezTo>
                      <a:pt x="120670" y="0"/>
                      <a:pt x="150916" y="30245"/>
                      <a:pt x="150916" y="67555"/>
                    </a:cubicBezTo>
                    <a:lnTo>
                      <a:pt x="150916" y="83360"/>
                    </a:lnTo>
                    <a:cubicBezTo>
                      <a:pt x="150916" y="120670"/>
                      <a:pt x="120670" y="150916"/>
                      <a:pt x="83360" y="150916"/>
                    </a:cubicBezTo>
                    <a:lnTo>
                      <a:pt x="67555" y="150916"/>
                    </a:lnTo>
                    <a:cubicBezTo>
                      <a:pt x="30245" y="150916"/>
                      <a:pt x="0" y="120670"/>
                      <a:pt x="0" y="83360"/>
                    </a:cubicBezTo>
                    <a:lnTo>
                      <a:pt x="0" y="67555"/>
                    </a:lnTo>
                    <a:cubicBezTo>
                      <a:pt x="0" y="30245"/>
                      <a:pt x="30245" y="0"/>
                      <a:pt x="67555" y="0"/>
                    </a:cubicBezTo>
                    <a:close/>
                  </a:path>
                </a:pathLst>
              </a:custGeom>
              <a:solidFill>
                <a:srgbClr val="0CC0DF"/>
              </a:solidFill>
            </p:spPr>
          </p:sp>
          <p:sp>
            <p:nvSpPr>
              <p:cNvPr name="TextBox 11" id="11"/>
              <p:cNvSpPr txBox="true"/>
              <p:nvPr/>
            </p:nvSpPr>
            <p:spPr>
              <a:xfrm>
                <a:off x="0" y="-123825"/>
                <a:ext cx="150916" cy="274741"/>
              </a:xfrm>
              <a:prstGeom prst="rect">
                <a:avLst/>
              </a:prstGeom>
            </p:spPr>
            <p:txBody>
              <a:bodyPr anchor="ctr" rtlCol="false" tIns="50800" lIns="50800" bIns="50800" rIns="50800"/>
              <a:lstStyle/>
              <a:p>
                <a:pPr algn="ctr">
                  <a:lnSpc>
                    <a:spcPts val="3360"/>
                  </a:lnSpc>
                </a:pPr>
              </a:p>
            </p:txBody>
          </p:sp>
        </p:grpSp>
        <p:grpSp>
          <p:nvGrpSpPr>
            <p:cNvPr name="Group 12" id="12"/>
            <p:cNvGrpSpPr/>
            <p:nvPr/>
          </p:nvGrpSpPr>
          <p:grpSpPr>
            <a:xfrm rot="0">
              <a:off x="98762" y="89402"/>
              <a:ext cx="566486" cy="585205"/>
              <a:chOff x="0" y="0"/>
              <a:chExt cx="111898" cy="115596"/>
            </a:xfrm>
          </p:grpSpPr>
          <p:sp>
            <p:nvSpPr>
              <p:cNvPr name="Freeform 13" id="13"/>
              <p:cNvSpPr/>
              <p:nvPr/>
            </p:nvSpPr>
            <p:spPr>
              <a:xfrm flipH="false" flipV="false" rot="0">
                <a:off x="0" y="0"/>
                <a:ext cx="111898" cy="115596"/>
              </a:xfrm>
              <a:custGeom>
                <a:avLst/>
                <a:gdLst/>
                <a:ahLst/>
                <a:cxnLst/>
                <a:rect r="r" b="b" t="t" l="l"/>
                <a:pathLst>
                  <a:path h="115596" w="111898">
                    <a:moveTo>
                      <a:pt x="55949" y="0"/>
                    </a:moveTo>
                    <a:lnTo>
                      <a:pt x="55949" y="0"/>
                    </a:lnTo>
                    <a:cubicBezTo>
                      <a:pt x="70788" y="0"/>
                      <a:pt x="85019" y="5895"/>
                      <a:pt x="95511" y="16387"/>
                    </a:cubicBezTo>
                    <a:cubicBezTo>
                      <a:pt x="106004" y="26880"/>
                      <a:pt x="111898" y="41111"/>
                      <a:pt x="111898" y="55949"/>
                    </a:cubicBezTo>
                    <a:lnTo>
                      <a:pt x="111898" y="59647"/>
                    </a:lnTo>
                    <a:cubicBezTo>
                      <a:pt x="111898" y="74485"/>
                      <a:pt x="106004" y="88716"/>
                      <a:pt x="95511" y="99209"/>
                    </a:cubicBezTo>
                    <a:cubicBezTo>
                      <a:pt x="85019" y="109701"/>
                      <a:pt x="70788" y="115596"/>
                      <a:pt x="55949" y="115596"/>
                    </a:cubicBezTo>
                    <a:lnTo>
                      <a:pt x="55949" y="115596"/>
                    </a:lnTo>
                    <a:cubicBezTo>
                      <a:pt x="41111" y="115596"/>
                      <a:pt x="26880" y="109701"/>
                      <a:pt x="16387" y="99209"/>
                    </a:cubicBezTo>
                    <a:cubicBezTo>
                      <a:pt x="5895" y="88716"/>
                      <a:pt x="0" y="74485"/>
                      <a:pt x="0" y="59647"/>
                    </a:cubicBezTo>
                    <a:lnTo>
                      <a:pt x="0" y="55949"/>
                    </a:lnTo>
                    <a:cubicBezTo>
                      <a:pt x="0" y="41111"/>
                      <a:pt x="5895" y="26880"/>
                      <a:pt x="16387" y="16387"/>
                    </a:cubicBezTo>
                    <a:cubicBezTo>
                      <a:pt x="26880" y="5895"/>
                      <a:pt x="41111" y="0"/>
                      <a:pt x="55949" y="0"/>
                    </a:cubicBezTo>
                    <a:close/>
                  </a:path>
                </a:pathLst>
              </a:custGeom>
              <a:solidFill>
                <a:srgbClr val="5271FF"/>
              </a:solidFill>
            </p:spPr>
          </p:sp>
          <p:sp>
            <p:nvSpPr>
              <p:cNvPr name="TextBox 14" id="14"/>
              <p:cNvSpPr txBox="true"/>
              <p:nvPr/>
            </p:nvSpPr>
            <p:spPr>
              <a:xfrm>
                <a:off x="0" y="-123825"/>
                <a:ext cx="111898" cy="239421"/>
              </a:xfrm>
              <a:prstGeom prst="rect">
                <a:avLst/>
              </a:prstGeom>
            </p:spPr>
            <p:txBody>
              <a:bodyPr anchor="ctr" rtlCol="false" tIns="50800" lIns="50800" bIns="50800" rIns="50800"/>
              <a:lstStyle/>
              <a:p>
                <a:pPr algn="ctr">
                  <a:lnSpc>
                    <a:spcPts val="3360"/>
                  </a:lnSpc>
                </a:pPr>
              </a:p>
            </p:txBody>
          </p:sp>
        </p:grpSp>
      </p:grpSp>
      <p:grpSp>
        <p:nvGrpSpPr>
          <p:cNvPr name="Group 15" id="15"/>
          <p:cNvGrpSpPr/>
          <p:nvPr/>
        </p:nvGrpSpPr>
        <p:grpSpPr>
          <a:xfrm rot="0">
            <a:off x="14088505" y="6092190"/>
            <a:ext cx="573007" cy="573007"/>
            <a:chOff x="0" y="0"/>
            <a:chExt cx="764010" cy="764010"/>
          </a:xfrm>
        </p:grpSpPr>
        <p:grpSp>
          <p:nvGrpSpPr>
            <p:cNvPr name="Group 16" id="16"/>
            <p:cNvGrpSpPr/>
            <p:nvPr/>
          </p:nvGrpSpPr>
          <p:grpSpPr>
            <a:xfrm rot="0">
              <a:off x="0" y="0"/>
              <a:ext cx="764010" cy="764010"/>
              <a:chOff x="0" y="0"/>
              <a:chExt cx="150916" cy="150916"/>
            </a:xfrm>
          </p:grpSpPr>
          <p:sp>
            <p:nvSpPr>
              <p:cNvPr name="Freeform 17" id="17"/>
              <p:cNvSpPr/>
              <p:nvPr/>
            </p:nvSpPr>
            <p:spPr>
              <a:xfrm flipH="false" flipV="false" rot="0">
                <a:off x="0" y="0"/>
                <a:ext cx="150916" cy="150916"/>
              </a:xfrm>
              <a:custGeom>
                <a:avLst/>
                <a:gdLst/>
                <a:ahLst/>
                <a:cxnLst/>
                <a:rect r="r" b="b" t="t" l="l"/>
                <a:pathLst>
                  <a:path h="150916" w="150916">
                    <a:moveTo>
                      <a:pt x="67555" y="0"/>
                    </a:moveTo>
                    <a:lnTo>
                      <a:pt x="83360" y="0"/>
                    </a:lnTo>
                    <a:cubicBezTo>
                      <a:pt x="120670" y="0"/>
                      <a:pt x="150916" y="30245"/>
                      <a:pt x="150916" y="67555"/>
                    </a:cubicBezTo>
                    <a:lnTo>
                      <a:pt x="150916" y="83360"/>
                    </a:lnTo>
                    <a:cubicBezTo>
                      <a:pt x="150916" y="120670"/>
                      <a:pt x="120670" y="150916"/>
                      <a:pt x="83360" y="150916"/>
                    </a:cubicBezTo>
                    <a:lnTo>
                      <a:pt x="67555" y="150916"/>
                    </a:lnTo>
                    <a:cubicBezTo>
                      <a:pt x="30245" y="150916"/>
                      <a:pt x="0" y="120670"/>
                      <a:pt x="0" y="83360"/>
                    </a:cubicBezTo>
                    <a:lnTo>
                      <a:pt x="0" y="67555"/>
                    </a:lnTo>
                    <a:cubicBezTo>
                      <a:pt x="0" y="30245"/>
                      <a:pt x="30245" y="0"/>
                      <a:pt x="67555" y="0"/>
                    </a:cubicBezTo>
                    <a:close/>
                  </a:path>
                </a:pathLst>
              </a:custGeom>
              <a:solidFill>
                <a:srgbClr val="0CC0DF"/>
              </a:solidFill>
            </p:spPr>
          </p:sp>
          <p:sp>
            <p:nvSpPr>
              <p:cNvPr name="TextBox 18" id="18"/>
              <p:cNvSpPr txBox="true"/>
              <p:nvPr/>
            </p:nvSpPr>
            <p:spPr>
              <a:xfrm>
                <a:off x="0" y="-123825"/>
                <a:ext cx="150916" cy="274741"/>
              </a:xfrm>
              <a:prstGeom prst="rect">
                <a:avLst/>
              </a:prstGeom>
            </p:spPr>
            <p:txBody>
              <a:bodyPr anchor="ctr" rtlCol="false" tIns="50800" lIns="50800" bIns="50800" rIns="50800"/>
              <a:lstStyle/>
              <a:p>
                <a:pPr algn="ctr">
                  <a:lnSpc>
                    <a:spcPts val="3360"/>
                  </a:lnSpc>
                </a:pPr>
              </a:p>
            </p:txBody>
          </p:sp>
        </p:grpSp>
        <p:grpSp>
          <p:nvGrpSpPr>
            <p:cNvPr name="Group 19" id="19"/>
            <p:cNvGrpSpPr/>
            <p:nvPr/>
          </p:nvGrpSpPr>
          <p:grpSpPr>
            <a:xfrm rot="0">
              <a:off x="98762" y="89402"/>
              <a:ext cx="566486" cy="585205"/>
              <a:chOff x="0" y="0"/>
              <a:chExt cx="111898" cy="115596"/>
            </a:xfrm>
          </p:grpSpPr>
          <p:sp>
            <p:nvSpPr>
              <p:cNvPr name="Freeform 20" id="20"/>
              <p:cNvSpPr/>
              <p:nvPr/>
            </p:nvSpPr>
            <p:spPr>
              <a:xfrm flipH="false" flipV="false" rot="0">
                <a:off x="0" y="0"/>
                <a:ext cx="111898" cy="115596"/>
              </a:xfrm>
              <a:custGeom>
                <a:avLst/>
                <a:gdLst/>
                <a:ahLst/>
                <a:cxnLst/>
                <a:rect r="r" b="b" t="t" l="l"/>
                <a:pathLst>
                  <a:path h="115596" w="111898">
                    <a:moveTo>
                      <a:pt x="55949" y="0"/>
                    </a:moveTo>
                    <a:lnTo>
                      <a:pt x="55949" y="0"/>
                    </a:lnTo>
                    <a:cubicBezTo>
                      <a:pt x="70788" y="0"/>
                      <a:pt x="85019" y="5895"/>
                      <a:pt x="95511" y="16387"/>
                    </a:cubicBezTo>
                    <a:cubicBezTo>
                      <a:pt x="106004" y="26880"/>
                      <a:pt x="111898" y="41111"/>
                      <a:pt x="111898" y="55949"/>
                    </a:cubicBezTo>
                    <a:lnTo>
                      <a:pt x="111898" y="59647"/>
                    </a:lnTo>
                    <a:cubicBezTo>
                      <a:pt x="111898" y="74485"/>
                      <a:pt x="106004" y="88716"/>
                      <a:pt x="95511" y="99209"/>
                    </a:cubicBezTo>
                    <a:cubicBezTo>
                      <a:pt x="85019" y="109701"/>
                      <a:pt x="70788" y="115596"/>
                      <a:pt x="55949" y="115596"/>
                    </a:cubicBezTo>
                    <a:lnTo>
                      <a:pt x="55949" y="115596"/>
                    </a:lnTo>
                    <a:cubicBezTo>
                      <a:pt x="41111" y="115596"/>
                      <a:pt x="26880" y="109701"/>
                      <a:pt x="16387" y="99209"/>
                    </a:cubicBezTo>
                    <a:cubicBezTo>
                      <a:pt x="5895" y="88716"/>
                      <a:pt x="0" y="74485"/>
                      <a:pt x="0" y="59647"/>
                    </a:cubicBezTo>
                    <a:lnTo>
                      <a:pt x="0" y="55949"/>
                    </a:lnTo>
                    <a:cubicBezTo>
                      <a:pt x="0" y="41111"/>
                      <a:pt x="5895" y="26880"/>
                      <a:pt x="16387" y="16387"/>
                    </a:cubicBezTo>
                    <a:cubicBezTo>
                      <a:pt x="26880" y="5895"/>
                      <a:pt x="41111" y="0"/>
                      <a:pt x="55949" y="0"/>
                    </a:cubicBezTo>
                    <a:close/>
                  </a:path>
                </a:pathLst>
              </a:custGeom>
              <a:solidFill>
                <a:srgbClr val="5271FF"/>
              </a:solidFill>
            </p:spPr>
          </p:sp>
          <p:sp>
            <p:nvSpPr>
              <p:cNvPr name="TextBox 21" id="21"/>
              <p:cNvSpPr txBox="true"/>
              <p:nvPr/>
            </p:nvSpPr>
            <p:spPr>
              <a:xfrm>
                <a:off x="0" y="-123825"/>
                <a:ext cx="111898" cy="239421"/>
              </a:xfrm>
              <a:prstGeom prst="rect">
                <a:avLst/>
              </a:prstGeom>
            </p:spPr>
            <p:txBody>
              <a:bodyPr anchor="ctr" rtlCol="false" tIns="50800" lIns="50800" bIns="50800" rIns="50800"/>
              <a:lstStyle/>
              <a:p>
                <a:pPr algn="ctr">
                  <a:lnSpc>
                    <a:spcPts val="3360"/>
                  </a:lnSpc>
                </a:pPr>
              </a:p>
            </p:txBody>
          </p:sp>
        </p:grpSp>
      </p:grpSp>
      <p:grpSp>
        <p:nvGrpSpPr>
          <p:cNvPr name="Group 22" id="22"/>
          <p:cNvGrpSpPr/>
          <p:nvPr/>
        </p:nvGrpSpPr>
        <p:grpSpPr>
          <a:xfrm rot="0">
            <a:off x="14778643" y="6092190"/>
            <a:ext cx="573007" cy="573007"/>
            <a:chOff x="0" y="0"/>
            <a:chExt cx="764010" cy="764010"/>
          </a:xfrm>
        </p:grpSpPr>
        <p:grpSp>
          <p:nvGrpSpPr>
            <p:cNvPr name="Group 23" id="23"/>
            <p:cNvGrpSpPr/>
            <p:nvPr/>
          </p:nvGrpSpPr>
          <p:grpSpPr>
            <a:xfrm rot="0">
              <a:off x="0" y="0"/>
              <a:ext cx="764010" cy="764010"/>
              <a:chOff x="0" y="0"/>
              <a:chExt cx="150916" cy="150916"/>
            </a:xfrm>
          </p:grpSpPr>
          <p:sp>
            <p:nvSpPr>
              <p:cNvPr name="Freeform 24" id="24"/>
              <p:cNvSpPr/>
              <p:nvPr/>
            </p:nvSpPr>
            <p:spPr>
              <a:xfrm flipH="false" flipV="false" rot="0">
                <a:off x="0" y="0"/>
                <a:ext cx="150916" cy="150916"/>
              </a:xfrm>
              <a:custGeom>
                <a:avLst/>
                <a:gdLst/>
                <a:ahLst/>
                <a:cxnLst/>
                <a:rect r="r" b="b" t="t" l="l"/>
                <a:pathLst>
                  <a:path h="150916" w="150916">
                    <a:moveTo>
                      <a:pt x="67555" y="0"/>
                    </a:moveTo>
                    <a:lnTo>
                      <a:pt x="83360" y="0"/>
                    </a:lnTo>
                    <a:cubicBezTo>
                      <a:pt x="120670" y="0"/>
                      <a:pt x="150916" y="30245"/>
                      <a:pt x="150916" y="67555"/>
                    </a:cubicBezTo>
                    <a:lnTo>
                      <a:pt x="150916" y="83360"/>
                    </a:lnTo>
                    <a:cubicBezTo>
                      <a:pt x="150916" y="120670"/>
                      <a:pt x="120670" y="150916"/>
                      <a:pt x="83360" y="150916"/>
                    </a:cubicBezTo>
                    <a:lnTo>
                      <a:pt x="67555" y="150916"/>
                    </a:lnTo>
                    <a:cubicBezTo>
                      <a:pt x="30245" y="150916"/>
                      <a:pt x="0" y="120670"/>
                      <a:pt x="0" y="83360"/>
                    </a:cubicBezTo>
                    <a:lnTo>
                      <a:pt x="0" y="67555"/>
                    </a:lnTo>
                    <a:cubicBezTo>
                      <a:pt x="0" y="30245"/>
                      <a:pt x="30245" y="0"/>
                      <a:pt x="67555" y="0"/>
                    </a:cubicBezTo>
                    <a:close/>
                  </a:path>
                </a:pathLst>
              </a:custGeom>
              <a:solidFill>
                <a:srgbClr val="0CC0DF"/>
              </a:solidFill>
            </p:spPr>
          </p:sp>
          <p:sp>
            <p:nvSpPr>
              <p:cNvPr name="TextBox 25" id="25"/>
              <p:cNvSpPr txBox="true"/>
              <p:nvPr/>
            </p:nvSpPr>
            <p:spPr>
              <a:xfrm>
                <a:off x="0" y="-123825"/>
                <a:ext cx="150916" cy="274741"/>
              </a:xfrm>
              <a:prstGeom prst="rect">
                <a:avLst/>
              </a:prstGeom>
            </p:spPr>
            <p:txBody>
              <a:bodyPr anchor="ctr" rtlCol="false" tIns="50800" lIns="50800" bIns="50800" rIns="50800"/>
              <a:lstStyle/>
              <a:p>
                <a:pPr algn="ctr">
                  <a:lnSpc>
                    <a:spcPts val="3360"/>
                  </a:lnSpc>
                </a:pPr>
              </a:p>
            </p:txBody>
          </p:sp>
        </p:grpSp>
        <p:grpSp>
          <p:nvGrpSpPr>
            <p:cNvPr name="Group 26" id="26"/>
            <p:cNvGrpSpPr/>
            <p:nvPr/>
          </p:nvGrpSpPr>
          <p:grpSpPr>
            <a:xfrm rot="0">
              <a:off x="98762" y="89402"/>
              <a:ext cx="566486" cy="585205"/>
              <a:chOff x="0" y="0"/>
              <a:chExt cx="111898" cy="115596"/>
            </a:xfrm>
          </p:grpSpPr>
          <p:sp>
            <p:nvSpPr>
              <p:cNvPr name="Freeform 27" id="27"/>
              <p:cNvSpPr/>
              <p:nvPr/>
            </p:nvSpPr>
            <p:spPr>
              <a:xfrm flipH="false" flipV="false" rot="0">
                <a:off x="0" y="0"/>
                <a:ext cx="111898" cy="115596"/>
              </a:xfrm>
              <a:custGeom>
                <a:avLst/>
                <a:gdLst/>
                <a:ahLst/>
                <a:cxnLst/>
                <a:rect r="r" b="b" t="t" l="l"/>
                <a:pathLst>
                  <a:path h="115596" w="111898">
                    <a:moveTo>
                      <a:pt x="55949" y="0"/>
                    </a:moveTo>
                    <a:lnTo>
                      <a:pt x="55949" y="0"/>
                    </a:lnTo>
                    <a:cubicBezTo>
                      <a:pt x="70788" y="0"/>
                      <a:pt x="85019" y="5895"/>
                      <a:pt x="95511" y="16387"/>
                    </a:cubicBezTo>
                    <a:cubicBezTo>
                      <a:pt x="106004" y="26880"/>
                      <a:pt x="111898" y="41111"/>
                      <a:pt x="111898" y="55949"/>
                    </a:cubicBezTo>
                    <a:lnTo>
                      <a:pt x="111898" y="59647"/>
                    </a:lnTo>
                    <a:cubicBezTo>
                      <a:pt x="111898" y="74485"/>
                      <a:pt x="106004" y="88716"/>
                      <a:pt x="95511" y="99209"/>
                    </a:cubicBezTo>
                    <a:cubicBezTo>
                      <a:pt x="85019" y="109701"/>
                      <a:pt x="70788" y="115596"/>
                      <a:pt x="55949" y="115596"/>
                    </a:cubicBezTo>
                    <a:lnTo>
                      <a:pt x="55949" y="115596"/>
                    </a:lnTo>
                    <a:cubicBezTo>
                      <a:pt x="41111" y="115596"/>
                      <a:pt x="26880" y="109701"/>
                      <a:pt x="16387" y="99209"/>
                    </a:cubicBezTo>
                    <a:cubicBezTo>
                      <a:pt x="5895" y="88716"/>
                      <a:pt x="0" y="74485"/>
                      <a:pt x="0" y="59647"/>
                    </a:cubicBezTo>
                    <a:lnTo>
                      <a:pt x="0" y="55949"/>
                    </a:lnTo>
                    <a:cubicBezTo>
                      <a:pt x="0" y="41111"/>
                      <a:pt x="5895" y="26880"/>
                      <a:pt x="16387" y="16387"/>
                    </a:cubicBezTo>
                    <a:cubicBezTo>
                      <a:pt x="26880" y="5895"/>
                      <a:pt x="41111" y="0"/>
                      <a:pt x="55949" y="0"/>
                    </a:cubicBezTo>
                    <a:close/>
                  </a:path>
                </a:pathLst>
              </a:custGeom>
              <a:solidFill>
                <a:srgbClr val="5271FF"/>
              </a:solidFill>
            </p:spPr>
          </p:sp>
          <p:sp>
            <p:nvSpPr>
              <p:cNvPr name="TextBox 28" id="28"/>
              <p:cNvSpPr txBox="true"/>
              <p:nvPr/>
            </p:nvSpPr>
            <p:spPr>
              <a:xfrm>
                <a:off x="0" y="-123825"/>
                <a:ext cx="111898" cy="239421"/>
              </a:xfrm>
              <a:prstGeom prst="rect">
                <a:avLst/>
              </a:prstGeom>
            </p:spPr>
            <p:txBody>
              <a:bodyPr anchor="ctr" rtlCol="false" tIns="50800" lIns="50800" bIns="50800" rIns="50800"/>
              <a:lstStyle/>
              <a:p>
                <a:pPr algn="ctr">
                  <a:lnSpc>
                    <a:spcPts val="3360"/>
                  </a:lnSpc>
                </a:pPr>
              </a:p>
            </p:txBody>
          </p:sp>
        </p:grpSp>
      </p:grpSp>
      <p:grpSp>
        <p:nvGrpSpPr>
          <p:cNvPr name="Group 29" id="29"/>
          <p:cNvGrpSpPr/>
          <p:nvPr/>
        </p:nvGrpSpPr>
        <p:grpSpPr>
          <a:xfrm rot="0">
            <a:off x="15468782" y="6092190"/>
            <a:ext cx="573007" cy="573007"/>
            <a:chOff x="0" y="0"/>
            <a:chExt cx="764010" cy="764010"/>
          </a:xfrm>
        </p:grpSpPr>
        <p:grpSp>
          <p:nvGrpSpPr>
            <p:cNvPr name="Group 30" id="30"/>
            <p:cNvGrpSpPr/>
            <p:nvPr/>
          </p:nvGrpSpPr>
          <p:grpSpPr>
            <a:xfrm rot="0">
              <a:off x="0" y="0"/>
              <a:ext cx="764010" cy="764010"/>
              <a:chOff x="0" y="0"/>
              <a:chExt cx="150916" cy="150916"/>
            </a:xfrm>
          </p:grpSpPr>
          <p:sp>
            <p:nvSpPr>
              <p:cNvPr name="Freeform 31" id="31"/>
              <p:cNvSpPr/>
              <p:nvPr/>
            </p:nvSpPr>
            <p:spPr>
              <a:xfrm flipH="false" flipV="false" rot="0">
                <a:off x="0" y="0"/>
                <a:ext cx="150916" cy="150916"/>
              </a:xfrm>
              <a:custGeom>
                <a:avLst/>
                <a:gdLst/>
                <a:ahLst/>
                <a:cxnLst/>
                <a:rect r="r" b="b" t="t" l="l"/>
                <a:pathLst>
                  <a:path h="150916" w="150916">
                    <a:moveTo>
                      <a:pt x="67555" y="0"/>
                    </a:moveTo>
                    <a:lnTo>
                      <a:pt x="83360" y="0"/>
                    </a:lnTo>
                    <a:cubicBezTo>
                      <a:pt x="120670" y="0"/>
                      <a:pt x="150916" y="30245"/>
                      <a:pt x="150916" y="67555"/>
                    </a:cubicBezTo>
                    <a:lnTo>
                      <a:pt x="150916" y="83360"/>
                    </a:lnTo>
                    <a:cubicBezTo>
                      <a:pt x="150916" y="120670"/>
                      <a:pt x="120670" y="150916"/>
                      <a:pt x="83360" y="150916"/>
                    </a:cubicBezTo>
                    <a:lnTo>
                      <a:pt x="67555" y="150916"/>
                    </a:lnTo>
                    <a:cubicBezTo>
                      <a:pt x="30245" y="150916"/>
                      <a:pt x="0" y="120670"/>
                      <a:pt x="0" y="83360"/>
                    </a:cubicBezTo>
                    <a:lnTo>
                      <a:pt x="0" y="67555"/>
                    </a:lnTo>
                    <a:cubicBezTo>
                      <a:pt x="0" y="30245"/>
                      <a:pt x="30245" y="0"/>
                      <a:pt x="67555" y="0"/>
                    </a:cubicBezTo>
                    <a:close/>
                  </a:path>
                </a:pathLst>
              </a:custGeom>
              <a:solidFill>
                <a:srgbClr val="0CC0DF"/>
              </a:solidFill>
            </p:spPr>
          </p:sp>
          <p:sp>
            <p:nvSpPr>
              <p:cNvPr name="TextBox 32" id="32"/>
              <p:cNvSpPr txBox="true"/>
              <p:nvPr/>
            </p:nvSpPr>
            <p:spPr>
              <a:xfrm>
                <a:off x="0" y="-123825"/>
                <a:ext cx="150916" cy="274741"/>
              </a:xfrm>
              <a:prstGeom prst="rect">
                <a:avLst/>
              </a:prstGeom>
            </p:spPr>
            <p:txBody>
              <a:bodyPr anchor="ctr" rtlCol="false" tIns="50800" lIns="50800" bIns="50800" rIns="50800"/>
              <a:lstStyle/>
              <a:p>
                <a:pPr algn="ctr">
                  <a:lnSpc>
                    <a:spcPts val="3360"/>
                  </a:lnSpc>
                </a:pPr>
              </a:p>
            </p:txBody>
          </p:sp>
        </p:grpSp>
        <p:grpSp>
          <p:nvGrpSpPr>
            <p:cNvPr name="Group 33" id="33"/>
            <p:cNvGrpSpPr/>
            <p:nvPr/>
          </p:nvGrpSpPr>
          <p:grpSpPr>
            <a:xfrm rot="0">
              <a:off x="98762" y="89402"/>
              <a:ext cx="566486" cy="585205"/>
              <a:chOff x="0" y="0"/>
              <a:chExt cx="111898" cy="115596"/>
            </a:xfrm>
          </p:grpSpPr>
          <p:sp>
            <p:nvSpPr>
              <p:cNvPr name="Freeform 34" id="34"/>
              <p:cNvSpPr/>
              <p:nvPr/>
            </p:nvSpPr>
            <p:spPr>
              <a:xfrm flipH="false" flipV="false" rot="0">
                <a:off x="0" y="0"/>
                <a:ext cx="111898" cy="115596"/>
              </a:xfrm>
              <a:custGeom>
                <a:avLst/>
                <a:gdLst/>
                <a:ahLst/>
                <a:cxnLst/>
                <a:rect r="r" b="b" t="t" l="l"/>
                <a:pathLst>
                  <a:path h="115596" w="111898">
                    <a:moveTo>
                      <a:pt x="55949" y="0"/>
                    </a:moveTo>
                    <a:lnTo>
                      <a:pt x="55949" y="0"/>
                    </a:lnTo>
                    <a:cubicBezTo>
                      <a:pt x="70788" y="0"/>
                      <a:pt x="85019" y="5895"/>
                      <a:pt x="95511" y="16387"/>
                    </a:cubicBezTo>
                    <a:cubicBezTo>
                      <a:pt x="106004" y="26880"/>
                      <a:pt x="111898" y="41111"/>
                      <a:pt x="111898" y="55949"/>
                    </a:cubicBezTo>
                    <a:lnTo>
                      <a:pt x="111898" y="59647"/>
                    </a:lnTo>
                    <a:cubicBezTo>
                      <a:pt x="111898" y="74485"/>
                      <a:pt x="106004" y="88716"/>
                      <a:pt x="95511" y="99209"/>
                    </a:cubicBezTo>
                    <a:cubicBezTo>
                      <a:pt x="85019" y="109701"/>
                      <a:pt x="70788" y="115596"/>
                      <a:pt x="55949" y="115596"/>
                    </a:cubicBezTo>
                    <a:lnTo>
                      <a:pt x="55949" y="115596"/>
                    </a:lnTo>
                    <a:cubicBezTo>
                      <a:pt x="41111" y="115596"/>
                      <a:pt x="26880" y="109701"/>
                      <a:pt x="16387" y="99209"/>
                    </a:cubicBezTo>
                    <a:cubicBezTo>
                      <a:pt x="5895" y="88716"/>
                      <a:pt x="0" y="74485"/>
                      <a:pt x="0" y="59647"/>
                    </a:cubicBezTo>
                    <a:lnTo>
                      <a:pt x="0" y="55949"/>
                    </a:lnTo>
                    <a:cubicBezTo>
                      <a:pt x="0" y="41111"/>
                      <a:pt x="5895" y="26880"/>
                      <a:pt x="16387" y="16387"/>
                    </a:cubicBezTo>
                    <a:cubicBezTo>
                      <a:pt x="26880" y="5895"/>
                      <a:pt x="41111" y="0"/>
                      <a:pt x="55949" y="0"/>
                    </a:cubicBezTo>
                    <a:close/>
                  </a:path>
                </a:pathLst>
              </a:custGeom>
              <a:solidFill>
                <a:srgbClr val="5271FF"/>
              </a:solidFill>
            </p:spPr>
          </p:sp>
          <p:sp>
            <p:nvSpPr>
              <p:cNvPr name="TextBox 35" id="35"/>
              <p:cNvSpPr txBox="true"/>
              <p:nvPr/>
            </p:nvSpPr>
            <p:spPr>
              <a:xfrm>
                <a:off x="0" y="-123825"/>
                <a:ext cx="111898" cy="239421"/>
              </a:xfrm>
              <a:prstGeom prst="rect">
                <a:avLst/>
              </a:prstGeom>
            </p:spPr>
            <p:txBody>
              <a:bodyPr anchor="ctr" rtlCol="false" tIns="50800" lIns="50800" bIns="50800" rIns="50800"/>
              <a:lstStyle/>
              <a:p>
                <a:pPr algn="ctr">
                  <a:lnSpc>
                    <a:spcPts val="3360"/>
                  </a:lnSpc>
                </a:pPr>
              </a:p>
            </p:txBody>
          </p:sp>
        </p:grpSp>
      </p:grpSp>
      <p:grpSp>
        <p:nvGrpSpPr>
          <p:cNvPr name="Group 36" id="36"/>
          <p:cNvGrpSpPr/>
          <p:nvPr/>
        </p:nvGrpSpPr>
        <p:grpSpPr>
          <a:xfrm rot="0">
            <a:off x="16158920" y="6092190"/>
            <a:ext cx="573007" cy="573007"/>
            <a:chOff x="0" y="0"/>
            <a:chExt cx="764010" cy="764010"/>
          </a:xfrm>
        </p:grpSpPr>
        <p:grpSp>
          <p:nvGrpSpPr>
            <p:cNvPr name="Group 37" id="37"/>
            <p:cNvGrpSpPr/>
            <p:nvPr/>
          </p:nvGrpSpPr>
          <p:grpSpPr>
            <a:xfrm rot="0">
              <a:off x="0" y="0"/>
              <a:ext cx="764010" cy="764010"/>
              <a:chOff x="0" y="0"/>
              <a:chExt cx="150916" cy="150916"/>
            </a:xfrm>
          </p:grpSpPr>
          <p:sp>
            <p:nvSpPr>
              <p:cNvPr name="Freeform 38" id="38"/>
              <p:cNvSpPr/>
              <p:nvPr/>
            </p:nvSpPr>
            <p:spPr>
              <a:xfrm flipH="false" flipV="false" rot="0">
                <a:off x="0" y="0"/>
                <a:ext cx="150916" cy="150916"/>
              </a:xfrm>
              <a:custGeom>
                <a:avLst/>
                <a:gdLst/>
                <a:ahLst/>
                <a:cxnLst/>
                <a:rect r="r" b="b" t="t" l="l"/>
                <a:pathLst>
                  <a:path h="150916" w="150916">
                    <a:moveTo>
                      <a:pt x="67555" y="0"/>
                    </a:moveTo>
                    <a:lnTo>
                      <a:pt x="83360" y="0"/>
                    </a:lnTo>
                    <a:cubicBezTo>
                      <a:pt x="120670" y="0"/>
                      <a:pt x="150916" y="30245"/>
                      <a:pt x="150916" y="67555"/>
                    </a:cubicBezTo>
                    <a:lnTo>
                      <a:pt x="150916" y="83360"/>
                    </a:lnTo>
                    <a:cubicBezTo>
                      <a:pt x="150916" y="120670"/>
                      <a:pt x="120670" y="150916"/>
                      <a:pt x="83360" y="150916"/>
                    </a:cubicBezTo>
                    <a:lnTo>
                      <a:pt x="67555" y="150916"/>
                    </a:lnTo>
                    <a:cubicBezTo>
                      <a:pt x="30245" y="150916"/>
                      <a:pt x="0" y="120670"/>
                      <a:pt x="0" y="83360"/>
                    </a:cubicBezTo>
                    <a:lnTo>
                      <a:pt x="0" y="67555"/>
                    </a:lnTo>
                    <a:cubicBezTo>
                      <a:pt x="0" y="30245"/>
                      <a:pt x="30245" y="0"/>
                      <a:pt x="67555" y="0"/>
                    </a:cubicBezTo>
                    <a:close/>
                  </a:path>
                </a:pathLst>
              </a:custGeom>
              <a:solidFill>
                <a:srgbClr val="0CC0DF"/>
              </a:solidFill>
            </p:spPr>
          </p:sp>
          <p:sp>
            <p:nvSpPr>
              <p:cNvPr name="TextBox 39" id="39"/>
              <p:cNvSpPr txBox="true"/>
              <p:nvPr/>
            </p:nvSpPr>
            <p:spPr>
              <a:xfrm>
                <a:off x="0" y="-123825"/>
                <a:ext cx="150916" cy="274741"/>
              </a:xfrm>
              <a:prstGeom prst="rect">
                <a:avLst/>
              </a:prstGeom>
            </p:spPr>
            <p:txBody>
              <a:bodyPr anchor="ctr" rtlCol="false" tIns="50800" lIns="50800" bIns="50800" rIns="50800"/>
              <a:lstStyle/>
              <a:p>
                <a:pPr algn="ctr">
                  <a:lnSpc>
                    <a:spcPts val="3360"/>
                  </a:lnSpc>
                </a:pPr>
              </a:p>
            </p:txBody>
          </p:sp>
        </p:grpSp>
        <p:grpSp>
          <p:nvGrpSpPr>
            <p:cNvPr name="Group 40" id="40"/>
            <p:cNvGrpSpPr/>
            <p:nvPr/>
          </p:nvGrpSpPr>
          <p:grpSpPr>
            <a:xfrm rot="0">
              <a:off x="98762" y="89402"/>
              <a:ext cx="566486" cy="585205"/>
              <a:chOff x="0" y="0"/>
              <a:chExt cx="111898" cy="115596"/>
            </a:xfrm>
          </p:grpSpPr>
          <p:sp>
            <p:nvSpPr>
              <p:cNvPr name="Freeform 41" id="41"/>
              <p:cNvSpPr/>
              <p:nvPr/>
            </p:nvSpPr>
            <p:spPr>
              <a:xfrm flipH="false" flipV="false" rot="0">
                <a:off x="0" y="0"/>
                <a:ext cx="111898" cy="115596"/>
              </a:xfrm>
              <a:custGeom>
                <a:avLst/>
                <a:gdLst/>
                <a:ahLst/>
                <a:cxnLst/>
                <a:rect r="r" b="b" t="t" l="l"/>
                <a:pathLst>
                  <a:path h="115596" w="111898">
                    <a:moveTo>
                      <a:pt x="55949" y="0"/>
                    </a:moveTo>
                    <a:lnTo>
                      <a:pt x="55949" y="0"/>
                    </a:lnTo>
                    <a:cubicBezTo>
                      <a:pt x="70788" y="0"/>
                      <a:pt x="85019" y="5895"/>
                      <a:pt x="95511" y="16387"/>
                    </a:cubicBezTo>
                    <a:cubicBezTo>
                      <a:pt x="106004" y="26880"/>
                      <a:pt x="111898" y="41111"/>
                      <a:pt x="111898" y="55949"/>
                    </a:cubicBezTo>
                    <a:lnTo>
                      <a:pt x="111898" y="59647"/>
                    </a:lnTo>
                    <a:cubicBezTo>
                      <a:pt x="111898" y="74485"/>
                      <a:pt x="106004" y="88716"/>
                      <a:pt x="95511" y="99209"/>
                    </a:cubicBezTo>
                    <a:cubicBezTo>
                      <a:pt x="85019" y="109701"/>
                      <a:pt x="70788" y="115596"/>
                      <a:pt x="55949" y="115596"/>
                    </a:cubicBezTo>
                    <a:lnTo>
                      <a:pt x="55949" y="115596"/>
                    </a:lnTo>
                    <a:cubicBezTo>
                      <a:pt x="41111" y="115596"/>
                      <a:pt x="26880" y="109701"/>
                      <a:pt x="16387" y="99209"/>
                    </a:cubicBezTo>
                    <a:cubicBezTo>
                      <a:pt x="5895" y="88716"/>
                      <a:pt x="0" y="74485"/>
                      <a:pt x="0" y="59647"/>
                    </a:cubicBezTo>
                    <a:lnTo>
                      <a:pt x="0" y="55949"/>
                    </a:lnTo>
                    <a:cubicBezTo>
                      <a:pt x="0" y="41111"/>
                      <a:pt x="5895" y="26880"/>
                      <a:pt x="16387" y="16387"/>
                    </a:cubicBezTo>
                    <a:cubicBezTo>
                      <a:pt x="26880" y="5895"/>
                      <a:pt x="41111" y="0"/>
                      <a:pt x="55949" y="0"/>
                    </a:cubicBezTo>
                    <a:close/>
                  </a:path>
                </a:pathLst>
              </a:custGeom>
              <a:solidFill>
                <a:srgbClr val="5271FF"/>
              </a:solidFill>
            </p:spPr>
          </p:sp>
          <p:sp>
            <p:nvSpPr>
              <p:cNvPr name="TextBox 42" id="42"/>
              <p:cNvSpPr txBox="true"/>
              <p:nvPr/>
            </p:nvSpPr>
            <p:spPr>
              <a:xfrm>
                <a:off x="0" y="-123825"/>
                <a:ext cx="111898" cy="239421"/>
              </a:xfrm>
              <a:prstGeom prst="rect">
                <a:avLst/>
              </a:prstGeom>
            </p:spPr>
            <p:txBody>
              <a:bodyPr anchor="ctr" rtlCol="false" tIns="50800" lIns="50800" bIns="50800" rIns="50800"/>
              <a:lstStyle/>
              <a:p>
                <a:pPr algn="ctr">
                  <a:lnSpc>
                    <a:spcPts val="3360"/>
                  </a:lnSpc>
                </a:pPr>
              </a:p>
            </p:txBody>
          </p:sp>
        </p:grpSp>
      </p:grpSp>
      <p:grpSp>
        <p:nvGrpSpPr>
          <p:cNvPr name="Group 43" id="43"/>
          <p:cNvGrpSpPr/>
          <p:nvPr/>
        </p:nvGrpSpPr>
        <p:grpSpPr>
          <a:xfrm rot="0">
            <a:off x="13142447" y="6307884"/>
            <a:ext cx="141619" cy="141619"/>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45" id="45"/>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46" id="46"/>
          <p:cNvGrpSpPr/>
          <p:nvPr/>
        </p:nvGrpSpPr>
        <p:grpSpPr>
          <a:xfrm rot="0">
            <a:off x="12886528" y="6307884"/>
            <a:ext cx="141619" cy="141619"/>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48" id="48"/>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49" id="49"/>
          <p:cNvGrpSpPr/>
          <p:nvPr/>
        </p:nvGrpSpPr>
        <p:grpSpPr>
          <a:xfrm rot="0">
            <a:off x="12630608" y="6307884"/>
            <a:ext cx="141619" cy="141619"/>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51" id="51"/>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52" id="52"/>
          <p:cNvGrpSpPr/>
          <p:nvPr/>
        </p:nvGrpSpPr>
        <p:grpSpPr>
          <a:xfrm rot="0">
            <a:off x="17358066" y="6307884"/>
            <a:ext cx="141619" cy="141619"/>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54" id="54"/>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55" id="55"/>
          <p:cNvGrpSpPr/>
          <p:nvPr/>
        </p:nvGrpSpPr>
        <p:grpSpPr>
          <a:xfrm rot="0">
            <a:off x="17102147" y="6307884"/>
            <a:ext cx="141619" cy="141619"/>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57" id="5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58" id="58"/>
          <p:cNvGrpSpPr/>
          <p:nvPr/>
        </p:nvGrpSpPr>
        <p:grpSpPr>
          <a:xfrm rot="0">
            <a:off x="16846228" y="6307884"/>
            <a:ext cx="141619" cy="141619"/>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60" id="6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61" id="61"/>
          <p:cNvGrpSpPr/>
          <p:nvPr/>
        </p:nvGrpSpPr>
        <p:grpSpPr>
          <a:xfrm rot="-5400000">
            <a:off x="13161133" y="7113597"/>
            <a:ext cx="1047475" cy="417375"/>
            <a:chOff x="0" y="0"/>
            <a:chExt cx="1005243" cy="400547"/>
          </a:xfrm>
        </p:grpSpPr>
        <p:sp>
          <p:nvSpPr>
            <p:cNvPr name="Freeform 62" id="62"/>
            <p:cNvSpPr/>
            <p:nvPr/>
          </p:nvSpPr>
          <p:spPr>
            <a:xfrm flipH="false" flipV="false" rot="0">
              <a:off x="0" y="0"/>
              <a:ext cx="1005243" cy="400547"/>
            </a:xfrm>
            <a:custGeom>
              <a:avLst/>
              <a:gdLst/>
              <a:ahLst/>
              <a:cxnLst/>
              <a:rect r="r" b="b" t="t" l="l"/>
              <a:pathLst>
                <a:path h="400547" w="1005243">
                  <a:moveTo>
                    <a:pt x="273050" y="0"/>
                  </a:moveTo>
                  <a:lnTo>
                    <a:pt x="0" y="200274"/>
                  </a:lnTo>
                  <a:lnTo>
                    <a:pt x="273050" y="400547"/>
                  </a:lnTo>
                  <a:lnTo>
                    <a:pt x="273050" y="267197"/>
                  </a:lnTo>
                  <a:lnTo>
                    <a:pt x="732193" y="267197"/>
                  </a:lnTo>
                  <a:lnTo>
                    <a:pt x="732193" y="400547"/>
                  </a:lnTo>
                  <a:lnTo>
                    <a:pt x="1005243" y="200274"/>
                  </a:lnTo>
                  <a:lnTo>
                    <a:pt x="732193" y="0"/>
                  </a:lnTo>
                  <a:lnTo>
                    <a:pt x="732193" y="133350"/>
                  </a:lnTo>
                  <a:lnTo>
                    <a:pt x="273050" y="133350"/>
                  </a:lnTo>
                  <a:lnTo>
                    <a:pt x="273050" y="0"/>
                  </a:lnTo>
                  <a:close/>
                </a:path>
              </a:pathLst>
            </a:custGeom>
            <a:solidFill>
              <a:srgbClr val="0CC0DF"/>
            </a:solidFill>
          </p:spPr>
        </p:sp>
        <p:sp>
          <p:nvSpPr>
            <p:cNvPr name="TextBox 63" id="63"/>
            <p:cNvSpPr txBox="true"/>
            <p:nvPr/>
          </p:nvSpPr>
          <p:spPr>
            <a:xfrm>
              <a:off x="101600" y="15875"/>
              <a:ext cx="802043" cy="244972"/>
            </a:xfrm>
            <a:prstGeom prst="rect">
              <a:avLst/>
            </a:prstGeom>
          </p:spPr>
          <p:txBody>
            <a:bodyPr anchor="ctr" rtlCol="false" tIns="50800" lIns="50800" bIns="50800" rIns="50800"/>
            <a:lstStyle/>
            <a:p>
              <a:pPr algn="ctr">
                <a:lnSpc>
                  <a:spcPts val="3360"/>
                </a:lnSpc>
              </a:pPr>
            </a:p>
          </p:txBody>
        </p:sp>
      </p:grpSp>
      <p:grpSp>
        <p:nvGrpSpPr>
          <p:cNvPr name="Group 64" id="64"/>
          <p:cNvGrpSpPr/>
          <p:nvPr/>
        </p:nvGrpSpPr>
        <p:grpSpPr>
          <a:xfrm rot="0">
            <a:off x="14855889" y="6798547"/>
            <a:ext cx="418516" cy="977151"/>
            <a:chOff x="0" y="0"/>
            <a:chExt cx="627174" cy="1464326"/>
          </a:xfrm>
        </p:grpSpPr>
        <p:sp>
          <p:nvSpPr>
            <p:cNvPr name="Freeform 65" id="65"/>
            <p:cNvSpPr/>
            <p:nvPr/>
          </p:nvSpPr>
          <p:spPr>
            <a:xfrm flipH="false" flipV="false" rot="0">
              <a:off x="0" y="0"/>
              <a:ext cx="627174" cy="1464326"/>
            </a:xfrm>
            <a:custGeom>
              <a:avLst/>
              <a:gdLst/>
              <a:ahLst/>
              <a:cxnLst/>
              <a:rect r="r" b="b" t="t" l="l"/>
              <a:pathLst>
                <a:path h="1464326" w="627174">
                  <a:moveTo>
                    <a:pt x="313587" y="0"/>
                  </a:moveTo>
                  <a:lnTo>
                    <a:pt x="0" y="406400"/>
                  </a:lnTo>
                  <a:lnTo>
                    <a:pt x="203200" y="406400"/>
                  </a:lnTo>
                  <a:lnTo>
                    <a:pt x="203200" y="1464326"/>
                  </a:lnTo>
                  <a:lnTo>
                    <a:pt x="423974" y="1464326"/>
                  </a:lnTo>
                  <a:lnTo>
                    <a:pt x="423974" y="406400"/>
                  </a:lnTo>
                  <a:lnTo>
                    <a:pt x="627174" y="406400"/>
                  </a:lnTo>
                  <a:lnTo>
                    <a:pt x="313587" y="0"/>
                  </a:lnTo>
                  <a:close/>
                </a:path>
              </a:pathLst>
            </a:custGeom>
            <a:solidFill>
              <a:srgbClr val="0CC0DF"/>
            </a:solidFill>
          </p:spPr>
        </p:sp>
        <p:sp>
          <p:nvSpPr>
            <p:cNvPr name="TextBox 66" id="66"/>
            <p:cNvSpPr txBox="true"/>
            <p:nvPr/>
          </p:nvSpPr>
          <p:spPr>
            <a:xfrm>
              <a:off x="203200" y="-22225"/>
              <a:ext cx="220774" cy="1486551"/>
            </a:xfrm>
            <a:prstGeom prst="rect">
              <a:avLst/>
            </a:prstGeom>
          </p:spPr>
          <p:txBody>
            <a:bodyPr anchor="ctr" rtlCol="false" tIns="50800" lIns="50800" bIns="50800" rIns="50800"/>
            <a:lstStyle/>
            <a:p>
              <a:pPr algn="ctr">
                <a:lnSpc>
                  <a:spcPts val="3360"/>
                </a:lnSpc>
              </a:pPr>
            </a:p>
          </p:txBody>
        </p:sp>
      </p:grpSp>
      <p:grpSp>
        <p:nvGrpSpPr>
          <p:cNvPr name="Group 67" id="67"/>
          <p:cNvGrpSpPr/>
          <p:nvPr/>
        </p:nvGrpSpPr>
        <p:grpSpPr>
          <a:xfrm rot="-10800000">
            <a:off x="16236166" y="6798547"/>
            <a:ext cx="418516" cy="977151"/>
            <a:chOff x="0" y="0"/>
            <a:chExt cx="627174" cy="1464326"/>
          </a:xfrm>
        </p:grpSpPr>
        <p:sp>
          <p:nvSpPr>
            <p:cNvPr name="Freeform 68" id="68"/>
            <p:cNvSpPr/>
            <p:nvPr/>
          </p:nvSpPr>
          <p:spPr>
            <a:xfrm flipH="false" flipV="false" rot="0">
              <a:off x="0" y="0"/>
              <a:ext cx="627174" cy="1464326"/>
            </a:xfrm>
            <a:custGeom>
              <a:avLst/>
              <a:gdLst/>
              <a:ahLst/>
              <a:cxnLst/>
              <a:rect r="r" b="b" t="t" l="l"/>
              <a:pathLst>
                <a:path h="1464326" w="627174">
                  <a:moveTo>
                    <a:pt x="313587" y="0"/>
                  </a:moveTo>
                  <a:lnTo>
                    <a:pt x="0" y="406400"/>
                  </a:lnTo>
                  <a:lnTo>
                    <a:pt x="203200" y="406400"/>
                  </a:lnTo>
                  <a:lnTo>
                    <a:pt x="203200" y="1464326"/>
                  </a:lnTo>
                  <a:lnTo>
                    <a:pt x="423974" y="1464326"/>
                  </a:lnTo>
                  <a:lnTo>
                    <a:pt x="423974" y="406400"/>
                  </a:lnTo>
                  <a:lnTo>
                    <a:pt x="627174" y="406400"/>
                  </a:lnTo>
                  <a:lnTo>
                    <a:pt x="313587" y="0"/>
                  </a:lnTo>
                  <a:close/>
                </a:path>
              </a:pathLst>
            </a:custGeom>
            <a:solidFill>
              <a:srgbClr val="0CC0DF"/>
            </a:solidFill>
          </p:spPr>
        </p:sp>
        <p:sp>
          <p:nvSpPr>
            <p:cNvPr name="TextBox 69" id="69"/>
            <p:cNvSpPr txBox="true"/>
            <p:nvPr/>
          </p:nvSpPr>
          <p:spPr>
            <a:xfrm>
              <a:off x="203200" y="-22225"/>
              <a:ext cx="220774" cy="1486551"/>
            </a:xfrm>
            <a:prstGeom prst="rect">
              <a:avLst/>
            </a:prstGeom>
          </p:spPr>
          <p:txBody>
            <a:bodyPr anchor="ctr" rtlCol="false" tIns="50800" lIns="50800" bIns="50800" rIns="50800"/>
            <a:lstStyle/>
            <a:p>
              <a:pPr algn="ctr">
                <a:lnSpc>
                  <a:spcPts val="3360"/>
                </a:lnSpc>
              </a:pPr>
            </a:p>
          </p:txBody>
        </p:sp>
      </p:grpSp>
      <p:grpSp>
        <p:nvGrpSpPr>
          <p:cNvPr name="Group 70" id="70"/>
          <p:cNvGrpSpPr/>
          <p:nvPr/>
        </p:nvGrpSpPr>
        <p:grpSpPr>
          <a:xfrm rot="0">
            <a:off x="13453638" y="7979372"/>
            <a:ext cx="462463" cy="467332"/>
            <a:chOff x="0" y="0"/>
            <a:chExt cx="616618" cy="623109"/>
          </a:xfrm>
        </p:grpSpPr>
        <p:grpSp>
          <p:nvGrpSpPr>
            <p:cNvPr name="Group 71" id="71"/>
            <p:cNvGrpSpPr/>
            <p:nvPr/>
          </p:nvGrpSpPr>
          <p:grpSpPr>
            <a:xfrm rot="0">
              <a:off x="0" y="0"/>
              <a:ext cx="616618" cy="623109"/>
              <a:chOff x="0" y="0"/>
              <a:chExt cx="121801" cy="123083"/>
            </a:xfrm>
          </p:grpSpPr>
          <p:sp>
            <p:nvSpPr>
              <p:cNvPr name="Freeform 72" id="72"/>
              <p:cNvSpPr/>
              <p:nvPr/>
            </p:nvSpPr>
            <p:spPr>
              <a:xfrm flipH="false" flipV="false" rot="0">
                <a:off x="0" y="0"/>
                <a:ext cx="121801" cy="123083"/>
              </a:xfrm>
              <a:custGeom>
                <a:avLst/>
                <a:gdLst/>
                <a:ahLst/>
                <a:cxnLst/>
                <a:rect r="r" b="b" t="t" l="l"/>
                <a:pathLst>
                  <a:path h="123083" w="121801">
                    <a:moveTo>
                      <a:pt x="60901" y="0"/>
                    </a:moveTo>
                    <a:lnTo>
                      <a:pt x="60901" y="0"/>
                    </a:lnTo>
                    <a:cubicBezTo>
                      <a:pt x="77052" y="0"/>
                      <a:pt x="92543" y="6416"/>
                      <a:pt x="103964" y="17837"/>
                    </a:cubicBezTo>
                    <a:cubicBezTo>
                      <a:pt x="115385" y="29258"/>
                      <a:pt x="121801" y="44749"/>
                      <a:pt x="121801" y="60901"/>
                    </a:cubicBezTo>
                    <a:lnTo>
                      <a:pt x="121801" y="62183"/>
                    </a:lnTo>
                    <a:cubicBezTo>
                      <a:pt x="121801" y="78335"/>
                      <a:pt x="115385" y="93825"/>
                      <a:pt x="103964" y="105246"/>
                    </a:cubicBezTo>
                    <a:cubicBezTo>
                      <a:pt x="92543" y="116667"/>
                      <a:pt x="77052" y="123083"/>
                      <a:pt x="60901" y="123083"/>
                    </a:cubicBezTo>
                    <a:lnTo>
                      <a:pt x="60901" y="123083"/>
                    </a:lnTo>
                    <a:cubicBezTo>
                      <a:pt x="27266" y="123083"/>
                      <a:pt x="0" y="95817"/>
                      <a:pt x="0" y="62183"/>
                    </a:cubicBezTo>
                    <a:lnTo>
                      <a:pt x="0" y="60901"/>
                    </a:lnTo>
                    <a:cubicBezTo>
                      <a:pt x="0" y="27266"/>
                      <a:pt x="27266" y="0"/>
                      <a:pt x="60901" y="0"/>
                    </a:cubicBezTo>
                    <a:close/>
                  </a:path>
                </a:pathLst>
              </a:custGeom>
              <a:solidFill>
                <a:srgbClr val="0CC0DF"/>
              </a:solidFill>
            </p:spPr>
          </p:sp>
          <p:sp>
            <p:nvSpPr>
              <p:cNvPr name="TextBox 73" id="73"/>
              <p:cNvSpPr txBox="true"/>
              <p:nvPr/>
            </p:nvSpPr>
            <p:spPr>
              <a:xfrm>
                <a:off x="0" y="-123825"/>
                <a:ext cx="121801" cy="246908"/>
              </a:xfrm>
              <a:prstGeom prst="rect">
                <a:avLst/>
              </a:prstGeom>
            </p:spPr>
            <p:txBody>
              <a:bodyPr anchor="ctr" rtlCol="false" tIns="50800" lIns="50800" bIns="50800" rIns="50800"/>
              <a:lstStyle/>
              <a:p>
                <a:pPr algn="ctr">
                  <a:lnSpc>
                    <a:spcPts val="3360"/>
                  </a:lnSpc>
                </a:pPr>
              </a:p>
            </p:txBody>
          </p:sp>
        </p:grpSp>
      </p:grpSp>
      <p:sp>
        <p:nvSpPr>
          <p:cNvPr name="TextBox 74" id="74"/>
          <p:cNvSpPr txBox="true"/>
          <p:nvPr/>
        </p:nvSpPr>
        <p:spPr>
          <a:xfrm rot="0">
            <a:off x="962025" y="206113"/>
            <a:ext cx="2099221" cy="481964"/>
          </a:xfrm>
          <a:prstGeom prst="rect">
            <a:avLst/>
          </a:prstGeom>
        </p:spPr>
        <p:txBody>
          <a:bodyPr anchor="t" rtlCol="false" tIns="0" lIns="0" bIns="0" rIns="0">
            <a:spAutoFit/>
          </a:bodyPr>
          <a:lstStyle/>
          <a:p>
            <a:pPr algn="ctr">
              <a:lnSpc>
                <a:spcPts val="3360"/>
              </a:lnSpc>
              <a:spcBef>
                <a:spcPct val="0"/>
              </a:spcBef>
            </a:pPr>
            <a:r>
              <a:rPr lang="en-US" sz="2400">
                <a:solidFill>
                  <a:srgbClr val="828384"/>
                </a:solidFill>
                <a:latin typeface="Cooper Hewitt"/>
                <a:ea typeface="Cooper Hewitt"/>
                <a:cs typeface="Cooper Hewitt"/>
                <a:sym typeface="Cooper Hewitt"/>
              </a:rPr>
              <a:t>shrehanrajsingh</a:t>
            </a:r>
          </a:p>
        </p:txBody>
      </p:sp>
      <p:sp>
        <p:nvSpPr>
          <p:cNvPr name="TextBox 75" id="75"/>
          <p:cNvSpPr txBox="true"/>
          <p:nvPr/>
        </p:nvSpPr>
        <p:spPr>
          <a:xfrm rot="0">
            <a:off x="12084789" y="1508683"/>
            <a:ext cx="4918918" cy="1028688"/>
          </a:xfrm>
          <a:prstGeom prst="rect">
            <a:avLst/>
          </a:prstGeom>
        </p:spPr>
        <p:txBody>
          <a:bodyPr anchor="t" rtlCol="false" tIns="0" lIns="0" bIns="0" rIns="0">
            <a:spAutoFit/>
          </a:bodyPr>
          <a:lstStyle/>
          <a:p>
            <a:pPr algn="ctr">
              <a:lnSpc>
                <a:spcPts val="8400"/>
              </a:lnSpc>
            </a:pPr>
            <a:r>
              <a:rPr lang="en-US" sz="6000" b="true">
                <a:solidFill>
                  <a:srgbClr val="FFFFFF"/>
                </a:solidFill>
                <a:latin typeface="Canva Sans Bold"/>
                <a:ea typeface="Canva Sans Bold"/>
                <a:cs typeface="Canva Sans Bold"/>
                <a:sym typeface="Canva Sans Bold"/>
              </a:rPr>
              <a:t>Inter Process</a:t>
            </a:r>
          </a:p>
        </p:txBody>
      </p:sp>
      <p:sp>
        <p:nvSpPr>
          <p:cNvPr name="TextBox 76" id="76"/>
          <p:cNvSpPr txBox="true"/>
          <p:nvPr/>
        </p:nvSpPr>
        <p:spPr>
          <a:xfrm rot="0">
            <a:off x="12084789" y="2554226"/>
            <a:ext cx="5960715" cy="1028688"/>
          </a:xfrm>
          <a:prstGeom prst="rect">
            <a:avLst/>
          </a:prstGeom>
        </p:spPr>
        <p:txBody>
          <a:bodyPr anchor="t" rtlCol="false" tIns="0" lIns="0" bIns="0" rIns="0">
            <a:spAutoFit/>
          </a:bodyPr>
          <a:lstStyle/>
          <a:p>
            <a:pPr algn="ctr">
              <a:lnSpc>
                <a:spcPts val="8400"/>
              </a:lnSpc>
            </a:pPr>
            <a:r>
              <a:rPr lang="en-US" sz="6000" b="true">
                <a:solidFill>
                  <a:srgbClr val="FFFFFF"/>
                </a:solidFill>
                <a:latin typeface="Canva Sans Bold"/>
                <a:ea typeface="Canva Sans Bold"/>
                <a:cs typeface="Canva Sans Bold"/>
                <a:sym typeface="Canva Sans Bold"/>
              </a:rPr>
              <a:t>Communication</a:t>
            </a:r>
          </a:p>
        </p:txBody>
      </p:sp>
      <p:sp>
        <p:nvSpPr>
          <p:cNvPr name="TextBox 77" id="77"/>
          <p:cNvSpPr txBox="true"/>
          <p:nvPr/>
        </p:nvSpPr>
        <p:spPr>
          <a:xfrm rot="0">
            <a:off x="12084789" y="3601964"/>
            <a:ext cx="3552081" cy="1028688"/>
          </a:xfrm>
          <a:prstGeom prst="rect">
            <a:avLst/>
          </a:prstGeom>
        </p:spPr>
        <p:txBody>
          <a:bodyPr anchor="t" rtlCol="false" tIns="0" lIns="0" bIns="0" rIns="0">
            <a:spAutoFit/>
          </a:bodyPr>
          <a:lstStyle/>
          <a:p>
            <a:pPr algn="ctr">
              <a:lnSpc>
                <a:spcPts val="8400"/>
              </a:lnSpc>
            </a:pPr>
            <a:r>
              <a:rPr lang="en-US" sz="6000" b="true">
                <a:solidFill>
                  <a:srgbClr val="FFFFFF"/>
                </a:solidFill>
                <a:latin typeface="Canva Sans Bold"/>
                <a:ea typeface="Canva Sans Bold"/>
                <a:cs typeface="Canva Sans Bold"/>
                <a:sym typeface="Canva Sans Bold"/>
              </a:rPr>
              <a:t>and DBus</a:t>
            </a:r>
          </a:p>
        </p:txBody>
      </p:sp>
      <p:grpSp>
        <p:nvGrpSpPr>
          <p:cNvPr name="Group 78" id="78"/>
          <p:cNvGrpSpPr/>
          <p:nvPr/>
        </p:nvGrpSpPr>
        <p:grpSpPr>
          <a:xfrm rot="0">
            <a:off x="14833915" y="7979372"/>
            <a:ext cx="462463" cy="467332"/>
            <a:chOff x="0" y="0"/>
            <a:chExt cx="616618" cy="623109"/>
          </a:xfrm>
        </p:grpSpPr>
        <p:grpSp>
          <p:nvGrpSpPr>
            <p:cNvPr name="Group 79" id="79"/>
            <p:cNvGrpSpPr/>
            <p:nvPr/>
          </p:nvGrpSpPr>
          <p:grpSpPr>
            <a:xfrm rot="0">
              <a:off x="0" y="0"/>
              <a:ext cx="616618" cy="623109"/>
              <a:chOff x="0" y="0"/>
              <a:chExt cx="121801" cy="123083"/>
            </a:xfrm>
          </p:grpSpPr>
          <p:sp>
            <p:nvSpPr>
              <p:cNvPr name="Freeform 80" id="80"/>
              <p:cNvSpPr/>
              <p:nvPr/>
            </p:nvSpPr>
            <p:spPr>
              <a:xfrm flipH="false" flipV="false" rot="0">
                <a:off x="0" y="0"/>
                <a:ext cx="121801" cy="123083"/>
              </a:xfrm>
              <a:custGeom>
                <a:avLst/>
                <a:gdLst/>
                <a:ahLst/>
                <a:cxnLst/>
                <a:rect r="r" b="b" t="t" l="l"/>
                <a:pathLst>
                  <a:path h="123083" w="121801">
                    <a:moveTo>
                      <a:pt x="60901" y="0"/>
                    </a:moveTo>
                    <a:lnTo>
                      <a:pt x="60901" y="0"/>
                    </a:lnTo>
                    <a:cubicBezTo>
                      <a:pt x="77052" y="0"/>
                      <a:pt x="92543" y="6416"/>
                      <a:pt x="103964" y="17837"/>
                    </a:cubicBezTo>
                    <a:cubicBezTo>
                      <a:pt x="115385" y="29258"/>
                      <a:pt x="121801" y="44749"/>
                      <a:pt x="121801" y="60901"/>
                    </a:cubicBezTo>
                    <a:lnTo>
                      <a:pt x="121801" y="62183"/>
                    </a:lnTo>
                    <a:cubicBezTo>
                      <a:pt x="121801" y="78335"/>
                      <a:pt x="115385" y="93825"/>
                      <a:pt x="103964" y="105246"/>
                    </a:cubicBezTo>
                    <a:cubicBezTo>
                      <a:pt x="92543" y="116667"/>
                      <a:pt x="77052" y="123083"/>
                      <a:pt x="60901" y="123083"/>
                    </a:cubicBezTo>
                    <a:lnTo>
                      <a:pt x="60901" y="123083"/>
                    </a:lnTo>
                    <a:cubicBezTo>
                      <a:pt x="27266" y="123083"/>
                      <a:pt x="0" y="95817"/>
                      <a:pt x="0" y="62183"/>
                    </a:cubicBezTo>
                    <a:lnTo>
                      <a:pt x="0" y="60901"/>
                    </a:lnTo>
                    <a:cubicBezTo>
                      <a:pt x="0" y="27266"/>
                      <a:pt x="27266" y="0"/>
                      <a:pt x="60901" y="0"/>
                    </a:cubicBezTo>
                    <a:close/>
                  </a:path>
                </a:pathLst>
              </a:custGeom>
              <a:solidFill>
                <a:srgbClr val="0CC0DF"/>
              </a:solidFill>
            </p:spPr>
          </p:sp>
          <p:sp>
            <p:nvSpPr>
              <p:cNvPr name="TextBox 81" id="81"/>
              <p:cNvSpPr txBox="true"/>
              <p:nvPr/>
            </p:nvSpPr>
            <p:spPr>
              <a:xfrm>
                <a:off x="0" y="-123825"/>
                <a:ext cx="121801" cy="246908"/>
              </a:xfrm>
              <a:prstGeom prst="rect">
                <a:avLst/>
              </a:prstGeom>
            </p:spPr>
            <p:txBody>
              <a:bodyPr anchor="ctr" rtlCol="false" tIns="50800" lIns="50800" bIns="50800" rIns="50800"/>
              <a:lstStyle/>
              <a:p>
                <a:pPr algn="ctr">
                  <a:lnSpc>
                    <a:spcPts val="3360"/>
                  </a:lnSpc>
                </a:pPr>
              </a:p>
            </p:txBody>
          </p:sp>
        </p:grpSp>
      </p:grpSp>
      <p:grpSp>
        <p:nvGrpSpPr>
          <p:cNvPr name="Group 82" id="82"/>
          <p:cNvGrpSpPr/>
          <p:nvPr/>
        </p:nvGrpSpPr>
        <p:grpSpPr>
          <a:xfrm rot="0">
            <a:off x="16214192" y="7979372"/>
            <a:ext cx="462463" cy="467332"/>
            <a:chOff x="0" y="0"/>
            <a:chExt cx="616618" cy="623109"/>
          </a:xfrm>
        </p:grpSpPr>
        <p:grpSp>
          <p:nvGrpSpPr>
            <p:cNvPr name="Group 83" id="83"/>
            <p:cNvGrpSpPr/>
            <p:nvPr/>
          </p:nvGrpSpPr>
          <p:grpSpPr>
            <a:xfrm rot="0">
              <a:off x="0" y="0"/>
              <a:ext cx="616618" cy="623109"/>
              <a:chOff x="0" y="0"/>
              <a:chExt cx="121801" cy="123083"/>
            </a:xfrm>
          </p:grpSpPr>
          <p:sp>
            <p:nvSpPr>
              <p:cNvPr name="Freeform 84" id="84"/>
              <p:cNvSpPr/>
              <p:nvPr/>
            </p:nvSpPr>
            <p:spPr>
              <a:xfrm flipH="false" flipV="false" rot="0">
                <a:off x="0" y="0"/>
                <a:ext cx="121801" cy="123083"/>
              </a:xfrm>
              <a:custGeom>
                <a:avLst/>
                <a:gdLst/>
                <a:ahLst/>
                <a:cxnLst/>
                <a:rect r="r" b="b" t="t" l="l"/>
                <a:pathLst>
                  <a:path h="123083" w="121801">
                    <a:moveTo>
                      <a:pt x="60901" y="0"/>
                    </a:moveTo>
                    <a:lnTo>
                      <a:pt x="60901" y="0"/>
                    </a:lnTo>
                    <a:cubicBezTo>
                      <a:pt x="77052" y="0"/>
                      <a:pt x="92543" y="6416"/>
                      <a:pt x="103964" y="17837"/>
                    </a:cubicBezTo>
                    <a:cubicBezTo>
                      <a:pt x="115385" y="29258"/>
                      <a:pt x="121801" y="44749"/>
                      <a:pt x="121801" y="60901"/>
                    </a:cubicBezTo>
                    <a:lnTo>
                      <a:pt x="121801" y="62183"/>
                    </a:lnTo>
                    <a:cubicBezTo>
                      <a:pt x="121801" y="78335"/>
                      <a:pt x="115385" y="93825"/>
                      <a:pt x="103964" y="105246"/>
                    </a:cubicBezTo>
                    <a:cubicBezTo>
                      <a:pt x="92543" y="116667"/>
                      <a:pt x="77052" y="123083"/>
                      <a:pt x="60901" y="123083"/>
                    </a:cubicBezTo>
                    <a:lnTo>
                      <a:pt x="60901" y="123083"/>
                    </a:lnTo>
                    <a:cubicBezTo>
                      <a:pt x="27266" y="123083"/>
                      <a:pt x="0" y="95817"/>
                      <a:pt x="0" y="62183"/>
                    </a:cubicBezTo>
                    <a:lnTo>
                      <a:pt x="0" y="60901"/>
                    </a:lnTo>
                    <a:cubicBezTo>
                      <a:pt x="0" y="27266"/>
                      <a:pt x="27266" y="0"/>
                      <a:pt x="60901" y="0"/>
                    </a:cubicBezTo>
                    <a:close/>
                  </a:path>
                </a:pathLst>
              </a:custGeom>
              <a:solidFill>
                <a:srgbClr val="0CC0DF"/>
              </a:solidFill>
            </p:spPr>
          </p:sp>
          <p:sp>
            <p:nvSpPr>
              <p:cNvPr name="TextBox 85" id="85"/>
              <p:cNvSpPr txBox="true"/>
              <p:nvPr/>
            </p:nvSpPr>
            <p:spPr>
              <a:xfrm>
                <a:off x="0" y="-123825"/>
                <a:ext cx="121801" cy="246908"/>
              </a:xfrm>
              <a:prstGeom prst="rect">
                <a:avLst/>
              </a:prstGeom>
            </p:spPr>
            <p:txBody>
              <a:bodyPr anchor="ctr" rtlCol="false" tIns="50800" lIns="50800" bIns="50800" rIns="50800"/>
              <a:lstStyle/>
              <a:p>
                <a:pPr algn="ctr">
                  <a:lnSpc>
                    <a:spcPts val="3360"/>
                  </a:lnSpc>
                </a:pPr>
              </a:p>
            </p:txBody>
          </p:sp>
        </p:gr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8" id="48"/>
          <p:cNvSpPr/>
          <p:nvPr/>
        </p:nvSpPr>
        <p:spPr>
          <a:xfrm flipH="false" flipV="false" rot="0">
            <a:off x="5924566"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49" id="49"/>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50" id="50"/>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1" id="51"/>
          <p:cNvSpPr/>
          <p:nvPr/>
        </p:nvSpPr>
        <p:spPr>
          <a:xfrm>
            <a:off x="3882332" y="841232"/>
            <a:ext cx="2282989" cy="0"/>
          </a:xfrm>
          <a:prstGeom prst="line">
            <a:avLst/>
          </a:prstGeom>
          <a:ln cap="flat" w="19050">
            <a:solidFill>
              <a:srgbClr val="91C9C4"/>
            </a:solidFill>
            <a:prstDash val="solid"/>
            <a:headEnd type="none" len="sm" w="sm"/>
            <a:tailEnd type="none" len="sm" w="sm"/>
          </a:ln>
        </p:spPr>
      </p:sp>
      <p:sp>
        <p:nvSpPr>
          <p:cNvPr name="AutoShape 52" id="52"/>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3" id="53"/>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TextBox 54" id="54"/>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5" id="55"/>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6" id="56"/>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57" id="57"/>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58" id="58"/>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59" id="59"/>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0" id="60"/>
          <p:cNvSpPr txBox="true"/>
          <p:nvPr/>
        </p:nvSpPr>
        <p:spPr>
          <a:xfrm rot="0">
            <a:off x="4272574" y="509601"/>
            <a:ext cx="1556742"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models.md</a:t>
            </a:r>
          </a:p>
        </p:txBody>
      </p:sp>
      <p:sp>
        <p:nvSpPr>
          <p:cNvPr name="TextBox 61" id="61"/>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models.md</a:t>
            </a:r>
          </a:p>
        </p:txBody>
      </p:sp>
      <p:sp>
        <p:nvSpPr>
          <p:cNvPr name="TextBox 62" id="62"/>
          <p:cNvSpPr txBox="true"/>
          <p:nvPr/>
        </p:nvSpPr>
        <p:spPr>
          <a:xfrm rot="0">
            <a:off x="4136781" y="1031732"/>
            <a:ext cx="4957316" cy="596326"/>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Communication models</a:t>
            </a:r>
          </a:p>
        </p:txBody>
      </p:sp>
      <p:sp>
        <p:nvSpPr>
          <p:cNvPr name="TextBox 63" id="63"/>
          <p:cNvSpPr txBox="true"/>
          <p:nvPr/>
        </p:nvSpPr>
        <p:spPr>
          <a:xfrm rot="0">
            <a:off x="4117731" y="2036317"/>
            <a:ext cx="5435266" cy="5446395"/>
          </a:xfrm>
          <a:prstGeom prst="rect">
            <a:avLst/>
          </a:prstGeom>
        </p:spPr>
        <p:txBody>
          <a:bodyPr anchor="t" rtlCol="false" tIns="0" lIns="0" bIns="0" rIns="0">
            <a:spAutoFit/>
          </a:bodyPr>
          <a:lstStyle/>
          <a:p>
            <a:pPr algn="just">
              <a:lnSpc>
                <a:spcPts val="4200"/>
              </a:lnSpc>
            </a:pPr>
            <a:r>
              <a:rPr lang="en-US" sz="3000">
                <a:solidFill>
                  <a:srgbClr val="BABDD5"/>
                </a:solidFill>
                <a:latin typeface="Inter"/>
                <a:ea typeface="Inter"/>
                <a:cs typeface="Inter"/>
                <a:sym typeface="Inter"/>
              </a:rPr>
              <a:t>Message passing</a:t>
            </a:r>
          </a:p>
          <a:p>
            <a:pPr algn="just">
              <a:lnSpc>
                <a:spcPts val="2520"/>
              </a:lnSpc>
            </a:pP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Processes communicate through a message passing facility provided for by the operating system.</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Useful for exchanging smaller amounts of data.</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Slower than shared memory, because messages passed require the use of system calls.</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Example: DBus, Mach operating system, LPC (Windows XP)</a:t>
            </a:r>
          </a:p>
        </p:txBody>
      </p:sp>
      <p:sp>
        <p:nvSpPr>
          <p:cNvPr name="TextBox 64" id="64"/>
          <p:cNvSpPr txBox="true"/>
          <p:nvPr/>
        </p:nvSpPr>
        <p:spPr>
          <a:xfrm rot="0">
            <a:off x="10944173" y="2085059"/>
            <a:ext cx="5435266" cy="6284595"/>
          </a:xfrm>
          <a:prstGeom prst="rect">
            <a:avLst/>
          </a:prstGeom>
        </p:spPr>
        <p:txBody>
          <a:bodyPr anchor="t" rtlCol="false" tIns="0" lIns="0" bIns="0" rIns="0">
            <a:spAutoFit/>
          </a:bodyPr>
          <a:lstStyle/>
          <a:p>
            <a:pPr algn="just">
              <a:lnSpc>
                <a:spcPts val="4200"/>
              </a:lnSpc>
            </a:pPr>
            <a:r>
              <a:rPr lang="en-US" sz="3000">
                <a:solidFill>
                  <a:srgbClr val="BABDD5"/>
                </a:solidFill>
                <a:latin typeface="Inter"/>
                <a:ea typeface="Inter"/>
                <a:cs typeface="Inter"/>
                <a:sym typeface="Inter"/>
              </a:rPr>
              <a:t>Shared memory</a:t>
            </a:r>
          </a:p>
          <a:p>
            <a:pPr algn="just">
              <a:lnSpc>
                <a:spcPts val="2520"/>
              </a:lnSpc>
            </a:pP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Processes agree on a common ground to store information (memory space). This is not under the control of the OS.</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Faster than message passing, since transmission and receiving operations are mere memory accesses. </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Faster than message passing, as system calls are only required to establish shared-memory regions.</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Example: POSIX</a:t>
            </a:r>
          </a:p>
        </p:txBody>
      </p:sp>
      <p:sp>
        <p:nvSpPr>
          <p:cNvPr name="Freeform 65" id="65"/>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66" id="66"/>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67" id="67"/>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68" id="68"/>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9" id="69"/>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70" id="70"/>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1" id="71"/>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2" id="72"/>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73" id="73"/>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74" id="74"/>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75" id="75"/>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76" id="76"/>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77" id="77"/>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78" id="78"/>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79" id="79"/>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80" id="80"/>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81" id="81"/>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2" id="82"/>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3" id="83"/>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4" id="84"/>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5" id="85"/>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6" id="86"/>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7" id="87"/>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8" id="88"/>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9" id="89"/>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90" id="90"/>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1" id="91"/>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2" id="92"/>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3" id="93"/>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4" id="94"/>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5" id="95"/>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8" id="48"/>
          <p:cNvSpPr/>
          <p:nvPr/>
        </p:nvSpPr>
        <p:spPr>
          <a:xfrm flipH="false" flipV="false" rot="0">
            <a:off x="5924566"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49" id="49"/>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50" id="50"/>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1" id="51"/>
          <p:cNvSpPr/>
          <p:nvPr/>
        </p:nvSpPr>
        <p:spPr>
          <a:xfrm>
            <a:off x="3882332" y="841232"/>
            <a:ext cx="2282989" cy="0"/>
          </a:xfrm>
          <a:prstGeom prst="line">
            <a:avLst/>
          </a:prstGeom>
          <a:ln cap="flat" w="19050">
            <a:solidFill>
              <a:srgbClr val="91C9C4"/>
            </a:solidFill>
            <a:prstDash val="solid"/>
            <a:headEnd type="none" len="sm" w="sm"/>
            <a:tailEnd type="none" len="sm" w="sm"/>
          </a:ln>
        </p:spPr>
      </p:sp>
      <p:sp>
        <p:nvSpPr>
          <p:cNvPr name="AutoShape 52" id="52"/>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3" id="53"/>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TextBox 54" id="54"/>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5" id="55"/>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6" id="56"/>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57" id="57"/>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58" id="58"/>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59" id="59"/>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0" id="60"/>
          <p:cNvSpPr txBox="true"/>
          <p:nvPr/>
        </p:nvSpPr>
        <p:spPr>
          <a:xfrm rot="0">
            <a:off x="4272574" y="509601"/>
            <a:ext cx="1561505"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naming.md</a:t>
            </a:r>
          </a:p>
        </p:txBody>
      </p:sp>
      <p:sp>
        <p:nvSpPr>
          <p:cNvPr name="TextBox 61" id="61"/>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62" id="62"/>
          <p:cNvSpPr txBox="true"/>
          <p:nvPr/>
        </p:nvSpPr>
        <p:spPr>
          <a:xfrm rot="0">
            <a:off x="4136781" y="1031732"/>
            <a:ext cx="1618655" cy="596326"/>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Naming</a:t>
            </a:r>
          </a:p>
        </p:txBody>
      </p:sp>
      <p:sp>
        <p:nvSpPr>
          <p:cNvPr name="TextBox 63" id="63"/>
          <p:cNvSpPr txBox="true"/>
          <p:nvPr/>
        </p:nvSpPr>
        <p:spPr>
          <a:xfrm rot="0">
            <a:off x="4117731" y="2045842"/>
            <a:ext cx="12966279" cy="5854064"/>
          </a:xfrm>
          <a:prstGeom prst="rect">
            <a:avLst/>
          </a:prstGeom>
        </p:spPr>
        <p:txBody>
          <a:bodyPr anchor="t" rtlCol="false" tIns="0" lIns="0" bIns="0" rIns="0">
            <a:spAutoFit/>
          </a:bodyPr>
          <a:lstStyle/>
          <a:p>
            <a:pPr algn="just">
              <a:lnSpc>
                <a:spcPts val="3360"/>
              </a:lnSpc>
              <a:spcBef>
                <a:spcPct val="0"/>
              </a:spcBef>
            </a:pPr>
            <a:r>
              <a:rPr lang="en-US" sz="2400">
                <a:solidFill>
                  <a:srgbClr val="BABDD5"/>
                </a:solidFill>
                <a:latin typeface="Inter"/>
                <a:ea typeface="Inter"/>
                <a:cs typeface="Inter"/>
                <a:sym typeface="Inter"/>
              </a:rPr>
              <a:t>Processes that want to communicate must have a way to refer to each other. They can use either direct or indirect communication.</a:t>
            </a:r>
          </a:p>
          <a:p>
            <a:pPr algn="just">
              <a:lnSpc>
                <a:spcPts val="3360"/>
              </a:lnSpc>
              <a:spcBef>
                <a:spcPct val="0"/>
              </a:spcBef>
            </a:pPr>
          </a:p>
          <a:p>
            <a:pPr algn="just">
              <a:lnSpc>
                <a:spcPts val="3360"/>
              </a:lnSpc>
              <a:spcBef>
                <a:spcPct val="0"/>
              </a:spcBef>
            </a:pPr>
            <a:r>
              <a:rPr lang="en-US" sz="2400">
                <a:solidFill>
                  <a:srgbClr val="BABDD5"/>
                </a:solidFill>
                <a:latin typeface="Inter"/>
                <a:ea typeface="Inter"/>
                <a:cs typeface="Inter"/>
                <a:sym typeface="Inter"/>
              </a:rPr>
              <a:t>Under direct communication, each process that wants to communicate must explicitly name the recipient or sender of the communication.</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send (P, message) – Send a message to process P.</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receive (Q)* – Receive a message from process Q.</a:t>
            </a:r>
          </a:p>
          <a:p>
            <a:pPr algn="just">
              <a:lnSpc>
                <a:spcPts val="3360"/>
              </a:lnSpc>
              <a:spcBef>
                <a:spcPct val="0"/>
              </a:spcBef>
            </a:pPr>
          </a:p>
          <a:p>
            <a:pPr algn="just">
              <a:lnSpc>
                <a:spcPts val="3360"/>
              </a:lnSpc>
              <a:spcBef>
                <a:spcPct val="0"/>
              </a:spcBef>
            </a:pPr>
            <a:r>
              <a:rPr lang="en-US" sz="2400">
                <a:solidFill>
                  <a:srgbClr val="BABDD5"/>
                </a:solidFill>
                <a:latin typeface="Inter"/>
                <a:ea typeface="Inter"/>
                <a:cs typeface="Inter"/>
                <a:sym typeface="Inter"/>
              </a:rPr>
              <a:t>With indirect communication, the messages are sent to and received from mailboxes, or ports. A mailbox is an object into which messages can be placed by processes and from which messages can be removed. POSIX message queues use an integer value to identify a mailbox.</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send (A, message) – Send a message to mailbox A.</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receive (A)* – Receive a message from mailbox A.</a:t>
            </a:r>
          </a:p>
        </p:txBody>
      </p:sp>
      <p:sp>
        <p:nvSpPr>
          <p:cNvPr name="Freeform 64" id="64"/>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65" id="65"/>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naming.md</a:t>
            </a:r>
          </a:p>
        </p:txBody>
      </p:sp>
      <p:sp>
        <p:nvSpPr>
          <p:cNvPr name="AutoShape 66" id="66"/>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TextBox 67" id="67"/>
          <p:cNvSpPr txBox="true"/>
          <p:nvPr/>
        </p:nvSpPr>
        <p:spPr>
          <a:xfrm rot="0">
            <a:off x="4060907" y="9435271"/>
            <a:ext cx="12966279" cy="656589"/>
          </a:xfrm>
          <a:prstGeom prst="rect">
            <a:avLst/>
          </a:prstGeom>
        </p:spPr>
        <p:txBody>
          <a:bodyPr anchor="t" rtlCol="false" tIns="0" lIns="0" bIns="0" rIns="0">
            <a:spAutoFit/>
          </a:bodyPr>
          <a:lstStyle/>
          <a:p>
            <a:pPr algn="just">
              <a:lnSpc>
                <a:spcPts val="2660"/>
              </a:lnSpc>
              <a:spcBef>
                <a:spcPct val="0"/>
              </a:spcBef>
            </a:pPr>
            <a:r>
              <a:rPr lang="en-US" sz="1900">
                <a:solidFill>
                  <a:srgbClr val="BABDD5"/>
                </a:solidFill>
                <a:latin typeface="Inter"/>
                <a:ea typeface="Inter"/>
                <a:cs typeface="Inter"/>
                <a:sym typeface="Inter"/>
              </a:rPr>
              <a:t>  * Certain texts define receive(Q) as receive(Q, message), where message is a buffer to store the incoming message. </a:t>
            </a:r>
          </a:p>
        </p:txBody>
      </p:sp>
      <p:sp>
        <p:nvSpPr>
          <p:cNvPr name="Freeform 68" id="68"/>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9" id="69"/>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70" id="70"/>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1" id="71"/>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2" id="72"/>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73" id="73"/>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74" id="74"/>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75" id="75"/>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76" id="76"/>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77" id="77"/>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78" id="78"/>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79" id="79"/>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80" id="80"/>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81" id="81"/>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2" id="82"/>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3" id="83"/>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4" id="84"/>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5" id="85"/>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6" id="86"/>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7" id="87"/>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8" id="88"/>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9" id="89"/>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90" id="90"/>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1" id="91"/>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2" id="92"/>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3" id="93"/>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4" id="94"/>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5" id="95"/>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8" id="48"/>
          <p:cNvSpPr/>
          <p:nvPr/>
        </p:nvSpPr>
        <p:spPr>
          <a:xfrm flipH="false" flipV="false" rot="0">
            <a:off x="6542054" y="586250"/>
            <a:ext cx="134704" cy="134704"/>
          </a:xfrm>
          <a:custGeom>
            <a:avLst/>
            <a:gdLst/>
            <a:ahLst/>
            <a:cxnLst/>
            <a:rect r="r" b="b" t="t" l="l"/>
            <a:pathLst>
              <a:path h="134704" w="134704">
                <a:moveTo>
                  <a:pt x="0" y="0"/>
                </a:moveTo>
                <a:lnTo>
                  <a:pt x="134704" y="0"/>
                </a:lnTo>
                <a:lnTo>
                  <a:pt x="134704" y="134705"/>
                </a:lnTo>
                <a:lnTo>
                  <a:pt x="0" y="134705"/>
                </a:lnTo>
                <a:lnTo>
                  <a:pt x="0" y="0"/>
                </a:lnTo>
                <a:close/>
              </a:path>
            </a:pathLst>
          </a:custGeom>
          <a:blipFill>
            <a:blip r:embed="rId16"/>
            <a:stretch>
              <a:fillRect l="0" t="0" r="0" b="0"/>
            </a:stretch>
          </a:blipFill>
        </p:spPr>
      </p:sp>
      <p:sp>
        <p:nvSpPr>
          <p:cNvPr name="AutoShape 49" id="49"/>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50" id="50"/>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1" id="51"/>
          <p:cNvSpPr/>
          <p:nvPr/>
        </p:nvSpPr>
        <p:spPr>
          <a:xfrm>
            <a:off x="3882332" y="841232"/>
            <a:ext cx="2900924" cy="0"/>
          </a:xfrm>
          <a:prstGeom prst="line">
            <a:avLst/>
          </a:prstGeom>
          <a:ln cap="flat" w="19050">
            <a:solidFill>
              <a:srgbClr val="91C9C4"/>
            </a:solidFill>
            <a:prstDash val="solid"/>
            <a:headEnd type="none" len="sm" w="sm"/>
            <a:tailEnd type="none" len="sm" w="sm"/>
          </a:ln>
        </p:spPr>
      </p:sp>
      <p:sp>
        <p:nvSpPr>
          <p:cNvPr name="AutoShape 52" id="52"/>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3" id="53"/>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TextBox 54" id="54"/>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5" id="55"/>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6" id="56"/>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57" id="57"/>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58" id="58"/>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59" id="59"/>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0" id="60"/>
          <p:cNvSpPr txBox="true"/>
          <p:nvPr/>
        </p:nvSpPr>
        <p:spPr>
          <a:xfrm rot="0">
            <a:off x="4272574" y="509601"/>
            <a:ext cx="2174230"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synchronization.md</a:t>
            </a:r>
          </a:p>
        </p:txBody>
      </p:sp>
      <p:sp>
        <p:nvSpPr>
          <p:cNvPr name="TextBox 61" id="61"/>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62" id="62"/>
          <p:cNvSpPr txBox="true"/>
          <p:nvPr/>
        </p:nvSpPr>
        <p:spPr>
          <a:xfrm rot="0">
            <a:off x="4136781" y="1031732"/>
            <a:ext cx="3408759" cy="596326"/>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Synchronization</a:t>
            </a:r>
          </a:p>
        </p:txBody>
      </p:sp>
      <p:sp>
        <p:nvSpPr>
          <p:cNvPr name="TextBox 63" id="63"/>
          <p:cNvSpPr txBox="true"/>
          <p:nvPr/>
        </p:nvSpPr>
        <p:spPr>
          <a:xfrm rot="0">
            <a:off x="4117731" y="2045842"/>
            <a:ext cx="12966279" cy="6118224"/>
          </a:xfrm>
          <a:prstGeom prst="rect">
            <a:avLst/>
          </a:prstGeom>
        </p:spPr>
        <p:txBody>
          <a:bodyPr anchor="t" rtlCol="false" tIns="0" lIns="0" bIns="0" rIns="0">
            <a:spAutoFit/>
          </a:bodyPr>
          <a:lstStyle/>
          <a:p>
            <a:pPr algn="just">
              <a:lnSpc>
                <a:spcPts val="3500"/>
              </a:lnSpc>
            </a:pPr>
            <a:r>
              <a:rPr lang="en-US" sz="2500">
                <a:solidFill>
                  <a:srgbClr val="BABDD5"/>
                </a:solidFill>
                <a:latin typeface="Inter"/>
                <a:ea typeface="Inter"/>
                <a:cs typeface="Inter"/>
                <a:sym typeface="Inter"/>
              </a:rPr>
              <a:t>Communication between processes takes place through calls to send and receive() primitives. There are different design options for implementing each primitive. Message passing may either be blocking or nonblocking – also known as synchronous and asynchronous.</a:t>
            </a:r>
          </a:p>
          <a:p>
            <a:pPr algn="just">
              <a:lnSpc>
                <a:spcPts val="3500"/>
              </a:lnSpc>
            </a:pPr>
          </a:p>
          <a:p>
            <a:pPr algn="just" marL="539754" indent="-269877" lvl="1">
              <a:lnSpc>
                <a:spcPts val="3500"/>
              </a:lnSpc>
              <a:buFont typeface="Arial"/>
              <a:buChar char="•"/>
            </a:pPr>
            <a:r>
              <a:rPr lang="en-US" sz="2500" u="sng">
                <a:solidFill>
                  <a:srgbClr val="BABDD5"/>
                </a:solidFill>
                <a:latin typeface="Inter"/>
                <a:ea typeface="Inter"/>
                <a:cs typeface="Inter"/>
                <a:sym typeface="Inter"/>
              </a:rPr>
              <a:t>Blocking send</a:t>
            </a:r>
            <a:r>
              <a:rPr lang="en-US" sz="2500">
                <a:solidFill>
                  <a:srgbClr val="BABDD5"/>
                </a:solidFill>
                <a:latin typeface="Inter"/>
                <a:ea typeface="Inter"/>
                <a:cs typeface="Inter"/>
                <a:sym typeface="Inter"/>
              </a:rPr>
              <a:t> – The sending process is blocked until the message is received by the receiving process or by the mailbox.</a:t>
            </a:r>
          </a:p>
          <a:p>
            <a:pPr algn="just" marL="539754" indent="-269877" lvl="1">
              <a:lnSpc>
                <a:spcPts val="3500"/>
              </a:lnSpc>
              <a:buFont typeface="Arial"/>
              <a:buChar char="•"/>
            </a:pPr>
            <a:r>
              <a:rPr lang="en-US" sz="2500" u="sng">
                <a:solidFill>
                  <a:srgbClr val="BABDD5"/>
                </a:solidFill>
                <a:latin typeface="Inter"/>
                <a:ea typeface="Inter"/>
                <a:cs typeface="Inter"/>
                <a:sym typeface="Inter"/>
              </a:rPr>
              <a:t>Nonblocking send</a:t>
            </a:r>
            <a:r>
              <a:rPr lang="en-US" sz="2500">
                <a:solidFill>
                  <a:srgbClr val="BABDD5"/>
                </a:solidFill>
                <a:latin typeface="Inter"/>
                <a:ea typeface="Inter"/>
                <a:cs typeface="Inter"/>
                <a:sym typeface="Inter"/>
              </a:rPr>
              <a:t> – The sending process sends the message and resumes operation.</a:t>
            </a:r>
          </a:p>
          <a:p>
            <a:pPr algn="just" marL="539754" indent="-269877" lvl="1">
              <a:lnSpc>
                <a:spcPts val="3500"/>
              </a:lnSpc>
              <a:buFont typeface="Arial"/>
              <a:buChar char="•"/>
            </a:pPr>
            <a:r>
              <a:rPr lang="en-US" sz="2500" u="sng">
                <a:solidFill>
                  <a:srgbClr val="BABDD5"/>
                </a:solidFill>
                <a:latin typeface="Inter"/>
                <a:ea typeface="Inter"/>
                <a:cs typeface="Inter"/>
                <a:sym typeface="Inter"/>
              </a:rPr>
              <a:t>Blocking receive</a:t>
            </a:r>
            <a:r>
              <a:rPr lang="en-US" sz="2500">
                <a:solidFill>
                  <a:srgbClr val="BABDD5"/>
                </a:solidFill>
                <a:latin typeface="Inter"/>
                <a:ea typeface="Inter"/>
                <a:cs typeface="Inter"/>
                <a:sym typeface="Inter"/>
              </a:rPr>
              <a:t> – The receiver blocks until a message is available.</a:t>
            </a:r>
          </a:p>
          <a:p>
            <a:pPr algn="just" marL="539754" indent="-269877" lvl="1">
              <a:lnSpc>
                <a:spcPts val="3500"/>
              </a:lnSpc>
              <a:spcBef>
                <a:spcPct val="0"/>
              </a:spcBef>
              <a:buFont typeface="Arial"/>
              <a:buChar char="•"/>
            </a:pPr>
            <a:r>
              <a:rPr lang="en-US" sz="2500" u="sng">
                <a:solidFill>
                  <a:srgbClr val="BABDD5"/>
                </a:solidFill>
                <a:latin typeface="Inter"/>
                <a:ea typeface="Inter"/>
                <a:cs typeface="Inter"/>
                <a:sym typeface="Inter"/>
              </a:rPr>
              <a:t>Nonblocking receive</a:t>
            </a:r>
            <a:r>
              <a:rPr lang="en-US" sz="2500">
                <a:solidFill>
                  <a:srgbClr val="BABDD5"/>
                </a:solidFill>
                <a:latin typeface="Inter"/>
                <a:ea typeface="Inter"/>
                <a:cs typeface="Inter"/>
                <a:sym typeface="Inter"/>
              </a:rPr>
              <a:t> – The receiver retrieves either a valid message or a null.</a:t>
            </a:r>
          </a:p>
          <a:p>
            <a:pPr algn="just">
              <a:lnSpc>
                <a:spcPts val="3500"/>
              </a:lnSpc>
              <a:spcBef>
                <a:spcPct val="0"/>
              </a:spcBef>
            </a:pPr>
          </a:p>
          <a:p>
            <a:pPr algn="just">
              <a:lnSpc>
                <a:spcPts val="3500"/>
              </a:lnSpc>
              <a:spcBef>
                <a:spcPct val="0"/>
              </a:spcBef>
            </a:pPr>
            <a:r>
              <a:rPr lang="en-US" sz="2500">
                <a:solidFill>
                  <a:srgbClr val="BABDD5"/>
                </a:solidFill>
                <a:latin typeface="Inter"/>
                <a:ea typeface="Inter"/>
                <a:cs typeface="Inter"/>
                <a:sym typeface="Inter"/>
              </a:rPr>
              <a:t>When both send() and receive() are blocking, we have a </a:t>
            </a:r>
            <a:r>
              <a:rPr lang="en-US" b="true" sz="2500">
                <a:solidFill>
                  <a:srgbClr val="BABDD5"/>
                </a:solidFill>
                <a:latin typeface="Inter Bold"/>
                <a:ea typeface="Inter Bold"/>
                <a:cs typeface="Inter Bold"/>
                <a:sym typeface="Inter Bold"/>
              </a:rPr>
              <a:t>rendezvous</a:t>
            </a:r>
            <a:r>
              <a:rPr lang="en-US" sz="2500">
                <a:solidFill>
                  <a:srgbClr val="BABDD5"/>
                </a:solidFill>
                <a:latin typeface="Inter"/>
                <a:ea typeface="Inter"/>
                <a:cs typeface="Inter"/>
                <a:sym typeface="Inter"/>
              </a:rPr>
              <a:t> between the sender and the receiver. </a:t>
            </a:r>
          </a:p>
        </p:txBody>
      </p:sp>
      <p:sp>
        <p:nvSpPr>
          <p:cNvPr name="Freeform 64" id="64"/>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65" id="65"/>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66" id="66"/>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67" id="67"/>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8" id="68"/>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synchronization.md</a:t>
            </a:r>
          </a:p>
        </p:txBody>
      </p:sp>
      <p:sp>
        <p:nvSpPr>
          <p:cNvPr name="AutoShape 69" id="69"/>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0" id="70"/>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1" id="71"/>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72" id="72"/>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73" id="73"/>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74" id="74"/>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75" id="75"/>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76" id="76"/>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77" id="77"/>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78" id="78"/>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79" id="79"/>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80" id="80"/>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5507996" y="586250"/>
            <a:ext cx="134704" cy="134704"/>
          </a:xfrm>
          <a:custGeom>
            <a:avLst/>
            <a:gdLst/>
            <a:ahLst/>
            <a:cxnLst/>
            <a:rect r="r" b="b" t="t" l="l"/>
            <a:pathLst>
              <a:path h="134704" w="134704">
                <a:moveTo>
                  <a:pt x="0" y="0"/>
                </a:moveTo>
                <a:lnTo>
                  <a:pt x="134704" y="0"/>
                </a:lnTo>
                <a:lnTo>
                  <a:pt x="134704" y="134705"/>
                </a:lnTo>
                <a:lnTo>
                  <a:pt x="0" y="134705"/>
                </a:lnTo>
                <a:lnTo>
                  <a:pt x="0" y="0"/>
                </a:lnTo>
                <a:close/>
              </a:path>
            </a:pathLst>
          </a:custGeom>
          <a:blipFill>
            <a:blip r:embed="rId15"/>
            <a:stretch>
              <a:fillRect l="0" t="0" r="0" b="0"/>
            </a:stretch>
          </a:blipFill>
        </p:spPr>
      </p:sp>
      <p:sp>
        <p:nvSpPr>
          <p:cNvPr name="AutoShape 48" id="48"/>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9" id="49"/>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0" id="50"/>
          <p:cNvSpPr/>
          <p:nvPr/>
        </p:nvSpPr>
        <p:spPr>
          <a:xfrm flipV="true">
            <a:off x="3882332" y="841232"/>
            <a:ext cx="1854563" cy="0"/>
          </a:xfrm>
          <a:prstGeom prst="line">
            <a:avLst/>
          </a:prstGeom>
          <a:ln cap="flat" w="19050">
            <a:solidFill>
              <a:srgbClr val="91C9C4"/>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6"/>
            <a:stretch>
              <a:fillRect l="0" t="0" r="0" b="0"/>
            </a:stretch>
          </a:blipFill>
        </p:spPr>
      </p:sp>
      <p:sp>
        <p:nvSpPr>
          <p:cNvPr name="Freeform 57" id="57"/>
          <p:cNvSpPr/>
          <p:nvPr/>
        </p:nvSpPr>
        <p:spPr>
          <a:xfrm flipH="false" flipV="false" rot="0">
            <a:off x="3950712" y="526805"/>
            <a:ext cx="223890" cy="223890"/>
          </a:xfrm>
          <a:custGeom>
            <a:avLst/>
            <a:gdLst/>
            <a:ahLst/>
            <a:cxnLst/>
            <a:rect r="r" b="b" t="t" l="l"/>
            <a:pathLst>
              <a:path h="223890" w="223890">
                <a:moveTo>
                  <a:pt x="0" y="0"/>
                </a:moveTo>
                <a:lnTo>
                  <a:pt x="223890" y="0"/>
                </a:lnTo>
                <a:lnTo>
                  <a:pt x="223890" y="223890"/>
                </a:lnTo>
                <a:lnTo>
                  <a:pt x="0" y="223890"/>
                </a:lnTo>
                <a:lnTo>
                  <a:pt x="0" y="0"/>
                </a:lnTo>
                <a:close/>
              </a:path>
            </a:pathLst>
          </a:custGeom>
          <a:blipFill>
            <a:blip r:embed="rId16"/>
            <a:stretch>
              <a:fillRect l="0" t="0" r="0" b="0"/>
            </a:stretch>
          </a:blipFill>
        </p:spPr>
      </p:sp>
      <p:sp>
        <p:nvSpPr>
          <p:cNvPr name="TextBox 58" id="58"/>
          <p:cNvSpPr txBox="true"/>
          <p:nvPr/>
        </p:nvSpPr>
        <p:spPr>
          <a:xfrm rot="0">
            <a:off x="4149032" y="1185135"/>
            <a:ext cx="5997117" cy="7996554"/>
          </a:xfrm>
          <a:prstGeom prst="rect">
            <a:avLst/>
          </a:prstGeom>
        </p:spPr>
        <p:txBody>
          <a:bodyPr anchor="t" rtlCol="false" tIns="0" lIns="0" bIns="0" rIns="0">
            <a:spAutoFit/>
          </a:bodyPr>
          <a:lstStyle/>
          <a:p>
            <a:pPr algn="l">
              <a:lnSpc>
                <a:spcPts val="1820"/>
              </a:lnSpc>
            </a:pPr>
            <a:r>
              <a:rPr lang="en-US" sz="1300">
                <a:solidFill>
                  <a:srgbClr val="92CCEB"/>
                </a:solidFill>
                <a:latin typeface="Roboto Mono"/>
                <a:ea typeface="Roboto Mono"/>
                <a:cs typeface="Roboto Mono"/>
                <a:sym typeface="Roboto Mono"/>
              </a:rPr>
              <a:t>#</a:t>
            </a:r>
            <a:r>
              <a:rPr lang="en-US" sz="1300" i="true">
                <a:solidFill>
                  <a:srgbClr val="92CCEB"/>
                </a:solidFill>
                <a:latin typeface="Roboto Mono Italics"/>
                <a:ea typeface="Roboto Mono Italics"/>
                <a:cs typeface="Roboto Mono Italics"/>
                <a:sym typeface="Roboto Mono Italics"/>
              </a:rPr>
              <a:t>define</a:t>
            </a:r>
            <a:r>
              <a:rPr lang="en-US" sz="1300">
                <a:solidFill>
                  <a:srgbClr val="FFFFFF"/>
                </a:solidFill>
                <a:latin typeface="Roboto Mono"/>
                <a:ea typeface="Roboto Mono"/>
                <a:cs typeface="Roboto Mono"/>
                <a:sym typeface="Roboto Mono"/>
              </a:rPr>
              <a:t> </a:t>
            </a:r>
            <a:r>
              <a:rPr lang="en-US" sz="1300">
                <a:solidFill>
                  <a:srgbClr val="88A7F6"/>
                </a:solidFill>
                <a:latin typeface="Roboto Mono"/>
                <a:ea typeface="Roboto Mono"/>
                <a:cs typeface="Roboto Mono"/>
                <a:sym typeface="Roboto Mono"/>
              </a:rPr>
              <a:t>CAPACITY</a:t>
            </a:r>
            <a:r>
              <a:rPr lang="en-US" sz="1300">
                <a:solidFill>
                  <a:srgbClr val="FFFFFF"/>
                </a:solidFill>
                <a:latin typeface="Roboto Mono"/>
                <a:ea typeface="Roboto Mono"/>
                <a:cs typeface="Roboto Mono"/>
                <a:sym typeface="Roboto Mono"/>
              </a:rPr>
              <a:t> </a:t>
            </a:r>
            <a:r>
              <a:rPr lang="en-US" sz="1300">
                <a:solidFill>
                  <a:srgbClr val="E99173"/>
                </a:solidFill>
                <a:latin typeface="Roboto Mono"/>
                <a:ea typeface="Roboto Mono"/>
                <a:cs typeface="Roboto Mono"/>
                <a:sym typeface="Roboto Mono"/>
              </a:rPr>
              <a:t>10</a:t>
            </a:r>
          </a:p>
          <a:p>
            <a:pPr algn="l">
              <a:lnSpc>
                <a:spcPts val="1820"/>
              </a:lnSpc>
            </a:pPr>
            <a:r>
              <a:rPr lang="en-US" sz="1300">
                <a:solidFill>
                  <a:srgbClr val="E99173"/>
                </a:solidFill>
                <a:latin typeface="Roboto Mono"/>
                <a:ea typeface="Roboto Mono"/>
                <a:cs typeface="Roboto Mono"/>
                <a:sym typeface="Roboto Mono"/>
              </a:rPr>
              <a:t>typedef</a:t>
            </a:r>
            <a:r>
              <a:rPr lang="en-US" sz="1300">
                <a:solidFill>
                  <a:srgbClr val="FFFFFF"/>
                </a:solidFill>
                <a:latin typeface="Roboto Mono"/>
                <a:ea typeface="Roboto Mono"/>
                <a:cs typeface="Roboto Mono"/>
                <a:sym typeface="Roboto Mono"/>
              </a:rPr>
              <a:t> </a:t>
            </a:r>
            <a:r>
              <a:rPr lang="en-US" sz="1300">
                <a:solidFill>
                  <a:srgbClr val="BC92E0"/>
                </a:solidFill>
                <a:latin typeface="Roboto Mono"/>
                <a:ea typeface="Roboto Mono"/>
                <a:cs typeface="Roboto Mono"/>
                <a:sym typeface="Roboto Mono"/>
              </a:rPr>
              <a:t>char</a:t>
            </a:r>
            <a:r>
              <a:rPr lang="en-US" sz="1300">
                <a:solidFill>
                  <a:srgbClr val="FFFFFF"/>
                </a:solidFill>
                <a:latin typeface="Roboto Mono"/>
                <a:ea typeface="Roboto Mono"/>
                <a:cs typeface="Roboto Mono"/>
                <a:sym typeface="Roboto Mono"/>
              </a:rPr>
              <a:t> </a:t>
            </a:r>
            <a:r>
              <a:rPr lang="en-US" sz="1300">
                <a:solidFill>
                  <a:srgbClr val="9CDBFB"/>
                </a:solidFill>
                <a:latin typeface="Roboto Mono"/>
                <a:ea typeface="Roboto Mono"/>
                <a:cs typeface="Roboto Mono"/>
                <a:sym typeface="Roboto Mono"/>
              </a:rPr>
              <a:t>*</a:t>
            </a:r>
            <a:r>
              <a:rPr lang="en-US" sz="1300">
                <a:solidFill>
                  <a:srgbClr val="F7CD7A"/>
                </a:solidFill>
                <a:latin typeface="Roboto Mono"/>
                <a:ea typeface="Roboto Mono"/>
                <a:cs typeface="Roboto Mono"/>
                <a:sym typeface="Roboto Mono"/>
              </a:rPr>
              <a:t>str_t</a:t>
            </a:r>
            <a:r>
              <a:rPr lang="en-US" sz="1300">
                <a:solidFill>
                  <a:srgbClr val="FFFFFF"/>
                </a:solidFill>
                <a:latin typeface="Roboto Mono"/>
                <a:ea typeface="Roboto Mono"/>
                <a:cs typeface="Roboto Mono"/>
                <a:sym typeface="Roboto Mono"/>
              </a:rPr>
              <a:t>;</a:t>
            </a:r>
          </a:p>
          <a:p>
            <a:pPr algn="l">
              <a:lnSpc>
                <a:spcPts val="1820"/>
              </a:lnSpc>
            </a:pPr>
          </a:p>
          <a:p>
            <a:pPr algn="l">
              <a:lnSpc>
                <a:spcPts val="1820"/>
              </a:lnSpc>
            </a:pPr>
            <a:r>
              <a:rPr lang="en-US" sz="1300">
                <a:solidFill>
                  <a:srgbClr val="F7CD7A"/>
                </a:solidFill>
                <a:latin typeface="Roboto Mono"/>
                <a:ea typeface="Roboto Mono"/>
                <a:cs typeface="Roboto Mono"/>
                <a:sym typeface="Roboto Mono"/>
              </a:rPr>
              <a:t>str_t</a:t>
            </a: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queue</a:t>
            </a:r>
            <a:r>
              <a:rPr lang="en-US" sz="1300">
                <a:solidFill>
                  <a:srgbClr val="FFFFFF"/>
                </a:solidFill>
                <a:latin typeface="Roboto Mono"/>
                <a:ea typeface="Roboto Mono"/>
                <a:cs typeface="Roboto Mono"/>
                <a:sym typeface="Roboto Mono"/>
              </a:rPr>
              <a:t>[</a:t>
            </a:r>
            <a:r>
              <a:rPr lang="en-US" sz="1300">
                <a:solidFill>
                  <a:srgbClr val="88A7F6"/>
                </a:solidFill>
                <a:latin typeface="Roboto Mono"/>
                <a:ea typeface="Roboto Mono"/>
                <a:cs typeface="Roboto Mono"/>
                <a:sym typeface="Roboto Mono"/>
              </a:rPr>
              <a:t>CAPACITY</a:t>
            </a:r>
            <a:r>
              <a:rPr lang="en-US" sz="1300">
                <a:solidFill>
                  <a:srgbClr val="FFFFFF"/>
                </a:solidFill>
                <a:latin typeface="Roboto Mono"/>
                <a:ea typeface="Roboto Mono"/>
                <a:cs typeface="Roboto Mono"/>
                <a:sym typeface="Roboto Mono"/>
              </a:rPr>
              <a:t>];</a:t>
            </a:r>
          </a:p>
          <a:p>
            <a:pPr algn="l">
              <a:lnSpc>
                <a:spcPts val="1820"/>
              </a:lnSpc>
            </a:pPr>
            <a:r>
              <a:rPr lang="en-US" sz="1300">
                <a:solidFill>
                  <a:srgbClr val="BC92E0"/>
                </a:solidFill>
                <a:latin typeface="Roboto Mono"/>
                <a:ea typeface="Roboto Mono"/>
                <a:cs typeface="Roboto Mono"/>
                <a:sym typeface="Roboto Mono"/>
              </a:rPr>
              <a:t>int</a:t>
            </a: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 = </a:t>
            </a:r>
            <a:r>
              <a:rPr lang="en-US" sz="1300">
                <a:solidFill>
                  <a:srgbClr val="E99173"/>
                </a:solidFill>
                <a:latin typeface="Roboto Mono"/>
                <a:ea typeface="Roboto Mono"/>
                <a:cs typeface="Roboto Mono"/>
                <a:sym typeface="Roboto Mono"/>
              </a:rPr>
              <a:t>0</a:t>
            </a: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 = </a:t>
            </a:r>
            <a:r>
              <a:rPr lang="en-US" sz="1300">
                <a:solidFill>
                  <a:srgbClr val="E99173"/>
                </a:solidFill>
                <a:latin typeface="Roboto Mono"/>
                <a:ea typeface="Roboto Mono"/>
                <a:cs typeface="Roboto Mono"/>
                <a:sym typeface="Roboto Mono"/>
              </a:rPr>
              <a:t>0</a:t>
            </a:r>
            <a:r>
              <a:rPr lang="en-US" sz="1300">
                <a:solidFill>
                  <a:srgbClr val="FFFFFF"/>
                </a:solidFill>
                <a:latin typeface="Roboto Mono"/>
                <a:ea typeface="Roboto Mono"/>
                <a:cs typeface="Roboto Mono"/>
                <a:sym typeface="Roboto Mono"/>
              </a:rPr>
              <a:t>;</a:t>
            </a:r>
          </a:p>
          <a:p>
            <a:pPr algn="l">
              <a:lnSpc>
                <a:spcPts val="1820"/>
              </a:lnSpc>
            </a:pPr>
          </a:p>
          <a:p>
            <a:pPr algn="l">
              <a:lnSpc>
                <a:spcPts val="1820"/>
              </a:lnSpc>
            </a:pPr>
            <a:r>
              <a:rPr lang="en-US" sz="1300" i="true">
                <a:solidFill>
                  <a:srgbClr val="474B5B"/>
                </a:solidFill>
                <a:latin typeface="Roboto Mono Italics"/>
                <a:ea typeface="Roboto Mono Italics"/>
                <a:cs typeface="Roboto Mono Italics"/>
                <a:sym typeface="Roboto Mono Italics"/>
              </a:rPr>
              <a:t>/* blocking send */</a:t>
            </a:r>
          </a:p>
          <a:p>
            <a:pPr algn="l">
              <a:lnSpc>
                <a:spcPts val="1820"/>
              </a:lnSpc>
            </a:pPr>
            <a:r>
              <a:rPr lang="en-US" sz="1300">
                <a:solidFill>
                  <a:srgbClr val="BC92E0"/>
                </a:solidFill>
                <a:latin typeface="Roboto Mono"/>
                <a:ea typeface="Roboto Mono"/>
                <a:cs typeface="Roboto Mono"/>
                <a:sym typeface="Roboto Mono"/>
              </a:rPr>
              <a:t>void</a:t>
            </a:r>
          </a:p>
          <a:p>
            <a:pPr algn="l">
              <a:lnSpc>
                <a:spcPts val="1820"/>
              </a:lnSpc>
            </a:pPr>
            <a:r>
              <a:rPr lang="en-US" sz="1300">
                <a:solidFill>
                  <a:srgbClr val="88A7F6"/>
                </a:solidFill>
                <a:latin typeface="Roboto Mono"/>
                <a:ea typeface="Roboto Mono"/>
                <a:cs typeface="Roboto Mono"/>
                <a:sym typeface="Roboto Mono"/>
              </a:rPr>
              <a:t>send_b</a:t>
            </a:r>
            <a:r>
              <a:rPr lang="en-US" sz="1300">
                <a:solidFill>
                  <a:srgbClr val="FFFFFF"/>
                </a:solidFill>
                <a:latin typeface="Roboto Mono"/>
                <a:ea typeface="Roboto Mono"/>
                <a:cs typeface="Roboto Mono"/>
                <a:sym typeface="Roboto Mono"/>
              </a:rPr>
              <a:t> (</a:t>
            </a:r>
            <a:r>
              <a:rPr lang="en-US" sz="1300">
                <a:solidFill>
                  <a:srgbClr val="F7CD7A"/>
                </a:solidFill>
                <a:latin typeface="Roboto Mono"/>
                <a:ea typeface="Roboto Mono"/>
                <a:cs typeface="Roboto Mono"/>
                <a:sym typeface="Roboto Mono"/>
              </a:rPr>
              <a:t>str_t</a:t>
            </a:r>
            <a:r>
              <a:rPr lang="en-US" sz="1300">
                <a:solidFill>
                  <a:srgbClr val="FFFFFF"/>
                </a:solidFill>
                <a:latin typeface="Roboto Mono"/>
                <a:ea typeface="Roboto Mono"/>
                <a:cs typeface="Roboto Mono"/>
                <a:sym typeface="Roboto Mono"/>
              </a:rPr>
              <a:t> </a:t>
            </a:r>
            <a:r>
              <a:rPr lang="en-US" sz="1300" i="true">
                <a:solidFill>
                  <a:srgbClr val="B9BCD4"/>
                </a:solidFill>
                <a:latin typeface="Roboto Mono Italics"/>
                <a:ea typeface="Roboto Mono Italics"/>
                <a:cs typeface="Roboto Mono Italics"/>
                <a:sym typeface="Roboto Mono Italics"/>
              </a:rPr>
              <a:t>msg</a:t>
            </a:r>
            <a:r>
              <a:rPr lang="en-US" sz="1300">
                <a:solidFill>
                  <a:srgbClr val="FFFFFF"/>
                </a:solidFill>
                <a:latin typeface="Roboto Mono"/>
                <a:ea typeface="Roboto Mono"/>
                <a:cs typeface="Roboto Mono"/>
                <a:sym typeface="Roboto Mono"/>
              </a:rPr>
              <a:t>)</a:t>
            </a:r>
          </a:p>
          <a:p>
            <a:pPr algn="l">
              <a:lnSpc>
                <a:spcPts val="1820"/>
              </a:lnSpc>
            </a:pPr>
            <a:r>
              <a:rPr lang="en-US" sz="1300">
                <a:solidFill>
                  <a:srgbClr val="FFFFFF"/>
                </a:solidFill>
                <a:latin typeface="Roboto Mono"/>
                <a:ea typeface="Roboto Mono"/>
                <a:cs typeface="Roboto Mono"/>
                <a:sym typeface="Roboto Mono"/>
              </a:rPr>
              <a:t>{</a:t>
            </a:r>
          </a:p>
          <a:p>
            <a:pPr algn="l">
              <a:lnSpc>
                <a:spcPts val="1820"/>
              </a:lnSpc>
            </a:pPr>
            <a:r>
              <a:rPr lang="en-US" sz="1300" i="true">
                <a:solidFill>
                  <a:srgbClr val="474B5B"/>
                </a:solidFill>
                <a:latin typeface="Roboto Mono Italics"/>
                <a:ea typeface="Roboto Mono Italics"/>
                <a:cs typeface="Roboto Mono Italics"/>
                <a:sym typeface="Roboto Mono Italics"/>
              </a:rPr>
              <a:t> /* empty/partially empty queue */</a:t>
            </a:r>
          </a:p>
          <a:p>
            <a:pPr algn="l">
              <a:lnSpc>
                <a:spcPts val="1820"/>
              </a:lnSpc>
            </a:pPr>
            <a:r>
              <a:rPr lang="en-US" sz="1300">
                <a:solidFill>
                  <a:srgbClr val="FFFFFF"/>
                </a:solidFill>
                <a:latin typeface="Roboto Mono"/>
                <a:ea typeface="Roboto Mono"/>
                <a:cs typeface="Roboto Mono"/>
                <a:sym typeface="Roboto Mono"/>
              </a:rPr>
              <a:t> </a:t>
            </a:r>
            <a:r>
              <a:rPr lang="en-US" sz="1300" i="true">
                <a:solidFill>
                  <a:srgbClr val="92CCEB"/>
                </a:solidFill>
                <a:latin typeface="Roboto Mono Italics"/>
                <a:ea typeface="Roboto Mono Italics"/>
                <a:cs typeface="Roboto Mono Italics"/>
                <a:sym typeface="Roboto Mono Italics"/>
              </a:rPr>
              <a:t>if</a:t>
            </a: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r &amp;&amp; ((r + 1) % </a:t>
            </a:r>
            <a:r>
              <a:rPr lang="en-US" sz="1300">
                <a:solidFill>
                  <a:srgbClr val="88A7F6"/>
                </a:solidFill>
                <a:latin typeface="Roboto Mono"/>
                <a:ea typeface="Roboto Mono"/>
                <a:cs typeface="Roboto Mono"/>
                <a:sym typeface="Roboto Mono"/>
              </a:rPr>
              <a:t>CAPACITY</a:t>
            </a:r>
            <a:r>
              <a:rPr lang="en-US" sz="1300">
                <a:solidFill>
                  <a:srgbClr val="B9BCD4"/>
                </a:solidFill>
                <a:latin typeface="Roboto Mono"/>
                <a:ea typeface="Roboto Mono"/>
                <a:cs typeface="Roboto Mono"/>
                <a:sym typeface="Roboto Mono"/>
              </a:rPr>
              <a:t> != l)</a:t>
            </a:r>
            <a:r>
              <a:rPr lang="en-US" sz="1300">
                <a:solidFill>
                  <a:srgbClr val="FFFFFF"/>
                </a:solidFill>
                <a:latin typeface="Roboto Mono"/>
                <a:ea typeface="Roboto Mono"/>
                <a:cs typeface="Roboto Mono"/>
                <a:sym typeface="Roboto Mono"/>
              </a:rPr>
              <a:t>)</a:t>
            </a:r>
          </a:p>
          <a:p>
            <a:pPr algn="l">
              <a:lnSpc>
                <a:spcPts val="1820"/>
              </a:lnSpc>
            </a:pPr>
            <a:r>
              <a:rPr lang="en-US" sz="1300">
                <a:solidFill>
                  <a:srgbClr val="FFFFFF"/>
                </a:solidFill>
                <a:latin typeface="Roboto Mono"/>
                <a:ea typeface="Roboto Mono"/>
                <a:cs typeface="Roboto Mono"/>
                <a:sym typeface="Roboto Mono"/>
              </a:rPr>
              <a:t> {</a:t>
            </a:r>
          </a:p>
          <a:p>
            <a:pPr algn="l">
              <a:lnSpc>
                <a:spcPts val="1820"/>
              </a:lnSpc>
            </a:pP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queue</a:t>
            </a:r>
            <a:r>
              <a:rPr lang="en-US" sz="1300">
                <a:solidFill>
                  <a:srgbClr val="FFFFFF"/>
                </a:solidFill>
                <a:latin typeface="Roboto Mono"/>
                <a:ea typeface="Roboto Mono"/>
                <a:cs typeface="Roboto Mono"/>
                <a:sym typeface="Roboto Mono"/>
              </a:rPr>
              <a:t>[</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 = </a:t>
            </a:r>
            <a:r>
              <a:rPr lang="en-US" sz="1300" i="true">
                <a:solidFill>
                  <a:srgbClr val="B9BCD4"/>
                </a:solidFill>
                <a:latin typeface="Roboto Mono Italics"/>
                <a:ea typeface="Roboto Mono Italics"/>
                <a:cs typeface="Roboto Mono Italics"/>
                <a:sym typeface="Roboto Mono Italics"/>
              </a:rPr>
              <a:t>msg</a:t>
            </a:r>
            <a:r>
              <a:rPr lang="en-US" sz="1300">
                <a:solidFill>
                  <a:srgbClr val="FFFFFF"/>
                </a:solidFill>
                <a:latin typeface="Roboto Mono"/>
                <a:ea typeface="Roboto Mono"/>
                <a:cs typeface="Roboto Mono"/>
                <a:sym typeface="Roboto Mono"/>
              </a:rPr>
              <a:t>;</a:t>
            </a:r>
          </a:p>
          <a:p>
            <a:pPr algn="l">
              <a:lnSpc>
                <a:spcPts val="1820"/>
              </a:lnSpc>
            </a:pP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 + </a:t>
            </a:r>
            <a:r>
              <a:rPr lang="en-US" sz="1300">
                <a:solidFill>
                  <a:srgbClr val="E99173"/>
                </a:solidFill>
                <a:latin typeface="Roboto Mono"/>
                <a:ea typeface="Roboto Mono"/>
                <a:cs typeface="Roboto Mono"/>
                <a:sym typeface="Roboto Mono"/>
              </a:rPr>
              <a:t>1</a:t>
            </a:r>
            <a:r>
              <a:rPr lang="en-US" sz="1300">
                <a:solidFill>
                  <a:srgbClr val="FFFFFF"/>
                </a:solidFill>
                <a:latin typeface="Roboto Mono"/>
                <a:ea typeface="Roboto Mono"/>
                <a:cs typeface="Roboto Mono"/>
                <a:sym typeface="Roboto Mono"/>
              </a:rPr>
              <a:t>) % </a:t>
            </a:r>
            <a:r>
              <a:rPr lang="en-US" sz="1300">
                <a:solidFill>
                  <a:srgbClr val="88A7F6"/>
                </a:solidFill>
                <a:latin typeface="Roboto Mono"/>
                <a:ea typeface="Roboto Mono"/>
                <a:cs typeface="Roboto Mono"/>
                <a:sym typeface="Roboto Mono"/>
              </a:rPr>
              <a:t>CAPACITY</a:t>
            </a:r>
            <a:r>
              <a:rPr lang="en-US" sz="1300">
                <a:solidFill>
                  <a:srgbClr val="FFFFFF"/>
                </a:solidFill>
                <a:latin typeface="Roboto Mono"/>
                <a:ea typeface="Roboto Mono"/>
                <a:cs typeface="Roboto Mono"/>
                <a:sym typeface="Roboto Mono"/>
              </a:rPr>
              <a:t>;</a:t>
            </a:r>
          </a:p>
          <a:p>
            <a:pPr algn="l">
              <a:lnSpc>
                <a:spcPts val="1820"/>
              </a:lnSpc>
            </a:pPr>
            <a:r>
              <a:rPr lang="en-US" sz="1300">
                <a:solidFill>
                  <a:srgbClr val="FFFFFF"/>
                </a:solidFill>
                <a:latin typeface="Roboto Mono"/>
                <a:ea typeface="Roboto Mono"/>
                <a:cs typeface="Roboto Mono"/>
                <a:sym typeface="Roboto Mono"/>
              </a:rPr>
              <a:t>     </a:t>
            </a:r>
            <a:r>
              <a:rPr lang="en-US" sz="1300" i="true">
                <a:solidFill>
                  <a:srgbClr val="92CCEB"/>
                </a:solidFill>
                <a:latin typeface="Roboto Mono Italics"/>
                <a:ea typeface="Roboto Mono Italics"/>
                <a:cs typeface="Roboto Mono Italics"/>
                <a:sym typeface="Roboto Mono Italics"/>
              </a:rPr>
              <a:t>return</a:t>
            </a:r>
            <a:r>
              <a:rPr lang="en-US" sz="1300">
                <a:solidFill>
                  <a:srgbClr val="92CCEB"/>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p>
          <a:p>
            <a:pPr algn="l">
              <a:lnSpc>
                <a:spcPts val="1820"/>
              </a:lnSpc>
              <a:spcBef>
                <a:spcPct val="0"/>
              </a:spcBef>
            </a:pPr>
          </a:p>
          <a:p>
            <a:pPr algn="l">
              <a:lnSpc>
                <a:spcPts val="1820"/>
              </a:lnSpc>
              <a:spcBef>
                <a:spcPct val="0"/>
              </a:spcBef>
            </a:pPr>
            <a:r>
              <a:rPr lang="en-US" sz="1300" i="true">
                <a:solidFill>
                  <a:srgbClr val="474B5B"/>
                </a:solidFill>
                <a:latin typeface="Roboto Mono Italics"/>
                <a:ea typeface="Roboto Mono Italics"/>
                <a:cs typeface="Roboto Mono Italics"/>
                <a:sym typeface="Roboto Mono Italics"/>
              </a:rPr>
              <a:t> /* block until message(s) is/are received */</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i="true">
                <a:solidFill>
                  <a:srgbClr val="9CDBFB"/>
                </a:solidFill>
                <a:latin typeface="Roboto Mono Italics"/>
                <a:ea typeface="Roboto Mono Italics"/>
                <a:cs typeface="Roboto Mono Italics"/>
                <a:sym typeface="Roboto Mono Italics"/>
              </a:rPr>
              <a:t>while</a:t>
            </a: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 + </a:t>
            </a:r>
            <a:r>
              <a:rPr lang="en-US" sz="1300">
                <a:solidFill>
                  <a:srgbClr val="E99173"/>
                </a:solidFill>
                <a:latin typeface="Roboto Mono"/>
                <a:ea typeface="Roboto Mono"/>
                <a:cs typeface="Roboto Mono"/>
                <a:sym typeface="Roboto Mono"/>
              </a:rPr>
              <a:t>1</a:t>
            </a:r>
            <a:r>
              <a:rPr lang="en-US" sz="1300">
                <a:solidFill>
                  <a:srgbClr val="FFFFFF"/>
                </a:solidFill>
                <a:latin typeface="Roboto Mono"/>
                <a:ea typeface="Roboto Mono"/>
                <a:cs typeface="Roboto Mono"/>
                <a:sym typeface="Roboto Mono"/>
              </a:rPr>
              <a:t>) % </a:t>
            </a:r>
            <a:r>
              <a:rPr lang="en-US" sz="1300">
                <a:solidFill>
                  <a:srgbClr val="88A7F6"/>
                </a:solidFill>
                <a:latin typeface="Roboto Mono"/>
                <a:ea typeface="Roboto Mono"/>
                <a:cs typeface="Roboto Mono"/>
                <a:sym typeface="Roboto Mono"/>
              </a:rPr>
              <a:t>CAPACITY</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p>
          <a:p>
            <a:pPr algn="l">
              <a:lnSpc>
                <a:spcPts val="1820"/>
              </a:lnSpc>
              <a:spcBef>
                <a:spcPct val="0"/>
              </a:spcBef>
            </a:pPr>
            <a:r>
              <a:rPr lang="en-US" sz="1300">
                <a:solidFill>
                  <a:srgbClr val="FFFFFF"/>
                </a:solidFill>
                <a:latin typeface="Roboto Mono"/>
                <a:ea typeface="Roboto Mono"/>
                <a:cs typeface="Roboto Mono"/>
                <a:sym typeface="Roboto Mono"/>
              </a:rPr>
              <a:t>}</a:t>
            </a:r>
          </a:p>
          <a:p>
            <a:pPr algn="l">
              <a:lnSpc>
                <a:spcPts val="1820"/>
              </a:lnSpc>
              <a:spcBef>
                <a:spcPct val="0"/>
              </a:spcBef>
            </a:pPr>
          </a:p>
          <a:p>
            <a:pPr algn="l">
              <a:lnSpc>
                <a:spcPts val="1820"/>
              </a:lnSpc>
              <a:spcBef>
                <a:spcPct val="0"/>
              </a:spcBef>
            </a:pPr>
            <a:r>
              <a:rPr lang="en-US" sz="1300" i="true">
                <a:solidFill>
                  <a:srgbClr val="474B5B"/>
                </a:solidFill>
                <a:latin typeface="Roboto Mono Italics"/>
                <a:ea typeface="Roboto Mono Italics"/>
                <a:cs typeface="Roboto Mono Italics"/>
                <a:sym typeface="Roboto Mono Italics"/>
              </a:rPr>
              <a:t>/* blocking receive */</a:t>
            </a:r>
          </a:p>
          <a:p>
            <a:pPr algn="l">
              <a:lnSpc>
                <a:spcPts val="1820"/>
              </a:lnSpc>
              <a:spcBef>
                <a:spcPct val="0"/>
              </a:spcBef>
            </a:pPr>
            <a:r>
              <a:rPr lang="en-US" sz="1300">
                <a:solidFill>
                  <a:srgbClr val="BC92E0"/>
                </a:solidFill>
                <a:latin typeface="Roboto Mono"/>
                <a:ea typeface="Roboto Mono"/>
                <a:cs typeface="Roboto Mono"/>
                <a:sym typeface="Roboto Mono"/>
              </a:rPr>
              <a:t>void</a:t>
            </a:r>
          </a:p>
          <a:p>
            <a:pPr algn="l">
              <a:lnSpc>
                <a:spcPts val="1820"/>
              </a:lnSpc>
              <a:spcBef>
                <a:spcPct val="0"/>
              </a:spcBef>
            </a:pPr>
            <a:r>
              <a:rPr lang="en-US" sz="1300">
                <a:solidFill>
                  <a:srgbClr val="88A7F6"/>
                </a:solidFill>
                <a:latin typeface="Roboto Mono"/>
                <a:ea typeface="Roboto Mono"/>
                <a:cs typeface="Roboto Mono"/>
                <a:sym typeface="Roboto Mono"/>
              </a:rPr>
              <a:t>receive_b</a:t>
            </a:r>
            <a:r>
              <a:rPr lang="en-US" sz="1300">
                <a:solidFill>
                  <a:srgbClr val="FFFFFF"/>
                </a:solidFill>
                <a:latin typeface="Roboto Mono"/>
                <a:ea typeface="Roboto Mono"/>
                <a:cs typeface="Roboto Mono"/>
                <a:sym typeface="Roboto Mono"/>
              </a:rPr>
              <a:t> (</a:t>
            </a:r>
            <a:r>
              <a:rPr lang="en-US" sz="1300">
                <a:solidFill>
                  <a:srgbClr val="F7CD7A"/>
                </a:solidFill>
                <a:latin typeface="Roboto Mono"/>
                <a:ea typeface="Roboto Mono"/>
                <a:cs typeface="Roboto Mono"/>
                <a:sym typeface="Roboto Mono"/>
              </a:rPr>
              <a:t>str_t</a:t>
            </a:r>
            <a:r>
              <a:rPr lang="en-US" sz="1300">
                <a:solidFill>
                  <a:srgbClr val="FFFFFF"/>
                </a:solidFill>
                <a:latin typeface="Roboto Mono"/>
                <a:ea typeface="Roboto Mono"/>
                <a:cs typeface="Roboto Mono"/>
                <a:sym typeface="Roboto Mono"/>
              </a:rPr>
              <a:t> </a:t>
            </a:r>
            <a:r>
              <a:rPr lang="en-US" sz="1300">
                <a:solidFill>
                  <a:srgbClr val="9CDBFB"/>
                </a:solidFill>
                <a:latin typeface="Roboto Mono"/>
                <a:ea typeface="Roboto Mono"/>
                <a:cs typeface="Roboto Mono"/>
                <a:sym typeface="Roboto Mono"/>
              </a:rPr>
              <a:t>*</a:t>
            </a:r>
            <a:r>
              <a:rPr lang="en-US" sz="1300" i="true">
                <a:solidFill>
                  <a:srgbClr val="B9BCD4"/>
                </a:solidFill>
                <a:latin typeface="Roboto Mono Italics"/>
                <a:ea typeface="Roboto Mono Italics"/>
                <a:cs typeface="Roboto Mono Italics"/>
                <a:sym typeface="Roboto Mono Italics"/>
              </a:rPr>
              <a:t>buf</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i="true">
                <a:solidFill>
                  <a:srgbClr val="474B5B"/>
                </a:solidFill>
                <a:latin typeface="Roboto Mono Italics"/>
                <a:ea typeface="Roboto Mono Italics"/>
                <a:cs typeface="Roboto Mono Italics"/>
                <a:sym typeface="Roboto Mono Italics"/>
              </a:rPr>
              <a:t> /* block until message is available */</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i="true">
                <a:solidFill>
                  <a:srgbClr val="9CDBFB"/>
                </a:solidFill>
                <a:latin typeface="Roboto Mono Italics"/>
                <a:ea typeface="Roboto Mono Italics"/>
                <a:cs typeface="Roboto Mono Italics"/>
                <a:sym typeface="Roboto Mono Italics"/>
              </a:rPr>
              <a:t>while</a:t>
            </a: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p>
          <a:p>
            <a:pPr algn="l">
              <a:lnSpc>
                <a:spcPts val="1820"/>
              </a:lnSpc>
              <a:spcBef>
                <a:spcPct val="0"/>
              </a:spcBef>
            </a:pP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a:solidFill>
                  <a:srgbClr val="9CDBFB"/>
                </a:solidFill>
                <a:latin typeface="Roboto Mono"/>
                <a:ea typeface="Roboto Mono"/>
                <a:cs typeface="Roboto Mono"/>
                <a:sym typeface="Roboto Mono"/>
              </a:rPr>
              <a:t>*</a:t>
            </a:r>
            <a:r>
              <a:rPr lang="en-US" sz="1300" i="true">
                <a:solidFill>
                  <a:srgbClr val="B9BCD4"/>
                </a:solidFill>
                <a:latin typeface="Roboto Mono Italics"/>
                <a:ea typeface="Roboto Mono Italics"/>
                <a:cs typeface="Roboto Mono Italics"/>
                <a:sym typeface="Roboto Mono Italics"/>
              </a:rPr>
              <a:t>buf</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queue</a:t>
            </a:r>
            <a:r>
              <a:rPr lang="en-US" sz="1300">
                <a:solidFill>
                  <a:srgbClr val="FFFFFF"/>
                </a:solidFill>
                <a:latin typeface="Roboto Mono"/>
                <a:ea typeface="Roboto Mono"/>
                <a:cs typeface="Roboto Mono"/>
                <a:sym typeface="Roboto Mono"/>
              </a:rPr>
              <a:t>[</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 + </a:t>
            </a:r>
            <a:r>
              <a:rPr lang="en-US" sz="1300">
                <a:solidFill>
                  <a:srgbClr val="E99173"/>
                </a:solidFill>
                <a:latin typeface="Roboto Mono"/>
                <a:ea typeface="Roboto Mono"/>
                <a:cs typeface="Roboto Mono"/>
                <a:sym typeface="Roboto Mono"/>
              </a:rPr>
              <a:t>1</a:t>
            </a:r>
            <a:r>
              <a:rPr lang="en-US" sz="1300">
                <a:solidFill>
                  <a:srgbClr val="FFFFFF"/>
                </a:solidFill>
                <a:latin typeface="Roboto Mono"/>
                <a:ea typeface="Roboto Mono"/>
                <a:cs typeface="Roboto Mono"/>
                <a:sym typeface="Roboto Mono"/>
              </a:rPr>
              <a:t>) % </a:t>
            </a:r>
            <a:r>
              <a:rPr lang="en-US" sz="1300">
                <a:solidFill>
                  <a:srgbClr val="88A7F6"/>
                </a:solidFill>
                <a:latin typeface="Roboto Mono"/>
                <a:ea typeface="Roboto Mono"/>
                <a:cs typeface="Roboto Mono"/>
                <a:sym typeface="Roboto Mono"/>
              </a:rPr>
              <a:t>CAPACITY</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a:t>
            </a:r>
          </a:p>
          <a:p>
            <a:pPr algn="l">
              <a:lnSpc>
                <a:spcPts val="1820"/>
              </a:lnSpc>
              <a:spcBef>
                <a:spcPct val="0"/>
              </a:spcBef>
            </a:pPr>
          </a:p>
        </p:txBody>
      </p:sp>
      <p:sp>
        <p:nvSpPr>
          <p:cNvPr name="Freeform 59" id="59"/>
          <p:cNvSpPr/>
          <p:nvPr/>
        </p:nvSpPr>
        <p:spPr>
          <a:xfrm flipH="false" flipV="false" rot="0">
            <a:off x="13158118" y="618424"/>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5"/>
            <a:stretch>
              <a:fillRect l="0" t="0" r="0" b="0"/>
            </a:stretch>
          </a:blipFill>
        </p:spPr>
      </p:sp>
      <p:sp>
        <p:nvSpPr>
          <p:cNvPr name="AutoShape 60" id="60"/>
          <p:cNvSpPr/>
          <p:nvPr/>
        </p:nvSpPr>
        <p:spPr>
          <a:xfrm flipV="true">
            <a:off x="11532453" y="873406"/>
            <a:ext cx="1854563" cy="0"/>
          </a:xfrm>
          <a:prstGeom prst="line">
            <a:avLst/>
          </a:prstGeom>
          <a:ln cap="flat" w="19050">
            <a:solidFill>
              <a:srgbClr val="91C9C4"/>
            </a:solidFill>
            <a:prstDash val="solid"/>
            <a:headEnd type="none" len="sm" w="sm"/>
            <a:tailEnd type="none" len="sm" w="sm"/>
          </a:ln>
        </p:spPr>
      </p:sp>
      <p:sp>
        <p:nvSpPr>
          <p:cNvPr name="Freeform 61" id="61"/>
          <p:cNvSpPr/>
          <p:nvPr/>
        </p:nvSpPr>
        <p:spPr>
          <a:xfrm flipH="false" flipV="false" rot="0">
            <a:off x="11600834" y="558979"/>
            <a:ext cx="223890" cy="223890"/>
          </a:xfrm>
          <a:custGeom>
            <a:avLst/>
            <a:gdLst/>
            <a:ahLst/>
            <a:cxnLst/>
            <a:rect r="r" b="b" t="t" l="l"/>
            <a:pathLst>
              <a:path h="223890" w="223890">
                <a:moveTo>
                  <a:pt x="0" y="0"/>
                </a:moveTo>
                <a:lnTo>
                  <a:pt x="223889" y="0"/>
                </a:lnTo>
                <a:lnTo>
                  <a:pt x="223889" y="223889"/>
                </a:lnTo>
                <a:lnTo>
                  <a:pt x="0" y="223889"/>
                </a:lnTo>
                <a:lnTo>
                  <a:pt x="0" y="0"/>
                </a:lnTo>
                <a:close/>
              </a:path>
            </a:pathLst>
          </a:custGeom>
          <a:blipFill>
            <a:blip r:embed="rId16"/>
            <a:stretch>
              <a:fillRect l="0" t="0" r="0" b="0"/>
            </a:stretch>
          </a:blipFill>
        </p:spPr>
      </p:sp>
      <p:grpSp>
        <p:nvGrpSpPr>
          <p:cNvPr name="Group 62" id="62"/>
          <p:cNvGrpSpPr/>
          <p:nvPr/>
        </p:nvGrpSpPr>
        <p:grpSpPr>
          <a:xfrm rot="0">
            <a:off x="10957487" y="1248321"/>
            <a:ext cx="178598" cy="4180885"/>
            <a:chOff x="0" y="0"/>
            <a:chExt cx="47038" cy="1101138"/>
          </a:xfrm>
        </p:grpSpPr>
        <p:sp>
          <p:nvSpPr>
            <p:cNvPr name="Freeform 63" id="63"/>
            <p:cNvSpPr/>
            <p:nvPr/>
          </p:nvSpPr>
          <p:spPr>
            <a:xfrm flipH="false" flipV="false" rot="0">
              <a:off x="0" y="0"/>
              <a:ext cx="47038" cy="1101138"/>
            </a:xfrm>
            <a:custGeom>
              <a:avLst/>
              <a:gdLst/>
              <a:ahLst/>
              <a:cxnLst/>
              <a:rect r="r" b="b" t="t" l="l"/>
              <a:pathLst>
                <a:path h="1101138" w="47038">
                  <a:moveTo>
                    <a:pt x="0" y="0"/>
                  </a:moveTo>
                  <a:lnTo>
                    <a:pt x="47038" y="0"/>
                  </a:lnTo>
                  <a:lnTo>
                    <a:pt x="47038" y="1101138"/>
                  </a:lnTo>
                  <a:lnTo>
                    <a:pt x="0" y="1101138"/>
                  </a:lnTo>
                  <a:close/>
                </a:path>
              </a:pathLst>
            </a:custGeom>
            <a:solidFill>
              <a:srgbClr val="191A23"/>
            </a:solidFill>
          </p:spPr>
        </p:sp>
        <p:sp>
          <p:nvSpPr>
            <p:cNvPr name="TextBox 64" id="64"/>
            <p:cNvSpPr txBox="true"/>
            <p:nvPr/>
          </p:nvSpPr>
          <p:spPr>
            <a:xfrm>
              <a:off x="0" y="-123825"/>
              <a:ext cx="47038" cy="1224963"/>
            </a:xfrm>
            <a:prstGeom prst="rect">
              <a:avLst/>
            </a:prstGeom>
          </p:spPr>
          <p:txBody>
            <a:bodyPr anchor="ctr" rtlCol="false" tIns="50800" lIns="50800" bIns="50800" rIns="50800"/>
            <a:lstStyle/>
            <a:p>
              <a:pPr algn="ctr">
                <a:lnSpc>
                  <a:spcPts val="3360"/>
                </a:lnSpc>
              </a:pPr>
            </a:p>
          </p:txBody>
        </p:sp>
      </p:grpSp>
      <p:sp>
        <p:nvSpPr>
          <p:cNvPr name="TextBox 65" id="65"/>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66" id="66"/>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67" id="67"/>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68" id="68"/>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69" id="69"/>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70" id="70"/>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71" id="71"/>
          <p:cNvSpPr txBox="true"/>
          <p:nvPr/>
        </p:nvSpPr>
        <p:spPr>
          <a:xfrm rot="0">
            <a:off x="4272574" y="509601"/>
            <a:ext cx="1140172"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sync-example.c</a:t>
            </a:r>
          </a:p>
        </p:txBody>
      </p:sp>
      <p:sp>
        <p:nvSpPr>
          <p:cNvPr name="TextBox 72" id="72"/>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73" id="73"/>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74" id="74"/>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75" id="75"/>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sync-example.c</a:t>
            </a:r>
          </a:p>
        </p:txBody>
      </p:sp>
      <p:sp>
        <p:nvSpPr>
          <p:cNvPr name="TextBox 76" id="76"/>
          <p:cNvSpPr txBox="true"/>
          <p:nvPr/>
        </p:nvSpPr>
        <p:spPr>
          <a:xfrm rot="0">
            <a:off x="11922695" y="541775"/>
            <a:ext cx="1140172"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sync-example.c</a:t>
            </a:r>
          </a:p>
        </p:txBody>
      </p:sp>
      <p:sp>
        <p:nvSpPr>
          <p:cNvPr name="TextBox 77" id="77"/>
          <p:cNvSpPr txBox="true"/>
          <p:nvPr/>
        </p:nvSpPr>
        <p:spPr>
          <a:xfrm rot="0">
            <a:off x="11936091" y="1185135"/>
            <a:ext cx="5997117" cy="5939154"/>
          </a:xfrm>
          <a:prstGeom prst="rect">
            <a:avLst/>
          </a:prstGeom>
        </p:spPr>
        <p:txBody>
          <a:bodyPr anchor="t" rtlCol="false" tIns="0" lIns="0" bIns="0" rIns="0">
            <a:spAutoFit/>
          </a:bodyPr>
          <a:lstStyle/>
          <a:p>
            <a:pPr algn="l">
              <a:lnSpc>
                <a:spcPts val="1820"/>
              </a:lnSpc>
            </a:pPr>
            <a:r>
              <a:rPr lang="en-US" sz="1300" i="true">
                <a:solidFill>
                  <a:srgbClr val="474B5B"/>
                </a:solidFill>
                <a:latin typeface="Roboto Mono Italics"/>
                <a:ea typeface="Roboto Mono Italics"/>
                <a:cs typeface="Roboto Mono Italics"/>
                <a:sym typeface="Roboto Mono Italics"/>
              </a:rPr>
              <a:t>/* non-blocking send */</a:t>
            </a:r>
          </a:p>
          <a:p>
            <a:pPr algn="l">
              <a:lnSpc>
                <a:spcPts val="1820"/>
              </a:lnSpc>
            </a:pPr>
            <a:r>
              <a:rPr lang="en-US" sz="1300">
                <a:solidFill>
                  <a:srgbClr val="BC92E0"/>
                </a:solidFill>
                <a:latin typeface="Roboto Mono"/>
                <a:ea typeface="Roboto Mono"/>
                <a:cs typeface="Roboto Mono"/>
                <a:sym typeface="Roboto Mono"/>
              </a:rPr>
              <a:t>int</a:t>
            </a:r>
          </a:p>
          <a:p>
            <a:pPr algn="l">
              <a:lnSpc>
                <a:spcPts val="1820"/>
              </a:lnSpc>
            </a:pPr>
            <a:r>
              <a:rPr lang="en-US" sz="1300">
                <a:solidFill>
                  <a:srgbClr val="88A7F6"/>
                </a:solidFill>
                <a:latin typeface="Roboto Mono"/>
                <a:ea typeface="Roboto Mono"/>
                <a:cs typeface="Roboto Mono"/>
                <a:sym typeface="Roboto Mono"/>
              </a:rPr>
              <a:t>send_nb</a:t>
            </a:r>
            <a:r>
              <a:rPr lang="en-US" sz="1300">
                <a:solidFill>
                  <a:srgbClr val="FFFFFF"/>
                </a:solidFill>
                <a:latin typeface="Roboto Mono"/>
                <a:ea typeface="Roboto Mono"/>
                <a:cs typeface="Roboto Mono"/>
                <a:sym typeface="Roboto Mono"/>
              </a:rPr>
              <a:t> (</a:t>
            </a:r>
            <a:r>
              <a:rPr lang="en-US" sz="1300">
                <a:solidFill>
                  <a:srgbClr val="F7CD7A"/>
                </a:solidFill>
                <a:latin typeface="Roboto Mono"/>
                <a:ea typeface="Roboto Mono"/>
                <a:cs typeface="Roboto Mono"/>
                <a:sym typeface="Roboto Mono"/>
              </a:rPr>
              <a:t>str_t</a:t>
            </a:r>
            <a:r>
              <a:rPr lang="en-US" sz="1300">
                <a:solidFill>
                  <a:srgbClr val="FFFFFF"/>
                </a:solidFill>
                <a:latin typeface="Roboto Mono"/>
                <a:ea typeface="Roboto Mono"/>
                <a:cs typeface="Roboto Mono"/>
                <a:sym typeface="Roboto Mono"/>
              </a:rPr>
              <a:t> </a:t>
            </a:r>
            <a:r>
              <a:rPr lang="en-US" sz="1300" i="true">
                <a:solidFill>
                  <a:srgbClr val="B9BCD4"/>
                </a:solidFill>
                <a:latin typeface="Roboto Mono Italics"/>
                <a:ea typeface="Roboto Mono Italics"/>
                <a:cs typeface="Roboto Mono Italics"/>
                <a:sym typeface="Roboto Mono Italics"/>
              </a:rPr>
              <a:t>msg</a:t>
            </a:r>
            <a:r>
              <a:rPr lang="en-US" sz="1300">
                <a:solidFill>
                  <a:srgbClr val="FFFFFF"/>
                </a:solidFill>
                <a:latin typeface="Roboto Mono"/>
                <a:ea typeface="Roboto Mono"/>
                <a:cs typeface="Roboto Mono"/>
                <a:sym typeface="Roboto Mono"/>
              </a:rPr>
              <a:t>)</a:t>
            </a:r>
          </a:p>
          <a:p>
            <a:pPr algn="l">
              <a:lnSpc>
                <a:spcPts val="1820"/>
              </a:lnSpc>
            </a:pPr>
            <a:r>
              <a:rPr lang="en-US" sz="1300">
                <a:solidFill>
                  <a:srgbClr val="FFFFFF"/>
                </a:solidFill>
                <a:latin typeface="Roboto Mono"/>
                <a:ea typeface="Roboto Mono"/>
                <a:cs typeface="Roboto Mono"/>
                <a:sym typeface="Roboto Mono"/>
              </a:rPr>
              <a:t>{</a:t>
            </a:r>
          </a:p>
          <a:p>
            <a:pPr algn="l">
              <a:lnSpc>
                <a:spcPts val="1820"/>
              </a:lnSpc>
            </a:pPr>
            <a:r>
              <a:rPr lang="en-US" sz="1300" i="true">
                <a:solidFill>
                  <a:srgbClr val="474B5B"/>
                </a:solidFill>
                <a:latin typeface="Roboto Mono Italics"/>
                <a:ea typeface="Roboto Mono Italics"/>
                <a:cs typeface="Roboto Mono Italics"/>
                <a:sym typeface="Roboto Mono Italics"/>
              </a:rPr>
              <a:t> /* queue is full */</a:t>
            </a:r>
          </a:p>
          <a:p>
            <a:pPr algn="l">
              <a:lnSpc>
                <a:spcPts val="1820"/>
              </a:lnSpc>
            </a:pPr>
            <a:r>
              <a:rPr lang="en-US" sz="1300">
                <a:solidFill>
                  <a:srgbClr val="FFFFFF"/>
                </a:solidFill>
                <a:latin typeface="Roboto Mono"/>
                <a:ea typeface="Roboto Mono"/>
                <a:cs typeface="Roboto Mono"/>
                <a:sym typeface="Roboto Mono"/>
              </a:rPr>
              <a:t> </a:t>
            </a:r>
            <a:r>
              <a:rPr lang="en-US" sz="1300" i="true">
                <a:solidFill>
                  <a:srgbClr val="9CDBFB"/>
                </a:solidFill>
                <a:latin typeface="Roboto Mono Italics"/>
                <a:ea typeface="Roboto Mono Italics"/>
                <a:cs typeface="Roboto Mono Italics"/>
                <a:sym typeface="Roboto Mono Italics"/>
              </a:rPr>
              <a:t>if</a:t>
            </a: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 + </a:t>
            </a:r>
            <a:r>
              <a:rPr lang="en-US" sz="1300">
                <a:solidFill>
                  <a:srgbClr val="E99173"/>
                </a:solidFill>
                <a:latin typeface="Roboto Mono"/>
                <a:ea typeface="Roboto Mono"/>
                <a:cs typeface="Roboto Mono"/>
                <a:sym typeface="Roboto Mono"/>
              </a:rPr>
              <a:t>1</a:t>
            </a:r>
            <a:r>
              <a:rPr lang="en-US" sz="1300">
                <a:solidFill>
                  <a:srgbClr val="FFFFFF"/>
                </a:solidFill>
                <a:latin typeface="Roboto Mono"/>
                <a:ea typeface="Roboto Mono"/>
                <a:cs typeface="Roboto Mono"/>
                <a:sym typeface="Roboto Mono"/>
              </a:rPr>
              <a:t>) % </a:t>
            </a:r>
            <a:r>
              <a:rPr lang="en-US" sz="1300">
                <a:solidFill>
                  <a:srgbClr val="88A7F6"/>
                </a:solidFill>
                <a:latin typeface="Roboto Mono"/>
                <a:ea typeface="Roboto Mono"/>
                <a:cs typeface="Roboto Mono"/>
                <a:sym typeface="Roboto Mono"/>
              </a:rPr>
              <a:t>CAPACITY</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i="true">
                <a:solidFill>
                  <a:srgbClr val="9CDBFB"/>
                </a:solidFill>
                <a:latin typeface="Roboto Mono Italics"/>
                <a:ea typeface="Roboto Mono Italics"/>
                <a:cs typeface="Roboto Mono Italics"/>
                <a:sym typeface="Roboto Mono Italics"/>
              </a:rPr>
              <a:t>return</a:t>
            </a:r>
            <a:r>
              <a:rPr lang="en-US" sz="1300">
                <a:solidFill>
                  <a:srgbClr val="FFFFFF"/>
                </a:solidFill>
                <a:latin typeface="Roboto Mono"/>
                <a:ea typeface="Roboto Mono"/>
                <a:cs typeface="Roboto Mono"/>
                <a:sym typeface="Roboto Mono"/>
              </a:rPr>
              <a:t> </a:t>
            </a:r>
            <a:r>
              <a:rPr lang="en-US" sz="1300">
                <a:solidFill>
                  <a:srgbClr val="E99173"/>
                </a:solidFill>
                <a:latin typeface="Roboto Mono"/>
                <a:ea typeface="Roboto Mono"/>
                <a:cs typeface="Roboto Mono"/>
                <a:sym typeface="Roboto Mono"/>
              </a:rPr>
              <a:t>0</a:t>
            </a:r>
            <a:r>
              <a:rPr lang="en-US" sz="1300">
                <a:solidFill>
                  <a:srgbClr val="9CDBFB"/>
                </a:solidFill>
                <a:latin typeface="Roboto Mono"/>
                <a:ea typeface="Roboto Mono"/>
                <a:cs typeface="Roboto Mono"/>
                <a:sym typeface="Roboto Mono"/>
              </a:rPr>
              <a:t>;</a:t>
            </a:r>
            <a:r>
              <a:rPr lang="en-US" sz="1300">
                <a:solidFill>
                  <a:srgbClr val="FFFFFF"/>
                </a:solidFill>
                <a:latin typeface="Roboto Mono"/>
                <a:ea typeface="Roboto Mono"/>
                <a:cs typeface="Roboto Mono"/>
                <a:sym typeface="Roboto Mono"/>
              </a:rPr>
              <a:t> </a:t>
            </a:r>
            <a:r>
              <a:rPr lang="en-US" sz="1300" i="true">
                <a:solidFill>
                  <a:srgbClr val="474B5B"/>
                </a:solidFill>
                <a:latin typeface="Roboto Mono Italics"/>
                <a:ea typeface="Roboto Mono Italics"/>
                <a:cs typeface="Roboto Mono Italics"/>
                <a:sym typeface="Roboto Mono Italics"/>
              </a:rPr>
              <a:t>/* NULL */</a:t>
            </a:r>
          </a:p>
          <a:p>
            <a:pPr algn="l">
              <a:lnSpc>
                <a:spcPts val="1820"/>
              </a:lnSpc>
              <a:spcBef>
                <a:spcPct val="0"/>
              </a:spcBef>
            </a:pP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queue</a:t>
            </a:r>
            <a:r>
              <a:rPr lang="en-US" sz="1300">
                <a:solidFill>
                  <a:srgbClr val="FFFFFF"/>
                </a:solidFill>
                <a:latin typeface="Roboto Mono"/>
                <a:ea typeface="Roboto Mono"/>
                <a:cs typeface="Roboto Mono"/>
                <a:sym typeface="Roboto Mono"/>
              </a:rPr>
              <a:t>[</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 = </a:t>
            </a:r>
            <a:r>
              <a:rPr lang="en-US" sz="1300" i="true">
                <a:solidFill>
                  <a:srgbClr val="B9BCD4"/>
                </a:solidFill>
                <a:latin typeface="Roboto Mono Italics"/>
                <a:ea typeface="Roboto Mono Italics"/>
                <a:cs typeface="Roboto Mono Italics"/>
                <a:sym typeface="Roboto Mono Italics"/>
              </a:rPr>
              <a:t>msg</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B9BCD4"/>
                </a:solidFill>
                <a:latin typeface="Roboto Mono"/>
                <a:ea typeface="Roboto Mono"/>
                <a:cs typeface="Roboto Mono"/>
                <a:sym typeface="Roboto Mono"/>
              </a:rPr>
              <a:t> r</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 + </a:t>
            </a:r>
            <a:r>
              <a:rPr lang="en-US" sz="1300">
                <a:solidFill>
                  <a:srgbClr val="E99173"/>
                </a:solidFill>
                <a:latin typeface="Roboto Mono"/>
                <a:ea typeface="Roboto Mono"/>
                <a:cs typeface="Roboto Mono"/>
                <a:sym typeface="Roboto Mono"/>
              </a:rPr>
              <a:t>1</a:t>
            </a:r>
            <a:r>
              <a:rPr lang="en-US" sz="1300">
                <a:solidFill>
                  <a:srgbClr val="FFFFFF"/>
                </a:solidFill>
                <a:latin typeface="Roboto Mono"/>
                <a:ea typeface="Roboto Mono"/>
                <a:cs typeface="Roboto Mono"/>
                <a:sym typeface="Roboto Mono"/>
              </a:rPr>
              <a:t>) % </a:t>
            </a:r>
            <a:r>
              <a:rPr lang="en-US" sz="1300">
                <a:solidFill>
                  <a:srgbClr val="88A7F6"/>
                </a:solidFill>
                <a:latin typeface="Roboto Mono"/>
                <a:ea typeface="Roboto Mono"/>
                <a:cs typeface="Roboto Mono"/>
                <a:sym typeface="Roboto Mono"/>
              </a:rPr>
              <a:t>CAPACITY</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i="true">
                <a:solidFill>
                  <a:srgbClr val="9CDBFB"/>
                </a:solidFill>
                <a:latin typeface="Roboto Mono Italics"/>
                <a:ea typeface="Roboto Mono Italics"/>
                <a:cs typeface="Roboto Mono Italics"/>
                <a:sym typeface="Roboto Mono Italics"/>
              </a:rPr>
              <a:t>return</a:t>
            </a:r>
            <a:r>
              <a:rPr lang="en-US" sz="1300">
                <a:solidFill>
                  <a:srgbClr val="FFFFFF"/>
                </a:solidFill>
                <a:latin typeface="Roboto Mono"/>
                <a:ea typeface="Roboto Mono"/>
                <a:cs typeface="Roboto Mono"/>
                <a:sym typeface="Roboto Mono"/>
              </a:rPr>
              <a:t> </a:t>
            </a:r>
            <a:r>
              <a:rPr lang="en-US" sz="1300">
                <a:solidFill>
                  <a:srgbClr val="E99173"/>
                </a:solidFill>
                <a:latin typeface="Roboto Mono"/>
                <a:ea typeface="Roboto Mono"/>
                <a:cs typeface="Roboto Mono"/>
                <a:sym typeface="Roboto Mono"/>
              </a:rPr>
              <a:t>1</a:t>
            </a:r>
            <a:r>
              <a:rPr lang="en-US" sz="1300">
                <a:solidFill>
                  <a:srgbClr val="9CDBFB"/>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a:t>
            </a:r>
          </a:p>
          <a:p>
            <a:pPr algn="l">
              <a:lnSpc>
                <a:spcPts val="1820"/>
              </a:lnSpc>
              <a:spcBef>
                <a:spcPct val="0"/>
              </a:spcBef>
            </a:pPr>
          </a:p>
          <a:p>
            <a:pPr algn="l">
              <a:lnSpc>
                <a:spcPts val="1820"/>
              </a:lnSpc>
              <a:spcBef>
                <a:spcPct val="0"/>
              </a:spcBef>
            </a:pPr>
            <a:r>
              <a:rPr lang="en-US" sz="1300" i="true">
                <a:solidFill>
                  <a:srgbClr val="474B5B"/>
                </a:solidFill>
                <a:latin typeface="Roboto Mono Italics"/>
                <a:ea typeface="Roboto Mono Italics"/>
                <a:cs typeface="Roboto Mono Italics"/>
                <a:sym typeface="Roboto Mono Italics"/>
              </a:rPr>
              <a:t>/* non-blocking receive */</a:t>
            </a:r>
          </a:p>
          <a:p>
            <a:pPr algn="l">
              <a:lnSpc>
                <a:spcPts val="1820"/>
              </a:lnSpc>
              <a:spcBef>
                <a:spcPct val="0"/>
              </a:spcBef>
            </a:pPr>
            <a:r>
              <a:rPr lang="en-US" sz="1300">
                <a:solidFill>
                  <a:srgbClr val="BC92E0"/>
                </a:solidFill>
                <a:latin typeface="Roboto Mono"/>
                <a:ea typeface="Roboto Mono"/>
                <a:cs typeface="Roboto Mono"/>
                <a:sym typeface="Roboto Mono"/>
              </a:rPr>
              <a:t>int</a:t>
            </a:r>
          </a:p>
          <a:p>
            <a:pPr algn="l">
              <a:lnSpc>
                <a:spcPts val="1820"/>
              </a:lnSpc>
              <a:spcBef>
                <a:spcPct val="0"/>
              </a:spcBef>
            </a:pPr>
            <a:r>
              <a:rPr lang="en-US" sz="1300">
                <a:solidFill>
                  <a:srgbClr val="88A7F6"/>
                </a:solidFill>
                <a:latin typeface="Roboto Mono"/>
                <a:ea typeface="Roboto Mono"/>
                <a:cs typeface="Roboto Mono"/>
                <a:sym typeface="Roboto Mono"/>
              </a:rPr>
              <a:t>receive_nb</a:t>
            </a:r>
            <a:r>
              <a:rPr lang="en-US" sz="1300">
                <a:solidFill>
                  <a:srgbClr val="FFFFFF"/>
                </a:solidFill>
                <a:latin typeface="Roboto Mono"/>
                <a:ea typeface="Roboto Mono"/>
                <a:cs typeface="Roboto Mono"/>
                <a:sym typeface="Roboto Mono"/>
              </a:rPr>
              <a:t> (</a:t>
            </a:r>
            <a:r>
              <a:rPr lang="en-US" sz="1300">
                <a:solidFill>
                  <a:srgbClr val="F7CD7A"/>
                </a:solidFill>
                <a:latin typeface="Roboto Mono"/>
                <a:ea typeface="Roboto Mono"/>
                <a:cs typeface="Roboto Mono"/>
                <a:sym typeface="Roboto Mono"/>
              </a:rPr>
              <a:t>str_t</a:t>
            </a:r>
            <a:r>
              <a:rPr lang="en-US" sz="1300">
                <a:solidFill>
                  <a:srgbClr val="FFFFFF"/>
                </a:solidFill>
                <a:latin typeface="Roboto Mono"/>
                <a:ea typeface="Roboto Mono"/>
                <a:cs typeface="Roboto Mono"/>
                <a:sym typeface="Roboto Mono"/>
              </a:rPr>
              <a:t> </a:t>
            </a:r>
            <a:r>
              <a:rPr lang="en-US" sz="1300">
                <a:solidFill>
                  <a:srgbClr val="9CDBFB"/>
                </a:solidFill>
                <a:latin typeface="Roboto Mono"/>
                <a:ea typeface="Roboto Mono"/>
                <a:cs typeface="Roboto Mono"/>
                <a:sym typeface="Roboto Mono"/>
              </a:rPr>
              <a:t>*</a:t>
            </a:r>
            <a:r>
              <a:rPr lang="en-US" sz="1300" i="true">
                <a:solidFill>
                  <a:srgbClr val="B9BCD4"/>
                </a:solidFill>
                <a:latin typeface="Roboto Mono Italics"/>
                <a:ea typeface="Roboto Mono Italics"/>
                <a:cs typeface="Roboto Mono Italics"/>
                <a:sym typeface="Roboto Mono Italics"/>
              </a:rPr>
              <a:t>buf</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i="true">
                <a:solidFill>
                  <a:srgbClr val="474B5B"/>
                </a:solidFill>
                <a:latin typeface="Roboto Mono Italics"/>
                <a:ea typeface="Roboto Mono Italics"/>
                <a:cs typeface="Roboto Mono Italics"/>
                <a:sym typeface="Roboto Mono Italics"/>
              </a:rPr>
              <a:t> /* empty queue */</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i="true">
                <a:solidFill>
                  <a:srgbClr val="9CDBFB"/>
                </a:solidFill>
                <a:latin typeface="Roboto Mono Italics"/>
                <a:ea typeface="Roboto Mono Italics"/>
                <a:cs typeface="Roboto Mono Italics"/>
                <a:sym typeface="Roboto Mono Italics"/>
              </a:rPr>
              <a:t>if</a:t>
            </a: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i="true">
                <a:solidFill>
                  <a:srgbClr val="9CDBFB"/>
                </a:solidFill>
                <a:latin typeface="Roboto Mono Italics"/>
                <a:ea typeface="Roboto Mono Italics"/>
                <a:cs typeface="Roboto Mono Italics"/>
                <a:sym typeface="Roboto Mono Italics"/>
              </a:rPr>
              <a:t>return</a:t>
            </a:r>
            <a:r>
              <a:rPr lang="en-US" sz="1300">
                <a:solidFill>
                  <a:srgbClr val="FFFFFF"/>
                </a:solidFill>
                <a:latin typeface="Roboto Mono"/>
                <a:ea typeface="Roboto Mono"/>
                <a:cs typeface="Roboto Mono"/>
                <a:sym typeface="Roboto Mono"/>
              </a:rPr>
              <a:t> </a:t>
            </a:r>
            <a:r>
              <a:rPr lang="en-US" sz="1300">
                <a:solidFill>
                  <a:srgbClr val="E99173"/>
                </a:solidFill>
                <a:latin typeface="Roboto Mono"/>
                <a:ea typeface="Roboto Mono"/>
                <a:cs typeface="Roboto Mono"/>
                <a:sym typeface="Roboto Mono"/>
              </a:rPr>
              <a:t>0</a:t>
            </a:r>
            <a:r>
              <a:rPr lang="en-US" sz="1300">
                <a:solidFill>
                  <a:srgbClr val="9CDBFB"/>
                </a:solidFill>
                <a:latin typeface="Roboto Mono"/>
                <a:ea typeface="Roboto Mono"/>
                <a:cs typeface="Roboto Mono"/>
                <a:sym typeface="Roboto Mono"/>
              </a:rPr>
              <a:t>;</a:t>
            </a:r>
            <a:r>
              <a:rPr lang="en-US" sz="1300">
                <a:solidFill>
                  <a:srgbClr val="FFFFFF"/>
                </a:solidFill>
                <a:latin typeface="Roboto Mono"/>
                <a:ea typeface="Roboto Mono"/>
                <a:cs typeface="Roboto Mono"/>
                <a:sym typeface="Roboto Mono"/>
              </a:rPr>
              <a:t> </a:t>
            </a:r>
            <a:r>
              <a:rPr lang="en-US" sz="1300" i="true">
                <a:solidFill>
                  <a:srgbClr val="474B5B"/>
                </a:solidFill>
                <a:latin typeface="Roboto Mono Italics"/>
                <a:ea typeface="Roboto Mono Italics"/>
                <a:cs typeface="Roboto Mono Italics"/>
                <a:sym typeface="Roboto Mono Italics"/>
              </a:rPr>
              <a:t>/* NULL */</a:t>
            </a:r>
          </a:p>
          <a:p>
            <a:pPr algn="l">
              <a:lnSpc>
                <a:spcPts val="1820"/>
              </a:lnSpc>
              <a:spcBef>
                <a:spcPct val="0"/>
              </a:spcBef>
            </a:pP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a:solidFill>
                  <a:srgbClr val="9CDBFB"/>
                </a:solidFill>
                <a:latin typeface="Roboto Mono"/>
                <a:ea typeface="Roboto Mono"/>
                <a:cs typeface="Roboto Mono"/>
                <a:sym typeface="Roboto Mono"/>
              </a:rPr>
              <a:t>*</a:t>
            </a:r>
            <a:r>
              <a:rPr lang="en-US" sz="1300" i="true">
                <a:solidFill>
                  <a:srgbClr val="B9BCD4"/>
                </a:solidFill>
                <a:latin typeface="Roboto Mono Italics"/>
                <a:ea typeface="Roboto Mono Italics"/>
                <a:cs typeface="Roboto Mono Italics"/>
                <a:sym typeface="Roboto Mono Italics"/>
              </a:rPr>
              <a:t>buf</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queue</a:t>
            </a:r>
            <a:r>
              <a:rPr lang="en-US" sz="1300">
                <a:solidFill>
                  <a:srgbClr val="FFFFFF"/>
                </a:solidFill>
                <a:latin typeface="Roboto Mono"/>
                <a:ea typeface="Roboto Mono"/>
                <a:cs typeface="Roboto Mono"/>
                <a:sym typeface="Roboto Mono"/>
              </a:rPr>
              <a:t>[</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 + </a:t>
            </a:r>
            <a:r>
              <a:rPr lang="en-US" sz="1300">
                <a:solidFill>
                  <a:srgbClr val="E99173"/>
                </a:solidFill>
                <a:latin typeface="Roboto Mono"/>
                <a:ea typeface="Roboto Mono"/>
                <a:cs typeface="Roboto Mono"/>
                <a:sym typeface="Roboto Mono"/>
              </a:rPr>
              <a:t>1</a:t>
            </a:r>
            <a:r>
              <a:rPr lang="en-US" sz="1300">
                <a:solidFill>
                  <a:srgbClr val="FFFFFF"/>
                </a:solidFill>
                <a:latin typeface="Roboto Mono"/>
                <a:ea typeface="Roboto Mono"/>
                <a:cs typeface="Roboto Mono"/>
                <a:sym typeface="Roboto Mono"/>
              </a:rPr>
              <a:t>) % </a:t>
            </a:r>
            <a:r>
              <a:rPr lang="en-US" sz="1300">
                <a:solidFill>
                  <a:srgbClr val="88A7F6"/>
                </a:solidFill>
                <a:latin typeface="Roboto Mono"/>
                <a:ea typeface="Roboto Mono"/>
                <a:cs typeface="Roboto Mono"/>
                <a:sym typeface="Roboto Mono"/>
              </a:rPr>
              <a:t>CAPACITY</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i="true">
                <a:solidFill>
                  <a:srgbClr val="9CDBFB"/>
                </a:solidFill>
                <a:latin typeface="Roboto Mono Italics"/>
                <a:ea typeface="Roboto Mono Italics"/>
                <a:cs typeface="Roboto Mono Italics"/>
                <a:sym typeface="Roboto Mono Italics"/>
              </a:rPr>
              <a:t>return</a:t>
            </a:r>
            <a:r>
              <a:rPr lang="en-US" sz="1300">
                <a:solidFill>
                  <a:srgbClr val="FFFFFF"/>
                </a:solidFill>
                <a:latin typeface="Roboto Mono"/>
                <a:ea typeface="Roboto Mono"/>
                <a:cs typeface="Roboto Mono"/>
                <a:sym typeface="Roboto Mono"/>
              </a:rPr>
              <a:t> </a:t>
            </a:r>
            <a:r>
              <a:rPr lang="en-US" sz="1300">
                <a:solidFill>
                  <a:srgbClr val="E99173"/>
                </a:solidFill>
                <a:latin typeface="Roboto Mono"/>
                <a:ea typeface="Roboto Mono"/>
                <a:cs typeface="Roboto Mono"/>
                <a:sym typeface="Roboto Mono"/>
              </a:rPr>
              <a:t>1</a:t>
            </a:r>
            <a:r>
              <a:rPr lang="en-US" sz="1300">
                <a:solidFill>
                  <a:srgbClr val="9CDBFB"/>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a:t>
            </a:r>
          </a:p>
          <a:p>
            <a:pPr algn="l">
              <a:lnSpc>
                <a:spcPts val="1820"/>
              </a:lnSpc>
              <a:spcBef>
                <a:spcPct val="0"/>
              </a:spcBef>
            </a:pPr>
          </a:p>
        </p:txBody>
      </p:sp>
      <p:sp>
        <p:nvSpPr>
          <p:cNvPr name="TextBox 78" id="78"/>
          <p:cNvSpPr txBox="true"/>
          <p:nvPr/>
        </p:nvSpPr>
        <p:spPr>
          <a:xfrm rot="0">
            <a:off x="3834707" y="1171590"/>
            <a:ext cx="198239" cy="7806054"/>
          </a:xfrm>
          <a:prstGeom prst="rect">
            <a:avLst/>
          </a:prstGeom>
        </p:spPr>
        <p:txBody>
          <a:bodyPr anchor="t" rtlCol="false" tIns="0" lIns="0" bIns="0" rIns="0">
            <a:spAutoFit/>
          </a:bodyPr>
          <a:lstStyle/>
          <a:p>
            <a:pPr algn="ctr">
              <a:lnSpc>
                <a:spcPts val="1820"/>
              </a:lnSpc>
            </a:pPr>
            <a:r>
              <a:rPr lang="en-US" sz="1300">
                <a:solidFill>
                  <a:srgbClr val="3A3A3A"/>
                </a:solidFill>
                <a:latin typeface="Cooper Hewitt"/>
                <a:ea typeface="Cooper Hewitt"/>
                <a:cs typeface="Cooper Hewitt"/>
                <a:sym typeface="Cooper Hewitt"/>
              </a:rPr>
              <a:t>1</a:t>
            </a:r>
          </a:p>
          <a:p>
            <a:pPr algn="ctr">
              <a:lnSpc>
                <a:spcPts val="1820"/>
              </a:lnSpc>
            </a:pPr>
            <a:r>
              <a:rPr lang="en-US" sz="1300">
                <a:solidFill>
                  <a:srgbClr val="3A3A3A"/>
                </a:solidFill>
                <a:latin typeface="Cooper Hewitt"/>
                <a:ea typeface="Cooper Hewitt"/>
                <a:cs typeface="Cooper Hewitt"/>
                <a:sym typeface="Cooper Hewitt"/>
              </a:rPr>
              <a:t>2</a:t>
            </a:r>
          </a:p>
          <a:p>
            <a:pPr algn="ctr">
              <a:lnSpc>
                <a:spcPts val="1820"/>
              </a:lnSpc>
            </a:pPr>
            <a:r>
              <a:rPr lang="en-US" sz="1300">
                <a:solidFill>
                  <a:srgbClr val="3A3A3A"/>
                </a:solidFill>
                <a:latin typeface="Cooper Hewitt"/>
                <a:ea typeface="Cooper Hewitt"/>
                <a:cs typeface="Cooper Hewitt"/>
                <a:sym typeface="Cooper Hewitt"/>
              </a:rPr>
              <a:t>3</a:t>
            </a:r>
          </a:p>
          <a:p>
            <a:pPr algn="ctr">
              <a:lnSpc>
                <a:spcPts val="1820"/>
              </a:lnSpc>
            </a:pPr>
            <a:r>
              <a:rPr lang="en-US" sz="1300">
                <a:solidFill>
                  <a:srgbClr val="3A3A3A"/>
                </a:solidFill>
                <a:latin typeface="Cooper Hewitt"/>
                <a:ea typeface="Cooper Hewitt"/>
                <a:cs typeface="Cooper Hewitt"/>
                <a:sym typeface="Cooper Hewitt"/>
              </a:rPr>
              <a:t>4</a:t>
            </a:r>
          </a:p>
          <a:p>
            <a:pPr algn="ctr">
              <a:lnSpc>
                <a:spcPts val="1820"/>
              </a:lnSpc>
            </a:pPr>
            <a:r>
              <a:rPr lang="en-US" sz="1300">
                <a:solidFill>
                  <a:srgbClr val="3A3A3A"/>
                </a:solidFill>
                <a:latin typeface="Cooper Hewitt"/>
                <a:ea typeface="Cooper Hewitt"/>
                <a:cs typeface="Cooper Hewitt"/>
                <a:sym typeface="Cooper Hewitt"/>
              </a:rPr>
              <a:t>5</a:t>
            </a:r>
          </a:p>
          <a:p>
            <a:pPr algn="ctr">
              <a:lnSpc>
                <a:spcPts val="1820"/>
              </a:lnSpc>
            </a:pPr>
            <a:r>
              <a:rPr lang="en-US" sz="1300">
                <a:solidFill>
                  <a:srgbClr val="3A3A3A"/>
                </a:solidFill>
                <a:latin typeface="Cooper Hewitt"/>
                <a:ea typeface="Cooper Hewitt"/>
                <a:cs typeface="Cooper Hewitt"/>
                <a:sym typeface="Cooper Hewitt"/>
              </a:rPr>
              <a:t>6</a:t>
            </a:r>
          </a:p>
          <a:p>
            <a:pPr algn="ctr">
              <a:lnSpc>
                <a:spcPts val="1820"/>
              </a:lnSpc>
            </a:pPr>
            <a:r>
              <a:rPr lang="en-US" sz="1300">
                <a:solidFill>
                  <a:srgbClr val="3A3A3A"/>
                </a:solidFill>
                <a:latin typeface="Cooper Hewitt"/>
                <a:ea typeface="Cooper Hewitt"/>
                <a:cs typeface="Cooper Hewitt"/>
                <a:sym typeface="Cooper Hewitt"/>
              </a:rPr>
              <a:t>7</a:t>
            </a:r>
          </a:p>
          <a:p>
            <a:pPr algn="ctr">
              <a:lnSpc>
                <a:spcPts val="1820"/>
              </a:lnSpc>
            </a:pPr>
            <a:r>
              <a:rPr lang="en-US" sz="1300">
                <a:solidFill>
                  <a:srgbClr val="3A3A3A"/>
                </a:solidFill>
                <a:latin typeface="Cooper Hewitt"/>
                <a:ea typeface="Cooper Hewitt"/>
                <a:cs typeface="Cooper Hewitt"/>
                <a:sym typeface="Cooper Hewitt"/>
              </a:rPr>
              <a:t>8</a:t>
            </a:r>
          </a:p>
          <a:p>
            <a:pPr algn="ctr">
              <a:lnSpc>
                <a:spcPts val="1820"/>
              </a:lnSpc>
            </a:pPr>
            <a:r>
              <a:rPr lang="en-US" sz="1300">
                <a:solidFill>
                  <a:srgbClr val="3A3A3A"/>
                </a:solidFill>
                <a:latin typeface="Cooper Hewitt"/>
                <a:ea typeface="Cooper Hewitt"/>
                <a:cs typeface="Cooper Hewitt"/>
                <a:sym typeface="Cooper Hewitt"/>
              </a:rPr>
              <a:t>9</a:t>
            </a:r>
          </a:p>
          <a:p>
            <a:pPr algn="ctr">
              <a:lnSpc>
                <a:spcPts val="1820"/>
              </a:lnSpc>
            </a:pPr>
            <a:r>
              <a:rPr lang="en-US" sz="1300">
                <a:solidFill>
                  <a:srgbClr val="3A3A3A"/>
                </a:solidFill>
                <a:latin typeface="Cooper Hewitt"/>
                <a:ea typeface="Cooper Hewitt"/>
                <a:cs typeface="Cooper Hewitt"/>
                <a:sym typeface="Cooper Hewitt"/>
              </a:rPr>
              <a:t>10</a:t>
            </a:r>
          </a:p>
          <a:p>
            <a:pPr algn="ctr">
              <a:lnSpc>
                <a:spcPts val="1820"/>
              </a:lnSpc>
            </a:pPr>
            <a:r>
              <a:rPr lang="en-US" sz="1300">
                <a:solidFill>
                  <a:srgbClr val="3A3A3A"/>
                </a:solidFill>
                <a:latin typeface="Cooper Hewitt"/>
                <a:ea typeface="Cooper Hewitt"/>
                <a:cs typeface="Cooper Hewitt"/>
                <a:sym typeface="Cooper Hewitt"/>
              </a:rPr>
              <a:t>11</a:t>
            </a:r>
          </a:p>
          <a:p>
            <a:pPr algn="ctr">
              <a:lnSpc>
                <a:spcPts val="1820"/>
              </a:lnSpc>
            </a:pPr>
            <a:r>
              <a:rPr lang="en-US" sz="1300">
                <a:solidFill>
                  <a:srgbClr val="3A3A3A"/>
                </a:solidFill>
                <a:latin typeface="Cooper Hewitt"/>
                <a:ea typeface="Cooper Hewitt"/>
                <a:cs typeface="Cooper Hewitt"/>
                <a:sym typeface="Cooper Hewitt"/>
              </a:rPr>
              <a:t>12</a:t>
            </a:r>
          </a:p>
          <a:p>
            <a:pPr algn="ctr">
              <a:lnSpc>
                <a:spcPts val="1820"/>
              </a:lnSpc>
            </a:pPr>
            <a:r>
              <a:rPr lang="en-US" sz="1300">
                <a:solidFill>
                  <a:srgbClr val="3A3A3A"/>
                </a:solidFill>
                <a:latin typeface="Cooper Hewitt"/>
                <a:ea typeface="Cooper Hewitt"/>
                <a:cs typeface="Cooper Hewitt"/>
                <a:sym typeface="Cooper Hewitt"/>
              </a:rPr>
              <a:t>13</a:t>
            </a:r>
          </a:p>
          <a:p>
            <a:pPr algn="ctr">
              <a:lnSpc>
                <a:spcPts val="1820"/>
              </a:lnSpc>
            </a:pPr>
            <a:r>
              <a:rPr lang="en-US" sz="1300">
                <a:solidFill>
                  <a:srgbClr val="3A3A3A"/>
                </a:solidFill>
                <a:latin typeface="Cooper Hewitt"/>
                <a:ea typeface="Cooper Hewitt"/>
                <a:cs typeface="Cooper Hewitt"/>
                <a:sym typeface="Cooper Hewitt"/>
              </a:rPr>
              <a:t>14</a:t>
            </a:r>
          </a:p>
          <a:p>
            <a:pPr algn="ctr">
              <a:lnSpc>
                <a:spcPts val="1820"/>
              </a:lnSpc>
              <a:spcBef>
                <a:spcPct val="0"/>
              </a:spcBef>
            </a:pPr>
            <a:r>
              <a:rPr lang="en-US" sz="1300">
                <a:solidFill>
                  <a:srgbClr val="3A3A3A"/>
                </a:solidFill>
                <a:latin typeface="Cooper Hewitt"/>
                <a:ea typeface="Cooper Hewitt"/>
                <a:cs typeface="Cooper Hewitt"/>
                <a:sym typeface="Cooper Hewitt"/>
              </a:rPr>
              <a:t>15</a:t>
            </a:r>
          </a:p>
          <a:p>
            <a:pPr algn="ctr">
              <a:lnSpc>
                <a:spcPts val="1820"/>
              </a:lnSpc>
              <a:spcBef>
                <a:spcPct val="0"/>
              </a:spcBef>
            </a:pPr>
            <a:r>
              <a:rPr lang="en-US" b="true" sz="1300">
                <a:solidFill>
                  <a:srgbClr val="3A3A3A"/>
                </a:solidFill>
                <a:latin typeface="Cooper Hewitt"/>
                <a:ea typeface="Cooper Hewitt"/>
                <a:cs typeface="Cooper Hewitt"/>
                <a:sym typeface="Cooper Hewitt"/>
              </a:rPr>
              <a:t>16</a:t>
            </a:r>
          </a:p>
          <a:p>
            <a:pPr algn="ctr">
              <a:lnSpc>
                <a:spcPts val="1820"/>
              </a:lnSpc>
              <a:spcBef>
                <a:spcPct val="0"/>
              </a:spcBef>
            </a:pPr>
            <a:r>
              <a:rPr lang="en-US" b="true" sz="1300">
                <a:solidFill>
                  <a:srgbClr val="3A3A3A"/>
                </a:solidFill>
                <a:latin typeface="Cooper Hewitt"/>
                <a:ea typeface="Cooper Hewitt"/>
                <a:cs typeface="Cooper Hewitt"/>
                <a:sym typeface="Cooper Hewitt"/>
              </a:rPr>
              <a:t>17</a:t>
            </a:r>
          </a:p>
          <a:p>
            <a:pPr algn="ctr">
              <a:lnSpc>
                <a:spcPts val="1820"/>
              </a:lnSpc>
              <a:spcBef>
                <a:spcPct val="0"/>
              </a:spcBef>
            </a:pPr>
            <a:r>
              <a:rPr lang="en-US" b="true" sz="1300">
                <a:solidFill>
                  <a:srgbClr val="3A3A3A"/>
                </a:solidFill>
                <a:latin typeface="Cooper Hewitt"/>
                <a:ea typeface="Cooper Hewitt"/>
                <a:cs typeface="Cooper Hewitt"/>
                <a:sym typeface="Cooper Hewitt"/>
              </a:rPr>
              <a:t>18</a:t>
            </a:r>
          </a:p>
          <a:p>
            <a:pPr algn="ctr">
              <a:lnSpc>
                <a:spcPts val="1820"/>
              </a:lnSpc>
              <a:spcBef>
                <a:spcPct val="0"/>
              </a:spcBef>
            </a:pPr>
            <a:r>
              <a:rPr lang="en-US" b="true" sz="1300">
                <a:solidFill>
                  <a:srgbClr val="3A3A3A"/>
                </a:solidFill>
                <a:latin typeface="Cooper Hewitt"/>
                <a:ea typeface="Cooper Hewitt"/>
                <a:cs typeface="Cooper Hewitt"/>
                <a:sym typeface="Cooper Hewitt"/>
              </a:rPr>
              <a:t>19</a:t>
            </a:r>
          </a:p>
          <a:p>
            <a:pPr algn="ctr">
              <a:lnSpc>
                <a:spcPts val="1820"/>
              </a:lnSpc>
              <a:spcBef>
                <a:spcPct val="0"/>
              </a:spcBef>
            </a:pPr>
            <a:r>
              <a:rPr lang="en-US" b="true" sz="1300">
                <a:solidFill>
                  <a:srgbClr val="3A3A3A"/>
                </a:solidFill>
                <a:latin typeface="Cooper Hewitt"/>
                <a:ea typeface="Cooper Hewitt"/>
                <a:cs typeface="Cooper Hewitt"/>
                <a:sym typeface="Cooper Hewitt"/>
              </a:rPr>
              <a:t>20</a:t>
            </a:r>
          </a:p>
          <a:p>
            <a:pPr algn="ctr">
              <a:lnSpc>
                <a:spcPts val="1820"/>
              </a:lnSpc>
              <a:spcBef>
                <a:spcPct val="0"/>
              </a:spcBef>
            </a:pPr>
            <a:r>
              <a:rPr lang="en-US" b="true" sz="1300">
                <a:solidFill>
                  <a:srgbClr val="3A3A3A"/>
                </a:solidFill>
                <a:latin typeface="Cooper Hewitt"/>
                <a:ea typeface="Cooper Hewitt"/>
                <a:cs typeface="Cooper Hewitt"/>
                <a:sym typeface="Cooper Hewitt"/>
              </a:rPr>
              <a:t>21</a:t>
            </a:r>
          </a:p>
          <a:p>
            <a:pPr algn="ctr">
              <a:lnSpc>
                <a:spcPts val="1820"/>
              </a:lnSpc>
              <a:spcBef>
                <a:spcPct val="0"/>
              </a:spcBef>
            </a:pPr>
            <a:r>
              <a:rPr lang="en-US" b="true" sz="1300">
                <a:solidFill>
                  <a:srgbClr val="3A3A3A"/>
                </a:solidFill>
                <a:latin typeface="Cooper Hewitt"/>
                <a:ea typeface="Cooper Hewitt"/>
                <a:cs typeface="Cooper Hewitt"/>
                <a:sym typeface="Cooper Hewitt"/>
              </a:rPr>
              <a:t>22</a:t>
            </a:r>
          </a:p>
          <a:p>
            <a:pPr algn="ctr">
              <a:lnSpc>
                <a:spcPts val="1820"/>
              </a:lnSpc>
              <a:spcBef>
                <a:spcPct val="0"/>
              </a:spcBef>
            </a:pPr>
            <a:r>
              <a:rPr lang="en-US" b="true" sz="1300">
                <a:solidFill>
                  <a:srgbClr val="3A3A3A"/>
                </a:solidFill>
                <a:latin typeface="Cooper Hewitt"/>
                <a:ea typeface="Cooper Hewitt"/>
                <a:cs typeface="Cooper Hewitt"/>
                <a:sym typeface="Cooper Hewitt"/>
              </a:rPr>
              <a:t>23</a:t>
            </a:r>
          </a:p>
          <a:p>
            <a:pPr algn="ctr">
              <a:lnSpc>
                <a:spcPts val="1820"/>
              </a:lnSpc>
              <a:spcBef>
                <a:spcPct val="0"/>
              </a:spcBef>
            </a:pPr>
            <a:r>
              <a:rPr lang="en-US" b="true" sz="1300">
                <a:solidFill>
                  <a:srgbClr val="3A3A3A"/>
                </a:solidFill>
                <a:latin typeface="Cooper Hewitt"/>
                <a:ea typeface="Cooper Hewitt"/>
                <a:cs typeface="Cooper Hewitt"/>
                <a:sym typeface="Cooper Hewitt"/>
              </a:rPr>
              <a:t>24</a:t>
            </a:r>
          </a:p>
          <a:p>
            <a:pPr algn="ctr">
              <a:lnSpc>
                <a:spcPts val="1820"/>
              </a:lnSpc>
              <a:spcBef>
                <a:spcPct val="0"/>
              </a:spcBef>
            </a:pPr>
            <a:r>
              <a:rPr lang="en-US" b="true" sz="1300">
                <a:solidFill>
                  <a:srgbClr val="3A3A3A"/>
                </a:solidFill>
                <a:latin typeface="Cooper Hewitt"/>
                <a:ea typeface="Cooper Hewitt"/>
                <a:cs typeface="Cooper Hewitt"/>
                <a:sym typeface="Cooper Hewitt"/>
              </a:rPr>
              <a:t>25</a:t>
            </a:r>
          </a:p>
          <a:p>
            <a:pPr algn="ctr">
              <a:lnSpc>
                <a:spcPts val="1820"/>
              </a:lnSpc>
              <a:spcBef>
                <a:spcPct val="0"/>
              </a:spcBef>
            </a:pPr>
            <a:r>
              <a:rPr lang="en-US" b="true" sz="1300">
                <a:solidFill>
                  <a:srgbClr val="3A3A3A"/>
                </a:solidFill>
                <a:latin typeface="Cooper Hewitt"/>
                <a:ea typeface="Cooper Hewitt"/>
                <a:cs typeface="Cooper Hewitt"/>
                <a:sym typeface="Cooper Hewitt"/>
              </a:rPr>
              <a:t>26</a:t>
            </a:r>
          </a:p>
          <a:p>
            <a:pPr algn="ctr">
              <a:lnSpc>
                <a:spcPts val="1820"/>
              </a:lnSpc>
              <a:spcBef>
                <a:spcPct val="0"/>
              </a:spcBef>
            </a:pPr>
            <a:r>
              <a:rPr lang="en-US" b="true" sz="1300">
                <a:solidFill>
                  <a:srgbClr val="3A3A3A"/>
                </a:solidFill>
                <a:latin typeface="Cooper Hewitt"/>
                <a:ea typeface="Cooper Hewitt"/>
                <a:cs typeface="Cooper Hewitt"/>
                <a:sym typeface="Cooper Hewitt"/>
              </a:rPr>
              <a:t>27</a:t>
            </a:r>
          </a:p>
          <a:p>
            <a:pPr algn="ctr">
              <a:lnSpc>
                <a:spcPts val="1820"/>
              </a:lnSpc>
              <a:spcBef>
                <a:spcPct val="0"/>
              </a:spcBef>
            </a:pPr>
            <a:r>
              <a:rPr lang="en-US" b="true" sz="1300">
                <a:solidFill>
                  <a:srgbClr val="3A3A3A"/>
                </a:solidFill>
                <a:latin typeface="Cooper Hewitt"/>
                <a:ea typeface="Cooper Hewitt"/>
                <a:cs typeface="Cooper Hewitt"/>
                <a:sym typeface="Cooper Hewitt"/>
              </a:rPr>
              <a:t>28</a:t>
            </a:r>
          </a:p>
          <a:p>
            <a:pPr algn="ctr">
              <a:lnSpc>
                <a:spcPts val="1820"/>
              </a:lnSpc>
              <a:spcBef>
                <a:spcPct val="0"/>
              </a:spcBef>
            </a:pPr>
            <a:r>
              <a:rPr lang="en-US" b="true" sz="1300">
                <a:solidFill>
                  <a:srgbClr val="3A3A3A"/>
                </a:solidFill>
                <a:latin typeface="Cooper Hewitt"/>
                <a:ea typeface="Cooper Hewitt"/>
                <a:cs typeface="Cooper Hewitt"/>
                <a:sym typeface="Cooper Hewitt"/>
              </a:rPr>
              <a:t>29</a:t>
            </a:r>
          </a:p>
          <a:p>
            <a:pPr algn="ctr">
              <a:lnSpc>
                <a:spcPts val="1820"/>
              </a:lnSpc>
              <a:spcBef>
                <a:spcPct val="0"/>
              </a:spcBef>
            </a:pPr>
            <a:r>
              <a:rPr lang="en-US" b="true" sz="1300">
                <a:solidFill>
                  <a:srgbClr val="3A3A3A"/>
                </a:solidFill>
                <a:latin typeface="Cooper Hewitt"/>
                <a:ea typeface="Cooper Hewitt"/>
                <a:cs typeface="Cooper Hewitt"/>
                <a:sym typeface="Cooper Hewitt"/>
              </a:rPr>
              <a:t>30</a:t>
            </a:r>
          </a:p>
          <a:p>
            <a:pPr algn="ctr">
              <a:lnSpc>
                <a:spcPts val="1820"/>
              </a:lnSpc>
              <a:spcBef>
                <a:spcPct val="0"/>
              </a:spcBef>
            </a:pPr>
            <a:r>
              <a:rPr lang="en-US" b="true" sz="1300">
                <a:solidFill>
                  <a:srgbClr val="3A3A3A"/>
                </a:solidFill>
                <a:latin typeface="Cooper Hewitt"/>
                <a:ea typeface="Cooper Hewitt"/>
                <a:cs typeface="Cooper Hewitt"/>
                <a:sym typeface="Cooper Hewitt"/>
              </a:rPr>
              <a:t>31</a:t>
            </a:r>
          </a:p>
          <a:p>
            <a:pPr algn="ctr">
              <a:lnSpc>
                <a:spcPts val="1820"/>
              </a:lnSpc>
              <a:spcBef>
                <a:spcPct val="0"/>
              </a:spcBef>
            </a:pPr>
            <a:r>
              <a:rPr lang="en-US" b="true" sz="1300">
                <a:solidFill>
                  <a:srgbClr val="3A3A3A"/>
                </a:solidFill>
                <a:latin typeface="Cooper Hewitt"/>
                <a:ea typeface="Cooper Hewitt"/>
                <a:cs typeface="Cooper Hewitt"/>
                <a:sym typeface="Cooper Hewitt"/>
              </a:rPr>
              <a:t>32</a:t>
            </a:r>
          </a:p>
          <a:p>
            <a:pPr algn="ctr">
              <a:lnSpc>
                <a:spcPts val="1820"/>
              </a:lnSpc>
              <a:spcBef>
                <a:spcPct val="0"/>
              </a:spcBef>
            </a:pPr>
            <a:r>
              <a:rPr lang="en-US" b="true" sz="1300">
                <a:solidFill>
                  <a:srgbClr val="3A3A3A"/>
                </a:solidFill>
                <a:latin typeface="Cooper Hewitt"/>
                <a:ea typeface="Cooper Hewitt"/>
                <a:cs typeface="Cooper Hewitt"/>
                <a:sym typeface="Cooper Hewitt"/>
              </a:rPr>
              <a:t>33</a:t>
            </a:r>
          </a:p>
          <a:p>
            <a:pPr algn="ctr">
              <a:lnSpc>
                <a:spcPts val="1820"/>
              </a:lnSpc>
              <a:spcBef>
                <a:spcPct val="0"/>
              </a:spcBef>
            </a:pPr>
            <a:r>
              <a:rPr lang="en-US" b="true" sz="1300">
                <a:solidFill>
                  <a:srgbClr val="3A3A3A"/>
                </a:solidFill>
                <a:latin typeface="Cooper Hewitt"/>
                <a:ea typeface="Cooper Hewitt"/>
                <a:cs typeface="Cooper Hewitt"/>
                <a:sym typeface="Cooper Hewitt"/>
              </a:rPr>
              <a:t>34</a:t>
            </a:r>
          </a:p>
        </p:txBody>
      </p:sp>
      <p:sp>
        <p:nvSpPr>
          <p:cNvPr name="TextBox 79" id="79"/>
          <p:cNvSpPr txBox="true"/>
          <p:nvPr/>
        </p:nvSpPr>
        <p:spPr>
          <a:xfrm rot="0">
            <a:off x="11600834" y="1173996"/>
            <a:ext cx="198239" cy="5748654"/>
          </a:xfrm>
          <a:prstGeom prst="rect">
            <a:avLst/>
          </a:prstGeom>
        </p:spPr>
        <p:txBody>
          <a:bodyPr anchor="t" rtlCol="false" tIns="0" lIns="0" bIns="0" rIns="0">
            <a:spAutoFit/>
          </a:bodyPr>
          <a:lstStyle/>
          <a:p>
            <a:pPr algn="ctr">
              <a:lnSpc>
                <a:spcPts val="1820"/>
              </a:lnSpc>
            </a:pPr>
            <a:r>
              <a:rPr lang="en-US" sz="1300">
                <a:solidFill>
                  <a:srgbClr val="3A3A3A"/>
                </a:solidFill>
                <a:latin typeface="Cooper Hewitt"/>
                <a:ea typeface="Cooper Hewitt"/>
                <a:cs typeface="Cooper Hewitt"/>
                <a:sym typeface="Cooper Hewitt"/>
              </a:rPr>
              <a:t>35</a:t>
            </a:r>
          </a:p>
          <a:p>
            <a:pPr algn="ctr">
              <a:lnSpc>
                <a:spcPts val="1820"/>
              </a:lnSpc>
            </a:pPr>
            <a:r>
              <a:rPr lang="en-US" sz="1300">
                <a:solidFill>
                  <a:srgbClr val="3A3A3A"/>
                </a:solidFill>
                <a:latin typeface="Cooper Hewitt"/>
                <a:ea typeface="Cooper Hewitt"/>
                <a:cs typeface="Cooper Hewitt"/>
                <a:sym typeface="Cooper Hewitt"/>
              </a:rPr>
              <a:t>36</a:t>
            </a:r>
          </a:p>
          <a:p>
            <a:pPr algn="ctr">
              <a:lnSpc>
                <a:spcPts val="1820"/>
              </a:lnSpc>
            </a:pPr>
            <a:r>
              <a:rPr lang="en-US" sz="1300">
                <a:solidFill>
                  <a:srgbClr val="3A3A3A"/>
                </a:solidFill>
                <a:latin typeface="Cooper Hewitt"/>
                <a:ea typeface="Cooper Hewitt"/>
                <a:cs typeface="Cooper Hewitt"/>
                <a:sym typeface="Cooper Hewitt"/>
              </a:rPr>
              <a:t>37</a:t>
            </a:r>
          </a:p>
          <a:p>
            <a:pPr algn="ctr">
              <a:lnSpc>
                <a:spcPts val="1820"/>
              </a:lnSpc>
            </a:pPr>
            <a:r>
              <a:rPr lang="en-US" sz="1300">
                <a:solidFill>
                  <a:srgbClr val="3A3A3A"/>
                </a:solidFill>
                <a:latin typeface="Cooper Hewitt"/>
                <a:ea typeface="Cooper Hewitt"/>
                <a:cs typeface="Cooper Hewitt"/>
                <a:sym typeface="Cooper Hewitt"/>
              </a:rPr>
              <a:t>38</a:t>
            </a:r>
          </a:p>
          <a:p>
            <a:pPr algn="ctr">
              <a:lnSpc>
                <a:spcPts val="1820"/>
              </a:lnSpc>
            </a:pPr>
            <a:r>
              <a:rPr lang="en-US" sz="1300">
                <a:solidFill>
                  <a:srgbClr val="3A3A3A"/>
                </a:solidFill>
                <a:latin typeface="Cooper Hewitt"/>
                <a:ea typeface="Cooper Hewitt"/>
                <a:cs typeface="Cooper Hewitt"/>
                <a:sym typeface="Cooper Hewitt"/>
              </a:rPr>
              <a:t>39</a:t>
            </a:r>
          </a:p>
          <a:p>
            <a:pPr algn="ctr">
              <a:lnSpc>
                <a:spcPts val="1820"/>
              </a:lnSpc>
            </a:pPr>
            <a:r>
              <a:rPr lang="en-US" sz="1300">
                <a:solidFill>
                  <a:srgbClr val="3A3A3A"/>
                </a:solidFill>
                <a:latin typeface="Cooper Hewitt"/>
                <a:ea typeface="Cooper Hewitt"/>
                <a:cs typeface="Cooper Hewitt"/>
                <a:sym typeface="Cooper Hewitt"/>
              </a:rPr>
              <a:t>40</a:t>
            </a:r>
          </a:p>
          <a:p>
            <a:pPr algn="ctr">
              <a:lnSpc>
                <a:spcPts val="1820"/>
              </a:lnSpc>
            </a:pPr>
            <a:r>
              <a:rPr lang="en-US" sz="1300">
                <a:solidFill>
                  <a:srgbClr val="3A3A3A"/>
                </a:solidFill>
                <a:latin typeface="Cooper Hewitt"/>
                <a:ea typeface="Cooper Hewitt"/>
                <a:cs typeface="Cooper Hewitt"/>
                <a:sym typeface="Cooper Hewitt"/>
              </a:rPr>
              <a:t>41</a:t>
            </a:r>
          </a:p>
          <a:p>
            <a:pPr algn="ctr">
              <a:lnSpc>
                <a:spcPts val="1820"/>
              </a:lnSpc>
            </a:pPr>
            <a:r>
              <a:rPr lang="en-US" sz="1300">
                <a:solidFill>
                  <a:srgbClr val="3A3A3A"/>
                </a:solidFill>
                <a:latin typeface="Cooper Hewitt"/>
                <a:ea typeface="Cooper Hewitt"/>
                <a:cs typeface="Cooper Hewitt"/>
                <a:sym typeface="Cooper Hewitt"/>
              </a:rPr>
              <a:t>42</a:t>
            </a:r>
          </a:p>
          <a:p>
            <a:pPr algn="ctr">
              <a:lnSpc>
                <a:spcPts val="1820"/>
              </a:lnSpc>
            </a:pPr>
            <a:r>
              <a:rPr lang="en-US" sz="1300">
                <a:solidFill>
                  <a:srgbClr val="3A3A3A"/>
                </a:solidFill>
                <a:latin typeface="Cooper Hewitt"/>
                <a:ea typeface="Cooper Hewitt"/>
                <a:cs typeface="Cooper Hewitt"/>
                <a:sym typeface="Cooper Hewitt"/>
              </a:rPr>
              <a:t>43</a:t>
            </a:r>
          </a:p>
          <a:p>
            <a:pPr algn="ctr">
              <a:lnSpc>
                <a:spcPts val="1820"/>
              </a:lnSpc>
            </a:pPr>
            <a:r>
              <a:rPr lang="en-US" sz="1300">
                <a:solidFill>
                  <a:srgbClr val="3A3A3A"/>
                </a:solidFill>
                <a:latin typeface="Cooper Hewitt"/>
                <a:ea typeface="Cooper Hewitt"/>
                <a:cs typeface="Cooper Hewitt"/>
                <a:sym typeface="Cooper Hewitt"/>
              </a:rPr>
              <a:t>44</a:t>
            </a:r>
          </a:p>
          <a:p>
            <a:pPr algn="ctr">
              <a:lnSpc>
                <a:spcPts val="1820"/>
              </a:lnSpc>
            </a:pPr>
            <a:r>
              <a:rPr lang="en-US" sz="1300">
                <a:solidFill>
                  <a:srgbClr val="3A3A3A"/>
                </a:solidFill>
                <a:latin typeface="Cooper Hewitt"/>
                <a:ea typeface="Cooper Hewitt"/>
                <a:cs typeface="Cooper Hewitt"/>
                <a:sym typeface="Cooper Hewitt"/>
              </a:rPr>
              <a:t>45</a:t>
            </a:r>
          </a:p>
          <a:p>
            <a:pPr algn="ctr">
              <a:lnSpc>
                <a:spcPts val="1820"/>
              </a:lnSpc>
            </a:pPr>
            <a:r>
              <a:rPr lang="en-US" sz="1300">
                <a:solidFill>
                  <a:srgbClr val="3A3A3A"/>
                </a:solidFill>
                <a:latin typeface="Cooper Hewitt"/>
                <a:ea typeface="Cooper Hewitt"/>
                <a:cs typeface="Cooper Hewitt"/>
                <a:sym typeface="Cooper Hewitt"/>
              </a:rPr>
              <a:t>46</a:t>
            </a:r>
          </a:p>
          <a:p>
            <a:pPr algn="ctr">
              <a:lnSpc>
                <a:spcPts val="1820"/>
              </a:lnSpc>
            </a:pPr>
            <a:r>
              <a:rPr lang="en-US" sz="1300">
                <a:solidFill>
                  <a:srgbClr val="3A3A3A"/>
                </a:solidFill>
                <a:latin typeface="Cooper Hewitt"/>
                <a:ea typeface="Cooper Hewitt"/>
                <a:cs typeface="Cooper Hewitt"/>
                <a:sym typeface="Cooper Hewitt"/>
              </a:rPr>
              <a:t>47</a:t>
            </a:r>
          </a:p>
          <a:p>
            <a:pPr algn="ctr">
              <a:lnSpc>
                <a:spcPts val="1820"/>
              </a:lnSpc>
            </a:pPr>
            <a:r>
              <a:rPr lang="en-US" sz="1300">
                <a:solidFill>
                  <a:srgbClr val="3A3A3A"/>
                </a:solidFill>
                <a:latin typeface="Cooper Hewitt"/>
                <a:ea typeface="Cooper Hewitt"/>
                <a:cs typeface="Cooper Hewitt"/>
                <a:sym typeface="Cooper Hewitt"/>
              </a:rPr>
              <a:t>48</a:t>
            </a:r>
          </a:p>
          <a:p>
            <a:pPr algn="ctr">
              <a:lnSpc>
                <a:spcPts val="1820"/>
              </a:lnSpc>
            </a:pPr>
            <a:r>
              <a:rPr lang="en-US" sz="1300">
                <a:solidFill>
                  <a:srgbClr val="3A3A3A"/>
                </a:solidFill>
                <a:latin typeface="Cooper Hewitt"/>
                <a:ea typeface="Cooper Hewitt"/>
                <a:cs typeface="Cooper Hewitt"/>
                <a:sym typeface="Cooper Hewitt"/>
              </a:rPr>
              <a:t>49</a:t>
            </a:r>
          </a:p>
          <a:p>
            <a:pPr algn="ctr">
              <a:lnSpc>
                <a:spcPts val="1820"/>
              </a:lnSpc>
            </a:pPr>
            <a:r>
              <a:rPr lang="en-US" sz="1300">
                <a:solidFill>
                  <a:srgbClr val="3A3A3A"/>
                </a:solidFill>
                <a:latin typeface="Cooper Hewitt"/>
                <a:ea typeface="Cooper Hewitt"/>
                <a:cs typeface="Cooper Hewitt"/>
                <a:sym typeface="Cooper Hewitt"/>
              </a:rPr>
              <a:t>50</a:t>
            </a:r>
          </a:p>
          <a:p>
            <a:pPr algn="ctr">
              <a:lnSpc>
                <a:spcPts val="1820"/>
              </a:lnSpc>
            </a:pPr>
            <a:r>
              <a:rPr lang="en-US" sz="1300">
                <a:solidFill>
                  <a:srgbClr val="3A3A3A"/>
                </a:solidFill>
                <a:latin typeface="Cooper Hewitt"/>
                <a:ea typeface="Cooper Hewitt"/>
                <a:cs typeface="Cooper Hewitt"/>
                <a:sym typeface="Cooper Hewitt"/>
              </a:rPr>
              <a:t>51</a:t>
            </a:r>
          </a:p>
          <a:p>
            <a:pPr algn="ctr">
              <a:lnSpc>
                <a:spcPts val="1820"/>
              </a:lnSpc>
            </a:pPr>
            <a:r>
              <a:rPr lang="en-US" sz="1300">
                <a:solidFill>
                  <a:srgbClr val="3A3A3A"/>
                </a:solidFill>
                <a:latin typeface="Cooper Hewitt"/>
                <a:ea typeface="Cooper Hewitt"/>
                <a:cs typeface="Cooper Hewitt"/>
                <a:sym typeface="Cooper Hewitt"/>
              </a:rPr>
              <a:t>52</a:t>
            </a:r>
          </a:p>
          <a:p>
            <a:pPr algn="ctr">
              <a:lnSpc>
                <a:spcPts val="1820"/>
              </a:lnSpc>
            </a:pPr>
            <a:r>
              <a:rPr lang="en-US" sz="1300">
                <a:solidFill>
                  <a:srgbClr val="3A3A3A"/>
                </a:solidFill>
                <a:latin typeface="Cooper Hewitt"/>
                <a:ea typeface="Cooper Hewitt"/>
                <a:cs typeface="Cooper Hewitt"/>
                <a:sym typeface="Cooper Hewitt"/>
              </a:rPr>
              <a:t>53</a:t>
            </a:r>
          </a:p>
          <a:p>
            <a:pPr algn="ctr">
              <a:lnSpc>
                <a:spcPts val="1820"/>
              </a:lnSpc>
            </a:pPr>
            <a:r>
              <a:rPr lang="en-US" sz="1300">
                <a:solidFill>
                  <a:srgbClr val="3A3A3A"/>
                </a:solidFill>
                <a:latin typeface="Cooper Hewitt"/>
                <a:ea typeface="Cooper Hewitt"/>
                <a:cs typeface="Cooper Hewitt"/>
                <a:sym typeface="Cooper Hewitt"/>
              </a:rPr>
              <a:t>54</a:t>
            </a:r>
          </a:p>
          <a:p>
            <a:pPr algn="ctr">
              <a:lnSpc>
                <a:spcPts val="1820"/>
              </a:lnSpc>
            </a:pPr>
            <a:r>
              <a:rPr lang="en-US" sz="1300">
                <a:solidFill>
                  <a:srgbClr val="3A3A3A"/>
                </a:solidFill>
                <a:latin typeface="Cooper Hewitt"/>
                <a:ea typeface="Cooper Hewitt"/>
                <a:cs typeface="Cooper Hewitt"/>
                <a:sym typeface="Cooper Hewitt"/>
              </a:rPr>
              <a:t>55</a:t>
            </a:r>
          </a:p>
          <a:p>
            <a:pPr algn="ctr">
              <a:lnSpc>
                <a:spcPts val="1820"/>
              </a:lnSpc>
            </a:pPr>
            <a:r>
              <a:rPr lang="en-US" sz="1300">
                <a:solidFill>
                  <a:srgbClr val="3A3A3A"/>
                </a:solidFill>
                <a:latin typeface="Cooper Hewitt"/>
                <a:ea typeface="Cooper Hewitt"/>
                <a:cs typeface="Cooper Hewitt"/>
                <a:sym typeface="Cooper Hewitt"/>
              </a:rPr>
              <a:t>56</a:t>
            </a:r>
          </a:p>
          <a:p>
            <a:pPr algn="ctr">
              <a:lnSpc>
                <a:spcPts val="1820"/>
              </a:lnSpc>
            </a:pPr>
            <a:r>
              <a:rPr lang="en-US" sz="1300">
                <a:solidFill>
                  <a:srgbClr val="3A3A3A"/>
                </a:solidFill>
                <a:latin typeface="Cooper Hewitt"/>
                <a:ea typeface="Cooper Hewitt"/>
                <a:cs typeface="Cooper Hewitt"/>
                <a:sym typeface="Cooper Hewitt"/>
              </a:rPr>
              <a:t>57</a:t>
            </a:r>
          </a:p>
          <a:p>
            <a:pPr algn="ctr">
              <a:lnSpc>
                <a:spcPts val="1820"/>
              </a:lnSpc>
            </a:pPr>
            <a:r>
              <a:rPr lang="en-US" sz="1300">
                <a:solidFill>
                  <a:srgbClr val="3A3A3A"/>
                </a:solidFill>
                <a:latin typeface="Cooper Hewitt"/>
                <a:ea typeface="Cooper Hewitt"/>
                <a:cs typeface="Cooper Hewitt"/>
                <a:sym typeface="Cooper Hewitt"/>
              </a:rPr>
              <a:t>58</a:t>
            </a:r>
          </a:p>
          <a:p>
            <a:pPr algn="ctr">
              <a:lnSpc>
                <a:spcPts val="1820"/>
              </a:lnSpc>
              <a:spcBef>
                <a:spcPct val="0"/>
              </a:spcBef>
            </a:pPr>
            <a:r>
              <a:rPr lang="en-US" sz="1300">
                <a:solidFill>
                  <a:srgbClr val="3A3A3A"/>
                </a:solidFill>
                <a:latin typeface="Cooper Hewitt"/>
                <a:ea typeface="Cooper Hewitt"/>
                <a:cs typeface="Cooper Hewitt"/>
                <a:sym typeface="Cooper Hewitt"/>
              </a:rPr>
              <a:t>59</a:t>
            </a:r>
          </a:p>
        </p:txBody>
      </p:sp>
      <p:sp>
        <p:nvSpPr>
          <p:cNvPr name="TextBox 80" id="80"/>
          <p:cNvSpPr txBox="true"/>
          <p:nvPr/>
        </p:nvSpPr>
        <p:spPr>
          <a:xfrm rot="0">
            <a:off x="9705215" y="1277750"/>
            <a:ext cx="1176293" cy="1572389"/>
          </a:xfrm>
          <a:prstGeom prst="rect">
            <a:avLst/>
          </a:prstGeom>
        </p:spPr>
        <p:txBody>
          <a:bodyPr anchor="t" rtlCol="false" tIns="0" lIns="0" bIns="0" rIns="0">
            <a:spAutoFit/>
          </a:bodyPr>
          <a:lstStyle/>
          <a:p>
            <a:pPr algn="l">
              <a:lnSpc>
                <a:spcPts val="356"/>
              </a:lnSpc>
            </a:pPr>
            <a:r>
              <a:rPr lang="en-US" sz="254">
                <a:solidFill>
                  <a:srgbClr val="92CCEB"/>
                </a:solidFill>
                <a:latin typeface="Roboto Mono"/>
                <a:ea typeface="Roboto Mono"/>
                <a:cs typeface="Roboto Mono"/>
                <a:sym typeface="Roboto Mono"/>
              </a:rPr>
              <a:t>#</a:t>
            </a:r>
            <a:r>
              <a:rPr lang="en-US" sz="254" i="true">
                <a:solidFill>
                  <a:srgbClr val="92CCEB"/>
                </a:solidFill>
                <a:latin typeface="Roboto Mono Italics"/>
                <a:ea typeface="Roboto Mono Italics"/>
                <a:cs typeface="Roboto Mono Italics"/>
                <a:sym typeface="Roboto Mono Italics"/>
              </a:rPr>
              <a:t>define</a:t>
            </a:r>
            <a:r>
              <a:rPr lang="en-US" sz="254">
                <a:solidFill>
                  <a:srgbClr val="FFFFFF"/>
                </a:solidFill>
                <a:latin typeface="Roboto Mono"/>
                <a:ea typeface="Roboto Mono"/>
                <a:cs typeface="Roboto Mono"/>
                <a:sym typeface="Roboto Mono"/>
              </a:rPr>
              <a:t> </a:t>
            </a:r>
            <a:r>
              <a:rPr lang="en-US" sz="254">
                <a:solidFill>
                  <a:srgbClr val="88A7F6"/>
                </a:solidFill>
                <a:latin typeface="Roboto Mono"/>
                <a:ea typeface="Roboto Mono"/>
                <a:cs typeface="Roboto Mono"/>
                <a:sym typeface="Roboto Mono"/>
              </a:rPr>
              <a:t>CAPACITY</a:t>
            </a:r>
            <a:r>
              <a:rPr lang="en-US" sz="254">
                <a:solidFill>
                  <a:srgbClr val="FFFFFF"/>
                </a:solidFill>
                <a:latin typeface="Roboto Mono"/>
                <a:ea typeface="Roboto Mono"/>
                <a:cs typeface="Roboto Mono"/>
                <a:sym typeface="Roboto Mono"/>
              </a:rPr>
              <a:t> </a:t>
            </a:r>
            <a:r>
              <a:rPr lang="en-US" sz="254">
                <a:solidFill>
                  <a:srgbClr val="E99173"/>
                </a:solidFill>
                <a:latin typeface="Roboto Mono"/>
                <a:ea typeface="Roboto Mono"/>
                <a:cs typeface="Roboto Mono"/>
                <a:sym typeface="Roboto Mono"/>
              </a:rPr>
              <a:t>10</a:t>
            </a:r>
          </a:p>
          <a:p>
            <a:pPr algn="l">
              <a:lnSpc>
                <a:spcPts val="356"/>
              </a:lnSpc>
            </a:pPr>
            <a:r>
              <a:rPr lang="en-US" sz="254">
                <a:solidFill>
                  <a:srgbClr val="E99173"/>
                </a:solidFill>
                <a:latin typeface="Roboto Mono"/>
                <a:ea typeface="Roboto Mono"/>
                <a:cs typeface="Roboto Mono"/>
                <a:sym typeface="Roboto Mono"/>
              </a:rPr>
              <a:t>typedef</a:t>
            </a:r>
            <a:r>
              <a:rPr lang="en-US" sz="254">
                <a:solidFill>
                  <a:srgbClr val="FFFFFF"/>
                </a:solidFill>
                <a:latin typeface="Roboto Mono"/>
                <a:ea typeface="Roboto Mono"/>
                <a:cs typeface="Roboto Mono"/>
                <a:sym typeface="Roboto Mono"/>
              </a:rPr>
              <a:t> </a:t>
            </a:r>
            <a:r>
              <a:rPr lang="en-US" sz="254">
                <a:solidFill>
                  <a:srgbClr val="BC92E0"/>
                </a:solidFill>
                <a:latin typeface="Roboto Mono"/>
                <a:ea typeface="Roboto Mono"/>
                <a:cs typeface="Roboto Mono"/>
                <a:sym typeface="Roboto Mono"/>
              </a:rPr>
              <a:t>char</a:t>
            </a:r>
            <a:r>
              <a:rPr lang="en-US" sz="254">
                <a:solidFill>
                  <a:srgbClr val="FFFFFF"/>
                </a:solidFill>
                <a:latin typeface="Roboto Mono"/>
                <a:ea typeface="Roboto Mono"/>
                <a:cs typeface="Roboto Mono"/>
                <a:sym typeface="Roboto Mono"/>
              </a:rPr>
              <a:t> </a:t>
            </a:r>
            <a:r>
              <a:rPr lang="en-US" sz="254">
                <a:solidFill>
                  <a:srgbClr val="9CDBFB"/>
                </a:solidFill>
                <a:latin typeface="Roboto Mono"/>
                <a:ea typeface="Roboto Mono"/>
                <a:cs typeface="Roboto Mono"/>
                <a:sym typeface="Roboto Mono"/>
              </a:rPr>
              <a:t>*</a:t>
            </a:r>
            <a:r>
              <a:rPr lang="en-US" sz="254">
                <a:solidFill>
                  <a:srgbClr val="F7CD7A"/>
                </a:solidFill>
                <a:latin typeface="Roboto Mono"/>
                <a:ea typeface="Roboto Mono"/>
                <a:cs typeface="Roboto Mono"/>
                <a:sym typeface="Roboto Mono"/>
              </a:rPr>
              <a:t>str_t</a:t>
            </a:r>
            <a:r>
              <a:rPr lang="en-US" sz="254">
                <a:solidFill>
                  <a:srgbClr val="FFFFFF"/>
                </a:solidFill>
                <a:latin typeface="Roboto Mono"/>
                <a:ea typeface="Roboto Mono"/>
                <a:cs typeface="Roboto Mono"/>
                <a:sym typeface="Roboto Mono"/>
              </a:rPr>
              <a:t>;</a:t>
            </a:r>
          </a:p>
          <a:p>
            <a:pPr algn="l">
              <a:lnSpc>
                <a:spcPts val="356"/>
              </a:lnSpc>
            </a:pPr>
          </a:p>
          <a:p>
            <a:pPr algn="l">
              <a:lnSpc>
                <a:spcPts val="356"/>
              </a:lnSpc>
            </a:pPr>
            <a:r>
              <a:rPr lang="en-US" sz="254">
                <a:solidFill>
                  <a:srgbClr val="F7CD7A"/>
                </a:solidFill>
                <a:latin typeface="Roboto Mono"/>
                <a:ea typeface="Roboto Mono"/>
                <a:cs typeface="Roboto Mono"/>
                <a:sym typeface="Roboto Mono"/>
              </a:rPr>
              <a:t>str_t</a:t>
            </a: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queue</a:t>
            </a:r>
            <a:r>
              <a:rPr lang="en-US" sz="254">
                <a:solidFill>
                  <a:srgbClr val="FFFFFF"/>
                </a:solidFill>
                <a:latin typeface="Roboto Mono"/>
                <a:ea typeface="Roboto Mono"/>
                <a:cs typeface="Roboto Mono"/>
                <a:sym typeface="Roboto Mono"/>
              </a:rPr>
              <a:t>[</a:t>
            </a:r>
            <a:r>
              <a:rPr lang="en-US" sz="254">
                <a:solidFill>
                  <a:srgbClr val="88A7F6"/>
                </a:solidFill>
                <a:latin typeface="Roboto Mono"/>
                <a:ea typeface="Roboto Mono"/>
                <a:cs typeface="Roboto Mono"/>
                <a:sym typeface="Roboto Mono"/>
              </a:rPr>
              <a:t>CAPACITY</a:t>
            </a:r>
            <a:r>
              <a:rPr lang="en-US" sz="254">
                <a:solidFill>
                  <a:srgbClr val="FFFFFF"/>
                </a:solidFill>
                <a:latin typeface="Roboto Mono"/>
                <a:ea typeface="Roboto Mono"/>
                <a:cs typeface="Roboto Mono"/>
                <a:sym typeface="Roboto Mono"/>
              </a:rPr>
              <a:t>];</a:t>
            </a:r>
          </a:p>
          <a:p>
            <a:pPr algn="l">
              <a:lnSpc>
                <a:spcPts val="356"/>
              </a:lnSpc>
            </a:pPr>
            <a:r>
              <a:rPr lang="en-US" sz="254">
                <a:solidFill>
                  <a:srgbClr val="BC92E0"/>
                </a:solidFill>
                <a:latin typeface="Roboto Mono"/>
                <a:ea typeface="Roboto Mono"/>
                <a:cs typeface="Roboto Mono"/>
                <a:sym typeface="Roboto Mono"/>
              </a:rPr>
              <a:t>int</a:t>
            </a: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l</a:t>
            </a:r>
            <a:r>
              <a:rPr lang="en-US" sz="254">
                <a:solidFill>
                  <a:srgbClr val="FFFFFF"/>
                </a:solidFill>
                <a:latin typeface="Roboto Mono"/>
                <a:ea typeface="Roboto Mono"/>
                <a:cs typeface="Roboto Mono"/>
                <a:sym typeface="Roboto Mono"/>
              </a:rPr>
              <a:t> = </a:t>
            </a:r>
            <a:r>
              <a:rPr lang="en-US" sz="254">
                <a:solidFill>
                  <a:srgbClr val="E99173"/>
                </a:solidFill>
                <a:latin typeface="Roboto Mono"/>
                <a:ea typeface="Roboto Mono"/>
                <a:cs typeface="Roboto Mono"/>
                <a:sym typeface="Roboto Mono"/>
              </a:rPr>
              <a:t>0</a:t>
            </a: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r</a:t>
            </a:r>
            <a:r>
              <a:rPr lang="en-US" sz="254">
                <a:solidFill>
                  <a:srgbClr val="FFFFFF"/>
                </a:solidFill>
                <a:latin typeface="Roboto Mono"/>
                <a:ea typeface="Roboto Mono"/>
                <a:cs typeface="Roboto Mono"/>
                <a:sym typeface="Roboto Mono"/>
              </a:rPr>
              <a:t> = </a:t>
            </a:r>
            <a:r>
              <a:rPr lang="en-US" sz="254">
                <a:solidFill>
                  <a:srgbClr val="E99173"/>
                </a:solidFill>
                <a:latin typeface="Roboto Mono"/>
                <a:ea typeface="Roboto Mono"/>
                <a:cs typeface="Roboto Mono"/>
                <a:sym typeface="Roboto Mono"/>
              </a:rPr>
              <a:t>0</a:t>
            </a:r>
            <a:r>
              <a:rPr lang="en-US" sz="254">
                <a:solidFill>
                  <a:srgbClr val="FFFFFF"/>
                </a:solidFill>
                <a:latin typeface="Roboto Mono"/>
                <a:ea typeface="Roboto Mono"/>
                <a:cs typeface="Roboto Mono"/>
                <a:sym typeface="Roboto Mono"/>
              </a:rPr>
              <a:t>;</a:t>
            </a:r>
          </a:p>
          <a:p>
            <a:pPr algn="l">
              <a:lnSpc>
                <a:spcPts val="356"/>
              </a:lnSpc>
            </a:pPr>
          </a:p>
          <a:p>
            <a:pPr algn="l">
              <a:lnSpc>
                <a:spcPts val="356"/>
              </a:lnSpc>
            </a:pPr>
            <a:r>
              <a:rPr lang="en-US" sz="254" i="true">
                <a:solidFill>
                  <a:srgbClr val="474B5B"/>
                </a:solidFill>
                <a:latin typeface="Roboto Mono Italics"/>
                <a:ea typeface="Roboto Mono Italics"/>
                <a:cs typeface="Roboto Mono Italics"/>
                <a:sym typeface="Roboto Mono Italics"/>
              </a:rPr>
              <a:t>/* blocking send */</a:t>
            </a:r>
          </a:p>
          <a:p>
            <a:pPr algn="l">
              <a:lnSpc>
                <a:spcPts val="356"/>
              </a:lnSpc>
            </a:pPr>
            <a:r>
              <a:rPr lang="en-US" sz="254">
                <a:solidFill>
                  <a:srgbClr val="BC92E0"/>
                </a:solidFill>
                <a:latin typeface="Roboto Mono"/>
                <a:ea typeface="Roboto Mono"/>
                <a:cs typeface="Roboto Mono"/>
                <a:sym typeface="Roboto Mono"/>
              </a:rPr>
              <a:t>void</a:t>
            </a:r>
          </a:p>
          <a:p>
            <a:pPr algn="l">
              <a:lnSpc>
                <a:spcPts val="356"/>
              </a:lnSpc>
            </a:pPr>
            <a:r>
              <a:rPr lang="en-US" sz="254">
                <a:solidFill>
                  <a:srgbClr val="88A7F6"/>
                </a:solidFill>
                <a:latin typeface="Roboto Mono"/>
                <a:ea typeface="Roboto Mono"/>
                <a:cs typeface="Roboto Mono"/>
                <a:sym typeface="Roboto Mono"/>
              </a:rPr>
              <a:t>send_b</a:t>
            </a:r>
            <a:r>
              <a:rPr lang="en-US" sz="254">
                <a:solidFill>
                  <a:srgbClr val="FFFFFF"/>
                </a:solidFill>
                <a:latin typeface="Roboto Mono"/>
                <a:ea typeface="Roboto Mono"/>
                <a:cs typeface="Roboto Mono"/>
                <a:sym typeface="Roboto Mono"/>
              </a:rPr>
              <a:t> (</a:t>
            </a:r>
            <a:r>
              <a:rPr lang="en-US" sz="254">
                <a:solidFill>
                  <a:srgbClr val="F7CD7A"/>
                </a:solidFill>
                <a:latin typeface="Roboto Mono"/>
                <a:ea typeface="Roboto Mono"/>
                <a:cs typeface="Roboto Mono"/>
                <a:sym typeface="Roboto Mono"/>
              </a:rPr>
              <a:t>str_t</a:t>
            </a:r>
            <a:r>
              <a:rPr lang="en-US" sz="254">
                <a:solidFill>
                  <a:srgbClr val="FFFFFF"/>
                </a:solidFill>
                <a:latin typeface="Roboto Mono"/>
                <a:ea typeface="Roboto Mono"/>
                <a:cs typeface="Roboto Mono"/>
                <a:sym typeface="Roboto Mono"/>
              </a:rPr>
              <a:t> </a:t>
            </a:r>
            <a:r>
              <a:rPr lang="en-US" sz="254" i="true">
                <a:solidFill>
                  <a:srgbClr val="B9BCD4"/>
                </a:solidFill>
                <a:latin typeface="Roboto Mono Italics"/>
                <a:ea typeface="Roboto Mono Italics"/>
                <a:cs typeface="Roboto Mono Italics"/>
                <a:sym typeface="Roboto Mono Italics"/>
              </a:rPr>
              <a:t>msg</a:t>
            </a:r>
            <a:r>
              <a:rPr lang="en-US" sz="254">
                <a:solidFill>
                  <a:srgbClr val="FFFFFF"/>
                </a:solidFill>
                <a:latin typeface="Roboto Mono"/>
                <a:ea typeface="Roboto Mono"/>
                <a:cs typeface="Roboto Mono"/>
                <a:sym typeface="Roboto Mono"/>
              </a:rPr>
              <a:t>)</a:t>
            </a:r>
          </a:p>
          <a:p>
            <a:pPr algn="l">
              <a:lnSpc>
                <a:spcPts val="356"/>
              </a:lnSpc>
            </a:pPr>
            <a:r>
              <a:rPr lang="en-US" sz="254">
                <a:solidFill>
                  <a:srgbClr val="FFFFFF"/>
                </a:solidFill>
                <a:latin typeface="Roboto Mono"/>
                <a:ea typeface="Roboto Mono"/>
                <a:cs typeface="Roboto Mono"/>
                <a:sym typeface="Roboto Mono"/>
              </a:rPr>
              <a:t>{</a:t>
            </a:r>
          </a:p>
          <a:p>
            <a:pPr algn="l">
              <a:lnSpc>
                <a:spcPts val="356"/>
              </a:lnSpc>
            </a:pPr>
            <a:r>
              <a:rPr lang="en-US" sz="254" i="true">
                <a:solidFill>
                  <a:srgbClr val="474B5B"/>
                </a:solidFill>
                <a:latin typeface="Roboto Mono Italics"/>
                <a:ea typeface="Roboto Mono Italics"/>
                <a:cs typeface="Roboto Mono Italics"/>
                <a:sym typeface="Roboto Mono Italics"/>
              </a:rPr>
              <a:t> /* empty queue */</a:t>
            </a:r>
          </a:p>
          <a:p>
            <a:pPr algn="l">
              <a:lnSpc>
                <a:spcPts val="356"/>
              </a:lnSpc>
            </a:pPr>
            <a:r>
              <a:rPr lang="en-US" sz="254">
                <a:solidFill>
                  <a:srgbClr val="FFFFFF"/>
                </a:solidFill>
                <a:latin typeface="Roboto Mono"/>
                <a:ea typeface="Roboto Mono"/>
                <a:cs typeface="Roboto Mono"/>
                <a:sym typeface="Roboto Mono"/>
              </a:rPr>
              <a:t> </a:t>
            </a:r>
            <a:r>
              <a:rPr lang="en-US" sz="254" i="true">
                <a:solidFill>
                  <a:srgbClr val="92CCEB"/>
                </a:solidFill>
                <a:latin typeface="Roboto Mono Italics"/>
                <a:ea typeface="Roboto Mono Italics"/>
                <a:cs typeface="Roboto Mono Italics"/>
                <a:sym typeface="Roboto Mono Italics"/>
              </a:rPr>
              <a:t>if</a:t>
            </a: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l</a:t>
            </a:r>
            <a:r>
              <a:rPr lang="en-US" sz="254">
                <a:solidFill>
                  <a:srgbClr val="FFFFFF"/>
                </a:solidFill>
                <a:latin typeface="Roboto Mono"/>
                <a:ea typeface="Roboto Mono"/>
                <a:cs typeface="Roboto Mono"/>
                <a:sym typeface="Roboto Mono"/>
              </a:rPr>
              <a:t> == </a:t>
            </a:r>
            <a:r>
              <a:rPr lang="en-US" sz="254">
                <a:solidFill>
                  <a:srgbClr val="B9BCD4"/>
                </a:solidFill>
                <a:latin typeface="Roboto Mono"/>
                <a:ea typeface="Roboto Mono"/>
                <a:cs typeface="Roboto Mono"/>
                <a:sym typeface="Roboto Mono"/>
              </a:rPr>
              <a:t>r</a:t>
            </a:r>
            <a:r>
              <a:rPr lang="en-US" sz="254">
                <a:solidFill>
                  <a:srgbClr val="FFFFFF"/>
                </a:solidFill>
                <a:latin typeface="Roboto Mono"/>
                <a:ea typeface="Roboto Mono"/>
                <a:cs typeface="Roboto Mono"/>
                <a:sym typeface="Roboto Mono"/>
              </a:rPr>
              <a:t>)</a:t>
            </a:r>
          </a:p>
          <a:p>
            <a:pPr algn="l">
              <a:lnSpc>
                <a:spcPts val="356"/>
              </a:lnSpc>
            </a:pPr>
            <a:r>
              <a:rPr lang="en-US" sz="254">
                <a:solidFill>
                  <a:srgbClr val="FFFFFF"/>
                </a:solidFill>
                <a:latin typeface="Roboto Mono"/>
                <a:ea typeface="Roboto Mono"/>
                <a:cs typeface="Roboto Mono"/>
                <a:sym typeface="Roboto Mono"/>
              </a:rPr>
              <a:t> {</a:t>
            </a:r>
          </a:p>
          <a:p>
            <a:pPr algn="l">
              <a:lnSpc>
                <a:spcPts val="356"/>
              </a:lnSpc>
            </a:pP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queue</a:t>
            </a:r>
            <a:r>
              <a:rPr lang="en-US" sz="254">
                <a:solidFill>
                  <a:srgbClr val="FFFFFF"/>
                </a:solidFill>
                <a:latin typeface="Roboto Mono"/>
                <a:ea typeface="Roboto Mono"/>
                <a:cs typeface="Roboto Mono"/>
                <a:sym typeface="Roboto Mono"/>
              </a:rPr>
              <a:t>[</a:t>
            </a:r>
            <a:r>
              <a:rPr lang="en-US" sz="254">
                <a:solidFill>
                  <a:srgbClr val="B9BCD4"/>
                </a:solidFill>
                <a:latin typeface="Roboto Mono"/>
                <a:ea typeface="Roboto Mono"/>
                <a:cs typeface="Roboto Mono"/>
                <a:sym typeface="Roboto Mono"/>
              </a:rPr>
              <a:t>r</a:t>
            </a:r>
            <a:r>
              <a:rPr lang="en-US" sz="254">
                <a:solidFill>
                  <a:srgbClr val="FFFFFF"/>
                </a:solidFill>
                <a:latin typeface="Roboto Mono"/>
                <a:ea typeface="Roboto Mono"/>
                <a:cs typeface="Roboto Mono"/>
                <a:sym typeface="Roboto Mono"/>
              </a:rPr>
              <a:t>] = </a:t>
            </a:r>
            <a:r>
              <a:rPr lang="en-US" sz="254" i="true">
                <a:solidFill>
                  <a:srgbClr val="B9BCD4"/>
                </a:solidFill>
                <a:latin typeface="Roboto Mono Italics"/>
                <a:ea typeface="Roboto Mono Italics"/>
                <a:cs typeface="Roboto Mono Italics"/>
                <a:sym typeface="Roboto Mono Italics"/>
              </a:rPr>
              <a:t>msg</a:t>
            </a:r>
            <a:r>
              <a:rPr lang="en-US" sz="254">
                <a:solidFill>
                  <a:srgbClr val="FFFFFF"/>
                </a:solidFill>
                <a:latin typeface="Roboto Mono"/>
                <a:ea typeface="Roboto Mono"/>
                <a:cs typeface="Roboto Mono"/>
                <a:sym typeface="Roboto Mono"/>
              </a:rPr>
              <a:t>;</a:t>
            </a:r>
          </a:p>
          <a:p>
            <a:pPr algn="l">
              <a:lnSpc>
                <a:spcPts val="356"/>
              </a:lnSpc>
            </a:pP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r</a:t>
            </a:r>
            <a:r>
              <a:rPr lang="en-US" sz="254">
                <a:solidFill>
                  <a:srgbClr val="FFFFFF"/>
                </a:solidFill>
                <a:latin typeface="Roboto Mono"/>
                <a:ea typeface="Roboto Mono"/>
                <a:cs typeface="Roboto Mono"/>
                <a:sym typeface="Roboto Mono"/>
              </a:rPr>
              <a:t> = (</a:t>
            </a:r>
            <a:r>
              <a:rPr lang="en-US" sz="254">
                <a:solidFill>
                  <a:srgbClr val="B9BCD4"/>
                </a:solidFill>
                <a:latin typeface="Roboto Mono"/>
                <a:ea typeface="Roboto Mono"/>
                <a:cs typeface="Roboto Mono"/>
                <a:sym typeface="Roboto Mono"/>
              </a:rPr>
              <a:t>r</a:t>
            </a:r>
            <a:r>
              <a:rPr lang="en-US" sz="254">
                <a:solidFill>
                  <a:srgbClr val="FFFFFF"/>
                </a:solidFill>
                <a:latin typeface="Roboto Mono"/>
                <a:ea typeface="Roboto Mono"/>
                <a:cs typeface="Roboto Mono"/>
                <a:sym typeface="Roboto Mono"/>
              </a:rPr>
              <a:t> + </a:t>
            </a:r>
            <a:r>
              <a:rPr lang="en-US" sz="254">
                <a:solidFill>
                  <a:srgbClr val="E99173"/>
                </a:solidFill>
                <a:latin typeface="Roboto Mono"/>
                <a:ea typeface="Roboto Mono"/>
                <a:cs typeface="Roboto Mono"/>
                <a:sym typeface="Roboto Mono"/>
              </a:rPr>
              <a:t>1</a:t>
            </a:r>
            <a:r>
              <a:rPr lang="en-US" sz="254">
                <a:solidFill>
                  <a:srgbClr val="FFFFFF"/>
                </a:solidFill>
                <a:latin typeface="Roboto Mono"/>
                <a:ea typeface="Roboto Mono"/>
                <a:cs typeface="Roboto Mono"/>
                <a:sym typeface="Roboto Mono"/>
              </a:rPr>
              <a:t>) % </a:t>
            </a:r>
            <a:r>
              <a:rPr lang="en-US" sz="254">
                <a:solidFill>
                  <a:srgbClr val="88A7F6"/>
                </a:solidFill>
                <a:latin typeface="Roboto Mono"/>
                <a:ea typeface="Roboto Mono"/>
                <a:cs typeface="Roboto Mono"/>
                <a:sym typeface="Roboto Mono"/>
              </a:rPr>
              <a:t>CAPACITY</a:t>
            </a:r>
            <a:r>
              <a:rPr lang="en-US" sz="254">
                <a:solidFill>
                  <a:srgbClr val="FFFFFF"/>
                </a:solidFill>
                <a:latin typeface="Roboto Mono"/>
                <a:ea typeface="Roboto Mono"/>
                <a:cs typeface="Roboto Mono"/>
                <a:sym typeface="Roboto Mono"/>
              </a:rPr>
              <a:t>;</a:t>
            </a:r>
          </a:p>
          <a:p>
            <a:pPr algn="l">
              <a:lnSpc>
                <a:spcPts val="356"/>
              </a:lnSpc>
            </a:pPr>
            <a:r>
              <a:rPr lang="en-US" sz="254">
                <a:solidFill>
                  <a:srgbClr val="FFFFFF"/>
                </a:solidFill>
                <a:latin typeface="Roboto Mono"/>
                <a:ea typeface="Roboto Mono"/>
                <a:cs typeface="Roboto Mono"/>
                <a:sym typeface="Roboto Mono"/>
              </a:rPr>
              <a:t>     </a:t>
            </a:r>
            <a:r>
              <a:rPr lang="en-US" sz="254" i="true">
                <a:solidFill>
                  <a:srgbClr val="92CCEB"/>
                </a:solidFill>
                <a:latin typeface="Roboto Mono Italics"/>
                <a:ea typeface="Roboto Mono Italics"/>
                <a:cs typeface="Roboto Mono Italics"/>
                <a:sym typeface="Roboto Mono Italics"/>
              </a:rPr>
              <a:t>return</a:t>
            </a:r>
            <a:r>
              <a:rPr lang="en-US" sz="254">
                <a:solidFill>
                  <a:srgbClr val="92CCEB"/>
                </a:solidFill>
                <a:latin typeface="Roboto Mono"/>
                <a:ea typeface="Roboto Mono"/>
                <a:cs typeface="Roboto Mono"/>
                <a:sym typeface="Roboto Mono"/>
              </a:rPr>
              <a:t>;</a:t>
            </a:r>
          </a:p>
          <a:p>
            <a:pPr algn="l">
              <a:lnSpc>
                <a:spcPts val="356"/>
              </a:lnSpc>
              <a:spcBef>
                <a:spcPct val="0"/>
              </a:spcBef>
            </a:pPr>
            <a:r>
              <a:rPr lang="en-US" sz="254">
                <a:solidFill>
                  <a:srgbClr val="FFFFFF"/>
                </a:solidFill>
                <a:latin typeface="Roboto Mono"/>
                <a:ea typeface="Roboto Mono"/>
                <a:cs typeface="Roboto Mono"/>
                <a:sym typeface="Roboto Mono"/>
              </a:rPr>
              <a:t> }</a:t>
            </a:r>
          </a:p>
          <a:p>
            <a:pPr algn="l">
              <a:lnSpc>
                <a:spcPts val="356"/>
              </a:lnSpc>
              <a:spcBef>
                <a:spcPct val="0"/>
              </a:spcBef>
            </a:pPr>
          </a:p>
          <a:p>
            <a:pPr algn="l">
              <a:lnSpc>
                <a:spcPts val="356"/>
              </a:lnSpc>
              <a:spcBef>
                <a:spcPct val="0"/>
              </a:spcBef>
            </a:pPr>
            <a:r>
              <a:rPr lang="en-US" sz="254" i="true">
                <a:solidFill>
                  <a:srgbClr val="474B5B"/>
                </a:solidFill>
                <a:latin typeface="Roboto Mono Italics"/>
                <a:ea typeface="Roboto Mono Italics"/>
                <a:cs typeface="Roboto Mono Italics"/>
                <a:sym typeface="Roboto Mono Italics"/>
              </a:rPr>
              <a:t> /* block until message(s) is/are received */</a:t>
            </a:r>
          </a:p>
          <a:p>
            <a:pPr algn="l">
              <a:lnSpc>
                <a:spcPts val="356"/>
              </a:lnSpc>
              <a:spcBef>
                <a:spcPct val="0"/>
              </a:spcBef>
            </a:pPr>
            <a:r>
              <a:rPr lang="en-US" sz="254">
                <a:solidFill>
                  <a:srgbClr val="FFFFFF"/>
                </a:solidFill>
                <a:latin typeface="Roboto Mono"/>
                <a:ea typeface="Roboto Mono"/>
                <a:cs typeface="Roboto Mono"/>
                <a:sym typeface="Roboto Mono"/>
              </a:rPr>
              <a:t> </a:t>
            </a:r>
            <a:r>
              <a:rPr lang="en-US" sz="254" i="true">
                <a:solidFill>
                  <a:srgbClr val="9CDBFB"/>
                </a:solidFill>
                <a:latin typeface="Roboto Mono Italics"/>
                <a:ea typeface="Roboto Mono Italics"/>
                <a:cs typeface="Roboto Mono Italics"/>
                <a:sym typeface="Roboto Mono Italics"/>
              </a:rPr>
              <a:t>while</a:t>
            </a: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r</a:t>
            </a:r>
            <a:r>
              <a:rPr lang="en-US" sz="254">
                <a:solidFill>
                  <a:srgbClr val="FFFFFF"/>
                </a:solidFill>
                <a:latin typeface="Roboto Mono"/>
                <a:ea typeface="Roboto Mono"/>
                <a:cs typeface="Roboto Mono"/>
                <a:sym typeface="Roboto Mono"/>
              </a:rPr>
              <a:t> + </a:t>
            </a:r>
            <a:r>
              <a:rPr lang="en-US" sz="254">
                <a:solidFill>
                  <a:srgbClr val="E99173"/>
                </a:solidFill>
                <a:latin typeface="Roboto Mono"/>
                <a:ea typeface="Roboto Mono"/>
                <a:cs typeface="Roboto Mono"/>
                <a:sym typeface="Roboto Mono"/>
              </a:rPr>
              <a:t>1</a:t>
            </a:r>
            <a:r>
              <a:rPr lang="en-US" sz="254">
                <a:solidFill>
                  <a:srgbClr val="FFFFFF"/>
                </a:solidFill>
                <a:latin typeface="Roboto Mono"/>
                <a:ea typeface="Roboto Mono"/>
                <a:cs typeface="Roboto Mono"/>
                <a:sym typeface="Roboto Mono"/>
              </a:rPr>
              <a:t>) % </a:t>
            </a:r>
            <a:r>
              <a:rPr lang="en-US" sz="254">
                <a:solidFill>
                  <a:srgbClr val="88A7F6"/>
                </a:solidFill>
                <a:latin typeface="Roboto Mono"/>
                <a:ea typeface="Roboto Mono"/>
                <a:cs typeface="Roboto Mono"/>
                <a:sym typeface="Roboto Mono"/>
              </a:rPr>
              <a:t>CAPACITY</a:t>
            </a:r>
            <a:r>
              <a:rPr lang="en-US" sz="254">
                <a:solidFill>
                  <a:srgbClr val="FFFFFF"/>
                </a:solidFill>
                <a:latin typeface="Roboto Mono"/>
                <a:ea typeface="Roboto Mono"/>
                <a:cs typeface="Roboto Mono"/>
                <a:sym typeface="Roboto Mono"/>
              </a:rPr>
              <a:t> == </a:t>
            </a:r>
            <a:r>
              <a:rPr lang="en-US" sz="254">
                <a:solidFill>
                  <a:srgbClr val="B9BCD4"/>
                </a:solidFill>
                <a:latin typeface="Roboto Mono"/>
                <a:ea typeface="Roboto Mono"/>
                <a:cs typeface="Roboto Mono"/>
                <a:sym typeface="Roboto Mono"/>
              </a:rPr>
              <a:t>l</a:t>
            </a:r>
            <a:r>
              <a:rPr lang="en-US" sz="254">
                <a:solidFill>
                  <a:srgbClr val="FFFFFF"/>
                </a:solidFill>
                <a:latin typeface="Roboto Mono"/>
                <a:ea typeface="Roboto Mono"/>
                <a:cs typeface="Roboto Mono"/>
                <a:sym typeface="Roboto Mono"/>
              </a:rPr>
              <a:t>)</a:t>
            </a:r>
          </a:p>
          <a:p>
            <a:pPr algn="l">
              <a:lnSpc>
                <a:spcPts val="356"/>
              </a:lnSpc>
              <a:spcBef>
                <a:spcPct val="0"/>
              </a:spcBef>
            </a:pPr>
            <a:r>
              <a:rPr lang="en-US" sz="254">
                <a:solidFill>
                  <a:srgbClr val="FFFFFF"/>
                </a:solidFill>
                <a:latin typeface="Roboto Mono"/>
                <a:ea typeface="Roboto Mono"/>
                <a:cs typeface="Roboto Mono"/>
                <a:sym typeface="Roboto Mono"/>
              </a:rPr>
              <a:t>     ;</a:t>
            </a:r>
          </a:p>
          <a:p>
            <a:pPr algn="l">
              <a:lnSpc>
                <a:spcPts val="356"/>
              </a:lnSpc>
              <a:spcBef>
                <a:spcPct val="0"/>
              </a:spcBef>
            </a:pPr>
            <a:r>
              <a:rPr lang="en-US" sz="254">
                <a:solidFill>
                  <a:srgbClr val="FFFFFF"/>
                </a:solidFill>
                <a:latin typeface="Roboto Mono"/>
                <a:ea typeface="Roboto Mono"/>
                <a:cs typeface="Roboto Mono"/>
                <a:sym typeface="Roboto Mono"/>
              </a:rPr>
              <a:t>}</a:t>
            </a:r>
          </a:p>
          <a:p>
            <a:pPr algn="l">
              <a:lnSpc>
                <a:spcPts val="356"/>
              </a:lnSpc>
              <a:spcBef>
                <a:spcPct val="0"/>
              </a:spcBef>
            </a:pPr>
          </a:p>
          <a:p>
            <a:pPr algn="l">
              <a:lnSpc>
                <a:spcPts val="356"/>
              </a:lnSpc>
              <a:spcBef>
                <a:spcPct val="0"/>
              </a:spcBef>
            </a:pPr>
            <a:r>
              <a:rPr lang="en-US" sz="254" i="true">
                <a:solidFill>
                  <a:srgbClr val="474B5B"/>
                </a:solidFill>
                <a:latin typeface="Roboto Mono Italics"/>
                <a:ea typeface="Roboto Mono Italics"/>
                <a:cs typeface="Roboto Mono Italics"/>
                <a:sym typeface="Roboto Mono Italics"/>
              </a:rPr>
              <a:t>/* blocking receive */</a:t>
            </a:r>
          </a:p>
          <a:p>
            <a:pPr algn="l">
              <a:lnSpc>
                <a:spcPts val="356"/>
              </a:lnSpc>
              <a:spcBef>
                <a:spcPct val="0"/>
              </a:spcBef>
            </a:pPr>
            <a:r>
              <a:rPr lang="en-US" sz="254">
                <a:solidFill>
                  <a:srgbClr val="BC92E0"/>
                </a:solidFill>
                <a:latin typeface="Roboto Mono"/>
                <a:ea typeface="Roboto Mono"/>
                <a:cs typeface="Roboto Mono"/>
                <a:sym typeface="Roboto Mono"/>
              </a:rPr>
              <a:t>void</a:t>
            </a:r>
          </a:p>
          <a:p>
            <a:pPr algn="l">
              <a:lnSpc>
                <a:spcPts val="356"/>
              </a:lnSpc>
              <a:spcBef>
                <a:spcPct val="0"/>
              </a:spcBef>
            </a:pPr>
            <a:r>
              <a:rPr lang="en-US" sz="254">
                <a:solidFill>
                  <a:srgbClr val="88A7F6"/>
                </a:solidFill>
                <a:latin typeface="Roboto Mono"/>
                <a:ea typeface="Roboto Mono"/>
                <a:cs typeface="Roboto Mono"/>
                <a:sym typeface="Roboto Mono"/>
              </a:rPr>
              <a:t>receive_b</a:t>
            </a:r>
            <a:r>
              <a:rPr lang="en-US" sz="254">
                <a:solidFill>
                  <a:srgbClr val="FFFFFF"/>
                </a:solidFill>
                <a:latin typeface="Roboto Mono"/>
                <a:ea typeface="Roboto Mono"/>
                <a:cs typeface="Roboto Mono"/>
                <a:sym typeface="Roboto Mono"/>
              </a:rPr>
              <a:t> (</a:t>
            </a:r>
            <a:r>
              <a:rPr lang="en-US" sz="254">
                <a:solidFill>
                  <a:srgbClr val="F7CD7A"/>
                </a:solidFill>
                <a:latin typeface="Roboto Mono"/>
                <a:ea typeface="Roboto Mono"/>
                <a:cs typeface="Roboto Mono"/>
                <a:sym typeface="Roboto Mono"/>
              </a:rPr>
              <a:t>str_t</a:t>
            </a:r>
            <a:r>
              <a:rPr lang="en-US" sz="254">
                <a:solidFill>
                  <a:srgbClr val="FFFFFF"/>
                </a:solidFill>
                <a:latin typeface="Roboto Mono"/>
                <a:ea typeface="Roboto Mono"/>
                <a:cs typeface="Roboto Mono"/>
                <a:sym typeface="Roboto Mono"/>
              </a:rPr>
              <a:t> </a:t>
            </a:r>
            <a:r>
              <a:rPr lang="en-US" sz="254">
                <a:solidFill>
                  <a:srgbClr val="9CDBFB"/>
                </a:solidFill>
                <a:latin typeface="Roboto Mono"/>
                <a:ea typeface="Roboto Mono"/>
                <a:cs typeface="Roboto Mono"/>
                <a:sym typeface="Roboto Mono"/>
              </a:rPr>
              <a:t>*</a:t>
            </a:r>
            <a:r>
              <a:rPr lang="en-US" sz="254" i="true">
                <a:solidFill>
                  <a:srgbClr val="B9BCD4"/>
                </a:solidFill>
                <a:latin typeface="Roboto Mono Italics"/>
                <a:ea typeface="Roboto Mono Italics"/>
                <a:cs typeface="Roboto Mono Italics"/>
                <a:sym typeface="Roboto Mono Italics"/>
              </a:rPr>
              <a:t>buf</a:t>
            </a:r>
            <a:r>
              <a:rPr lang="en-US" sz="254">
                <a:solidFill>
                  <a:srgbClr val="FFFFFF"/>
                </a:solidFill>
                <a:latin typeface="Roboto Mono"/>
                <a:ea typeface="Roboto Mono"/>
                <a:cs typeface="Roboto Mono"/>
                <a:sym typeface="Roboto Mono"/>
              </a:rPr>
              <a:t>)</a:t>
            </a:r>
          </a:p>
          <a:p>
            <a:pPr algn="l">
              <a:lnSpc>
                <a:spcPts val="356"/>
              </a:lnSpc>
              <a:spcBef>
                <a:spcPct val="0"/>
              </a:spcBef>
            </a:pPr>
            <a:r>
              <a:rPr lang="en-US" sz="254">
                <a:solidFill>
                  <a:srgbClr val="FFFFFF"/>
                </a:solidFill>
                <a:latin typeface="Roboto Mono"/>
                <a:ea typeface="Roboto Mono"/>
                <a:cs typeface="Roboto Mono"/>
                <a:sym typeface="Roboto Mono"/>
              </a:rPr>
              <a:t>{</a:t>
            </a:r>
          </a:p>
          <a:p>
            <a:pPr algn="l">
              <a:lnSpc>
                <a:spcPts val="356"/>
              </a:lnSpc>
              <a:spcBef>
                <a:spcPct val="0"/>
              </a:spcBef>
            </a:pPr>
            <a:r>
              <a:rPr lang="en-US" sz="254" i="true">
                <a:solidFill>
                  <a:srgbClr val="474B5B"/>
                </a:solidFill>
                <a:latin typeface="Roboto Mono Italics"/>
                <a:ea typeface="Roboto Mono Italics"/>
                <a:cs typeface="Roboto Mono Italics"/>
                <a:sym typeface="Roboto Mono Italics"/>
              </a:rPr>
              <a:t> /* block until message is available */</a:t>
            </a:r>
          </a:p>
          <a:p>
            <a:pPr algn="l">
              <a:lnSpc>
                <a:spcPts val="356"/>
              </a:lnSpc>
              <a:spcBef>
                <a:spcPct val="0"/>
              </a:spcBef>
            </a:pPr>
            <a:r>
              <a:rPr lang="en-US" sz="254">
                <a:solidFill>
                  <a:srgbClr val="FFFFFF"/>
                </a:solidFill>
                <a:latin typeface="Roboto Mono"/>
                <a:ea typeface="Roboto Mono"/>
                <a:cs typeface="Roboto Mono"/>
                <a:sym typeface="Roboto Mono"/>
              </a:rPr>
              <a:t> </a:t>
            </a:r>
            <a:r>
              <a:rPr lang="en-US" sz="254" i="true">
                <a:solidFill>
                  <a:srgbClr val="9CDBFB"/>
                </a:solidFill>
                <a:latin typeface="Roboto Mono Italics"/>
                <a:ea typeface="Roboto Mono Italics"/>
                <a:cs typeface="Roboto Mono Italics"/>
                <a:sym typeface="Roboto Mono Italics"/>
              </a:rPr>
              <a:t>while</a:t>
            </a: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l</a:t>
            </a:r>
            <a:r>
              <a:rPr lang="en-US" sz="254">
                <a:solidFill>
                  <a:srgbClr val="FFFFFF"/>
                </a:solidFill>
                <a:latin typeface="Roboto Mono"/>
                <a:ea typeface="Roboto Mono"/>
                <a:cs typeface="Roboto Mono"/>
                <a:sym typeface="Roboto Mono"/>
              </a:rPr>
              <a:t> == </a:t>
            </a:r>
            <a:r>
              <a:rPr lang="en-US" sz="254">
                <a:solidFill>
                  <a:srgbClr val="B9BCD4"/>
                </a:solidFill>
                <a:latin typeface="Roboto Mono"/>
                <a:ea typeface="Roboto Mono"/>
                <a:cs typeface="Roboto Mono"/>
                <a:sym typeface="Roboto Mono"/>
              </a:rPr>
              <a:t>r</a:t>
            </a:r>
            <a:r>
              <a:rPr lang="en-US" sz="254">
                <a:solidFill>
                  <a:srgbClr val="FFFFFF"/>
                </a:solidFill>
                <a:latin typeface="Roboto Mono"/>
                <a:ea typeface="Roboto Mono"/>
                <a:cs typeface="Roboto Mono"/>
                <a:sym typeface="Roboto Mono"/>
              </a:rPr>
              <a:t>)</a:t>
            </a:r>
          </a:p>
          <a:p>
            <a:pPr algn="l">
              <a:lnSpc>
                <a:spcPts val="356"/>
              </a:lnSpc>
              <a:spcBef>
                <a:spcPct val="0"/>
              </a:spcBef>
            </a:pPr>
            <a:r>
              <a:rPr lang="en-US" sz="254">
                <a:solidFill>
                  <a:srgbClr val="FFFFFF"/>
                </a:solidFill>
                <a:latin typeface="Roboto Mono"/>
                <a:ea typeface="Roboto Mono"/>
                <a:cs typeface="Roboto Mono"/>
                <a:sym typeface="Roboto Mono"/>
              </a:rPr>
              <a:t>     ;</a:t>
            </a:r>
          </a:p>
          <a:p>
            <a:pPr algn="l">
              <a:lnSpc>
                <a:spcPts val="356"/>
              </a:lnSpc>
              <a:spcBef>
                <a:spcPct val="0"/>
              </a:spcBef>
            </a:pPr>
          </a:p>
          <a:p>
            <a:pPr algn="l">
              <a:lnSpc>
                <a:spcPts val="356"/>
              </a:lnSpc>
              <a:spcBef>
                <a:spcPct val="0"/>
              </a:spcBef>
            </a:pPr>
            <a:r>
              <a:rPr lang="en-US" sz="254">
                <a:solidFill>
                  <a:srgbClr val="FFFFFF"/>
                </a:solidFill>
                <a:latin typeface="Roboto Mono"/>
                <a:ea typeface="Roboto Mono"/>
                <a:cs typeface="Roboto Mono"/>
                <a:sym typeface="Roboto Mono"/>
              </a:rPr>
              <a:t> </a:t>
            </a:r>
            <a:r>
              <a:rPr lang="en-US" sz="254">
                <a:solidFill>
                  <a:srgbClr val="9CDBFB"/>
                </a:solidFill>
                <a:latin typeface="Roboto Mono"/>
                <a:ea typeface="Roboto Mono"/>
                <a:cs typeface="Roboto Mono"/>
                <a:sym typeface="Roboto Mono"/>
              </a:rPr>
              <a:t>*</a:t>
            </a:r>
            <a:r>
              <a:rPr lang="en-US" sz="254" i="true">
                <a:solidFill>
                  <a:srgbClr val="B9BCD4"/>
                </a:solidFill>
                <a:latin typeface="Roboto Mono Italics"/>
                <a:ea typeface="Roboto Mono Italics"/>
                <a:cs typeface="Roboto Mono Italics"/>
                <a:sym typeface="Roboto Mono Italics"/>
              </a:rPr>
              <a:t>buf</a:t>
            </a:r>
            <a:r>
              <a:rPr lang="en-US" sz="254">
                <a:solidFill>
                  <a:srgbClr val="FFFFFF"/>
                </a:solidFill>
                <a:latin typeface="Roboto Mono"/>
                <a:ea typeface="Roboto Mono"/>
                <a:cs typeface="Roboto Mono"/>
                <a:sym typeface="Roboto Mono"/>
              </a:rPr>
              <a:t> = </a:t>
            </a:r>
            <a:r>
              <a:rPr lang="en-US" sz="254">
                <a:solidFill>
                  <a:srgbClr val="B9BCD4"/>
                </a:solidFill>
                <a:latin typeface="Roboto Mono"/>
                <a:ea typeface="Roboto Mono"/>
                <a:cs typeface="Roboto Mono"/>
                <a:sym typeface="Roboto Mono"/>
              </a:rPr>
              <a:t>queue</a:t>
            </a:r>
            <a:r>
              <a:rPr lang="en-US" sz="254">
                <a:solidFill>
                  <a:srgbClr val="FFFFFF"/>
                </a:solidFill>
                <a:latin typeface="Roboto Mono"/>
                <a:ea typeface="Roboto Mono"/>
                <a:cs typeface="Roboto Mono"/>
                <a:sym typeface="Roboto Mono"/>
              </a:rPr>
              <a:t>[</a:t>
            </a:r>
            <a:r>
              <a:rPr lang="en-US" sz="254">
                <a:solidFill>
                  <a:srgbClr val="B9BCD4"/>
                </a:solidFill>
                <a:latin typeface="Roboto Mono"/>
                <a:ea typeface="Roboto Mono"/>
                <a:cs typeface="Roboto Mono"/>
                <a:sym typeface="Roboto Mono"/>
              </a:rPr>
              <a:t>l</a:t>
            </a:r>
            <a:r>
              <a:rPr lang="en-US" sz="254">
                <a:solidFill>
                  <a:srgbClr val="FFFFFF"/>
                </a:solidFill>
                <a:latin typeface="Roboto Mono"/>
                <a:ea typeface="Roboto Mono"/>
                <a:cs typeface="Roboto Mono"/>
                <a:sym typeface="Roboto Mono"/>
              </a:rPr>
              <a:t>];</a:t>
            </a:r>
          </a:p>
          <a:p>
            <a:pPr algn="l">
              <a:lnSpc>
                <a:spcPts val="356"/>
              </a:lnSpc>
              <a:spcBef>
                <a:spcPct val="0"/>
              </a:spcBef>
            </a:pP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l</a:t>
            </a:r>
            <a:r>
              <a:rPr lang="en-US" sz="254">
                <a:solidFill>
                  <a:srgbClr val="FFFFFF"/>
                </a:solidFill>
                <a:latin typeface="Roboto Mono"/>
                <a:ea typeface="Roboto Mono"/>
                <a:cs typeface="Roboto Mono"/>
                <a:sym typeface="Roboto Mono"/>
              </a:rPr>
              <a:t> = (</a:t>
            </a:r>
            <a:r>
              <a:rPr lang="en-US" sz="254">
                <a:solidFill>
                  <a:srgbClr val="B9BCD4"/>
                </a:solidFill>
                <a:latin typeface="Roboto Mono"/>
                <a:ea typeface="Roboto Mono"/>
                <a:cs typeface="Roboto Mono"/>
                <a:sym typeface="Roboto Mono"/>
              </a:rPr>
              <a:t>l</a:t>
            </a:r>
            <a:r>
              <a:rPr lang="en-US" sz="254">
                <a:solidFill>
                  <a:srgbClr val="FFFFFF"/>
                </a:solidFill>
                <a:latin typeface="Roboto Mono"/>
                <a:ea typeface="Roboto Mono"/>
                <a:cs typeface="Roboto Mono"/>
                <a:sym typeface="Roboto Mono"/>
              </a:rPr>
              <a:t> + </a:t>
            </a:r>
            <a:r>
              <a:rPr lang="en-US" sz="254">
                <a:solidFill>
                  <a:srgbClr val="E99173"/>
                </a:solidFill>
                <a:latin typeface="Roboto Mono"/>
                <a:ea typeface="Roboto Mono"/>
                <a:cs typeface="Roboto Mono"/>
                <a:sym typeface="Roboto Mono"/>
              </a:rPr>
              <a:t>1</a:t>
            </a:r>
            <a:r>
              <a:rPr lang="en-US" sz="254">
                <a:solidFill>
                  <a:srgbClr val="FFFFFF"/>
                </a:solidFill>
                <a:latin typeface="Roboto Mono"/>
                <a:ea typeface="Roboto Mono"/>
                <a:cs typeface="Roboto Mono"/>
                <a:sym typeface="Roboto Mono"/>
              </a:rPr>
              <a:t>) % </a:t>
            </a:r>
            <a:r>
              <a:rPr lang="en-US" sz="254">
                <a:solidFill>
                  <a:srgbClr val="88A7F6"/>
                </a:solidFill>
                <a:latin typeface="Roboto Mono"/>
                <a:ea typeface="Roboto Mono"/>
                <a:cs typeface="Roboto Mono"/>
                <a:sym typeface="Roboto Mono"/>
              </a:rPr>
              <a:t>CAPACITY</a:t>
            </a:r>
            <a:r>
              <a:rPr lang="en-US" sz="254">
                <a:solidFill>
                  <a:srgbClr val="FFFFFF"/>
                </a:solidFill>
                <a:latin typeface="Roboto Mono"/>
                <a:ea typeface="Roboto Mono"/>
                <a:cs typeface="Roboto Mono"/>
                <a:sym typeface="Roboto Mono"/>
              </a:rPr>
              <a:t>;</a:t>
            </a:r>
          </a:p>
          <a:p>
            <a:pPr algn="l">
              <a:lnSpc>
                <a:spcPts val="356"/>
              </a:lnSpc>
              <a:spcBef>
                <a:spcPct val="0"/>
              </a:spcBef>
            </a:pPr>
            <a:r>
              <a:rPr lang="en-US" sz="254">
                <a:solidFill>
                  <a:srgbClr val="FFFFFF"/>
                </a:solidFill>
                <a:latin typeface="Roboto Mono"/>
                <a:ea typeface="Roboto Mono"/>
                <a:cs typeface="Roboto Mono"/>
                <a:sym typeface="Roboto Mono"/>
              </a:rPr>
              <a:t>}</a:t>
            </a:r>
          </a:p>
          <a:p>
            <a:pPr algn="l">
              <a:lnSpc>
                <a:spcPts val="356"/>
              </a:lnSpc>
              <a:spcBef>
                <a:spcPct val="0"/>
              </a:spcBef>
            </a:pPr>
          </a:p>
        </p:txBody>
      </p:sp>
      <p:sp>
        <p:nvSpPr>
          <p:cNvPr name="TextBox 81" id="81"/>
          <p:cNvSpPr txBox="true"/>
          <p:nvPr/>
        </p:nvSpPr>
        <p:spPr>
          <a:xfrm rot="0">
            <a:off x="16694866" y="1238796"/>
            <a:ext cx="1593134" cy="1579670"/>
          </a:xfrm>
          <a:prstGeom prst="rect">
            <a:avLst/>
          </a:prstGeom>
        </p:spPr>
        <p:txBody>
          <a:bodyPr anchor="t" rtlCol="false" tIns="0" lIns="0" bIns="0" rIns="0">
            <a:spAutoFit/>
          </a:bodyPr>
          <a:lstStyle/>
          <a:p>
            <a:pPr algn="l">
              <a:lnSpc>
                <a:spcPts val="483"/>
              </a:lnSpc>
            </a:pPr>
            <a:r>
              <a:rPr lang="en-US" sz="345" i="true">
                <a:solidFill>
                  <a:srgbClr val="474B5B"/>
                </a:solidFill>
                <a:latin typeface="Roboto Mono Italics"/>
                <a:ea typeface="Roboto Mono Italics"/>
                <a:cs typeface="Roboto Mono Italics"/>
                <a:sym typeface="Roboto Mono Italics"/>
              </a:rPr>
              <a:t>/* non-blocking send */</a:t>
            </a:r>
          </a:p>
          <a:p>
            <a:pPr algn="l">
              <a:lnSpc>
                <a:spcPts val="483"/>
              </a:lnSpc>
            </a:pPr>
            <a:r>
              <a:rPr lang="en-US" sz="345">
                <a:solidFill>
                  <a:srgbClr val="BC92E0"/>
                </a:solidFill>
                <a:latin typeface="Roboto Mono"/>
                <a:ea typeface="Roboto Mono"/>
                <a:cs typeface="Roboto Mono"/>
                <a:sym typeface="Roboto Mono"/>
              </a:rPr>
              <a:t>int</a:t>
            </a:r>
          </a:p>
          <a:p>
            <a:pPr algn="l">
              <a:lnSpc>
                <a:spcPts val="483"/>
              </a:lnSpc>
            </a:pPr>
            <a:r>
              <a:rPr lang="en-US" sz="345">
                <a:solidFill>
                  <a:srgbClr val="88A7F6"/>
                </a:solidFill>
                <a:latin typeface="Roboto Mono"/>
                <a:ea typeface="Roboto Mono"/>
                <a:cs typeface="Roboto Mono"/>
                <a:sym typeface="Roboto Mono"/>
              </a:rPr>
              <a:t>send_nb</a:t>
            </a:r>
            <a:r>
              <a:rPr lang="en-US" sz="345">
                <a:solidFill>
                  <a:srgbClr val="FFFFFF"/>
                </a:solidFill>
                <a:latin typeface="Roboto Mono"/>
                <a:ea typeface="Roboto Mono"/>
                <a:cs typeface="Roboto Mono"/>
                <a:sym typeface="Roboto Mono"/>
              </a:rPr>
              <a:t> (</a:t>
            </a:r>
            <a:r>
              <a:rPr lang="en-US" sz="345">
                <a:solidFill>
                  <a:srgbClr val="F7CD7A"/>
                </a:solidFill>
                <a:latin typeface="Roboto Mono"/>
                <a:ea typeface="Roboto Mono"/>
                <a:cs typeface="Roboto Mono"/>
                <a:sym typeface="Roboto Mono"/>
              </a:rPr>
              <a:t>str_t</a:t>
            </a:r>
            <a:r>
              <a:rPr lang="en-US" sz="345">
                <a:solidFill>
                  <a:srgbClr val="FFFFFF"/>
                </a:solidFill>
                <a:latin typeface="Roboto Mono"/>
                <a:ea typeface="Roboto Mono"/>
                <a:cs typeface="Roboto Mono"/>
                <a:sym typeface="Roboto Mono"/>
              </a:rPr>
              <a:t> </a:t>
            </a:r>
            <a:r>
              <a:rPr lang="en-US" sz="345" i="true">
                <a:solidFill>
                  <a:srgbClr val="B9BCD4"/>
                </a:solidFill>
                <a:latin typeface="Roboto Mono Italics"/>
                <a:ea typeface="Roboto Mono Italics"/>
                <a:cs typeface="Roboto Mono Italics"/>
                <a:sym typeface="Roboto Mono Italics"/>
              </a:rPr>
              <a:t>msg</a:t>
            </a:r>
            <a:r>
              <a:rPr lang="en-US" sz="345">
                <a:solidFill>
                  <a:srgbClr val="FFFFFF"/>
                </a:solidFill>
                <a:latin typeface="Roboto Mono"/>
                <a:ea typeface="Roboto Mono"/>
                <a:cs typeface="Roboto Mono"/>
                <a:sym typeface="Roboto Mono"/>
              </a:rPr>
              <a:t>)</a:t>
            </a:r>
          </a:p>
          <a:p>
            <a:pPr algn="l">
              <a:lnSpc>
                <a:spcPts val="483"/>
              </a:lnSpc>
            </a:pPr>
            <a:r>
              <a:rPr lang="en-US" sz="345">
                <a:solidFill>
                  <a:srgbClr val="FFFFFF"/>
                </a:solidFill>
                <a:latin typeface="Roboto Mono"/>
                <a:ea typeface="Roboto Mono"/>
                <a:cs typeface="Roboto Mono"/>
                <a:sym typeface="Roboto Mono"/>
              </a:rPr>
              <a:t>{</a:t>
            </a:r>
          </a:p>
          <a:p>
            <a:pPr algn="l">
              <a:lnSpc>
                <a:spcPts val="483"/>
              </a:lnSpc>
            </a:pPr>
            <a:r>
              <a:rPr lang="en-US" sz="345" i="true">
                <a:solidFill>
                  <a:srgbClr val="474B5B"/>
                </a:solidFill>
                <a:latin typeface="Roboto Mono Italics"/>
                <a:ea typeface="Roboto Mono Italics"/>
                <a:cs typeface="Roboto Mono Italics"/>
                <a:sym typeface="Roboto Mono Italics"/>
              </a:rPr>
              <a:t> /* queue is full */</a:t>
            </a:r>
          </a:p>
          <a:p>
            <a:pPr algn="l">
              <a:lnSpc>
                <a:spcPts val="483"/>
              </a:lnSpc>
            </a:pPr>
            <a:r>
              <a:rPr lang="en-US" sz="345">
                <a:solidFill>
                  <a:srgbClr val="FFFFFF"/>
                </a:solidFill>
                <a:latin typeface="Roboto Mono"/>
                <a:ea typeface="Roboto Mono"/>
                <a:cs typeface="Roboto Mono"/>
                <a:sym typeface="Roboto Mono"/>
              </a:rPr>
              <a:t> </a:t>
            </a:r>
            <a:r>
              <a:rPr lang="en-US" sz="345" i="true">
                <a:solidFill>
                  <a:srgbClr val="9CDBFB"/>
                </a:solidFill>
                <a:latin typeface="Roboto Mono Italics"/>
                <a:ea typeface="Roboto Mono Italics"/>
                <a:cs typeface="Roboto Mono Italics"/>
                <a:sym typeface="Roboto Mono Italics"/>
              </a:rPr>
              <a:t>if</a:t>
            </a:r>
            <a:r>
              <a:rPr lang="en-US" sz="345">
                <a:solidFill>
                  <a:srgbClr val="FFFFFF"/>
                </a:solidFill>
                <a:latin typeface="Roboto Mono"/>
                <a:ea typeface="Roboto Mono"/>
                <a:cs typeface="Roboto Mono"/>
                <a:sym typeface="Roboto Mono"/>
              </a:rPr>
              <a:t> ((</a:t>
            </a:r>
            <a:r>
              <a:rPr lang="en-US" sz="345">
                <a:solidFill>
                  <a:srgbClr val="B9BCD4"/>
                </a:solidFill>
                <a:latin typeface="Roboto Mono"/>
                <a:ea typeface="Roboto Mono"/>
                <a:cs typeface="Roboto Mono"/>
                <a:sym typeface="Roboto Mono"/>
              </a:rPr>
              <a:t>r</a:t>
            </a:r>
            <a:r>
              <a:rPr lang="en-US" sz="345">
                <a:solidFill>
                  <a:srgbClr val="FFFFFF"/>
                </a:solidFill>
                <a:latin typeface="Roboto Mono"/>
                <a:ea typeface="Roboto Mono"/>
                <a:cs typeface="Roboto Mono"/>
                <a:sym typeface="Roboto Mono"/>
              </a:rPr>
              <a:t> + </a:t>
            </a:r>
            <a:r>
              <a:rPr lang="en-US" sz="345">
                <a:solidFill>
                  <a:srgbClr val="E99173"/>
                </a:solidFill>
                <a:latin typeface="Roboto Mono"/>
                <a:ea typeface="Roboto Mono"/>
                <a:cs typeface="Roboto Mono"/>
                <a:sym typeface="Roboto Mono"/>
              </a:rPr>
              <a:t>1</a:t>
            </a:r>
            <a:r>
              <a:rPr lang="en-US" sz="345">
                <a:solidFill>
                  <a:srgbClr val="FFFFFF"/>
                </a:solidFill>
                <a:latin typeface="Roboto Mono"/>
                <a:ea typeface="Roboto Mono"/>
                <a:cs typeface="Roboto Mono"/>
                <a:sym typeface="Roboto Mono"/>
              </a:rPr>
              <a:t>) % </a:t>
            </a:r>
            <a:r>
              <a:rPr lang="en-US" sz="345">
                <a:solidFill>
                  <a:srgbClr val="88A7F6"/>
                </a:solidFill>
                <a:latin typeface="Roboto Mono"/>
                <a:ea typeface="Roboto Mono"/>
                <a:cs typeface="Roboto Mono"/>
                <a:sym typeface="Roboto Mono"/>
              </a:rPr>
              <a:t>CAPACITY</a:t>
            </a:r>
            <a:r>
              <a:rPr lang="en-US" sz="345">
                <a:solidFill>
                  <a:srgbClr val="FFFFFF"/>
                </a:solidFill>
                <a:latin typeface="Roboto Mono"/>
                <a:ea typeface="Roboto Mono"/>
                <a:cs typeface="Roboto Mono"/>
                <a:sym typeface="Roboto Mono"/>
              </a:rPr>
              <a:t> == </a:t>
            </a:r>
            <a:r>
              <a:rPr lang="en-US" sz="345">
                <a:solidFill>
                  <a:srgbClr val="B9BCD4"/>
                </a:solidFill>
                <a:latin typeface="Roboto Mono"/>
                <a:ea typeface="Roboto Mono"/>
                <a:cs typeface="Roboto Mono"/>
                <a:sym typeface="Roboto Mono"/>
              </a:rPr>
              <a:t>l</a:t>
            </a:r>
            <a:r>
              <a:rPr lang="en-US" sz="345">
                <a:solidFill>
                  <a:srgbClr val="FFFFFF"/>
                </a:solidFill>
                <a:latin typeface="Roboto Mono"/>
                <a:ea typeface="Roboto Mono"/>
                <a:cs typeface="Roboto Mono"/>
                <a:sym typeface="Roboto Mono"/>
              </a:rPr>
              <a:t>)</a:t>
            </a:r>
          </a:p>
          <a:p>
            <a:pPr algn="l">
              <a:lnSpc>
                <a:spcPts val="483"/>
              </a:lnSpc>
              <a:spcBef>
                <a:spcPct val="0"/>
              </a:spcBef>
            </a:pPr>
            <a:r>
              <a:rPr lang="en-US" sz="345">
                <a:solidFill>
                  <a:srgbClr val="FFFFFF"/>
                </a:solidFill>
                <a:latin typeface="Roboto Mono"/>
                <a:ea typeface="Roboto Mono"/>
                <a:cs typeface="Roboto Mono"/>
                <a:sym typeface="Roboto Mono"/>
              </a:rPr>
              <a:t>     </a:t>
            </a:r>
            <a:r>
              <a:rPr lang="en-US" sz="345" i="true">
                <a:solidFill>
                  <a:srgbClr val="9CDBFB"/>
                </a:solidFill>
                <a:latin typeface="Roboto Mono Italics"/>
                <a:ea typeface="Roboto Mono Italics"/>
                <a:cs typeface="Roboto Mono Italics"/>
                <a:sym typeface="Roboto Mono Italics"/>
              </a:rPr>
              <a:t>return</a:t>
            </a:r>
            <a:r>
              <a:rPr lang="en-US" sz="345">
                <a:solidFill>
                  <a:srgbClr val="FFFFFF"/>
                </a:solidFill>
                <a:latin typeface="Roboto Mono"/>
                <a:ea typeface="Roboto Mono"/>
                <a:cs typeface="Roboto Mono"/>
                <a:sym typeface="Roboto Mono"/>
              </a:rPr>
              <a:t> </a:t>
            </a:r>
            <a:r>
              <a:rPr lang="en-US" sz="345">
                <a:solidFill>
                  <a:srgbClr val="E99173"/>
                </a:solidFill>
                <a:latin typeface="Roboto Mono"/>
                <a:ea typeface="Roboto Mono"/>
                <a:cs typeface="Roboto Mono"/>
                <a:sym typeface="Roboto Mono"/>
              </a:rPr>
              <a:t>0</a:t>
            </a:r>
            <a:r>
              <a:rPr lang="en-US" sz="345">
                <a:solidFill>
                  <a:srgbClr val="9CDBFB"/>
                </a:solidFill>
                <a:latin typeface="Roboto Mono"/>
                <a:ea typeface="Roboto Mono"/>
                <a:cs typeface="Roboto Mono"/>
                <a:sym typeface="Roboto Mono"/>
              </a:rPr>
              <a:t>;</a:t>
            </a:r>
            <a:r>
              <a:rPr lang="en-US" sz="345">
                <a:solidFill>
                  <a:srgbClr val="FFFFFF"/>
                </a:solidFill>
                <a:latin typeface="Roboto Mono"/>
                <a:ea typeface="Roboto Mono"/>
                <a:cs typeface="Roboto Mono"/>
                <a:sym typeface="Roboto Mono"/>
              </a:rPr>
              <a:t> </a:t>
            </a:r>
            <a:r>
              <a:rPr lang="en-US" sz="345" i="true">
                <a:solidFill>
                  <a:srgbClr val="474B5B"/>
                </a:solidFill>
                <a:latin typeface="Roboto Mono Italics"/>
                <a:ea typeface="Roboto Mono Italics"/>
                <a:cs typeface="Roboto Mono Italics"/>
                <a:sym typeface="Roboto Mono Italics"/>
              </a:rPr>
              <a:t>/* NULL */</a:t>
            </a:r>
          </a:p>
          <a:p>
            <a:pPr algn="l">
              <a:lnSpc>
                <a:spcPts val="483"/>
              </a:lnSpc>
              <a:spcBef>
                <a:spcPct val="0"/>
              </a:spcBef>
            </a:pPr>
          </a:p>
          <a:p>
            <a:pPr algn="l">
              <a:lnSpc>
                <a:spcPts val="483"/>
              </a:lnSpc>
              <a:spcBef>
                <a:spcPct val="0"/>
              </a:spcBef>
            </a:pPr>
            <a:r>
              <a:rPr lang="en-US" sz="345">
                <a:solidFill>
                  <a:srgbClr val="FFFFFF"/>
                </a:solidFill>
                <a:latin typeface="Roboto Mono"/>
                <a:ea typeface="Roboto Mono"/>
                <a:cs typeface="Roboto Mono"/>
                <a:sym typeface="Roboto Mono"/>
              </a:rPr>
              <a:t> </a:t>
            </a:r>
            <a:r>
              <a:rPr lang="en-US" sz="345">
                <a:solidFill>
                  <a:srgbClr val="B9BCD4"/>
                </a:solidFill>
                <a:latin typeface="Roboto Mono"/>
                <a:ea typeface="Roboto Mono"/>
                <a:cs typeface="Roboto Mono"/>
                <a:sym typeface="Roboto Mono"/>
              </a:rPr>
              <a:t>queue</a:t>
            </a:r>
            <a:r>
              <a:rPr lang="en-US" sz="345">
                <a:solidFill>
                  <a:srgbClr val="FFFFFF"/>
                </a:solidFill>
                <a:latin typeface="Roboto Mono"/>
                <a:ea typeface="Roboto Mono"/>
                <a:cs typeface="Roboto Mono"/>
                <a:sym typeface="Roboto Mono"/>
              </a:rPr>
              <a:t>[</a:t>
            </a:r>
            <a:r>
              <a:rPr lang="en-US" sz="345">
                <a:solidFill>
                  <a:srgbClr val="B9BCD4"/>
                </a:solidFill>
                <a:latin typeface="Roboto Mono"/>
                <a:ea typeface="Roboto Mono"/>
                <a:cs typeface="Roboto Mono"/>
                <a:sym typeface="Roboto Mono"/>
              </a:rPr>
              <a:t>r</a:t>
            </a:r>
            <a:r>
              <a:rPr lang="en-US" sz="345">
                <a:solidFill>
                  <a:srgbClr val="FFFFFF"/>
                </a:solidFill>
                <a:latin typeface="Roboto Mono"/>
                <a:ea typeface="Roboto Mono"/>
                <a:cs typeface="Roboto Mono"/>
                <a:sym typeface="Roboto Mono"/>
              </a:rPr>
              <a:t>] = </a:t>
            </a:r>
            <a:r>
              <a:rPr lang="en-US" sz="345" i="true">
                <a:solidFill>
                  <a:srgbClr val="B9BCD4"/>
                </a:solidFill>
                <a:latin typeface="Roboto Mono Italics"/>
                <a:ea typeface="Roboto Mono Italics"/>
                <a:cs typeface="Roboto Mono Italics"/>
                <a:sym typeface="Roboto Mono Italics"/>
              </a:rPr>
              <a:t>msg</a:t>
            </a:r>
            <a:r>
              <a:rPr lang="en-US" sz="345">
                <a:solidFill>
                  <a:srgbClr val="FFFFFF"/>
                </a:solidFill>
                <a:latin typeface="Roboto Mono"/>
                <a:ea typeface="Roboto Mono"/>
                <a:cs typeface="Roboto Mono"/>
                <a:sym typeface="Roboto Mono"/>
              </a:rPr>
              <a:t>;</a:t>
            </a:r>
          </a:p>
          <a:p>
            <a:pPr algn="l">
              <a:lnSpc>
                <a:spcPts val="483"/>
              </a:lnSpc>
              <a:spcBef>
                <a:spcPct val="0"/>
              </a:spcBef>
            </a:pPr>
            <a:r>
              <a:rPr lang="en-US" sz="345">
                <a:solidFill>
                  <a:srgbClr val="B9BCD4"/>
                </a:solidFill>
                <a:latin typeface="Roboto Mono"/>
                <a:ea typeface="Roboto Mono"/>
                <a:cs typeface="Roboto Mono"/>
                <a:sym typeface="Roboto Mono"/>
              </a:rPr>
              <a:t> r</a:t>
            </a:r>
            <a:r>
              <a:rPr lang="en-US" sz="345">
                <a:solidFill>
                  <a:srgbClr val="FFFFFF"/>
                </a:solidFill>
                <a:latin typeface="Roboto Mono"/>
                <a:ea typeface="Roboto Mono"/>
                <a:cs typeface="Roboto Mono"/>
                <a:sym typeface="Roboto Mono"/>
              </a:rPr>
              <a:t> = (</a:t>
            </a:r>
            <a:r>
              <a:rPr lang="en-US" sz="345">
                <a:solidFill>
                  <a:srgbClr val="B9BCD4"/>
                </a:solidFill>
                <a:latin typeface="Roboto Mono"/>
                <a:ea typeface="Roboto Mono"/>
                <a:cs typeface="Roboto Mono"/>
                <a:sym typeface="Roboto Mono"/>
              </a:rPr>
              <a:t>r</a:t>
            </a:r>
            <a:r>
              <a:rPr lang="en-US" sz="345">
                <a:solidFill>
                  <a:srgbClr val="FFFFFF"/>
                </a:solidFill>
                <a:latin typeface="Roboto Mono"/>
                <a:ea typeface="Roboto Mono"/>
                <a:cs typeface="Roboto Mono"/>
                <a:sym typeface="Roboto Mono"/>
              </a:rPr>
              <a:t> + </a:t>
            </a:r>
            <a:r>
              <a:rPr lang="en-US" sz="345">
                <a:solidFill>
                  <a:srgbClr val="E99173"/>
                </a:solidFill>
                <a:latin typeface="Roboto Mono"/>
                <a:ea typeface="Roboto Mono"/>
                <a:cs typeface="Roboto Mono"/>
                <a:sym typeface="Roboto Mono"/>
              </a:rPr>
              <a:t>1</a:t>
            </a:r>
            <a:r>
              <a:rPr lang="en-US" sz="345">
                <a:solidFill>
                  <a:srgbClr val="FFFFFF"/>
                </a:solidFill>
                <a:latin typeface="Roboto Mono"/>
                <a:ea typeface="Roboto Mono"/>
                <a:cs typeface="Roboto Mono"/>
                <a:sym typeface="Roboto Mono"/>
              </a:rPr>
              <a:t>) % </a:t>
            </a:r>
            <a:r>
              <a:rPr lang="en-US" sz="345">
                <a:solidFill>
                  <a:srgbClr val="88A7F6"/>
                </a:solidFill>
                <a:latin typeface="Roboto Mono"/>
                <a:ea typeface="Roboto Mono"/>
                <a:cs typeface="Roboto Mono"/>
                <a:sym typeface="Roboto Mono"/>
              </a:rPr>
              <a:t>CAPACITY</a:t>
            </a:r>
            <a:r>
              <a:rPr lang="en-US" sz="345">
                <a:solidFill>
                  <a:srgbClr val="FFFFFF"/>
                </a:solidFill>
                <a:latin typeface="Roboto Mono"/>
                <a:ea typeface="Roboto Mono"/>
                <a:cs typeface="Roboto Mono"/>
                <a:sym typeface="Roboto Mono"/>
              </a:rPr>
              <a:t>;</a:t>
            </a:r>
          </a:p>
          <a:p>
            <a:pPr algn="l">
              <a:lnSpc>
                <a:spcPts val="483"/>
              </a:lnSpc>
              <a:spcBef>
                <a:spcPct val="0"/>
              </a:spcBef>
            </a:pPr>
            <a:r>
              <a:rPr lang="en-US" sz="345">
                <a:solidFill>
                  <a:srgbClr val="FFFFFF"/>
                </a:solidFill>
                <a:latin typeface="Roboto Mono"/>
                <a:ea typeface="Roboto Mono"/>
                <a:cs typeface="Roboto Mono"/>
                <a:sym typeface="Roboto Mono"/>
              </a:rPr>
              <a:t> </a:t>
            </a:r>
            <a:r>
              <a:rPr lang="en-US" sz="345" i="true">
                <a:solidFill>
                  <a:srgbClr val="9CDBFB"/>
                </a:solidFill>
                <a:latin typeface="Roboto Mono Italics"/>
                <a:ea typeface="Roboto Mono Italics"/>
                <a:cs typeface="Roboto Mono Italics"/>
                <a:sym typeface="Roboto Mono Italics"/>
              </a:rPr>
              <a:t>return</a:t>
            </a:r>
            <a:r>
              <a:rPr lang="en-US" sz="345">
                <a:solidFill>
                  <a:srgbClr val="FFFFFF"/>
                </a:solidFill>
                <a:latin typeface="Roboto Mono"/>
                <a:ea typeface="Roboto Mono"/>
                <a:cs typeface="Roboto Mono"/>
                <a:sym typeface="Roboto Mono"/>
              </a:rPr>
              <a:t> </a:t>
            </a:r>
            <a:r>
              <a:rPr lang="en-US" sz="345">
                <a:solidFill>
                  <a:srgbClr val="E99173"/>
                </a:solidFill>
                <a:latin typeface="Roboto Mono"/>
                <a:ea typeface="Roboto Mono"/>
                <a:cs typeface="Roboto Mono"/>
                <a:sym typeface="Roboto Mono"/>
              </a:rPr>
              <a:t>1</a:t>
            </a:r>
            <a:r>
              <a:rPr lang="en-US" sz="345">
                <a:solidFill>
                  <a:srgbClr val="9CDBFB"/>
                </a:solidFill>
                <a:latin typeface="Roboto Mono"/>
                <a:ea typeface="Roboto Mono"/>
                <a:cs typeface="Roboto Mono"/>
                <a:sym typeface="Roboto Mono"/>
              </a:rPr>
              <a:t>;</a:t>
            </a:r>
          </a:p>
          <a:p>
            <a:pPr algn="l">
              <a:lnSpc>
                <a:spcPts val="483"/>
              </a:lnSpc>
              <a:spcBef>
                <a:spcPct val="0"/>
              </a:spcBef>
            </a:pPr>
            <a:r>
              <a:rPr lang="en-US" sz="345">
                <a:solidFill>
                  <a:srgbClr val="FFFFFF"/>
                </a:solidFill>
                <a:latin typeface="Roboto Mono"/>
                <a:ea typeface="Roboto Mono"/>
                <a:cs typeface="Roboto Mono"/>
                <a:sym typeface="Roboto Mono"/>
              </a:rPr>
              <a:t>}</a:t>
            </a:r>
          </a:p>
          <a:p>
            <a:pPr algn="l">
              <a:lnSpc>
                <a:spcPts val="483"/>
              </a:lnSpc>
              <a:spcBef>
                <a:spcPct val="0"/>
              </a:spcBef>
            </a:pPr>
          </a:p>
          <a:p>
            <a:pPr algn="l">
              <a:lnSpc>
                <a:spcPts val="483"/>
              </a:lnSpc>
              <a:spcBef>
                <a:spcPct val="0"/>
              </a:spcBef>
            </a:pPr>
            <a:r>
              <a:rPr lang="en-US" sz="345" i="true">
                <a:solidFill>
                  <a:srgbClr val="474B5B"/>
                </a:solidFill>
                <a:latin typeface="Roboto Mono Italics"/>
                <a:ea typeface="Roboto Mono Italics"/>
                <a:cs typeface="Roboto Mono Italics"/>
                <a:sym typeface="Roboto Mono Italics"/>
              </a:rPr>
              <a:t>/* non-blocking receive */</a:t>
            </a:r>
          </a:p>
          <a:p>
            <a:pPr algn="l">
              <a:lnSpc>
                <a:spcPts val="483"/>
              </a:lnSpc>
              <a:spcBef>
                <a:spcPct val="0"/>
              </a:spcBef>
            </a:pPr>
            <a:r>
              <a:rPr lang="en-US" sz="345">
                <a:solidFill>
                  <a:srgbClr val="BC92E0"/>
                </a:solidFill>
                <a:latin typeface="Roboto Mono"/>
                <a:ea typeface="Roboto Mono"/>
                <a:cs typeface="Roboto Mono"/>
                <a:sym typeface="Roboto Mono"/>
              </a:rPr>
              <a:t>int</a:t>
            </a:r>
          </a:p>
          <a:p>
            <a:pPr algn="l">
              <a:lnSpc>
                <a:spcPts val="483"/>
              </a:lnSpc>
              <a:spcBef>
                <a:spcPct val="0"/>
              </a:spcBef>
            </a:pPr>
            <a:r>
              <a:rPr lang="en-US" sz="345">
                <a:solidFill>
                  <a:srgbClr val="88A7F6"/>
                </a:solidFill>
                <a:latin typeface="Roboto Mono"/>
                <a:ea typeface="Roboto Mono"/>
                <a:cs typeface="Roboto Mono"/>
                <a:sym typeface="Roboto Mono"/>
              </a:rPr>
              <a:t>receive_nb</a:t>
            </a:r>
            <a:r>
              <a:rPr lang="en-US" sz="345">
                <a:solidFill>
                  <a:srgbClr val="FFFFFF"/>
                </a:solidFill>
                <a:latin typeface="Roboto Mono"/>
                <a:ea typeface="Roboto Mono"/>
                <a:cs typeface="Roboto Mono"/>
                <a:sym typeface="Roboto Mono"/>
              </a:rPr>
              <a:t> (</a:t>
            </a:r>
            <a:r>
              <a:rPr lang="en-US" sz="345">
                <a:solidFill>
                  <a:srgbClr val="F7CD7A"/>
                </a:solidFill>
                <a:latin typeface="Roboto Mono"/>
                <a:ea typeface="Roboto Mono"/>
                <a:cs typeface="Roboto Mono"/>
                <a:sym typeface="Roboto Mono"/>
              </a:rPr>
              <a:t>str_t</a:t>
            </a:r>
            <a:r>
              <a:rPr lang="en-US" sz="345">
                <a:solidFill>
                  <a:srgbClr val="FFFFFF"/>
                </a:solidFill>
                <a:latin typeface="Roboto Mono"/>
                <a:ea typeface="Roboto Mono"/>
                <a:cs typeface="Roboto Mono"/>
                <a:sym typeface="Roboto Mono"/>
              </a:rPr>
              <a:t> </a:t>
            </a:r>
            <a:r>
              <a:rPr lang="en-US" sz="345">
                <a:solidFill>
                  <a:srgbClr val="9CDBFB"/>
                </a:solidFill>
                <a:latin typeface="Roboto Mono"/>
                <a:ea typeface="Roboto Mono"/>
                <a:cs typeface="Roboto Mono"/>
                <a:sym typeface="Roboto Mono"/>
              </a:rPr>
              <a:t>*</a:t>
            </a:r>
            <a:r>
              <a:rPr lang="en-US" sz="345" i="true">
                <a:solidFill>
                  <a:srgbClr val="B9BCD4"/>
                </a:solidFill>
                <a:latin typeface="Roboto Mono Italics"/>
                <a:ea typeface="Roboto Mono Italics"/>
                <a:cs typeface="Roboto Mono Italics"/>
                <a:sym typeface="Roboto Mono Italics"/>
              </a:rPr>
              <a:t>buf</a:t>
            </a:r>
            <a:r>
              <a:rPr lang="en-US" sz="345">
                <a:solidFill>
                  <a:srgbClr val="FFFFFF"/>
                </a:solidFill>
                <a:latin typeface="Roboto Mono"/>
                <a:ea typeface="Roboto Mono"/>
                <a:cs typeface="Roboto Mono"/>
                <a:sym typeface="Roboto Mono"/>
              </a:rPr>
              <a:t>)</a:t>
            </a:r>
          </a:p>
          <a:p>
            <a:pPr algn="l">
              <a:lnSpc>
                <a:spcPts val="483"/>
              </a:lnSpc>
              <a:spcBef>
                <a:spcPct val="0"/>
              </a:spcBef>
            </a:pPr>
            <a:r>
              <a:rPr lang="en-US" sz="345">
                <a:solidFill>
                  <a:srgbClr val="FFFFFF"/>
                </a:solidFill>
                <a:latin typeface="Roboto Mono"/>
                <a:ea typeface="Roboto Mono"/>
                <a:cs typeface="Roboto Mono"/>
                <a:sym typeface="Roboto Mono"/>
              </a:rPr>
              <a:t>{</a:t>
            </a:r>
          </a:p>
          <a:p>
            <a:pPr algn="l">
              <a:lnSpc>
                <a:spcPts val="483"/>
              </a:lnSpc>
              <a:spcBef>
                <a:spcPct val="0"/>
              </a:spcBef>
            </a:pPr>
            <a:r>
              <a:rPr lang="en-US" sz="345" i="true">
                <a:solidFill>
                  <a:srgbClr val="474B5B"/>
                </a:solidFill>
                <a:latin typeface="Roboto Mono Italics"/>
                <a:ea typeface="Roboto Mono Italics"/>
                <a:cs typeface="Roboto Mono Italics"/>
                <a:sym typeface="Roboto Mono Italics"/>
              </a:rPr>
              <a:t> /* empty queue */</a:t>
            </a:r>
          </a:p>
          <a:p>
            <a:pPr algn="l">
              <a:lnSpc>
                <a:spcPts val="483"/>
              </a:lnSpc>
              <a:spcBef>
                <a:spcPct val="0"/>
              </a:spcBef>
            </a:pPr>
            <a:r>
              <a:rPr lang="en-US" sz="345">
                <a:solidFill>
                  <a:srgbClr val="FFFFFF"/>
                </a:solidFill>
                <a:latin typeface="Roboto Mono"/>
                <a:ea typeface="Roboto Mono"/>
                <a:cs typeface="Roboto Mono"/>
                <a:sym typeface="Roboto Mono"/>
              </a:rPr>
              <a:t> </a:t>
            </a:r>
            <a:r>
              <a:rPr lang="en-US" sz="345" i="true">
                <a:solidFill>
                  <a:srgbClr val="9CDBFB"/>
                </a:solidFill>
                <a:latin typeface="Roboto Mono Italics"/>
                <a:ea typeface="Roboto Mono Italics"/>
                <a:cs typeface="Roboto Mono Italics"/>
                <a:sym typeface="Roboto Mono Italics"/>
              </a:rPr>
              <a:t>if</a:t>
            </a:r>
            <a:r>
              <a:rPr lang="en-US" sz="345">
                <a:solidFill>
                  <a:srgbClr val="FFFFFF"/>
                </a:solidFill>
                <a:latin typeface="Roboto Mono"/>
                <a:ea typeface="Roboto Mono"/>
                <a:cs typeface="Roboto Mono"/>
                <a:sym typeface="Roboto Mono"/>
              </a:rPr>
              <a:t> (</a:t>
            </a:r>
            <a:r>
              <a:rPr lang="en-US" sz="345">
                <a:solidFill>
                  <a:srgbClr val="B9BCD4"/>
                </a:solidFill>
                <a:latin typeface="Roboto Mono"/>
                <a:ea typeface="Roboto Mono"/>
                <a:cs typeface="Roboto Mono"/>
                <a:sym typeface="Roboto Mono"/>
              </a:rPr>
              <a:t>l</a:t>
            </a:r>
            <a:r>
              <a:rPr lang="en-US" sz="345">
                <a:solidFill>
                  <a:srgbClr val="FFFFFF"/>
                </a:solidFill>
                <a:latin typeface="Roboto Mono"/>
                <a:ea typeface="Roboto Mono"/>
                <a:cs typeface="Roboto Mono"/>
                <a:sym typeface="Roboto Mono"/>
              </a:rPr>
              <a:t> == </a:t>
            </a:r>
            <a:r>
              <a:rPr lang="en-US" sz="345">
                <a:solidFill>
                  <a:srgbClr val="B9BCD4"/>
                </a:solidFill>
                <a:latin typeface="Roboto Mono"/>
                <a:ea typeface="Roboto Mono"/>
                <a:cs typeface="Roboto Mono"/>
                <a:sym typeface="Roboto Mono"/>
              </a:rPr>
              <a:t>r</a:t>
            </a:r>
            <a:r>
              <a:rPr lang="en-US" sz="345">
                <a:solidFill>
                  <a:srgbClr val="FFFFFF"/>
                </a:solidFill>
                <a:latin typeface="Roboto Mono"/>
                <a:ea typeface="Roboto Mono"/>
                <a:cs typeface="Roboto Mono"/>
                <a:sym typeface="Roboto Mono"/>
              </a:rPr>
              <a:t>)</a:t>
            </a:r>
          </a:p>
          <a:p>
            <a:pPr algn="l">
              <a:lnSpc>
                <a:spcPts val="483"/>
              </a:lnSpc>
              <a:spcBef>
                <a:spcPct val="0"/>
              </a:spcBef>
            </a:pPr>
            <a:r>
              <a:rPr lang="en-US" sz="345">
                <a:solidFill>
                  <a:srgbClr val="FFFFFF"/>
                </a:solidFill>
                <a:latin typeface="Roboto Mono"/>
                <a:ea typeface="Roboto Mono"/>
                <a:cs typeface="Roboto Mono"/>
                <a:sym typeface="Roboto Mono"/>
              </a:rPr>
              <a:t>     </a:t>
            </a:r>
            <a:r>
              <a:rPr lang="en-US" sz="345" i="true">
                <a:solidFill>
                  <a:srgbClr val="9CDBFB"/>
                </a:solidFill>
                <a:latin typeface="Roboto Mono Italics"/>
                <a:ea typeface="Roboto Mono Italics"/>
                <a:cs typeface="Roboto Mono Italics"/>
                <a:sym typeface="Roboto Mono Italics"/>
              </a:rPr>
              <a:t>return</a:t>
            </a:r>
            <a:r>
              <a:rPr lang="en-US" sz="345">
                <a:solidFill>
                  <a:srgbClr val="FFFFFF"/>
                </a:solidFill>
                <a:latin typeface="Roboto Mono"/>
                <a:ea typeface="Roboto Mono"/>
                <a:cs typeface="Roboto Mono"/>
                <a:sym typeface="Roboto Mono"/>
              </a:rPr>
              <a:t> </a:t>
            </a:r>
            <a:r>
              <a:rPr lang="en-US" sz="345">
                <a:solidFill>
                  <a:srgbClr val="E99173"/>
                </a:solidFill>
                <a:latin typeface="Roboto Mono"/>
                <a:ea typeface="Roboto Mono"/>
                <a:cs typeface="Roboto Mono"/>
                <a:sym typeface="Roboto Mono"/>
              </a:rPr>
              <a:t>0</a:t>
            </a:r>
            <a:r>
              <a:rPr lang="en-US" sz="345">
                <a:solidFill>
                  <a:srgbClr val="9CDBFB"/>
                </a:solidFill>
                <a:latin typeface="Roboto Mono"/>
                <a:ea typeface="Roboto Mono"/>
                <a:cs typeface="Roboto Mono"/>
                <a:sym typeface="Roboto Mono"/>
              </a:rPr>
              <a:t>;</a:t>
            </a:r>
            <a:r>
              <a:rPr lang="en-US" sz="345">
                <a:solidFill>
                  <a:srgbClr val="FFFFFF"/>
                </a:solidFill>
                <a:latin typeface="Roboto Mono"/>
                <a:ea typeface="Roboto Mono"/>
                <a:cs typeface="Roboto Mono"/>
                <a:sym typeface="Roboto Mono"/>
              </a:rPr>
              <a:t> </a:t>
            </a:r>
            <a:r>
              <a:rPr lang="en-US" sz="345" i="true">
                <a:solidFill>
                  <a:srgbClr val="474B5B"/>
                </a:solidFill>
                <a:latin typeface="Roboto Mono Italics"/>
                <a:ea typeface="Roboto Mono Italics"/>
                <a:cs typeface="Roboto Mono Italics"/>
                <a:sym typeface="Roboto Mono Italics"/>
              </a:rPr>
              <a:t>/* NULL */</a:t>
            </a:r>
          </a:p>
          <a:p>
            <a:pPr algn="l">
              <a:lnSpc>
                <a:spcPts val="483"/>
              </a:lnSpc>
              <a:spcBef>
                <a:spcPct val="0"/>
              </a:spcBef>
            </a:pPr>
          </a:p>
          <a:p>
            <a:pPr algn="l">
              <a:lnSpc>
                <a:spcPts val="483"/>
              </a:lnSpc>
              <a:spcBef>
                <a:spcPct val="0"/>
              </a:spcBef>
            </a:pPr>
            <a:r>
              <a:rPr lang="en-US" sz="345">
                <a:solidFill>
                  <a:srgbClr val="FFFFFF"/>
                </a:solidFill>
                <a:latin typeface="Roboto Mono"/>
                <a:ea typeface="Roboto Mono"/>
                <a:cs typeface="Roboto Mono"/>
                <a:sym typeface="Roboto Mono"/>
              </a:rPr>
              <a:t> </a:t>
            </a:r>
            <a:r>
              <a:rPr lang="en-US" sz="345">
                <a:solidFill>
                  <a:srgbClr val="9CDBFB"/>
                </a:solidFill>
                <a:latin typeface="Roboto Mono"/>
                <a:ea typeface="Roboto Mono"/>
                <a:cs typeface="Roboto Mono"/>
                <a:sym typeface="Roboto Mono"/>
              </a:rPr>
              <a:t>*</a:t>
            </a:r>
            <a:r>
              <a:rPr lang="en-US" sz="345" i="true">
                <a:solidFill>
                  <a:srgbClr val="B9BCD4"/>
                </a:solidFill>
                <a:latin typeface="Roboto Mono Italics"/>
                <a:ea typeface="Roboto Mono Italics"/>
                <a:cs typeface="Roboto Mono Italics"/>
                <a:sym typeface="Roboto Mono Italics"/>
              </a:rPr>
              <a:t>buf</a:t>
            </a:r>
            <a:r>
              <a:rPr lang="en-US" sz="345">
                <a:solidFill>
                  <a:srgbClr val="FFFFFF"/>
                </a:solidFill>
                <a:latin typeface="Roboto Mono"/>
                <a:ea typeface="Roboto Mono"/>
                <a:cs typeface="Roboto Mono"/>
                <a:sym typeface="Roboto Mono"/>
              </a:rPr>
              <a:t> = </a:t>
            </a:r>
            <a:r>
              <a:rPr lang="en-US" sz="345">
                <a:solidFill>
                  <a:srgbClr val="B9BCD4"/>
                </a:solidFill>
                <a:latin typeface="Roboto Mono"/>
                <a:ea typeface="Roboto Mono"/>
                <a:cs typeface="Roboto Mono"/>
                <a:sym typeface="Roboto Mono"/>
              </a:rPr>
              <a:t>queue</a:t>
            </a:r>
            <a:r>
              <a:rPr lang="en-US" sz="345">
                <a:solidFill>
                  <a:srgbClr val="FFFFFF"/>
                </a:solidFill>
                <a:latin typeface="Roboto Mono"/>
                <a:ea typeface="Roboto Mono"/>
                <a:cs typeface="Roboto Mono"/>
                <a:sym typeface="Roboto Mono"/>
              </a:rPr>
              <a:t>[</a:t>
            </a:r>
            <a:r>
              <a:rPr lang="en-US" sz="345">
                <a:solidFill>
                  <a:srgbClr val="B9BCD4"/>
                </a:solidFill>
                <a:latin typeface="Roboto Mono"/>
                <a:ea typeface="Roboto Mono"/>
                <a:cs typeface="Roboto Mono"/>
                <a:sym typeface="Roboto Mono"/>
              </a:rPr>
              <a:t>l</a:t>
            </a:r>
            <a:r>
              <a:rPr lang="en-US" sz="345">
                <a:solidFill>
                  <a:srgbClr val="FFFFFF"/>
                </a:solidFill>
                <a:latin typeface="Roboto Mono"/>
                <a:ea typeface="Roboto Mono"/>
                <a:cs typeface="Roboto Mono"/>
                <a:sym typeface="Roboto Mono"/>
              </a:rPr>
              <a:t>];</a:t>
            </a:r>
          </a:p>
          <a:p>
            <a:pPr algn="l">
              <a:lnSpc>
                <a:spcPts val="483"/>
              </a:lnSpc>
              <a:spcBef>
                <a:spcPct val="0"/>
              </a:spcBef>
            </a:pPr>
            <a:r>
              <a:rPr lang="en-US" sz="345">
                <a:solidFill>
                  <a:srgbClr val="FFFFFF"/>
                </a:solidFill>
                <a:latin typeface="Roboto Mono"/>
                <a:ea typeface="Roboto Mono"/>
                <a:cs typeface="Roboto Mono"/>
                <a:sym typeface="Roboto Mono"/>
              </a:rPr>
              <a:t> </a:t>
            </a:r>
            <a:r>
              <a:rPr lang="en-US" sz="345">
                <a:solidFill>
                  <a:srgbClr val="B9BCD4"/>
                </a:solidFill>
                <a:latin typeface="Roboto Mono"/>
                <a:ea typeface="Roboto Mono"/>
                <a:cs typeface="Roboto Mono"/>
                <a:sym typeface="Roboto Mono"/>
              </a:rPr>
              <a:t>l</a:t>
            </a:r>
            <a:r>
              <a:rPr lang="en-US" sz="345">
                <a:solidFill>
                  <a:srgbClr val="FFFFFF"/>
                </a:solidFill>
                <a:latin typeface="Roboto Mono"/>
                <a:ea typeface="Roboto Mono"/>
                <a:cs typeface="Roboto Mono"/>
                <a:sym typeface="Roboto Mono"/>
              </a:rPr>
              <a:t> = (</a:t>
            </a:r>
            <a:r>
              <a:rPr lang="en-US" sz="345">
                <a:solidFill>
                  <a:srgbClr val="B9BCD4"/>
                </a:solidFill>
                <a:latin typeface="Roboto Mono"/>
                <a:ea typeface="Roboto Mono"/>
                <a:cs typeface="Roboto Mono"/>
                <a:sym typeface="Roboto Mono"/>
              </a:rPr>
              <a:t>l</a:t>
            </a:r>
            <a:r>
              <a:rPr lang="en-US" sz="345">
                <a:solidFill>
                  <a:srgbClr val="FFFFFF"/>
                </a:solidFill>
                <a:latin typeface="Roboto Mono"/>
                <a:ea typeface="Roboto Mono"/>
                <a:cs typeface="Roboto Mono"/>
                <a:sym typeface="Roboto Mono"/>
              </a:rPr>
              <a:t> + </a:t>
            </a:r>
            <a:r>
              <a:rPr lang="en-US" sz="345">
                <a:solidFill>
                  <a:srgbClr val="E99173"/>
                </a:solidFill>
                <a:latin typeface="Roboto Mono"/>
                <a:ea typeface="Roboto Mono"/>
                <a:cs typeface="Roboto Mono"/>
                <a:sym typeface="Roboto Mono"/>
              </a:rPr>
              <a:t>1</a:t>
            </a:r>
            <a:r>
              <a:rPr lang="en-US" sz="345">
                <a:solidFill>
                  <a:srgbClr val="FFFFFF"/>
                </a:solidFill>
                <a:latin typeface="Roboto Mono"/>
                <a:ea typeface="Roboto Mono"/>
                <a:cs typeface="Roboto Mono"/>
                <a:sym typeface="Roboto Mono"/>
              </a:rPr>
              <a:t>) % </a:t>
            </a:r>
            <a:r>
              <a:rPr lang="en-US" sz="345">
                <a:solidFill>
                  <a:srgbClr val="88A7F6"/>
                </a:solidFill>
                <a:latin typeface="Roboto Mono"/>
                <a:ea typeface="Roboto Mono"/>
                <a:cs typeface="Roboto Mono"/>
                <a:sym typeface="Roboto Mono"/>
              </a:rPr>
              <a:t>CAPACITY</a:t>
            </a:r>
            <a:r>
              <a:rPr lang="en-US" sz="345">
                <a:solidFill>
                  <a:srgbClr val="FFFFFF"/>
                </a:solidFill>
                <a:latin typeface="Roboto Mono"/>
                <a:ea typeface="Roboto Mono"/>
                <a:cs typeface="Roboto Mono"/>
                <a:sym typeface="Roboto Mono"/>
              </a:rPr>
              <a:t>;</a:t>
            </a:r>
          </a:p>
          <a:p>
            <a:pPr algn="l">
              <a:lnSpc>
                <a:spcPts val="483"/>
              </a:lnSpc>
              <a:spcBef>
                <a:spcPct val="0"/>
              </a:spcBef>
            </a:pPr>
            <a:r>
              <a:rPr lang="en-US" sz="345">
                <a:solidFill>
                  <a:srgbClr val="FFFFFF"/>
                </a:solidFill>
                <a:latin typeface="Roboto Mono"/>
                <a:ea typeface="Roboto Mono"/>
                <a:cs typeface="Roboto Mono"/>
                <a:sym typeface="Roboto Mono"/>
              </a:rPr>
              <a:t> </a:t>
            </a:r>
            <a:r>
              <a:rPr lang="en-US" sz="345" i="true">
                <a:solidFill>
                  <a:srgbClr val="9CDBFB"/>
                </a:solidFill>
                <a:latin typeface="Roboto Mono Italics"/>
                <a:ea typeface="Roboto Mono Italics"/>
                <a:cs typeface="Roboto Mono Italics"/>
                <a:sym typeface="Roboto Mono Italics"/>
              </a:rPr>
              <a:t>return</a:t>
            </a:r>
            <a:r>
              <a:rPr lang="en-US" sz="345">
                <a:solidFill>
                  <a:srgbClr val="FFFFFF"/>
                </a:solidFill>
                <a:latin typeface="Roboto Mono"/>
                <a:ea typeface="Roboto Mono"/>
                <a:cs typeface="Roboto Mono"/>
                <a:sym typeface="Roboto Mono"/>
              </a:rPr>
              <a:t> </a:t>
            </a:r>
            <a:r>
              <a:rPr lang="en-US" sz="345">
                <a:solidFill>
                  <a:srgbClr val="E99173"/>
                </a:solidFill>
                <a:latin typeface="Roboto Mono"/>
                <a:ea typeface="Roboto Mono"/>
                <a:cs typeface="Roboto Mono"/>
                <a:sym typeface="Roboto Mono"/>
              </a:rPr>
              <a:t>1</a:t>
            </a:r>
            <a:r>
              <a:rPr lang="en-US" sz="345">
                <a:solidFill>
                  <a:srgbClr val="9CDBFB"/>
                </a:solidFill>
                <a:latin typeface="Roboto Mono"/>
                <a:ea typeface="Roboto Mono"/>
                <a:cs typeface="Roboto Mono"/>
                <a:sym typeface="Roboto Mono"/>
              </a:rPr>
              <a:t>;</a:t>
            </a:r>
          </a:p>
          <a:p>
            <a:pPr algn="l">
              <a:lnSpc>
                <a:spcPts val="483"/>
              </a:lnSpc>
              <a:spcBef>
                <a:spcPct val="0"/>
              </a:spcBef>
            </a:pPr>
            <a:r>
              <a:rPr lang="en-US" sz="345">
                <a:solidFill>
                  <a:srgbClr val="FFFFFF"/>
                </a:solidFill>
                <a:latin typeface="Roboto Mono"/>
                <a:ea typeface="Roboto Mono"/>
                <a:cs typeface="Roboto Mono"/>
                <a:sym typeface="Roboto Mono"/>
              </a:rPr>
              <a:t>}</a:t>
            </a:r>
          </a:p>
          <a:p>
            <a:pPr algn="l">
              <a:lnSpc>
                <a:spcPts val="483"/>
              </a:lnSpc>
              <a:spcBef>
                <a:spcPct val="0"/>
              </a:spcBef>
            </a:pPr>
          </a:p>
        </p:txBody>
      </p:sp>
      <p:grpSp>
        <p:nvGrpSpPr>
          <p:cNvPr name="Group 82" id="82"/>
          <p:cNvGrpSpPr/>
          <p:nvPr/>
        </p:nvGrpSpPr>
        <p:grpSpPr>
          <a:xfrm rot="0">
            <a:off x="17843909" y="1213710"/>
            <a:ext cx="178598" cy="4180885"/>
            <a:chOff x="0" y="0"/>
            <a:chExt cx="47038" cy="1101138"/>
          </a:xfrm>
        </p:grpSpPr>
        <p:sp>
          <p:nvSpPr>
            <p:cNvPr name="Freeform 83" id="83"/>
            <p:cNvSpPr/>
            <p:nvPr/>
          </p:nvSpPr>
          <p:spPr>
            <a:xfrm flipH="false" flipV="false" rot="0">
              <a:off x="0" y="0"/>
              <a:ext cx="47038" cy="1101138"/>
            </a:xfrm>
            <a:custGeom>
              <a:avLst/>
              <a:gdLst/>
              <a:ahLst/>
              <a:cxnLst/>
              <a:rect r="r" b="b" t="t" l="l"/>
              <a:pathLst>
                <a:path h="1101138" w="47038">
                  <a:moveTo>
                    <a:pt x="0" y="0"/>
                  </a:moveTo>
                  <a:lnTo>
                    <a:pt x="47038" y="0"/>
                  </a:lnTo>
                  <a:lnTo>
                    <a:pt x="47038" y="1101138"/>
                  </a:lnTo>
                  <a:lnTo>
                    <a:pt x="0" y="1101138"/>
                  </a:lnTo>
                  <a:close/>
                </a:path>
              </a:pathLst>
            </a:custGeom>
            <a:solidFill>
              <a:srgbClr val="191A23"/>
            </a:solidFill>
          </p:spPr>
        </p:sp>
        <p:sp>
          <p:nvSpPr>
            <p:cNvPr name="TextBox 84" id="84"/>
            <p:cNvSpPr txBox="true"/>
            <p:nvPr/>
          </p:nvSpPr>
          <p:spPr>
            <a:xfrm>
              <a:off x="0" y="-123825"/>
              <a:ext cx="47038" cy="1224963"/>
            </a:xfrm>
            <a:prstGeom prst="rect">
              <a:avLst/>
            </a:prstGeom>
          </p:spPr>
          <p:txBody>
            <a:bodyPr anchor="ctr" rtlCol="false" tIns="50800" lIns="50800" bIns="50800" rIns="50800"/>
            <a:lstStyle/>
            <a:p>
              <a:pPr algn="ctr">
                <a:lnSpc>
                  <a:spcPts val="3360"/>
                </a:lnSpc>
              </a:pPr>
            </a:p>
          </p:txBody>
        </p:sp>
      </p:grpSp>
      <p:sp>
        <p:nvSpPr>
          <p:cNvPr name="AutoShape 85" id="85"/>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87" id="87"/>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88" id="88"/>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89" id="89"/>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90" id="90"/>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91" id="91"/>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92" id="9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93" id="93"/>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94" id="94"/>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95" id="95"/>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96" id="96"/>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97" id="97"/>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98" id="98"/>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99" id="99"/>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100" id="100"/>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101" id="101"/>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102" id="102"/>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103" id="103"/>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104" id="104"/>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105" id="105"/>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106" id="106"/>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TextBox 48" id="48"/>
          <p:cNvSpPr txBox="true"/>
          <p:nvPr/>
        </p:nvSpPr>
        <p:spPr>
          <a:xfrm rot="0">
            <a:off x="4272574" y="509601"/>
            <a:ext cx="2006947"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what_is_dbus.md</a:t>
            </a:r>
          </a:p>
        </p:txBody>
      </p:sp>
      <p:sp>
        <p:nvSpPr>
          <p:cNvPr name="Freeform 49" id="49"/>
          <p:cNvSpPr/>
          <p:nvPr/>
        </p:nvSpPr>
        <p:spPr>
          <a:xfrm flipH="false" flipV="false" rot="0">
            <a:off x="6351211" y="568614"/>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50" id="50"/>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2" id="52"/>
          <p:cNvSpPr/>
          <p:nvPr/>
        </p:nvSpPr>
        <p:spPr>
          <a:xfrm>
            <a:off x="3882332" y="841232"/>
            <a:ext cx="2659819" cy="0"/>
          </a:xfrm>
          <a:prstGeom prst="line">
            <a:avLst/>
          </a:prstGeom>
          <a:ln cap="flat" w="19050">
            <a:solidFill>
              <a:srgbClr val="91C9C4"/>
            </a:solidFill>
            <a:prstDash val="solid"/>
            <a:headEnd type="none" len="sm" w="sm"/>
            <a:tailEnd type="none" len="sm" w="sm"/>
          </a:ln>
        </p:spPr>
      </p:sp>
      <p:sp>
        <p:nvSpPr>
          <p:cNvPr name="AutoShape 53" id="53"/>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4" id="54"/>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TextBox 55" id="55"/>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6" id="56"/>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7" id="57"/>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58" id="58"/>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59" id="59"/>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60" id="60"/>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1" id="61"/>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62" id="62"/>
          <p:cNvSpPr txBox="true"/>
          <p:nvPr/>
        </p:nvSpPr>
        <p:spPr>
          <a:xfrm rot="0">
            <a:off x="4136781" y="1031732"/>
            <a:ext cx="4434334" cy="596326"/>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Desktop Bus (D-Bus)</a:t>
            </a:r>
          </a:p>
        </p:txBody>
      </p:sp>
      <p:sp>
        <p:nvSpPr>
          <p:cNvPr name="TextBox 63" id="63"/>
          <p:cNvSpPr txBox="true"/>
          <p:nvPr/>
        </p:nvSpPr>
        <p:spPr>
          <a:xfrm rot="0">
            <a:off x="4117731" y="2036317"/>
            <a:ext cx="12966279" cy="6846570"/>
          </a:xfrm>
          <a:prstGeom prst="rect">
            <a:avLst/>
          </a:prstGeom>
        </p:spPr>
        <p:txBody>
          <a:bodyPr anchor="t" rtlCol="false" tIns="0" lIns="0" bIns="0" rIns="0">
            <a:spAutoFit/>
          </a:bodyPr>
          <a:lstStyle/>
          <a:p>
            <a:pPr algn="just">
              <a:lnSpc>
                <a:spcPts val="3920"/>
              </a:lnSpc>
            </a:pPr>
            <a:r>
              <a:rPr lang="en-US" sz="2800">
                <a:solidFill>
                  <a:srgbClr val="BABDD5"/>
                </a:solidFill>
                <a:latin typeface="Inter"/>
                <a:ea typeface="Inter"/>
                <a:cs typeface="Inter"/>
                <a:sym typeface="Inter"/>
              </a:rPr>
              <a:t>D-Bus (Desktop Bus) is an inter-process communication (IPC) system that allows different processes running on the same machine to communicate with each other. It is commonly used in Linux and Unix-like operating systems to enable communication between system components, applications, and services.</a:t>
            </a:r>
          </a:p>
          <a:p>
            <a:pPr algn="just">
              <a:lnSpc>
                <a:spcPts val="3640"/>
              </a:lnSpc>
            </a:pPr>
          </a:p>
          <a:p>
            <a:pPr algn="just" marL="561344" indent="-280672" lvl="1">
              <a:lnSpc>
                <a:spcPts val="3640"/>
              </a:lnSpc>
              <a:buFont typeface="Arial"/>
              <a:buChar char="•"/>
            </a:pPr>
            <a:r>
              <a:rPr lang="en-US" sz="2600">
                <a:solidFill>
                  <a:srgbClr val="BABDD5"/>
                </a:solidFill>
                <a:latin typeface="Inter"/>
                <a:ea typeface="Inter"/>
                <a:cs typeface="Inter"/>
                <a:sym typeface="Inter"/>
              </a:rPr>
              <a:t>D-Bus follows a message-based architecture where clients and services communicate through a bus daemon.</a:t>
            </a:r>
          </a:p>
          <a:p>
            <a:pPr algn="just">
              <a:lnSpc>
                <a:spcPts val="2240"/>
              </a:lnSpc>
            </a:pPr>
          </a:p>
          <a:p>
            <a:pPr algn="just" marL="561344" indent="-280672" lvl="1">
              <a:lnSpc>
                <a:spcPts val="3640"/>
              </a:lnSpc>
              <a:buFont typeface="Arial"/>
              <a:buChar char="•"/>
            </a:pPr>
            <a:r>
              <a:rPr lang="en-US" sz="2600">
                <a:solidFill>
                  <a:srgbClr val="BABDD5"/>
                </a:solidFill>
                <a:latin typeface="Inter"/>
                <a:ea typeface="Inter"/>
                <a:cs typeface="Inter"/>
                <a:sym typeface="Inter"/>
              </a:rPr>
              <a:t>D-Bus implements two buses – (1) </a:t>
            </a:r>
            <a:r>
              <a:rPr lang="en-US" b="true" sz="2600">
                <a:solidFill>
                  <a:srgbClr val="BABDD5"/>
                </a:solidFill>
                <a:latin typeface="Inter Bold"/>
                <a:ea typeface="Inter Bold"/>
                <a:cs typeface="Inter Bold"/>
                <a:sym typeface="Inter Bold"/>
              </a:rPr>
              <a:t>System bus </a:t>
            </a:r>
            <a:r>
              <a:rPr lang="en-US" sz="2600">
                <a:solidFill>
                  <a:srgbClr val="BABDD5"/>
                </a:solidFill>
                <a:latin typeface="Inter"/>
                <a:ea typeface="Inter"/>
                <a:cs typeface="Inter"/>
                <a:sym typeface="Inter"/>
              </a:rPr>
              <a:t>and (2) </a:t>
            </a:r>
            <a:r>
              <a:rPr lang="en-US" b="true" sz="2600">
                <a:solidFill>
                  <a:srgbClr val="BABDD5"/>
                </a:solidFill>
                <a:latin typeface="Inter Bold"/>
                <a:ea typeface="Inter Bold"/>
                <a:cs typeface="Inter Bold"/>
                <a:sym typeface="Inter Bold"/>
              </a:rPr>
              <a:t>Session bus</a:t>
            </a:r>
            <a:r>
              <a:rPr lang="en-US" sz="2600">
                <a:solidFill>
                  <a:srgbClr val="BABDD5"/>
                </a:solidFill>
                <a:latin typeface="Inter"/>
                <a:ea typeface="Inter"/>
                <a:cs typeface="Inter"/>
                <a:sym typeface="Inter"/>
              </a:rPr>
              <a:t>.</a:t>
            </a:r>
          </a:p>
          <a:p>
            <a:pPr algn="just">
              <a:lnSpc>
                <a:spcPts val="2240"/>
              </a:lnSpc>
            </a:pPr>
          </a:p>
          <a:p>
            <a:pPr algn="just" marL="1122688" indent="-374229" lvl="2">
              <a:lnSpc>
                <a:spcPts val="3640"/>
              </a:lnSpc>
              <a:buFont typeface="Arial"/>
              <a:buChar char="⚬"/>
            </a:pPr>
            <a:r>
              <a:rPr lang="en-US" sz="2600">
                <a:solidFill>
                  <a:srgbClr val="BABDD5"/>
                </a:solidFill>
                <a:latin typeface="Inter"/>
                <a:ea typeface="Inter"/>
                <a:cs typeface="Inter"/>
                <a:sym typeface="Inter"/>
              </a:rPr>
              <a:t>System bus – Used for system-wide communication (like notifying when a device is connected).</a:t>
            </a:r>
          </a:p>
          <a:p>
            <a:pPr algn="just">
              <a:lnSpc>
                <a:spcPts val="1400"/>
              </a:lnSpc>
            </a:pPr>
          </a:p>
          <a:p>
            <a:pPr algn="just" marL="1122688" indent="-374229" lvl="2">
              <a:lnSpc>
                <a:spcPts val="3640"/>
              </a:lnSpc>
              <a:spcBef>
                <a:spcPct val="0"/>
              </a:spcBef>
              <a:buFont typeface="Arial"/>
              <a:buChar char="⚬"/>
            </a:pPr>
            <a:r>
              <a:rPr lang="en-US" sz="2600">
                <a:solidFill>
                  <a:srgbClr val="BABDD5"/>
                </a:solidFill>
                <a:latin typeface="Inter"/>
                <a:ea typeface="Inter"/>
                <a:cs typeface="Inter"/>
                <a:sym typeface="Inter"/>
              </a:rPr>
              <a:t>Session bus – Used for user session communication (like between GUI applications).</a:t>
            </a:r>
          </a:p>
        </p:txBody>
      </p:sp>
      <p:sp>
        <p:nvSpPr>
          <p:cNvPr name="Freeform 64" id="64"/>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65" id="65"/>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66" id="66"/>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67" id="67"/>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8" id="68"/>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69" id="69"/>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0" id="70"/>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1" id="71"/>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72" id="72"/>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73" id="73"/>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74" id="74"/>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75" id="75"/>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DBus</a:t>
            </a:r>
          </a:p>
        </p:txBody>
      </p:sp>
      <p:sp>
        <p:nvSpPr>
          <p:cNvPr name="Freeform 76" id="76"/>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77" id="77"/>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78" id="78"/>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79" id="79"/>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what_is_dbus.md</a:t>
            </a:r>
          </a:p>
        </p:txBody>
      </p:sp>
      <p:sp>
        <p:nvSpPr>
          <p:cNvPr name="AutoShape 80" id="80"/>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47" id="47"/>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8" id="48"/>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49" id="49"/>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5"/>
            <a:stretch>
              <a:fillRect l="0" t="0" r="0" b="0"/>
            </a:stretch>
          </a:blipFill>
        </p:spPr>
      </p:sp>
      <p:sp>
        <p:nvSpPr>
          <p:cNvPr name="AutoShape 57" id="5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58" id="5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Freeform 59" id="59"/>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60" id="60"/>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AutoShape 62" id="6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TextBox 63" id="63"/>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64" id="64"/>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65" id="65"/>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66" id="66"/>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67" id="67"/>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68" id="68"/>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9" id="69"/>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70" id="70"/>
          <p:cNvSpPr txBox="true"/>
          <p:nvPr/>
        </p:nvSpPr>
        <p:spPr>
          <a:xfrm rot="0">
            <a:off x="4136781" y="1031732"/>
            <a:ext cx="4434334" cy="596326"/>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Desktop Bus (D-Bus)</a:t>
            </a:r>
          </a:p>
        </p:txBody>
      </p:sp>
      <p:sp>
        <p:nvSpPr>
          <p:cNvPr name="TextBox 71" id="71"/>
          <p:cNvSpPr txBox="true"/>
          <p:nvPr/>
        </p:nvSpPr>
        <p:spPr>
          <a:xfrm rot="0">
            <a:off x="4117731" y="2045842"/>
            <a:ext cx="12966279" cy="405764"/>
          </a:xfrm>
          <a:prstGeom prst="rect">
            <a:avLst/>
          </a:prstGeom>
        </p:spPr>
        <p:txBody>
          <a:bodyPr anchor="t" rtlCol="false" tIns="0" lIns="0" bIns="0" rIns="0">
            <a:spAutoFit/>
          </a:bodyPr>
          <a:lstStyle/>
          <a:p>
            <a:pPr algn="just">
              <a:lnSpc>
                <a:spcPts val="3360"/>
              </a:lnSpc>
              <a:spcBef>
                <a:spcPct val="0"/>
              </a:spcBef>
            </a:pPr>
            <a:r>
              <a:rPr lang="en-US" sz="2400">
                <a:solidFill>
                  <a:srgbClr val="BABDD5"/>
                </a:solidFill>
                <a:latin typeface="Inter"/>
                <a:ea typeface="Inter"/>
                <a:cs typeface="Inter"/>
                <a:sym typeface="Inter"/>
              </a:rPr>
              <a:t>A typical message request looks like this:</a:t>
            </a:r>
          </a:p>
        </p:txBody>
      </p:sp>
      <p:sp>
        <p:nvSpPr>
          <p:cNvPr name="TextBox 72" id="72"/>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73" id="73"/>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74" id="74"/>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TextBox 75" id="75"/>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DBus</a:t>
            </a:r>
          </a:p>
        </p:txBody>
      </p:sp>
      <p:sp>
        <p:nvSpPr>
          <p:cNvPr name="TextBox 76" id="76"/>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what_is_dbus.md</a:t>
            </a:r>
          </a:p>
        </p:txBody>
      </p:sp>
      <p:sp>
        <p:nvSpPr>
          <p:cNvPr name="TextBox 77" id="77"/>
          <p:cNvSpPr txBox="true"/>
          <p:nvPr/>
        </p:nvSpPr>
        <p:spPr>
          <a:xfrm rot="0">
            <a:off x="4120457" y="2750952"/>
            <a:ext cx="5665272" cy="1478914"/>
          </a:xfrm>
          <a:prstGeom prst="rect">
            <a:avLst/>
          </a:prstGeom>
        </p:spPr>
        <p:txBody>
          <a:bodyPr anchor="t" rtlCol="false" tIns="0" lIns="0" bIns="0" rIns="0">
            <a:spAutoFit/>
          </a:bodyPr>
          <a:lstStyle/>
          <a:p>
            <a:pPr algn="just">
              <a:lnSpc>
                <a:spcPts val="1960"/>
              </a:lnSpc>
            </a:pPr>
            <a:r>
              <a:rPr lang="en-US" sz="1400">
                <a:solidFill>
                  <a:srgbClr val="88A7F6"/>
                </a:solidFill>
                <a:latin typeface="Roboto Mono"/>
                <a:ea typeface="Roboto Mono"/>
                <a:cs typeface="Roboto Mono"/>
                <a:sym typeface="Roboto Mono"/>
              </a:rPr>
              <a:t>dbus_message_new_method_call</a:t>
            </a:r>
            <a:r>
              <a:rPr lang="en-US" sz="1400">
                <a:solidFill>
                  <a:srgbClr val="BABDD5"/>
                </a:solidFill>
                <a:latin typeface="Roboto Mono"/>
                <a:ea typeface="Roboto Mono"/>
                <a:cs typeface="Roboto Mono"/>
                <a:sym typeface="Roboto Mono"/>
              </a:rPr>
              <a:t>(</a:t>
            </a:r>
          </a:p>
          <a:p>
            <a:pPr algn="just">
              <a:lnSpc>
                <a:spcPts val="1960"/>
              </a:lnSpc>
            </a:pPr>
            <a:r>
              <a:rPr lang="en-US" sz="1400">
                <a:solidFill>
                  <a:srgbClr val="BABDD5"/>
                </a:solidFill>
                <a:latin typeface="Roboto Mono"/>
                <a:ea typeface="Roboto Mono"/>
                <a:cs typeface="Roboto Mono"/>
                <a:sym typeface="Roboto Mono"/>
              </a:rPr>
              <a:t>   </a:t>
            </a:r>
            <a:r>
              <a:rPr lang="en-US" sz="1400">
                <a:solidFill>
                  <a:srgbClr val="BABDD5"/>
                </a:solidFill>
                <a:latin typeface="Roboto Mono"/>
                <a:ea typeface="Roboto Mono"/>
                <a:cs typeface="Roboto Mono"/>
                <a:sym typeface="Roboto Mono"/>
              </a:rPr>
              <a:t> </a:t>
            </a:r>
            <a:r>
              <a:rPr lang="en-US" sz="1400">
                <a:solidFill>
                  <a:srgbClr val="C9E696"/>
                </a:solidFill>
                <a:latin typeface="Roboto Mono"/>
                <a:ea typeface="Roboto Mono"/>
                <a:cs typeface="Roboto Mono"/>
                <a:sym typeface="Roboto Mono"/>
              </a:rPr>
              <a:t>"org.freedesktop.login1"</a:t>
            </a:r>
            <a:r>
              <a:rPr lang="en-US" sz="1400">
                <a:solidFill>
                  <a:srgbClr val="BABDD5"/>
                </a:solidFill>
                <a:latin typeface="Roboto Mono"/>
                <a:ea typeface="Roboto Mono"/>
                <a:cs typeface="Roboto Mono"/>
                <a:sym typeface="Roboto Mono"/>
              </a:rPr>
              <a:t>,        </a:t>
            </a:r>
            <a:r>
              <a:rPr lang="en-US" sz="1400" i="true">
                <a:solidFill>
                  <a:srgbClr val="474B5B"/>
                </a:solidFill>
                <a:latin typeface="Roboto Mono Italics"/>
                <a:ea typeface="Roboto Mono Italics"/>
                <a:cs typeface="Roboto Mono Italics"/>
                <a:sym typeface="Roboto Mono Italics"/>
              </a:rPr>
              <a:t>// Service name</a:t>
            </a:r>
          </a:p>
          <a:p>
            <a:pPr algn="just">
              <a:lnSpc>
                <a:spcPts val="1960"/>
              </a:lnSpc>
            </a:pPr>
            <a:r>
              <a:rPr lang="en-US" sz="1400">
                <a:solidFill>
                  <a:srgbClr val="BABDD5"/>
                </a:solidFill>
                <a:latin typeface="Roboto Mono"/>
                <a:ea typeface="Roboto Mono"/>
                <a:cs typeface="Roboto Mono"/>
                <a:sym typeface="Roboto Mono"/>
              </a:rPr>
              <a:t>    </a:t>
            </a:r>
            <a:r>
              <a:rPr lang="en-US" sz="1400">
                <a:solidFill>
                  <a:srgbClr val="C9E696"/>
                </a:solidFill>
                <a:latin typeface="Roboto Mono"/>
                <a:ea typeface="Roboto Mono"/>
                <a:cs typeface="Roboto Mono"/>
                <a:sym typeface="Roboto Mono"/>
              </a:rPr>
              <a:t>"/org/freedesktop/login1"</a:t>
            </a:r>
            <a:r>
              <a:rPr lang="en-US" sz="1400">
                <a:solidFill>
                  <a:srgbClr val="BABDD5"/>
                </a:solidFill>
                <a:latin typeface="Roboto Mono"/>
                <a:ea typeface="Roboto Mono"/>
                <a:cs typeface="Roboto Mono"/>
                <a:sym typeface="Roboto Mono"/>
              </a:rPr>
              <a:t>,       </a:t>
            </a:r>
            <a:r>
              <a:rPr lang="en-US" sz="1400" i="true">
                <a:solidFill>
                  <a:srgbClr val="474B5B"/>
                </a:solidFill>
                <a:latin typeface="Roboto Mono Italics"/>
                <a:ea typeface="Roboto Mono Italics"/>
                <a:cs typeface="Roboto Mono Italics"/>
                <a:sym typeface="Roboto Mono Italics"/>
              </a:rPr>
              <a:t>// Object path</a:t>
            </a:r>
          </a:p>
          <a:p>
            <a:pPr algn="just">
              <a:lnSpc>
                <a:spcPts val="1960"/>
              </a:lnSpc>
            </a:pPr>
            <a:r>
              <a:rPr lang="en-US" sz="1400">
                <a:solidFill>
                  <a:srgbClr val="BABDD5"/>
                </a:solidFill>
                <a:latin typeface="Roboto Mono"/>
                <a:ea typeface="Roboto Mono"/>
                <a:cs typeface="Roboto Mono"/>
                <a:sym typeface="Roboto Mono"/>
              </a:rPr>
              <a:t>    </a:t>
            </a:r>
            <a:r>
              <a:rPr lang="en-US" sz="1400">
                <a:solidFill>
                  <a:srgbClr val="C9E696"/>
                </a:solidFill>
                <a:latin typeface="Roboto Mono"/>
                <a:ea typeface="Roboto Mono"/>
                <a:cs typeface="Roboto Mono"/>
                <a:sym typeface="Roboto Mono"/>
              </a:rPr>
              <a:t>"org.freedesktop.DBus.Properties"</a:t>
            </a:r>
            <a:r>
              <a:rPr lang="en-US" sz="1400">
                <a:solidFill>
                  <a:srgbClr val="BABDD5"/>
                </a:solidFill>
                <a:latin typeface="Roboto Mono"/>
                <a:ea typeface="Roboto Mono"/>
                <a:cs typeface="Roboto Mono"/>
                <a:sym typeface="Roboto Mono"/>
              </a:rPr>
              <a:t>, </a:t>
            </a:r>
            <a:r>
              <a:rPr lang="en-US" sz="1400" i="true">
                <a:solidFill>
                  <a:srgbClr val="474B5B"/>
                </a:solidFill>
                <a:latin typeface="Roboto Mono Italics"/>
                <a:ea typeface="Roboto Mono Italics"/>
                <a:cs typeface="Roboto Mono Italics"/>
                <a:sym typeface="Roboto Mono Italics"/>
              </a:rPr>
              <a:t>// Interface</a:t>
            </a:r>
          </a:p>
          <a:p>
            <a:pPr algn="just">
              <a:lnSpc>
                <a:spcPts val="1960"/>
              </a:lnSpc>
            </a:pPr>
            <a:r>
              <a:rPr lang="en-US" sz="1400">
                <a:solidFill>
                  <a:srgbClr val="BABDD5"/>
                </a:solidFill>
                <a:latin typeface="Roboto Mono"/>
                <a:ea typeface="Roboto Mono"/>
                <a:cs typeface="Roboto Mono"/>
                <a:sym typeface="Roboto Mono"/>
              </a:rPr>
              <a:t>    </a:t>
            </a:r>
            <a:r>
              <a:rPr lang="en-US" sz="1400">
                <a:solidFill>
                  <a:srgbClr val="C9E696"/>
                </a:solidFill>
                <a:latin typeface="Roboto Mono"/>
                <a:ea typeface="Roboto Mono"/>
                <a:cs typeface="Roboto Mono"/>
                <a:sym typeface="Roboto Mono"/>
              </a:rPr>
              <a:t>"Get"</a:t>
            </a:r>
            <a:r>
              <a:rPr lang="en-US" sz="1400">
                <a:solidFill>
                  <a:srgbClr val="BABDD5"/>
                </a:solidFill>
                <a:latin typeface="Roboto Mono"/>
                <a:ea typeface="Roboto Mono"/>
                <a:cs typeface="Roboto Mono"/>
                <a:sym typeface="Roboto Mono"/>
              </a:rPr>
              <a:t>                            </a:t>
            </a:r>
            <a:r>
              <a:rPr lang="en-US" sz="1400" i="true">
                <a:solidFill>
                  <a:srgbClr val="474B5B"/>
                </a:solidFill>
                <a:latin typeface="Roboto Mono Italics"/>
                <a:ea typeface="Roboto Mono Italics"/>
                <a:cs typeface="Roboto Mono Italics"/>
                <a:sym typeface="Roboto Mono Italics"/>
              </a:rPr>
              <a:t>// Method name</a:t>
            </a:r>
          </a:p>
          <a:p>
            <a:pPr algn="just">
              <a:lnSpc>
                <a:spcPts val="1960"/>
              </a:lnSpc>
              <a:spcBef>
                <a:spcPct val="0"/>
              </a:spcBef>
            </a:pPr>
            <a:r>
              <a:rPr lang="en-US" sz="1400">
                <a:solidFill>
                  <a:srgbClr val="BABDD5"/>
                </a:solidFill>
                <a:latin typeface="Roboto Mono"/>
                <a:ea typeface="Roboto Mono"/>
                <a:cs typeface="Roboto Mono"/>
                <a:sym typeface="Roboto Mono"/>
              </a:rPr>
              <a:t>);</a:t>
            </a:r>
          </a:p>
        </p:txBody>
      </p:sp>
      <p:sp>
        <p:nvSpPr>
          <p:cNvPr name="TextBox 78" id="78"/>
          <p:cNvSpPr txBox="true"/>
          <p:nvPr/>
        </p:nvSpPr>
        <p:spPr>
          <a:xfrm rot="0">
            <a:off x="11738353" y="2692054"/>
            <a:ext cx="5665272" cy="1478914"/>
          </a:xfrm>
          <a:prstGeom prst="rect">
            <a:avLst/>
          </a:prstGeom>
        </p:spPr>
        <p:txBody>
          <a:bodyPr anchor="t" rtlCol="false" tIns="0" lIns="0" bIns="0" rIns="0">
            <a:spAutoFit/>
          </a:bodyPr>
          <a:lstStyle/>
          <a:p>
            <a:pPr algn="just">
              <a:lnSpc>
                <a:spcPts val="1960"/>
              </a:lnSpc>
            </a:pPr>
            <a:r>
              <a:rPr lang="en-US" sz="1400">
                <a:solidFill>
                  <a:srgbClr val="F4C04F"/>
                </a:solidFill>
                <a:latin typeface="Roboto Mono"/>
                <a:ea typeface="Roboto Mono"/>
                <a:cs typeface="Roboto Mono"/>
                <a:sym typeface="Roboto Mono"/>
              </a:rPr>
              <a:t>DBusMessage</a:t>
            </a:r>
            <a:r>
              <a:rPr lang="en-US" sz="1400">
                <a:solidFill>
                  <a:srgbClr val="0CC0DF"/>
                </a:solidFill>
                <a:latin typeface="Roboto Mono"/>
                <a:ea typeface="Roboto Mono"/>
                <a:cs typeface="Roboto Mono"/>
                <a:sym typeface="Roboto Mono"/>
              </a:rPr>
              <a:t>*</a:t>
            </a:r>
            <a:r>
              <a:rPr lang="en-US" sz="1400">
                <a:solidFill>
                  <a:srgbClr val="FFFFFF"/>
                </a:solidFill>
                <a:latin typeface="Roboto Mono"/>
                <a:ea typeface="Roboto Mono"/>
                <a:cs typeface="Roboto Mono"/>
                <a:sym typeface="Roboto Mono"/>
              </a:rPr>
              <a:t> </a:t>
            </a:r>
            <a:r>
              <a:rPr lang="en-US" sz="1400">
                <a:solidFill>
                  <a:srgbClr val="8AA9F9"/>
                </a:solidFill>
                <a:latin typeface="Roboto Mono"/>
                <a:ea typeface="Roboto Mono"/>
                <a:cs typeface="Roboto Mono"/>
                <a:sym typeface="Roboto Mono"/>
              </a:rPr>
              <a:t>dbus_message_new_method_call</a:t>
            </a:r>
            <a:r>
              <a:rPr lang="en-US" sz="1400">
                <a:solidFill>
                  <a:srgbClr val="FFFFFF"/>
                </a:solidFill>
                <a:latin typeface="Roboto Mono"/>
                <a:ea typeface="Roboto Mono"/>
                <a:cs typeface="Roboto Mono"/>
                <a:sym typeface="Roboto Mono"/>
              </a:rPr>
              <a:t>(</a:t>
            </a:r>
          </a:p>
          <a:p>
            <a:pPr algn="just">
              <a:lnSpc>
                <a:spcPts val="1960"/>
              </a:lnSpc>
            </a:pPr>
            <a:r>
              <a:rPr lang="en-US" sz="1400">
                <a:solidFill>
                  <a:srgbClr val="FFFFFF"/>
                </a:solidFill>
                <a:latin typeface="Roboto Mono"/>
                <a:ea typeface="Roboto Mono"/>
                <a:cs typeface="Roboto Mono"/>
                <a:sym typeface="Roboto Mono"/>
              </a:rPr>
              <a:t>   </a:t>
            </a:r>
            <a:r>
              <a:rPr lang="en-US" sz="1400">
                <a:solidFill>
                  <a:srgbClr val="FFFFFF"/>
                </a:solidFill>
                <a:latin typeface="Roboto Mono"/>
                <a:ea typeface="Roboto Mono"/>
                <a:cs typeface="Roboto Mono"/>
                <a:sym typeface="Roboto Mono"/>
              </a:rPr>
              <a:t> </a:t>
            </a:r>
            <a:r>
              <a:rPr lang="en-US" sz="1400">
                <a:solidFill>
                  <a:srgbClr val="BC92E0"/>
                </a:solidFill>
                <a:latin typeface="Roboto Mono"/>
                <a:ea typeface="Roboto Mono"/>
                <a:cs typeface="Roboto Mono"/>
                <a:sym typeface="Roboto Mono"/>
              </a:rPr>
              <a:t>const </a:t>
            </a:r>
            <a:r>
              <a:rPr lang="en-US" sz="1400">
                <a:solidFill>
                  <a:srgbClr val="BC92E0"/>
                </a:solidFill>
                <a:latin typeface="Roboto Mono"/>
                <a:ea typeface="Roboto Mono"/>
                <a:cs typeface="Roboto Mono"/>
                <a:sym typeface="Roboto Mono"/>
              </a:rPr>
              <a:t>c</a:t>
            </a:r>
            <a:r>
              <a:rPr lang="en-US" sz="1400">
                <a:solidFill>
                  <a:srgbClr val="BC92E0"/>
                </a:solidFill>
                <a:latin typeface="Roboto Mono"/>
                <a:ea typeface="Roboto Mono"/>
                <a:cs typeface="Roboto Mono"/>
                <a:sym typeface="Roboto Mono"/>
              </a:rPr>
              <a:t>har</a:t>
            </a:r>
            <a:r>
              <a:rPr lang="en-US" sz="1400">
                <a:solidFill>
                  <a:srgbClr val="FFFFFF"/>
                </a:solidFill>
                <a:latin typeface="Roboto Mono"/>
                <a:ea typeface="Roboto Mono"/>
                <a:cs typeface="Roboto Mono"/>
                <a:sym typeface="Roboto Mono"/>
              </a:rPr>
              <a:t> </a:t>
            </a:r>
            <a:r>
              <a:rPr lang="en-US" sz="1400">
                <a:solidFill>
                  <a:srgbClr val="0CC0DF"/>
                </a:solidFill>
                <a:latin typeface="Roboto Mono"/>
                <a:ea typeface="Roboto Mono"/>
                <a:cs typeface="Roboto Mono"/>
                <a:sym typeface="Roboto Mono"/>
              </a:rPr>
              <a:t>*</a:t>
            </a:r>
            <a:r>
              <a:rPr lang="en-US" sz="1400" i="true">
                <a:solidFill>
                  <a:srgbClr val="828384"/>
                </a:solidFill>
                <a:latin typeface="Roboto Mono Italics"/>
                <a:ea typeface="Roboto Mono Italics"/>
                <a:cs typeface="Roboto Mono Italics"/>
                <a:sym typeface="Roboto Mono Italics"/>
              </a:rPr>
              <a:t>bus_name</a:t>
            </a:r>
            <a:r>
              <a:rPr lang="en-US" sz="1400">
                <a:solidFill>
                  <a:srgbClr val="FFFFFF"/>
                </a:solidFill>
                <a:latin typeface="Roboto Mono"/>
                <a:ea typeface="Roboto Mono"/>
                <a:cs typeface="Roboto Mono"/>
                <a:sym typeface="Roboto Mono"/>
              </a:rPr>
              <a:t>,</a:t>
            </a:r>
          </a:p>
          <a:p>
            <a:pPr algn="just">
              <a:lnSpc>
                <a:spcPts val="1960"/>
              </a:lnSpc>
            </a:pPr>
            <a:r>
              <a:rPr lang="en-US" sz="1400">
                <a:solidFill>
                  <a:srgbClr val="FFFFFF"/>
                </a:solidFill>
                <a:latin typeface="Roboto Mono"/>
                <a:ea typeface="Roboto Mono"/>
                <a:cs typeface="Roboto Mono"/>
                <a:sym typeface="Roboto Mono"/>
              </a:rPr>
              <a:t>    </a:t>
            </a:r>
            <a:r>
              <a:rPr lang="en-US" sz="1400">
                <a:solidFill>
                  <a:srgbClr val="BC92E0"/>
                </a:solidFill>
                <a:latin typeface="Roboto Mono"/>
                <a:ea typeface="Roboto Mono"/>
                <a:cs typeface="Roboto Mono"/>
                <a:sym typeface="Roboto Mono"/>
              </a:rPr>
              <a:t>const </a:t>
            </a:r>
            <a:r>
              <a:rPr lang="en-US" sz="1400">
                <a:solidFill>
                  <a:srgbClr val="BC92E0"/>
                </a:solidFill>
                <a:latin typeface="Roboto Mono"/>
                <a:ea typeface="Roboto Mono"/>
                <a:cs typeface="Roboto Mono"/>
                <a:sym typeface="Roboto Mono"/>
              </a:rPr>
              <a:t>c</a:t>
            </a:r>
            <a:r>
              <a:rPr lang="en-US" sz="1400">
                <a:solidFill>
                  <a:srgbClr val="BC92E0"/>
                </a:solidFill>
                <a:latin typeface="Roboto Mono"/>
                <a:ea typeface="Roboto Mono"/>
                <a:cs typeface="Roboto Mono"/>
                <a:sym typeface="Roboto Mono"/>
              </a:rPr>
              <a:t>har</a:t>
            </a:r>
            <a:r>
              <a:rPr lang="en-US" sz="1400">
                <a:solidFill>
                  <a:srgbClr val="FFFFFF"/>
                </a:solidFill>
                <a:latin typeface="Roboto Mono"/>
                <a:ea typeface="Roboto Mono"/>
                <a:cs typeface="Roboto Mono"/>
                <a:sym typeface="Roboto Mono"/>
              </a:rPr>
              <a:t> </a:t>
            </a:r>
            <a:r>
              <a:rPr lang="en-US" sz="1400">
                <a:solidFill>
                  <a:srgbClr val="0CC0DF"/>
                </a:solidFill>
                <a:latin typeface="Roboto Mono"/>
                <a:ea typeface="Roboto Mono"/>
                <a:cs typeface="Roboto Mono"/>
                <a:sym typeface="Roboto Mono"/>
              </a:rPr>
              <a:t>*</a:t>
            </a:r>
            <a:r>
              <a:rPr lang="en-US" sz="1400" i="true">
                <a:solidFill>
                  <a:srgbClr val="828384"/>
                </a:solidFill>
                <a:latin typeface="Roboto Mono Italics"/>
                <a:ea typeface="Roboto Mono Italics"/>
                <a:cs typeface="Roboto Mono Italics"/>
                <a:sym typeface="Roboto Mono Italics"/>
              </a:rPr>
              <a:t>path</a:t>
            </a:r>
            <a:r>
              <a:rPr lang="en-US" sz="1400">
                <a:solidFill>
                  <a:srgbClr val="FFFFFF"/>
                </a:solidFill>
                <a:latin typeface="Roboto Mono"/>
                <a:ea typeface="Roboto Mono"/>
                <a:cs typeface="Roboto Mono"/>
                <a:sym typeface="Roboto Mono"/>
              </a:rPr>
              <a:t>,</a:t>
            </a:r>
          </a:p>
          <a:p>
            <a:pPr algn="just">
              <a:lnSpc>
                <a:spcPts val="1960"/>
              </a:lnSpc>
            </a:pPr>
            <a:r>
              <a:rPr lang="en-US" sz="1400">
                <a:solidFill>
                  <a:srgbClr val="FFFFFF"/>
                </a:solidFill>
                <a:latin typeface="Roboto Mono"/>
                <a:ea typeface="Roboto Mono"/>
                <a:cs typeface="Roboto Mono"/>
                <a:sym typeface="Roboto Mono"/>
              </a:rPr>
              <a:t>    </a:t>
            </a:r>
            <a:r>
              <a:rPr lang="en-US" sz="1400">
                <a:solidFill>
                  <a:srgbClr val="BC92E0"/>
                </a:solidFill>
                <a:latin typeface="Roboto Mono"/>
                <a:ea typeface="Roboto Mono"/>
                <a:cs typeface="Roboto Mono"/>
                <a:sym typeface="Roboto Mono"/>
              </a:rPr>
              <a:t>const char</a:t>
            </a:r>
            <a:r>
              <a:rPr lang="en-US" sz="1400">
                <a:solidFill>
                  <a:srgbClr val="FFFFFF"/>
                </a:solidFill>
                <a:latin typeface="Roboto Mono"/>
                <a:ea typeface="Roboto Mono"/>
                <a:cs typeface="Roboto Mono"/>
                <a:sym typeface="Roboto Mono"/>
              </a:rPr>
              <a:t> </a:t>
            </a:r>
            <a:r>
              <a:rPr lang="en-US" sz="1400">
                <a:solidFill>
                  <a:srgbClr val="0CC0DF"/>
                </a:solidFill>
                <a:latin typeface="Roboto Mono"/>
                <a:ea typeface="Roboto Mono"/>
                <a:cs typeface="Roboto Mono"/>
                <a:sym typeface="Roboto Mono"/>
              </a:rPr>
              <a:t>*</a:t>
            </a:r>
            <a:r>
              <a:rPr lang="en-US" sz="1400" i="true">
                <a:solidFill>
                  <a:srgbClr val="828384"/>
                </a:solidFill>
                <a:latin typeface="Roboto Mono Italics"/>
                <a:ea typeface="Roboto Mono Italics"/>
                <a:cs typeface="Roboto Mono Italics"/>
                <a:sym typeface="Roboto Mono Italics"/>
              </a:rPr>
              <a:t>interface</a:t>
            </a:r>
            <a:r>
              <a:rPr lang="en-US" sz="1400">
                <a:solidFill>
                  <a:srgbClr val="FFFFFF"/>
                </a:solidFill>
                <a:latin typeface="Roboto Mono"/>
                <a:ea typeface="Roboto Mono"/>
                <a:cs typeface="Roboto Mono"/>
                <a:sym typeface="Roboto Mono"/>
              </a:rPr>
              <a:t>,</a:t>
            </a:r>
          </a:p>
          <a:p>
            <a:pPr algn="just">
              <a:lnSpc>
                <a:spcPts val="1960"/>
              </a:lnSpc>
            </a:pPr>
            <a:r>
              <a:rPr lang="en-US" sz="1400">
                <a:solidFill>
                  <a:srgbClr val="FFFFFF"/>
                </a:solidFill>
                <a:latin typeface="Roboto Mono"/>
                <a:ea typeface="Roboto Mono"/>
                <a:cs typeface="Roboto Mono"/>
                <a:sym typeface="Roboto Mono"/>
              </a:rPr>
              <a:t>    </a:t>
            </a:r>
            <a:r>
              <a:rPr lang="en-US" sz="1400">
                <a:solidFill>
                  <a:srgbClr val="BC92E0"/>
                </a:solidFill>
                <a:latin typeface="Roboto Mono"/>
                <a:ea typeface="Roboto Mono"/>
                <a:cs typeface="Roboto Mono"/>
                <a:sym typeface="Roboto Mono"/>
              </a:rPr>
              <a:t>const char</a:t>
            </a:r>
            <a:r>
              <a:rPr lang="en-US" sz="1400">
                <a:solidFill>
                  <a:srgbClr val="FFFFFF"/>
                </a:solidFill>
                <a:latin typeface="Roboto Mono"/>
                <a:ea typeface="Roboto Mono"/>
                <a:cs typeface="Roboto Mono"/>
                <a:sym typeface="Roboto Mono"/>
              </a:rPr>
              <a:t> </a:t>
            </a:r>
            <a:r>
              <a:rPr lang="en-US" sz="1400">
                <a:solidFill>
                  <a:srgbClr val="0CC0DF"/>
                </a:solidFill>
                <a:latin typeface="Roboto Mono"/>
                <a:ea typeface="Roboto Mono"/>
                <a:cs typeface="Roboto Mono"/>
                <a:sym typeface="Roboto Mono"/>
              </a:rPr>
              <a:t>*</a:t>
            </a:r>
            <a:r>
              <a:rPr lang="en-US" sz="1400" i="true">
                <a:solidFill>
                  <a:srgbClr val="828384"/>
                </a:solidFill>
                <a:latin typeface="Roboto Mono Italics"/>
                <a:ea typeface="Roboto Mono Italics"/>
                <a:cs typeface="Roboto Mono Italics"/>
                <a:sym typeface="Roboto Mono Italics"/>
              </a:rPr>
              <a:t>method</a:t>
            </a:r>
          </a:p>
          <a:p>
            <a:pPr algn="just">
              <a:lnSpc>
                <a:spcPts val="1960"/>
              </a:lnSpc>
              <a:spcBef>
                <a:spcPct val="0"/>
              </a:spcBef>
            </a:pPr>
            <a:r>
              <a:rPr lang="en-US" sz="1400">
                <a:solidFill>
                  <a:srgbClr val="FFFFFF"/>
                </a:solidFill>
                <a:latin typeface="Roboto Mono"/>
                <a:ea typeface="Roboto Mono"/>
                <a:cs typeface="Roboto Mono"/>
                <a:sym typeface="Roboto Mono"/>
              </a:rPr>
              <a:t>);</a:t>
            </a:r>
          </a:p>
        </p:txBody>
      </p:sp>
      <p:sp>
        <p:nvSpPr>
          <p:cNvPr name="TextBox 79" id="79"/>
          <p:cNvSpPr txBox="true"/>
          <p:nvPr/>
        </p:nvSpPr>
        <p:spPr>
          <a:xfrm rot="0">
            <a:off x="11624053" y="2043149"/>
            <a:ext cx="1268909" cy="481964"/>
          </a:xfrm>
          <a:prstGeom prst="rect">
            <a:avLst/>
          </a:prstGeom>
        </p:spPr>
        <p:txBody>
          <a:bodyPr anchor="t" rtlCol="false" tIns="0" lIns="0" bIns="0" rIns="0">
            <a:spAutoFit/>
          </a:bodyPr>
          <a:lstStyle/>
          <a:p>
            <a:pPr algn="l">
              <a:lnSpc>
                <a:spcPts val="3360"/>
              </a:lnSpc>
              <a:spcBef>
                <a:spcPct val="0"/>
              </a:spcBef>
            </a:pPr>
            <a:r>
              <a:rPr lang="en-US" sz="2400">
                <a:solidFill>
                  <a:srgbClr val="FFFFFF"/>
                </a:solidFill>
                <a:latin typeface="Cooper Hewitt"/>
                <a:ea typeface="Cooper Hewitt"/>
                <a:cs typeface="Cooper Hewitt"/>
                <a:sym typeface="Cooper Hewitt"/>
              </a:rPr>
              <a:t>Signature</a:t>
            </a:r>
          </a:p>
        </p:txBody>
      </p:sp>
      <p:sp>
        <p:nvSpPr>
          <p:cNvPr name="TextBox 80" id="80"/>
          <p:cNvSpPr txBox="true"/>
          <p:nvPr/>
        </p:nvSpPr>
        <p:spPr>
          <a:xfrm rot="0">
            <a:off x="4060907" y="4429891"/>
            <a:ext cx="13023103" cy="5375909"/>
          </a:xfrm>
          <a:prstGeom prst="rect">
            <a:avLst/>
          </a:prstGeom>
        </p:spPr>
        <p:txBody>
          <a:bodyPr anchor="t" rtlCol="false" tIns="0" lIns="0" bIns="0" rIns="0">
            <a:spAutoFit/>
          </a:bodyPr>
          <a:lstStyle/>
          <a:p>
            <a:pPr algn="just">
              <a:lnSpc>
                <a:spcPts val="3360"/>
              </a:lnSpc>
            </a:pPr>
            <a:r>
              <a:rPr lang="en-US" sz="2400" i="true">
                <a:solidFill>
                  <a:srgbClr val="BABDD5"/>
                </a:solidFill>
                <a:latin typeface="Inter Italics"/>
                <a:ea typeface="Inter Italics"/>
                <a:cs typeface="Inter Italics"/>
                <a:sym typeface="Inter Italics"/>
              </a:rPr>
              <a:t>Service name</a:t>
            </a:r>
          </a:p>
          <a:p>
            <a:pPr algn="just" marL="410218" indent="-205109" lvl="1">
              <a:lnSpc>
                <a:spcPts val="2660"/>
              </a:lnSpc>
              <a:buFont typeface="Arial"/>
              <a:buChar char="•"/>
            </a:pPr>
            <a:r>
              <a:rPr lang="en-US" sz="1900">
                <a:solidFill>
                  <a:srgbClr val="BABDD5"/>
                </a:solidFill>
                <a:latin typeface="Inter"/>
                <a:ea typeface="Inter"/>
                <a:cs typeface="Inter"/>
                <a:sym typeface="Inter"/>
              </a:rPr>
              <a:t>bus name, either unique connection name (like :34-107) or well known name (like org.freedesktop.login1).</a:t>
            </a:r>
          </a:p>
          <a:p>
            <a:pPr algn="just" marL="410218" indent="-205109" lvl="1">
              <a:lnSpc>
                <a:spcPts val="2660"/>
              </a:lnSpc>
              <a:buFont typeface="Arial"/>
              <a:buChar char="•"/>
            </a:pPr>
            <a:r>
              <a:rPr lang="en-US" sz="1900">
                <a:solidFill>
                  <a:srgbClr val="BABDD5"/>
                </a:solidFill>
                <a:latin typeface="Inter"/>
                <a:ea typeface="Inter"/>
                <a:cs typeface="Inter"/>
                <a:sym typeface="Inter"/>
              </a:rPr>
              <a:t>bus names are never reused for the lifecycle of the program.</a:t>
            </a:r>
          </a:p>
          <a:p>
            <a:pPr algn="just">
              <a:lnSpc>
                <a:spcPts val="3360"/>
              </a:lnSpc>
            </a:pPr>
          </a:p>
          <a:p>
            <a:pPr algn="just">
              <a:lnSpc>
                <a:spcPts val="3360"/>
              </a:lnSpc>
            </a:pPr>
            <a:r>
              <a:rPr lang="en-US" sz="2400" i="true">
                <a:solidFill>
                  <a:srgbClr val="BABDD5"/>
                </a:solidFill>
                <a:latin typeface="Inter Italics"/>
                <a:ea typeface="Inter Italics"/>
                <a:cs typeface="Inter Italics"/>
                <a:sym typeface="Inter Italics"/>
              </a:rPr>
              <a:t>Object path</a:t>
            </a:r>
          </a:p>
          <a:p>
            <a:pPr algn="just" marL="388628" indent="-194314" lvl="1">
              <a:lnSpc>
                <a:spcPts val="2520"/>
              </a:lnSpc>
              <a:buFont typeface="Arial"/>
              <a:buChar char="•"/>
            </a:pPr>
            <a:r>
              <a:rPr lang="en-US" sz="1800">
                <a:solidFill>
                  <a:srgbClr val="BABDD5"/>
                </a:solidFill>
                <a:latin typeface="Inter"/>
                <a:ea typeface="Inter"/>
                <a:cs typeface="Inter"/>
                <a:sym typeface="Inter"/>
              </a:rPr>
              <a:t>Objects allow programs to expose different functionalities to other programs. Other programs can refer to object paths to access those functionalities provided by the said program.</a:t>
            </a:r>
          </a:p>
          <a:p>
            <a:pPr algn="just">
              <a:lnSpc>
                <a:spcPts val="2520"/>
              </a:lnSpc>
            </a:pPr>
          </a:p>
          <a:p>
            <a:pPr algn="just">
              <a:lnSpc>
                <a:spcPts val="3360"/>
              </a:lnSpc>
            </a:pPr>
            <a:r>
              <a:rPr lang="en-US" sz="2400" i="true">
                <a:solidFill>
                  <a:srgbClr val="BABDD5"/>
                </a:solidFill>
                <a:latin typeface="Inter Italics"/>
                <a:ea typeface="Inter Italics"/>
                <a:cs typeface="Inter Italics"/>
                <a:sym typeface="Inter Italics"/>
              </a:rPr>
              <a:t>Interface</a:t>
            </a:r>
          </a:p>
          <a:p>
            <a:pPr algn="just" marL="388628" indent="-194314" lvl="1">
              <a:lnSpc>
                <a:spcPts val="2520"/>
              </a:lnSpc>
              <a:buFont typeface="Arial"/>
              <a:buChar char="•"/>
            </a:pPr>
            <a:r>
              <a:rPr lang="en-US" sz="1800">
                <a:solidFill>
                  <a:srgbClr val="BABDD5"/>
                </a:solidFill>
                <a:latin typeface="Inter"/>
                <a:ea typeface="Inter"/>
                <a:cs typeface="Inter"/>
                <a:sym typeface="Inter"/>
              </a:rPr>
              <a:t>Namespaces which map different methods to their corresponding features.</a:t>
            </a:r>
          </a:p>
          <a:p>
            <a:pPr algn="just" marL="388628" indent="-194314" lvl="1">
              <a:lnSpc>
                <a:spcPts val="2520"/>
              </a:lnSpc>
              <a:buFont typeface="Arial"/>
              <a:buChar char="•"/>
            </a:pPr>
            <a:r>
              <a:rPr lang="en-US" sz="1800">
                <a:solidFill>
                  <a:srgbClr val="BABDD5"/>
                </a:solidFill>
                <a:latin typeface="Inter"/>
                <a:ea typeface="Inter"/>
                <a:cs typeface="Inter"/>
                <a:sym typeface="Inter"/>
              </a:rPr>
              <a:t>Other programs would want to call methods from the program to access information. Such methods are stored and segregated in interfaces. Example, get_window_title() could be mapped under the interface WindowProperties.</a:t>
            </a:r>
          </a:p>
          <a:p>
            <a:pPr algn="just">
              <a:lnSpc>
                <a:spcPts val="3360"/>
              </a:lnSpc>
            </a:pPr>
          </a:p>
          <a:p>
            <a:pPr algn="just">
              <a:lnSpc>
                <a:spcPts val="3360"/>
              </a:lnSpc>
              <a:spcBef>
                <a:spcPct val="0"/>
              </a:spcBef>
            </a:pPr>
            <a:r>
              <a:rPr lang="en-US" sz="2400" i="true">
                <a:solidFill>
                  <a:srgbClr val="BABDD5"/>
                </a:solidFill>
                <a:latin typeface="Inter Italics"/>
                <a:ea typeface="Inter Italics"/>
                <a:cs typeface="Inter Italics"/>
                <a:sym typeface="Inter Italics"/>
              </a:rPr>
              <a:t>Method name</a:t>
            </a:r>
          </a:p>
          <a:p>
            <a:pPr algn="just" marL="388628" indent="-194314" lvl="1">
              <a:lnSpc>
                <a:spcPts val="2520"/>
              </a:lnSpc>
              <a:spcBef>
                <a:spcPct val="0"/>
              </a:spcBef>
              <a:buFont typeface="Arial"/>
              <a:buChar char="•"/>
            </a:pPr>
            <a:r>
              <a:rPr lang="en-US" sz="1800">
                <a:solidFill>
                  <a:srgbClr val="BABDD5"/>
                </a:solidFill>
                <a:latin typeface="Inter"/>
                <a:ea typeface="Inter"/>
                <a:cs typeface="Inter"/>
                <a:sym typeface="Inter"/>
              </a:rPr>
              <a:t>It is the name of the method which other programs would call, provided it exists in the interface.</a:t>
            </a:r>
          </a:p>
        </p:txBody>
      </p:sp>
      <p:sp>
        <p:nvSpPr>
          <p:cNvPr name="Freeform 81" id="81"/>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6"/>
            <a:stretch>
              <a:fillRect l="0" t="0" r="0" b="0"/>
            </a:stretch>
          </a:blipFill>
        </p:spPr>
      </p:sp>
      <p:sp>
        <p:nvSpPr>
          <p:cNvPr name="TextBox 82" id="82"/>
          <p:cNvSpPr txBox="true"/>
          <p:nvPr/>
        </p:nvSpPr>
        <p:spPr>
          <a:xfrm rot="0">
            <a:off x="4272574" y="509601"/>
            <a:ext cx="2006947"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what_is_dbus.md</a:t>
            </a:r>
          </a:p>
        </p:txBody>
      </p:sp>
      <p:sp>
        <p:nvSpPr>
          <p:cNvPr name="Freeform 83" id="83"/>
          <p:cNvSpPr/>
          <p:nvPr/>
        </p:nvSpPr>
        <p:spPr>
          <a:xfrm flipH="false" flipV="false" rot="0">
            <a:off x="6351211"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7"/>
            <a:stretch>
              <a:fillRect l="0" t="0" r="0" b="0"/>
            </a:stretch>
          </a:blipFill>
        </p:spPr>
      </p:sp>
      <p:sp>
        <p:nvSpPr>
          <p:cNvPr name="AutoShape 84" id="84"/>
          <p:cNvSpPr/>
          <p:nvPr/>
        </p:nvSpPr>
        <p:spPr>
          <a:xfrm>
            <a:off x="3882332" y="841232"/>
            <a:ext cx="2659819" cy="0"/>
          </a:xfrm>
          <a:prstGeom prst="line">
            <a:avLst/>
          </a:prstGeom>
          <a:ln cap="flat" w="19050">
            <a:solidFill>
              <a:srgbClr val="91C9C4"/>
            </a:solidFill>
            <a:prstDash val="solid"/>
            <a:headEnd type="none" len="sm" w="sm"/>
            <a:tailEnd type="none" len="sm" w="sm"/>
          </a:ln>
        </p:spPr>
      </p:sp>
      <p:sp>
        <p:nvSpPr>
          <p:cNvPr name="AutoShape 85" id="85"/>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7" id="87"/>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9" id="89"/>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90" id="90"/>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91" id="91"/>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92" id="92"/>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93" id="93"/>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4" id="94"/>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5" id="95"/>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6" id="96"/>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7" id="97"/>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8" id="98"/>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47" id="47"/>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8" id="48"/>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49" id="49"/>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5"/>
            <a:stretch>
              <a:fillRect l="0" t="0" r="0" b="0"/>
            </a:stretch>
          </a:blipFill>
        </p:spPr>
      </p:sp>
      <p:sp>
        <p:nvSpPr>
          <p:cNvPr name="AutoShape 57" id="5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58" id="5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Freeform 59" id="59"/>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60" id="60"/>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AutoShape 62" id="6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Freeform 63" id="63"/>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6"/>
            <a:stretch>
              <a:fillRect l="0" t="0" r="0" b="0"/>
            </a:stretch>
          </a:blipFill>
        </p:spPr>
      </p:sp>
      <p:sp>
        <p:nvSpPr>
          <p:cNvPr name="Freeform 64" id="64"/>
          <p:cNvSpPr/>
          <p:nvPr/>
        </p:nvSpPr>
        <p:spPr>
          <a:xfrm flipH="false" flipV="false" rot="0">
            <a:off x="6351211"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7"/>
            <a:stretch>
              <a:fillRect l="0" t="0" r="0" b="0"/>
            </a:stretch>
          </a:blipFill>
        </p:spPr>
      </p:sp>
      <p:sp>
        <p:nvSpPr>
          <p:cNvPr name="AutoShape 65" id="65"/>
          <p:cNvSpPr/>
          <p:nvPr/>
        </p:nvSpPr>
        <p:spPr>
          <a:xfrm>
            <a:off x="3882332" y="841232"/>
            <a:ext cx="2659819" cy="0"/>
          </a:xfrm>
          <a:prstGeom prst="line">
            <a:avLst/>
          </a:prstGeom>
          <a:ln cap="flat" w="19050">
            <a:solidFill>
              <a:srgbClr val="91C9C4"/>
            </a:solidFill>
            <a:prstDash val="solid"/>
            <a:headEnd type="none" len="sm" w="sm"/>
            <a:tailEnd type="none" len="sm" w="sm"/>
          </a:ln>
        </p:spPr>
      </p:sp>
      <p:grpSp>
        <p:nvGrpSpPr>
          <p:cNvPr name="Group 66" id="66"/>
          <p:cNvGrpSpPr/>
          <p:nvPr/>
        </p:nvGrpSpPr>
        <p:grpSpPr>
          <a:xfrm rot="0">
            <a:off x="4060907" y="2264917"/>
            <a:ext cx="13023103" cy="6724368"/>
            <a:chOff x="0" y="0"/>
            <a:chExt cx="3429953" cy="1771027"/>
          </a:xfrm>
        </p:grpSpPr>
        <p:sp>
          <p:nvSpPr>
            <p:cNvPr name="Freeform 67" id="67"/>
            <p:cNvSpPr/>
            <p:nvPr/>
          </p:nvSpPr>
          <p:spPr>
            <a:xfrm flipH="false" flipV="false" rot="0">
              <a:off x="0" y="0"/>
              <a:ext cx="3429953" cy="1771027"/>
            </a:xfrm>
            <a:custGeom>
              <a:avLst/>
              <a:gdLst/>
              <a:ahLst/>
              <a:cxnLst/>
              <a:rect r="r" b="b" t="t" l="l"/>
              <a:pathLst>
                <a:path h="1771027" w="3429953">
                  <a:moveTo>
                    <a:pt x="30318" y="0"/>
                  </a:moveTo>
                  <a:lnTo>
                    <a:pt x="3399635" y="0"/>
                  </a:lnTo>
                  <a:cubicBezTo>
                    <a:pt x="3416379" y="0"/>
                    <a:pt x="3429953" y="13574"/>
                    <a:pt x="3429953" y="30318"/>
                  </a:cubicBezTo>
                  <a:lnTo>
                    <a:pt x="3429953" y="1740709"/>
                  </a:lnTo>
                  <a:cubicBezTo>
                    <a:pt x="3429953" y="1757453"/>
                    <a:pt x="3416379" y="1771027"/>
                    <a:pt x="3399635" y="1771027"/>
                  </a:cubicBezTo>
                  <a:lnTo>
                    <a:pt x="30318" y="1771027"/>
                  </a:lnTo>
                  <a:cubicBezTo>
                    <a:pt x="13574" y="1771027"/>
                    <a:pt x="0" y="1757453"/>
                    <a:pt x="0" y="1740709"/>
                  </a:cubicBezTo>
                  <a:lnTo>
                    <a:pt x="0" y="30318"/>
                  </a:lnTo>
                  <a:cubicBezTo>
                    <a:pt x="0" y="13574"/>
                    <a:pt x="13574" y="0"/>
                    <a:pt x="30318" y="0"/>
                  </a:cubicBezTo>
                  <a:close/>
                </a:path>
              </a:pathLst>
            </a:custGeom>
            <a:solidFill>
              <a:srgbClr val="505360">
                <a:alpha val="48627"/>
              </a:srgbClr>
            </a:solidFill>
          </p:spPr>
        </p:sp>
        <p:sp>
          <p:nvSpPr>
            <p:cNvPr name="TextBox 68" id="68"/>
            <p:cNvSpPr txBox="true"/>
            <p:nvPr/>
          </p:nvSpPr>
          <p:spPr>
            <a:xfrm>
              <a:off x="0" y="-123825"/>
              <a:ext cx="3429953" cy="1894852"/>
            </a:xfrm>
            <a:prstGeom prst="rect">
              <a:avLst/>
            </a:prstGeom>
          </p:spPr>
          <p:txBody>
            <a:bodyPr anchor="ctr" rtlCol="false" tIns="50800" lIns="50800" bIns="50800" rIns="50800"/>
            <a:lstStyle/>
            <a:p>
              <a:pPr algn="ctr">
                <a:lnSpc>
                  <a:spcPts val="3360"/>
                </a:lnSpc>
              </a:pPr>
            </a:p>
          </p:txBody>
        </p:sp>
      </p:grpSp>
      <p:sp>
        <p:nvSpPr>
          <p:cNvPr name="TextBox 69" id="69"/>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70" id="70"/>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71" id="71"/>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72" id="72"/>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73" id="73"/>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74" id="74"/>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75" id="75"/>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76" id="76"/>
          <p:cNvSpPr txBox="true"/>
          <p:nvPr/>
        </p:nvSpPr>
        <p:spPr>
          <a:xfrm rot="0">
            <a:off x="4136781" y="1031732"/>
            <a:ext cx="4434334" cy="596326"/>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Desktop Bus (D-Bus)</a:t>
            </a:r>
          </a:p>
        </p:txBody>
      </p:sp>
      <p:sp>
        <p:nvSpPr>
          <p:cNvPr name="TextBox 77" id="77"/>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78" id="78"/>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79" id="79"/>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TextBox 80" id="80"/>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DBus</a:t>
            </a:r>
          </a:p>
        </p:txBody>
      </p:sp>
      <p:sp>
        <p:nvSpPr>
          <p:cNvPr name="TextBox 81" id="81"/>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what_is_dbus.md</a:t>
            </a:r>
          </a:p>
        </p:txBody>
      </p:sp>
      <p:sp>
        <p:nvSpPr>
          <p:cNvPr name="TextBox 82" id="82"/>
          <p:cNvSpPr txBox="true"/>
          <p:nvPr/>
        </p:nvSpPr>
        <p:spPr>
          <a:xfrm rot="0">
            <a:off x="4272574" y="509601"/>
            <a:ext cx="2006947"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what_is_dbus.md</a:t>
            </a:r>
          </a:p>
        </p:txBody>
      </p:sp>
      <p:grpSp>
        <p:nvGrpSpPr>
          <p:cNvPr name="Group 83" id="83"/>
          <p:cNvGrpSpPr/>
          <p:nvPr/>
        </p:nvGrpSpPr>
        <p:grpSpPr>
          <a:xfrm rot="0">
            <a:off x="4549082" y="2936254"/>
            <a:ext cx="11947270" cy="5540572"/>
            <a:chOff x="0" y="0"/>
            <a:chExt cx="3146606" cy="1459245"/>
          </a:xfrm>
        </p:grpSpPr>
        <p:sp>
          <p:nvSpPr>
            <p:cNvPr name="Freeform 84" id="84"/>
            <p:cNvSpPr/>
            <p:nvPr/>
          </p:nvSpPr>
          <p:spPr>
            <a:xfrm flipH="false" flipV="false" rot="0">
              <a:off x="0" y="0"/>
              <a:ext cx="3146606" cy="1459245"/>
            </a:xfrm>
            <a:custGeom>
              <a:avLst/>
              <a:gdLst/>
              <a:ahLst/>
              <a:cxnLst/>
              <a:rect r="r" b="b" t="t" l="l"/>
              <a:pathLst>
                <a:path h="1459245" w="3146606">
                  <a:moveTo>
                    <a:pt x="33048" y="0"/>
                  </a:moveTo>
                  <a:lnTo>
                    <a:pt x="3113558" y="0"/>
                  </a:lnTo>
                  <a:cubicBezTo>
                    <a:pt x="3122323" y="0"/>
                    <a:pt x="3130729" y="3482"/>
                    <a:pt x="3136927" y="9680"/>
                  </a:cubicBezTo>
                  <a:cubicBezTo>
                    <a:pt x="3143124" y="15877"/>
                    <a:pt x="3146606" y="24283"/>
                    <a:pt x="3146606" y="33048"/>
                  </a:cubicBezTo>
                  <a:lnTo>
                    <a:pt x="3146606" y="1426197"/>
                  </a:lnTo>
                  <a:cubicBezTo>
                    <a:pt x="3146606" y="1444449"/>
                    <a:pt x="3131810" y="1459245"/>
                    <a:pt x="3113558" y="1459245"/>
                  </a:cubicBezTo>
                  <a:lnTo>
                    <a:pt x="33048" y="1459245"/>
                  </a:lnTo>
                  <a:cubicBezTo>
                    <a:pt x="14796" y="1459245"/>
                    <a:pt x="0" y="1444449"/>
                    <a:pt x="0" y="1426197"/>
                  </a:cubicBezTo>
                  <a:lnTo>
                    <a:pt x="0" y="33048"/>
                  </a:lnTo>
                  <a:cubicBezTo>
                    <a:pt x="0" y="14796"/>
                    <a:pt x="14796" y="0"/>
                    <a:pt x="33048" y="0"/>
                  </a:cubicBezTo>
                  <a:close/>
                </a:path>
              </a:pathLst>
            </a:custGeom>
            <a:solidFill>
              <a:srgbClr val="BABDD5">
                <a:alpha val="37647"/>
              </a:srgbClr>
            </a:solidFill>
          </p:spPr>
        </p:sp>
        <p:sp>
          <p:nvSpPr>
            <p:cNvPr name="TextBox 85" id="85"/>
            <p:cNvSpPr txBox="true"/>
            <p:nvPr/>
          </p:nvSpPr>
          <p:spPr>
            <a:xfrm>
              <a:off x="0" y="-123825"/>
              <a:ext cx="3146606" cy="1583070"/>
            </a:xfrm>
            <a:prstGeom prst="rect">
              <a:avLst/>
            </a:prstGeom>
          </p:spPr>
          <p:txBody>
            <a:bodyPr anchor="ctr" rtlCol="false" tIns="50800" lIns="50800" bIns="50800" rIns="50800"/>
            <a:lstStyle/>
            <a:p>
              <a:pPr algn="ctr">
                <a:lnSpc>
                  <a:spcPts val="3360"/>
                </a:lnSpc>
              </a:pPr>
            </a:p>
          </p:txBody>
        </p:sp>
      </p:grpSp>
      <p:grpSp>
        <p:nvGrpSpPr>
          <p:cNvPr name="Group 86" id="86"/>
          <p:cNvGrpSpPr/>
          <p:nvPr/>
        </p:nvGrpSpPr>
        <p:grpSpPr>
          <a:xfrm rot="0">
            <a:off x="5077724" y="3684726"/>
            <a:ext cx="10889986" cy="4293647"/>
            <a:chOff x="0" y="0"/>
            <a:chExt cx="2868144" cy="1130837"/>
          </a:xfrm>
        </p:grpSpPr>
        <p:sp>
          <p:nvSpPr>
            <p:cNvPr name="Freeform 87" id="87"/>
            <p:cNvSpPr/>
            <p:nvPr/>
          </p:nvSpPr>
          <p:spPr>
            <a:xfrm flipH="false" flipV="false" rot="0">
              <a:off x="0" y="0"/>
              <a:ext cx="2868145" cy="1130837"/>
            </a:xfrm>
            <a:custGeom>
              <a:avLst/>
              <a:gdLst/>
              <a:ahLst/>
              <a:cxnLst/>
              <a:rect r="r" b="b" t="t" l="l"/>
              <a:pathLst>
                <a:path h="1130837" w="2868145">
                  <a:moveTo>
                    <a:pt x="36257" y="0"/>
                  </a:moveTo>
                  <a:lnTo>
                    <a:pt x="2831888" y="0"/>
                  </a:lnTo>
                  <a:cubicBezTo>
                    <a:pt x="2851912" y="0"/>
                    <a:pt x="2868145" y="16233"/>
                    <a:pt x="2868145" y="36257"/>
                  </a:cubicBezTo>
                  <a:lnTo>
                    <a:pt x="2868145" y="1094580"/>
                  </a:lnTo>
                  <a:cubicBezTo>
                    <a:pt x="2868145" y="1114604"/>
                    <a:pt x="2851912" y="1130837"/>
                    <a:pt x="2831888" y="1130837"/>
                  </a:cubicBezTo>
                  <a:lnTo>
                    <a:pt x="36257" y="1130837"/>
                  </a:lnTo>
                  <a:cubicBezTo>
                    <a:pt x="16233" y="1130837"/>
                    <a:pt x="0" y="1114604"/>
                    <a:pt x="0" y="1094580"/>
                  </a:cubicBezTo>
                  <a:lnTo>
                    <a:pt x="0" y="36257"/>
                  </a:lnTo>
                  <a:cubicBezTo>
                    <a:pt x="0" y="16233"/>
                    <a:pt x="16233" y="0"/>
                    <a:pt x="36257" y="0"/>
                  </a:cubicBezTo>
                  <a:close/>
                </a:path>
              </a:pathLst>
            </a:custGeom>
            <a:solidFill>
              <a:srgbClr val="EC6A5E">
                <a:alpha val="40000"/>
              </a:srgbClr>
            </a:solidFill>
          </p:spPr>
        </p:sp>
        <p:sp>
          <p:nvSpPr>
            <p:cNvPr name="TextBox 88" id="88"/>
            <p:cNvSpPr txBox="true"/>
            <p:nvPr/>
          </p:nvSpPr>
          <p:spPr>
            <a:xfrm>
              <a:off x="0" y="-123825"/>
              <a:ext cx="2868144" cy="1254662"/>
            </a:xfrm>
            <a:prstGeom prst="rect">
              <a:avLst/>
            </a:prstGeom>
          </p:spPr>
          <p:txBody>
            <a:bodyPr anchor="ctr" rtlCol="false" tIns="50800" lIns="50800" bIns="50800" rIns="50800"/>
            <a:lstStyle/>
            <a:p>
              <a:pPr algn="ctr">
                <a:lnSpc>
                  <a:spcPts val="3360"/>
                </a:lnSpc>
              </a:pPr>
            </a:p>
          </p:txBody>
        </p:sp>
      </p:grpSp>
      <p:sp>
        <p:nvSpPr>
          <p:cNvPr name="TextBox 89" id="89"/>
          <p:cNvSpPr txBox="true"/>
          <p:nvPr/>
        </p:nvSpPr>
        <p:spPr>
          <a:xfrm rot="0">
            <a:off x="4549082" y="2364812"/>
            <a:ext cx="4971901" cy="414715"/>
          </a:xfrm>
          <a:prstGeom prst="rect">
            <a:avLst/>
          </a:prstGeom>
        </p:spPr>
        <p:txBody>
          <a:bodyPr anchor="t" rtlCol="false" tIns="0" lIns="0" bIns="0" rIns="0">
            <a:spAutoFit/>
          </a:bodyPr>
          <a:lstStyle/>
          <a:p>
            <a:pPr algn="l">
              <a:lnSpc>
                <a:spcPts val="3391"/>
              </a:lnSpc>
              <a:spcBef>
                <a:spcPct val="0"/>
              </a:spcBef>
            </a:pPr>
            <a:r>
              <a:rPr lang="en-US" sz="2422">
                <a:solidFill>
                  <a:srgbClr val="BABDD5"/>
                </a:solidFill>
                <a:latin typeface="Inter"/>
                <a:ea typeface="Inter"/>
                <a:cs typeface="Inter"/>
                <a:sym typeface="Inter"/>
              </a:rPr>
              <a:t>org.freedesktop.login1 (Bus name)</a:t>
            </a:r>
          </a:p>
        </p:txBody>
      </p:sp>
      <p:sp>
        <p:nvSpPr>
          <p:cNvPr name="TextBox 90" id="90"/>
          <p:cNvSpPr txBox="true"/>
          <p:nvPr/>
        </p:nvSpPr>
        <p:spPr>
          <a:xfrm rot="0">
            <a:off x="4924165" y="3091244"/>
            <a:ext cx="5300960" cy="414715"/>
          </a:xfrm>
          <a:prstGeom prst="rect">
            <a:avLst/>
          </a:prstGeom>
        </p:spPr>
        <p:txBody>
          <a:bodyPr anchor="t" rtlCol="false" tIns="0" lIns="0" bIns="0" rIns="0">
            <a:spAutoFit/>
          </a:bodyPr>
          <a:lstStyle/>
          <a:p>
            <a:pPr algn="l">
              <a:lnSpc>
                <a:spcPts val="3391"/>
              </a:lnSpc>
              <a:spcBef>
                <a:spcPct val="0"/>
              </a:spcBef>
            </a:pPr>
            <a:r>
              <a:rPr lang="en-US" sz="2422">
                <a:solidFill>
                  <a:srgbClr val="000000"/>
                </a:solidFill>
                <a:latin typeface="Inter"/>
                <a:ea typeface="Inter"/>
                <a:cs typeface="Inter"/>
                <a:sym typeface="Inter"/>
              </a:rPr>
              <a:t>org/freedesktop/login1 (Object path)</a:t>
            </a:r>
          </a:p>
        </p:txBody>
      </p:sp>
      <p:sp>
        <p:nvSpPr>
          <p:cNvPr name="TextBox 91" id="91"/>
          <p:cNvSpPr txBox="true"/>
          <p:nvPr/>
        </p:nvSpPr>
        <p:spPr>
          <a:xfrm rot="0">
            <a:off x="5449325" y="3848859"/>
            <a:ext cx="7276356" cy="414715"/>
          </a:xfrm>
          <a:prstGeom prst="rect">
            <a:avLst/>
          </a:prstGeom>
        </p:spPr>
        <p:txBody>
          <a:bodyPr anchor="t" rtlCol="false" tIns="0" lIns="0" bIns="0" rIns="0">
            <a:spAutoFit/>
          </a:bodyPr>
          <a:lstStyle/>
          <a:p>
            <a:pPr algn="l">
              <a:lnSpc>
                <a:spcPts val="3391"/>
              </a:lnSpc>
              <a:spcBef>
                <a:spcPct val="0"/>
              </a:spcBef>
            </a:pPr>
            <a:r>
              <a:rPr lang="en-US" sz="2422">
                <a:solidFill>
                  <a:srgbClr val="000000"/>
                </a:solidFill>
                <a:latin typeface="Inter"/>
                <a:ea typeface="Inter"/>
                <a:cs typeface="Inter"/>
                <a:sym typeface="Inter"/>
              </a:rPr>
              <a:t>org.freedesktop.DBus.Properties (Interface name)</a:t>
            </a:r>
          </a:p>
        </p:txBody>
      </p:sp>
      <p:grpSp>
        <p:nvGrpSpPr>
          <p:cNvPr name="Group 92" id="92"/>
          <p:cNvGrpSpPr/>
          <p:nvPr/>
        </p:nvGrpSpPr>
        <p:grpSpPr>
          <a:xfrm rot="0">
            <a:off x="5449325" y="4530274"/>
            <a:ext cx="9869800" cy="3013777"/>
            <a:chOff x="0" y="0"/>
            <a:chExt cx="2599453" cy="793752"/>
          </a:xfrm>
        </p:grpSpPr>
        <p:sp>
          <p:nvSpPr>
            <p:cNvPr name="Freeform 93" id="93"/>
            <p:cNvSpPr/>
            <p:nvPr/>
          </p:nvSpPr>
          <p:spPr>
            <a:xfrm flipH="false" flipV="false" rot="0">
              <a:off x="0" y="0"/>
              <a:ext cx="2599453" cy="793752"/>
            </a:xfrm>
            <a:custGeom>
              <a:avLst/>
              <a:gdLst/>
              <a:ahLst/>
              <a:cxnLst/>
              <a:rect r="r" b="b" t="t" l="l"/>
              <a:pathLst>
                <a:path h="793752" w="2599453">
                  <a:moveTo>
                    <a:pt x="40005" y="0"/>
                  </a:moveTo>
                  <a:lnTo>
                    <a:pt x="2559449" y="0"/>
                  </a:lnTo>
                  <a:cubicBezTo>
                    <a:pt x="2570059" y="0"/>
                    <a:pt x="2580234" y="4215"/>
                    <a:pt x="2587736" y="11717"/>
                  </a:cubicBezTo>
                  <a:cubicBezTo>
                    <a:pt x="2595239" y="19219"/>
                    <a:pt x="2599453" y="29395"/>
                    <a:pt x="2599453" y="40005"/>
                  </a:cubicBezTo>
                  <a:lnTo>
                    <a:pt x="2599453" y="753747"/>
                  </a:lnTo>
                  <a:cubicBezTo>
                    <a:pt x="2599453" y="775841"/>
                    <a:pt x="2581543" y="793752"/>
                    <a:pt x="2559449" y="793752"/>
                  </a:cubicBezTo>
                  <a:lnTo>
                    <a:pt x="40005" y="793752"/>
                  </a:lnTo>
                  <a:cubicBezTo>
                    <a:pt x="17911" y="793752"/>
                    <a:pt x="0" y="775841"/>
                    <a:pt x="0" y="753747"/>
                  </a:cubicBezTo>
                  <a:lnTo>
                    <a:pt x="0" y="40005"/>
                  </a:lnTo>
                  <a:cubicBezTo>
                    <a:pt x="0" y="17911"/>
                    <a:pt x="17911" y="0"/>
                    <a:pt x="40005" y="0"/>
                  </a:cubicBezTo>
                  <a:close/>
                </a:path>
              </a:pathLst>
            </a:custGeom>
            <a:solidFill>
              <a:srgbClr val="91C9C2">
                <a:alpha val="37647"/>
              </a:srgbClr>
            </a:solidFill>
          </p:spPr>
        </p:sp>
        <p:sp>
          <p:nvSpPr>
            <p:cNvPr name="TextBox 94" id="94"/>
            <p:cNvSpPr txBox="true"/>
            <p:nvPr/>
          </p:nvSpPr>
          <p:spPr>
            <a:xfrm>
              <a:off x="0" y="-123825"/>
              <a:ext cx="2599453" cy="917577"/>
            </a:xfrm>
            <a:prstGeom prst="rect">
              <a:avLst/>
            </a:prstGeom>
          </p:spPr>
          <p:txBody>
            <a:bodyPr anchor="ctr" rtlCol="false" tIns="50800" lIns="50800" bIns="50800" rIns="50800"/>
            <a:lstStyle/>
            <a:p>
              <a:pPr algn="ctr">
                <a:lnSpc>
                  <a:spcPts val="3360"/>
                </a:lnSpc>
              </a:pPr>
            </a:p>
          </p:txBody>
        </p:sp>
      </p:grpSp>
      <p:sp>
        <p:nvSpPr>
          <p:cNvPr name="TextBox 95" id="95"/>
          <p:cNvSpPr txBox="true"/>
          <p:nvPr/>
        </p:nvSpPr>
        <p:spPr>
          <a:xfrm rot="0">
            <a:off x="5750245" y="4701724"/>
            <a:ext cx="1960662" cy="414715"/>
          </a:xfrm>
          <a:prstGeom prst="rect">
            <a:avLst/>
          </a:prstGeom>
        </p:spPr>
        <p:txBody>
          <a:bodyPr anchor="t" rtlCol="false" tIns="0" lIns="0" bIns="0" rIns="0">
            <a:spAutoFit/>
          </a:bodyPr>
          <a:lstStyle/>
          <a:p>
            <a:pPr algn="l">
              <a:lnSpc>
                <a:spcPts val="3391"/>
              </a:lnSpc>
              <a:spcBef>
                <a:spcPct val="0"/>
              </a:spcBef>
            </a:pPr>
            <a:r>
              <a:rPr lang="en-US" sz="2422">
                <a:solidFill>
                  <a:srgbClr val="000000"/>
                </a:solidFill>
                <a:latin typeface="Inter"/>
                <a:ea typeface="Inter"/>
                <a:cs typeface="Inter"/>
                <a:sym typeface="Inter"/>
              </a:rPr>
              <a:t>Get (Method)</a:t>
            </a:r>
          </a:p>
        </p:txBody>
      </p:sp>
      <p:sp>
        <p:nvSpPr>
          <p:cNvPr name="AutoShape 96" id="96"/>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97" id="97"/>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98" id="98"/>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99" id="99"/>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100" id="100"/>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101" id="101"/>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102" id="102"/>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103" id="103"/>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104" id="104"/>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105" id="105"/>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106" id="106"/>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107" id="107"/>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108" id="108"/>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109" id="109"/>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47" id="47"/>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8" id="48"/>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49" id="49"/>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5"/>
            <a:stretch>
              <a:fillRect l="0" t="0" r="0" b="0"/>
            </a:stretch>
          </a:blipFill>
        </p:spPr>
      </p:sp>
      <p:sp>
        <p:nvSpPr>
          <p:cNvPr name="AutoShape 57" id="5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58" id="5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Freeform 59" id="59"/>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60" id="60"/>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AutoShape 62" id="6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Freeform 63" id="63"/>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6"/>
            <a:stretch>
              <a:fillRect l="0" t="0" r="0" b="0"/>
            </a:stretch>
          </a:blipFill>
        </p:spPr>
      </p:sp>
      <p:sp>
        <p:nvSpPr>
          <p:cNvPr name="Freeform 64" id="64"/>
          <p:cNvSpPr/>
          <p:nvPr/>
        </p:nvSpPr>
        <p:spPr>
          <a:xfrm flipH="false" flipV="false" rot="0">
            <a:off x="6351211"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7"/>
            <a:stretch>
              <a:fillRect l="0" t="0" r="0" b="0"/>
            </a:stretch>
          </a:blipFill>
        </p:spPr>
      </p:sp>
      <p:sp>
        <p:nvSpPr>
          <p:cNvPr name="AutoShape 65" id="65"/>
          <p:cNvSpPr/>
          <p:nvPr/>
        </p:nvSpPr>
        <p:spPr>
          <a:xfrm>
            <a:off x="3882332" y="841232"/>
            <a:ext cx="2659819" cy="0"/>
          </a:xfrm>
          <a:prstGeom prst="line">
            <a:avLst/>
          </a:prstGeom>
          <a:ln cap="flat" w="19050">
            <a:solidFill>
              <a:srgbClr val="91C9C4"/>
            </a:solidFill>
            <a:prstDash val="solid"/>
            <a:headEnd type="none" len="sm" w="sm"/>
            <a:tailEnd type="none" len="sm" w="sm"/>
          </a:ln>
        </p:spPr>
      </p:sp>
      <p:sp>
        <p:nvSpPr>
          <p:cNvPr name="Freeform 66" id="66"/>
          <p:cNvSpPr/>
          <p:nvPr/>
        </p:nvSpPr>
        <p:spPr>
          <a:xfrm flipH="false" flipV="false" rot="0">
            <a:off x="4969940" y="2195570"/>
            <a:ext cx="10426968" cy="7364046"/>
          </a:xfrm>
          <a:custGeom>
            <a:avLst/>
            <a:gdLst/>
            <a:ahLst/>
            <a:cxnLst/>
            <a:rect r="r" b="b" t="t" l="l"/>
            <a:pathLst>
              <a:path h="7364046" w="10426968">
                <a:moveTo>
                  <a:pt x="0" y="0"/>
                </a:moveTo>
                <a:lnTo>
                  <a:pt x="10426968" y="0"/>
                </a:lnTo>
                <a:lnTo>
                  <a:pt x="10426968" y="7364046"/>
                </a:lnTo>
                <a:lnTo>
                  <a:pt x="0" y="7364046"/>
                </a:lnTo>
                <a:lnTo>
                  <a:pt x="0" y="0"/>
                </a:lnTo>
                <a:close/>
              </a:path>
            </a:pathLst>
          </a:custGeom>
          <a:blipFill>
            <a:blip r:embed="rId18"/>
            <a:stretch>
              <a:fillRect l="0" t="0" r="0" b="0"/>
            </a:stretch>
          </a:blipFill>
        </p:spPr>
      </p:sp>
      <p:sp>
        <p:nvSpPr>
          <p:cNvPr name="TextBox 67" id="67"/>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68" id="68"/>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69" id="69"/>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70" id="70"/>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71" id="71"/>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72" id="72"/>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73" id="73"/>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74" id="74"/>
          <p:cNvSpPr txBox="true"/>
          <p:nvPr/>
        </p:nvSpPr>
        <p:spPr>
          <a:xfrm rot="0">
            <a:off x="4136781" y="1031732"/>
            <a:ext cx="7182148" cy="596326"/>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Desktop Bus (D-Bus) Architecture</a:t>
            </a:r>
          </a:p>
        </p:txBody>
      </p:sp>
      <p:sp>
        <p:nvSpPr>
          <p:cNvPr name="TextBox 75" id="75"/>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76" id="76"/>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77" id="77"/>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TextBox 78" id="78"/>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DBus</a:t>
            </a:r>
          </a:p>
        </p:txBody>
      </p:sp>
      <p:sp>
        <p:nvSpPr>
          <p:cNvPr name="TextBox 79" id="79"/>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what_is_dbus.md</a:t>
            </a:r>
          </a:p>
        </p:txBody>
      </p:sp>
      <p:sp>
        <p:nvSpPr>
          <p:cNvPr name="TextBox 80" id="80"/>
          <p:cNvSpPr txBox="true"/>
          <p:nvPr/>
        </p:nvSpPr>
        <p:spPr>
          <a:xfrm rot="0">
            <a:off x="4272574" y="509601"/>
            <a:ext cx="2006947"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what_is_dbus.md</a:t>
            </a:r>
          </a:p>
        </p:txBody>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47" id="47"/>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8" id="48"/>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49" id="49"/>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5"/>
            <a:stretch>
              <a:fillRect l="0" t="0" r="0" b="0"/>
            </a:stretch>
          </a:blipFill>
        </p:spPr>
      </p:sp>
      <p:sp>
        <p:nvSpPr>
          <p:cNvPr name="AutoShape 57" id="5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58" id="5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Freeform 59" id="59"/>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60" id="60"/>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AutoShape 62" id="6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TextBox 63" id="63"/>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64" id="64"/>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65" id="65"/>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66" id="66"/>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67" id="67"/>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68" id="68"/>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9" id="69"/>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70" id="70"/>
          <p:cNvSpPr txBox="true"/>
          <p:nvPr/>
        </p:nvSpPr>
        <p:spPr>
          <a:xfrm rot="0">
            <a:off x="4136781" y="1031732"/>
            <a:ext cx="2155627" cy="596326"/>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Messages</a:t>
            </a:r>
          </a:p>
        </p:txBody>
      </p:sp>
      <p:sp>
        <p:nvSpPr>
          <p:cNvPr name="TextBox 71" id="71"/>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72" id="72"/>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73" id="73"/>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TextBox 74" id="74"/>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DBus</a:t>
            </a:r>
          </a:p>
        </p:txBody>
      </p:sp>
      <p:sp>
        <p:nvSpPr>
          <p:cNvPr name="TextBox 75" id="75"/>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TextBox 76" id="76"/>
          <p:cNvSpPr txBox="true"/>
          <p:nvPr/>
        </p:nvSpPr>
        <p:spPr>
          <a:xfrm rot="0">
            <a:off x="4149032" y="2122042"/>
            <a:ext cx="13110268" cy="6591299"/>
          </a:xfrm>
          <a:prstGeom prst="rect">
            <a:avLst/>
          </a:prstGeom>
        </p:spPr>
        <p:txBody>
          <a:bodyPr anchor="t" rtlCol="false" tIns="0" lIns="0" bIns="0" rIns="0">
            <a:spAutoFit/>
          </a:bodyPr>
          <a:lstStyle/>
          <a:p>
            <a:pPr algn="just">
              <a:lnSpc>
                <a:spcPts val="3360"/>
              </a:lnSpc>
              <a:spcBef>
                <a:spcPct val="0"/>
              </a:spcBef>
            </a:pPr>
            <a:r>
              <a:rPr lang="en-US" sz="2400">
                <a:solidFill>
                  <a:srgbClr val="BABDD5"/>
                </a:solidFill>
                <a:latin typeface="Inter"/>
                <a:ea typeface="Inter"/>
                <a:cs typeface="Inter"/>
                <a:sym typeface="Inter"/>
              </a:rPr>
              <a:t>D-B</a:t>
            </a:r>
            <a:r>
              <a:rPr lang="en-US" sz="2400">
                <a:solidFill>
                  <a:srgbClr val="BABDD5"/>
                </a:solidFill>
                <a:latin typeface="Inter"/>
                <a:ea typeface="Inter"/>
                <a:cs typeface="Inter"/>
                <a:sym typeface="Inter"/>
              </a:rPr>
              <a:t>us </a:t>
            </a:r>
            <a:r>
              <a:rPr lang="en-US" sz="2400">
                <a:solidFill>
                  <a:srgbClr val="BABDD5"/>
                </a:solidFill>
                <a:latin typeface="Inter"/>
                <a:ea typeface="Inter"/>
                <a:cs typeface="Inter"/>
                <a:sym typeface="Inter"/>
              </a:rPr>
              <a:t>works by sending </a:t>
            </a:r>
            <a:r>
              <a:rPr lang="en-US" sz="2400">
                <a:solidFill>
                  <a:srgbClr val="BABDD5"/>
                </a:solidFill>
                <a:latin typeface="Inter"/>
                <a:ea typeface="Inter"/>
                <a:cs typeface="Inter"/>
                <a:sym typeface="Inter"/>
              </a:rPr>
              <a:t>messages betwee</a:t>
            </a:r>
            <a:r>
              <a:rPr lang="en-US" sz="2400">
                <a:solidFill>
                  <a:srgbClr val="BABDD5"/>
                </a:solidFill>
                <a:latin typeface="Inter"/>
                <a:ea typeface="Inter"/>
                <a:cs typeface="Inter"/>
                <a:sym typeface="Inter"/>
              </a:rPr>
              <a:t>n</a:t>
            </a:r>
            <a:r>
              <a:rPr lang="en-US" sz="2400">
                <a:solidFill>
                  <a:srgbClr val="BABDD5"/>
                </a:solidFill>
                <a:latin typeface="Inter"/>
                <a:ea typeface="Inter"/>
                <a:cs typeface="Inter"/>
                <a:sym typeface="Inter"/>
              </a:rPr>
              <a:t> processes.</a:t>
            </a:r>
          </a:p>
          <a:p>
            <a:pPr algn="just">
              <a:lnSpc>
                <a:spcPts val="3360"/>
              </a:lnSpc>
              <a:spcBef>
                <a:spcPct val="0"/>
              </a:spcBef>
            </a:pPr>
          </a:p>
          <a:p>
            <a:pPr algn="just">
              <a:lnSpc>
                <a:spcPts val="3360"/>
              </a:lnSpc>
              <a:spcBef>
                <a:spcPct val="0"/>
              </a:spcBef>
            </a:pPr>
            <a:r>
              <a:rPr lang="en-US" sz="2400">
                <a:solidFill>
                  <a:srgbClr val="BABDD5"/>
                </a:solidFill>
                <a:latin typeface="Inter"/>
                <a:ea typeface="Inter"/>
                <a:cs typeface="Inter"/>
                <a:sym typeface="Inter"/>
              </a:rPr>
              <a:t>There are 4 message types:</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Method call – messages ask to invoke a method on an object.</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Method return – messages return the results of invoking a method.</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Error messages return an exception caused by invoking a method.</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Signal messages are notifications that a given signal has been emitted (that an event has occurred). You could also think of these as "event" messages.</a:t>
            </a:r>
          </a:p>
          <a:p>
            <a:pPr algn="just">
              <a:lnSpc>
                <a:spcPts val="2940"/>
              </a:lnSpc>
              <a:spcBef>
                <a:spcPct val="0"/>
              </a:spcBef>
            </a:pPr>
          </a:p>
          <a:p>
            <a:pPr algn="just">
              <a:lnSpc>
                <a:spcPts val="3360"/>
              </a:lnSpc>
              <a:spcBef>
                <a:spcPct val="0"/>
              </a:spcBef>
            </a:pPr>
            <a:r>
              <a:rPr lang="en-US" sz="2400">
                <a:solidFill>
                  <a:srgbClr val="BABDD5"/>
                </a:solidFill>
                <a:latin typeface="Inter"/>
                <a:ea typeface="Inter"/>
                <a:cs typeface="Inter"/>
                <a:sym typeface="Inter"/>
              </a:rPr>
              <a:t>A method call maps very simply to messages: you send a method call message, and receive either a method return message or an error message in reply.</a:t>
            </a:r>
          </a:p>
          <a:p>
            <a:pPr algn="just">
              <a:lnSpc>
                <a:spcPts val="3360"/>
              </a:lnSpc>
              <a:spcBef>
                <a:spcPct val="0"/>
              </a:spcBef>
            </a:pPr>
          </a:p>
          <a:p>
            <a:pPr algn="just">
              <a:lnSpc>
                <a:spcPts val="2940"/>
              </a:lnSpc>
              <a:spcBef>
                <a:spcPct val="0"/>
              </a:spcBef>
            </a:pPr>
            <a:r>
              <a:rPr lang="en-US" sz="2100">
                <a:solidFill>
                  <a:srgbClr val="BABDD5"/>
                </a:solidFill>
                <a:latin typeface="Inter"/>
                <a:ea typeface="Inter"/>
                <a:cs typeface="Inter"/>
                <a:sym typeface="Inter"/>
              </a:rPr>
              <a:t>Each message has a header, including fields, and a body, including arguments. You can think of the header as the routing information for the message, and the body as the payload. Header fields might include the sender bus name, destination bus name, method or signal name, and so forth. One of the header fields is a type signature describing the values found in the body. For example, the letter "i" means "32-bit integer" so the signature "ii" means the payload has two 32-bit integers.</a:t>
            </a:r>
          </a:p>
        </p:txBody>
      </p:sp>
      <p:sp>
        <p:nvSpPr>
          <p:cNvPr name="Freeform 77" id="7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6"/>
            <a:stretch>
              <a:fillRect l="0" t="0" r="0" b="0"/>
            </a:stretch>
          </a:blipFill>
        </p:spPr>
      </p:sp>
      <p:sp>
        <p:nvSpPr>
          <p:cNvPr name="TextBox 78" id="78"/>
          <p:cNvSpPr txBox="true"/>
          <p:nvPr/>
        </p:nvSpPr>
        <p:spPr>
          <a:xfrm rot="0">
            <a:off x="4272574" y="509601"/>
            <a:ext cx="1769566"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messages.md</a:t>
            </a:r>
          </a:p>
        </p:txBody>
      </p:sp>
      <p:sp>
        <p:nvSpPr>
          <p:cNvPr name="Freeform 79" id="79"/>
          <p:cNvSpPr/>
          <p:nvPr/>
        </p:nvSpPr>
        <p:spPr>
          <a:xfrm flipH="false" flipV="false" rot="0">
            <a:off x="6137390" y="571398"/>
            <a:ext cx="134704" cy="134704"/>
          </a:xfrm>
          <a:custGeom>
            <a:avLst/>
            <a:gdLst/>
            <a:ahLst/>
            <a:cxnLst/>
            <a:rect r="r" b="b" t="t" l="l"/>
            <a:pathLst>
              <a:path h="134704" w="134704">
                <a:moveTo>
                  <a:pt x="0" y="0"/>
                </a:moveTo>
                <a:lnTo>
                  <a:pt x="134705" y="0"/>
                </a:lnTo>
                <a:lnTo>
                  <a:pt x="134705" y="134704"/>
                </a:lnTo>
                <a:lnTo>
                  <a:pt x="0" y="134704"/>
                </a:lnTo>
                <a:lnTo>
                  <a:pt x="0" y="0"/>
                </a:lnTo>
                <a:close/>
              </a:path>
            </a:pathLst>
          </a:custGeom>
          <a:blipFill>
            <a:blip r:embed="rId17"/>
            <a:stretch>
              <a:fillRect l="0" t="0" r="0" b="0"/>
            </a:stretch>
          </a:blipFill>
        </p:spPr>
      </p:sp>
      <p:sp>
        <p:nvSpPr>
          <p:cNvPr name="AutoShape 80" id="80"/>
          <p:cNvSpPr/>
          <p:nvPr/>
        </p:nvSpPr>
        <p:spPr>
          <a:xfrm>
            <a:off x="3882332" y="841232"/>
            <a:ext cx="2468879" cy="0"/>
          </a:xfrm>
          <a:prstGeom prst="line">
            <a:avLst/>
          </a:prstGeom>
          <a:ln cap="flat" w="19050">
            <a:solidFill>
              <a:srgbClr val="91C9C4"/>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47" id="47"/>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8" id="48"/>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49" id="49"/>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5"/>
            <a:stretch>
              <a:fillRect l="0" t="0" r="0" b="0"/>
            </a:stretch>
          </a:blipFill>
        </p:spPr>
      </p:sp>
      <p:sp>
        <p:nvSpPr>
          <p:cNvPr name="AutoShape 57" id="5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58" id="5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Freeform 59" id="59"/>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60" id="60"/>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AutoShape 62" id="6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TextBox 63" id="63"/>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64" id="64"/>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65" id="65"/>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66" id="66"/>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67" id="67"/>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68" id="68"/>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9" id="69"/>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70" id="70"/>
          <p:cNvSpPr txBox="true"/>
          <p:nvPr/>
        </p:nvSpPr>
        <p:spPr>
          <a:xfrm rot="0">
            <a:off x="4136781" y="1031732"/>
            <a:ext cx="3555504" cy="596326"/>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Calling a method</a:t>
            </a:r>
          </a:p>
        </p:txBody>
      </p:sp>
      <p:sp>
        <p:nvSpPr>
          <p:cNvPr name="TextBox 71" id="71"/>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72" id="72"/>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73" id="73"/>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TextBox 74" id="74"/>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DBus</a:t>
            </a:r>
          </a:p>
        </p:txBody>
      </p:sp>
      <p:sp>
        <p:nvSpPr>
          <p:cNvPr name="TextBox 75" id="75"/>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TextBox 76" id="76"/>
          <p:cNvSpPr txBox="true"/>
          <p:nvPr/>
        </p:nvSpPr>
        <p:spPr>
          <a:xfrm rot="0">
            <a:off x="4149032" y="2131567"/>
            <a:ext cx="13110268" cy="7785734"/>
          </a:xfrm>
          <a:prstGeom prst="rect">
            <a:avLst/>
          </a:prstGeom>
        </p:spPr>
        <p:txBody>
          <a:bodyPr anchor="t" rtlCol="false" tIns="0" lIns="0" bIns="0" rIns="0">
            <a:spAutoFit/>
          </a:bodyPr>
          <a:lstStyle/>
          <a:p>
            <a:pPr algn="just">
              <a:lnSpc>
                <a:spcPts val="2940"/>
              </a:lnSpc>
              <a:spcBef>
                <a:spcPct val="0"/>
              </a:spcBef>
            </a:pPr>
            <a:r>
              <a:rPr lang="en-US" sz="2100">
                <a:solidFill>
                  <a:srgbClr val="BABDD5"/>
                </a:solidFill>
                <a:latin typeface="Inter"/>
                <a:ea typeface="Inter"/>
                <a:cs typeface="Inter"/>
                <a:sym typeface="Inter"/>
              </a:rPr>
              <a:t>A</a:t>
            </a:r>
            <a:r>
              <a:rPr lang="en-US" sz="2100">
                <a:solidFill>
                  <a:srgbClr val="BABDD5"/>
                </a:solidFill>
                <a:latin typeface="Inter"/>
                <a:ea typeface="Inter"/>
                <a:cs typeface="Inter"/>
                <a:sym typeface="Inter"/>
              </a:rPr>
              <a:t> meth</a:t>
            </a:r>
            <a:r>
              <a:rPr lang="en-US" sz="2100">
                <a:solidFill>
                  <a:srgbClr val="BABDD5"/>
                </a:solidFill>
                <a:latin typeface="Inter"/>
                <a:ea typeface="Inter"/>
                <a:cs typeface="Inter"/>
                <a:sym typeface="Inter"/>
              </a:rPr>
              <a:t>od call in DBu</a:t>
            </a:r>
            <a:r>
              <a:rPr lang="en-US" sz="2100">
                <a:solidFill>
                  <a:srgbClr val="BABDD5"/>
                </a:solidFill>
                <a:latin typeface="Inter"/>
                <a:ea typeface="Inter"/>
                <a:cs typeface="Inter"/>
                <a:sym typeface="Inter"/>
              </a:rPr>
              <a:t>s co</a:t>
            </a:r>
            <a:r>
              <a:rPr lang="en-US" sz="2100">
                <a:solidFill>
                  <a:srgbClr val="BABDD5"/>
                </a:solidFill>
                <a:latin typeface="Inter"/>
                <a:ea typeface="Inter"/>
                <a:cs typeface="Inter"/>
                <a:sym typeface="Inter"/>
              </a:rPr>
              <a:t>n</a:t>
            </a:r>
            <a:r>
              <a:rPr lang="en-US" sz="2100">
                <a:solidFill>
                  <a:srgbClr val="BABDD5"/>
                </a:solidFill>
                <a:latin typeface="Inter"/>
                <a:ea typeface="Inter"/>
                <a:cs typeface="Inter"/>
                <a:sym typeface="Inter"/>
              </a:rPr>
              <a:t>sists of two messages: a method call message sent from process A to process B, and a matching method reply message sent from process B to process A.</a:t>
            </a:r>
          </a:p>
          <a:p>
            <a:pPr algn="just">
              <a:lnSpc>
                <a:spcPts val="2940"/>
              </a:lnSpc>
              <a:spcBef>
                <a:spcPct val="0"/>
              </a:spcBef>
            </a:pPr>
            <a:r>
              <a:rPr lang="en-US" sz="2100">
                <a:solidFill>
                  <a:srgbClr val="BABDD5"/>
                </a:solidFill>
                <a:latin typeface="Inter"/>
                <a:ea typeface="Inter"/>
                <a:cs typeface="Inter"/>
                <a:sym typeface="Inter"/>
              </a:rPr>
              <a:t>Both the call and the reply messages are routed through the bus daemon. The caller includes a different serial number in each call message, and the reply message includes this number to allow the caller to match replies to calls.</a:t>
            </a:r>
          </a:p>
          <a:p>
            <a:pPr algn="just">
              <a:lnSpc>
                <a:spcPts val="2940"/>
              </a:lnSpc>
              <a:spcBef>
                <a:spcPct val="0"/>
              </a:spcBef>
            </a:pPr>
            <a:r>
              <a:rPr lang="en-US" sz="2100">
                <a:solidFill>
                  <a:srgbClr val="BABDD5"/>
                </a:solidFill>
                <a:latin typeface="Inter"/>
                <a:ea typeface="Inter"/>
                <a:cs typeface="Inter"/>
                <a:sym typeface="Inter"/>
              </a:rPr>
              <a:t>The call message will contain any arguments to the method. The reply message may indicate an error, or may contain data returned by the method.</a:t>
            </a:r>
          </a:p>
          <a:p>
            <a:pPr algn="just">
              <a:lnSpc>
                <a:spcPts val="2940"/>
              </a:lnSpc>
              <a:spcBef>
                <a:spcPct val="0"/>
              </a:spcBef>
            </a:pPr>
          </a:p>
          <a:p>
            <a:pPr algn="just">
              <a:lnSpc>
                <a:spcPts val="2940"/>
              </a:lnSpc>
              <a:spcBef>
                <a:spcPct val="0"/>
              </a:spcBef>
            </a:pPr>
            <a:r>
              <a:rPr lang="en-US" sz="2100">
                <a:solidFill>
                  <a:srgbClr val="BABDD5"/>
                </a:solidFill>
                <a:latin typeface="Inter"/>
                <a:ea typeface="Inter"/>
                <a:cs typeface="Inter"/>
                <a:sym typeface="Inter"/>
              </a:rPr>
              <a:t>A method invocation in DBus happens as follows:</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A method call is invoked (with or without proxy).</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The method call message contains: a bus name belonging to the remote process, the name of the method, the arguments to the method, an object path inside the remote process, and optionally the name of the interface that specifies the method.</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The method call message is sent to the bus daemon.</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The bus daemon looks at the destination bus name. If a process owns that name, the bus daemon forwards the method call to that process. Otherwise, the bus daemon creates an error message and sends it back as the reply to the method call message.</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The bus daemon receives the method reply message and sends it to the process that made the method call.</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Kindly refer to the flowchart in the next page.</a:t>
            </a:r>
          </a:p>
          <a:p>
            <a:pPr algn="just">
              <a:lnSpc>
                <a:spcPts val="2940"/>
              </a:lnSpc>
              <a:spcBef>
                <a:spcPct val="0"/>
              </a:spcBef>
            </a:pPr>
          </a:p>
        </p:txBody>
      </p:sp>
      <p:sp>
        <p:nvSpPr>
          <p:cNvPr name="Freeform 77" id="7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6"/>
            <a:stretch>
              <a:fillRect l="0" t="0" r="0" b="0"/>
            </a:stretch>
          </a:blipFill>
        </p:spPr>
      </p:sp>
      <p:sp>
        <p:nvSpPr>
          <p:cNvPr name="TextBox 78" id="78"/>
          <p:cNvSpPr txBox="true"/>
          <p:nvPr/>
        </p:nvSpPr>
        <p:spPr>
          <a:xfrm rot="0">
            <a:off x="4272574" y="509601"/>
            <a:ext cx="1492300"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calling.md</a:t>
            </a:r>
          </a:p>
        </p:txBody>
      </p:sp>
      <p:sp>
        <p:nvSpPr>
          <p:cNvPr name="Freeform 79" id="79"/>
          <p:cNvSpPr/>
          <p:nvPr/>
        </p:nvSpPr>
        <p:spPr>
          <a:xfrm flipH="false" flipV="false" rot="0">
            <a:off x="5860123" y="571398"/>
            <a:ext cx="134704" cy="134704"/>
          </a:xfrm>
          <a:custGeom>
            <a:avLst/>
            <a:gdLst/>
            <a:ahLst/>
            <a:cxnLst/>
            <a:rect r="r" b="b" t="t" l="l"/>
            <a:pathLst>
              <a:path h="134704" w="134704">
                <a:moveTo>
                  <a:pt x="0" y="0"/>
                </a:moveTo>
                <a:lnTo>
                  <a:pt x="134705" y="0"/>
                </a:lnTo>
                <a:lnTo>
                  <a:pt x="134705" y="134704"/>
                </a:lnTo>
                <a:lnTo>
                  <a:pt x="0" y="134704"/>
                </a:lnTo>
                <a:lnTo>
                  <a:pt x="0" y="0"/>
                </a:lnTo>
                <a:close/>
              </a:path>
            </a:pathLst>
          </a:custGeom>
          <a:blipFill>
            <a:blip r:embed="rId17"/>
            <a:stretch>
              <a:fillRect l="0" t="0" r="0" b="0"/>
            </a:stretch>
          </a:blipFill>
        </p:spPr>
      </p:sp>
      <p:sp>
        <p:nvSpPr>
          <p:cNvPr name="AutoShape 80" id="80"/>
          <p:cNvSpPr/>
          <p:nvPr/>
        </p:nvSpPr>
        <p:spPr>
          <a:xfrm>
            <a:off x="3882332" y="841232"/>
            <a:ext cx="2188550" cy="0"/>
          </a:xfrm>
          <a:prstGeom prst="line">
            <a:avLst/>
          </a:prstGeom>
          <a:ln cap="flat" w="19050">
            <a:solidFill>
              <a:srgbClr val="91C9C4"/>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695596"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AutoShape 48" id="48"/>
          <p:cNvSpPr/>
          <p:nvPr/>
        </p:nvSpPr>
        <p:spPr>
          <a:xfrm>
            <a:off x="3882332" y="814186"/>
            <a:ext cx="2346775" cy="0"/>
          </a:xfrm>
          <a:prstGeom prst="line">
            <a:avLst/>
          </a:prstGeom>
          <a:ln cap="flat" w="19050">
            <a:solidFill>
              <a:srgbClr val="91C9C4"/>
            </a:solidFill>
            <a:prstDash val="solid"/>
            <a:headEnd type="none" len="sm" w="sm"/>
            <a:tailEnd type="none" len="sm" w="sm"/>
          </a:ln>
        </p:spPr>
      </p:sp>
      <p:sp>
        <p:nvSpPr>
          <p:cNvPr name="Freeform 49" id="49"/>
          <p:cNvSpPr/>
          <p:nvPr/>
        </p:nvSpPr>
        <p:spPr>
          <a:xfrm flipH="false" flipV="false" rot="0">
            <a:off x="6037229"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50" id="50"/>
          <p:cNvSpPr/>
          <p:nvPr/>
        </p:nvSpPr>
        <p:spPr>
          <a:xfrm flipV="true">
            <a:off x="4060907" y="1096587"/>
            <a:ext cx="1790" cy="631849"/>
          </a:xfrm>
          <a:prstGeom prst="line">
            <a:avLst/>
          </a:prstGeom>
          <a:ln cap="flat" w="57150">
            <a:solidFill>
              <a:srgbClr val="BABDD5"/>
            </a:solidFill>
            <a:prstDash val="solid"/>
            <a:headEnd type="none" len="sm" w="sm"/>
            <a:tailEnd type="none" len="sm" w="sm"/>
          </a:ln>
        </p:spPr>
      </p:sp>
      <p:sp>
        <p:nvSpPr>
          <p:cNvPr name="AutoShape 51" id="51"/>
          <p:cNvSpPr/>
          <p:nvPr/>
        </p:nvSpPr>
        <p:spPr>
          <a:xfrm>
            <a:off x="4272574" y="1728436"/>
            <a:ext cx="12899278" cy="0"/>
          </a:xfrm>
          <a:prstGeom prst="line">
            <a:avLst/>
          </a:prstGeom>
          <a:ln cap="flat" w="9525">
            <a:solidFill>
              <a:srgbClr val="BABDD5"/>
            </a:solidFill>
            <a:prstDash val="solid"/>
            <a:headEnd type="none" len="sm" w="sm"/>
            <a:tailEnd type="none" len="sm" w="sm"/>
          </a:ln>
        </p:spPr>
      </p:sp>
      <p:sp>
        <p:nvSpPr>
          <p:cNvPr name="Freeform 52" id="52"/>
          <p:cNvSpPr/>
          <p:nvPr/>
        </p:nvSpPr>
        <p:spPr>
          <a:xfrm flipH="false" flipV="false" rot="0">
            <a:off x="5345764" y="5850780"/>
            <a:ext cx="1154330" cy="1154330"/>
          </a:xfrm>
          <a:custGeom>
            <a:avLst/>
            <a:gdLst/>
            <a:ahLst/>
            <a:cxnLst/>
            <a:rect r="r" b="b" t="t" l="l"/>
            <a:pathLst>
              <a:path h="1154330" w="1154330">
                <a:moveTo>
                  <a:pt x="0" y="0"/>
                </a:moveTo>
                <a:lnTo>
                  <a:pt x="1154330" y="0"/>
                </a:lnTo>
                <a:lnTo>
                  <a:pt x="1154330" y="1154330"/>
                </a:lnTo>
                <a:lnTo>
                  <a:pt x="0" y="1154330"/>
                </a:lnTo>
                <a:lnTo>
                  <a:pt x="0" y="0"/>
                </a:lnTo>
                <a:close/>
              </a:path>
            </a:pathLst>
          </a:custGeom>
          <a:blipFill>
            <a:blip r:embed="rId17"/>
            <a:stretch>
              <a:fillRect l="0" t="0" r="0" b="0"/>
            </a:stretch>
          </a:blipFill>
        </p:spPr>
      </p:sp>
      <p:sp>
        <p:nvSpPr>
          <p:cNvPr name="Freeform 53" id="53"/>
          <p:cNvSpPr/>
          <p:nvPr/>
        </p:nvSpPr>
        <p:spPr>
          <a:xfrm flipH="false" flipV="false" rot="0">
            <a:off x="12965295" y="5746005"/>
            <a:ext cx="1154330" cy="1154330"/>
          </a:xfrm>
          <a:custGeom>
            <a:avLst/>
            <a:gdLst/>
            <a:ahLst/>
            <a:cxnLst/>
            <a:rect r="r" b="b" t="t" l="l"/>
            <a:pathLst>
              <a:path h="1154330" w="1154330">
                <a:moveTo>
                  <a:pt x="0" y="0"/>
                </a:moveTo>
                <a:lnTo>
                  <a:pt x="1154330" y="0"/>
                </a:lnTo>
                <a:lnTo>
                  <a:pt x="1154330" y="1154330"/>
                </a:lnTo>
                <a:lnTo>
                  <a:pt x="0" y="1154330"/>
                </a:lnTo>
                <a:lnTo>
                  <a:pt x="0" y="0"/>
                </a:lnTo>
                <a:close/>
              </a:path>
            </a:pathLst>
          </a:custGeom>
          <a:blipFill>
            <a:blip r:embed="rId17"/>
            <a:stretch>
              <a:fillRect l="0" t="0" r="0" b="0"/>
            </a:stretch>
          </a:blipFill>
        </p:spPr>
      </p:sp>
      <p:sp>
        <p:nvSpPr>
          <p:cNvPr name="Freeform 54" id="54"/>
          <p:cNvSpPr/>
          <p:nvPr/>
        </p:nvSpPr>
        <p:spPr>
          <a:xfrm flipH="false" flipV="false" rot="1883397">
            <a:off x="5522296" y="7937975"/>
            <a:ext cx="3016866" cy="852265"/>
          </a:xfrm>
          <a:custGeom>
            <a:avLst/>
            <a:gdLst/>
            <a:ahLst/>
            <a:cxnLst/>
            <a:rect r="r" b="b" t="t" l="l"/>
            <a:pathLst>
              <a:path h="852265" w="3016866">
                <a:moveTo>
                  <a:pt x="0" y="0"/>
                </a:moveTo>
                <a:lnTo>
                  <a:pt x="3016866" y="0"/>
                </a:lnTo>
                <a:lnTo>
                  <a:pt x="3016866" y="852264"/>
                </a:lnTo>
                <a:lnTo>
                  <a:pt x="0" y="85226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55" id="55"/>
          <p:cNvSpPr/>
          <p:nvPr/>
        </p:nvSpPr>
        <p:spPr>
          <a:xfrm flipH="false" flipV="false" rot="0">
            <a:off x="8635596" y="8287906"/>
            <a:ext cx="1102920" cy="1271711"/>
          </a:xfrm>
          <a:custGeom>
            <a:avLst/>
            <a:gdLst/>
            <a:ahLst/>
            <a:cxnLst/>
            <a:rect r="r" b="b" t="t" l="l"/>
            <a:pathLst>
              <a:path h="1271711" w="1102920">
                <a:moveTo>
                  <a:pt x="0" y="0"/>
                </a:moveTo>
                <a:lnTo>
                  <a:pt x="1102920" y="0"/>
                </a:lnTo>
                <a:lnTo>
                  <a:pt x="1102920" y="1271710"/>
                </a:lnTo>
                <a:lnTo>
                  <a:pt x="0" y="127171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56" id="56"/>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7" id="57"/>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8" id="58"/>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Overview</a:t>
            </a:r>
          </a:p>
        </p:txBody>
      </p:sp>
      <p:sp>
        <p:nvSpPr>
          <p:cNvPr name="TextBox 59" id="59"/>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overview.md</a:t>
            </a:r>
          </a:p>
        </p:txBody>
      </p:sp>
      <p:sp>
        <p:nvSpPr>
          <p:cNvPr name="TextBox 60" id="60"/>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IPC</a:t>
            </a:r>
          </a:p>
        </p:txBody>
      </p:sp>
      <p:sp>
        <p:nvSpPr>
          <p:cNvPr name="TextBox 61" id="61"/>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2" id="62"/>
          <p:cNvSpPr txBox="true"/>
          <p:nvPr/>
        </p:nvSpPr>
        <p:spPr>
          <a:xfrm rot="0">
            <a:off x="4272574" y="509601"/>
            <a:ext cx="1650355" cy="224155"/>
          </a:xfrm>
          <a:prstGeom prst="rect">
            <a:avLst/>
          </a:prstGeom>
        </p:spPr>
        <p:txBody>
          <a:bodyPr anchor="t" rtlCol="false" tIns="0" lIns="0" bIns="0" rIns="0">
            <a:spAutoFit/>
          </a:bodyPr>
          <a:lstStyle/>
          <a:p>
            <a:pPr algn="ctr">
              <a:lnSpc>
                <a:spcPts val="1820"/>
              </a:lnSpc>
              <a:spcBef>
                <a:spcPct val="0"/>
              </a:spcBef>
            </a:pPr>
            <a:r>
              <a:rPr lang="en-US" sz="1300">
                <a:solidFill>
                  <a:srgbClr val="BABDD5"/>
                </a:solidFill>
                <a:latin typeface="Roboto"/>
                <a:ea typeface="Roboto"/>
                <a:cs typeface="Roboto"/>
                <a:sym typeface="Roboto"/>
              </a:rPr>
              <a:t>PREVIEW overview.md</a:t>
            </a:r>
          </a:p>
        </p:txBody>
      </p:sp>
      <p:sp>
        <p:nvSpPr>
          <p:cNvPr name="TextBox 63" id="63"/>
          <p:cNvSpPr txBox="true"/>
          <p:nvPr/>
        </p:nvSpPr>
        <p:spPr>
          <a:xfrm rot="0">
            <a:off x="4234147" y="966738"/>
            <a:ext cx="2296864" cy="697926"/>
          </a:xfrm>
          <a:prstGeom prst="rect">
            <a:avLst/>
          </a:prstGeom>
        </p:spPr>
        <p:txBody>
          <a:bodyPr anchor="t" rtlCol="false" tIns="0" lIns="0" bIns="0" rIns="0">
            <a:spAutoFit/>
          </a:bodyPr>
          <a:lstStyle/>
          <a:p>
            <a:pPr algn="ctr">
              <a:lnSpc>
                <a:spcPts val="5631"/>
              </a:lnSpc>
              <a:spcBef>
                <a:spcPct val="0"/>
              </a:spcBef>
            </a:pPr>
            <a:r>
              <a:rPr lang="en-US" sz="4022">
                <a:solidFill>
                  <a:srgbClr val="BABDD5"/>
                </a:solidFill>
                <a:latin typeface="Inter"/>
                <a:ea typeface="Inter"/>
                <a:cs typeface="Inter"/>
                <a:sym typeface="Inter"/>
              </a:rPr>
              <a:t>Overview</a:t>
            </a:r>
          </a:p>
        </p:txBody>
      </p:sp>
      <p:sp>
        <p:nvSpPr>
          <p:cNvPr name="TextBox 64" id="64"/>
          <p:cNvSpPr txBox="true"/>
          <p:nvPr/>
        </p:nvSpPr>
        <p:spPr>
          <a:xfrm rot="0">
            <a:off x="4272574" y="1878221"/>
            <a:ext cx="12880637" cy="3077210"/>
          </a:xfrm>
          <a:prstGeom prst="rect">
            <a:avLst/>
          </a:prstGeom>
        </p:spPr>
        <p:txBody>
          <a:bodyPr anchor="t" rtlCol="false" tIns="0" lIns="0" bIns="0" rIns="0">
            <a:spAutoFit/>
          </a:bodyPr>
          <a:lstStyle/>
          <a:p>
            <a:pPr algn="just">
              <a:lnSpc>
                <a:spcPts val="3920"/>
              </a:lnSpc>
            </a:pPr>
            <a:r>
              <a:rPr lang="en-US" sz="2800">
                <a:solidFill>
                  <a:srgbClr val="BABDD5"/>
                </a:solidFill>
                <a:latin typeface="Inter"/>
                <a:ea typeface="Inter"/>
                <a:cs typeface="Inter"/>
                <a:sym typeface="Inter"/>
              </a:rPr>
              <a:t>Ever wondered how two different programs running on your computer share information between each other?</a:t>
            </a:r>
          </a:p>
          <a:p>
            <a:pPr algn="just">
              <a:lnSpc>
                <a:spcPts val="3360"/>
              </a:lnSpc>
            </a:pPr>
          </a:p>
          <a:p>
            <a:pPr algn="just">
              <a:lnSpc>
                <a:spcPts val="3360"/>
              </a:lnSpc>
            </a:pPr>
            <a:r>
              <a:rPr lang="en-US" sz="2400">
                <a:solidFill>
                  <a:srgbClr val="BABDD5"/>
                </a:solidFill>
                <a:latin typeface="Inter"/>
                <a:ea typeface="Inter"/>
                <a:cs typeface="Inter"/>
                <a:sym typeface="Inter"/>
              </a:rPr>
              <a:t>One solution is to use dedicated, temporary files to store information.</a:t>
            </a:r>
          </a:p>
          <a:p>
            <a:pPr algn="just">
              <a:lnSpc>
                <a:spcPts val="3360"/>
              </a:lnSpc>
              <a:spcBef>
                <a:spcPct val="0"/>
              </a:spcBef>
            </a:pPr>
            <a:r>
              <a:rPr lang="en-US" sz="2400">
                <a:solidFill>
                  <a:srgbClr val="BABDD5"/>
                </a:solidFill>
                <a:latin typeface="Inter"/>
                <a:ea typeface="Inter"/>
                <a:cs typeface="Inter"/>
                <a:sym typeface="Inter"/>
              </a:rPr>
              <a:t>One program writes to the file, and the other reads from it likely by implementing a kind of a “file watcher”, something I did years ago when I was trying to make a UI library (in C) for a programming language (not C).</a:t>
            </a:r>
          </a:p>
        </p:txBody>
      </p:sp>
      <p:sp>
        <p:nvSpPr>
          <p:cNvPr name="Freeform 65" id="65"/>
          <p:cNvSpPr/>
          <p:nvPr/>
        </p:nvSpPr>
        <p:spPr>
          <a:xfrm flipH="false" flipV="false" rot="-2216150">
            <a:off x="9991177" y="7767475"/>
            <a:ext cx="3684465" cy="1040861"/>
          </a:xfrm>
          <a:custGeom>
            <a:avLst/>
            <a:gdLst/>
            <a:ahLst/>
            <a:cxnLst/>
            <a:rect r="r" b="b" t="t" l="l"/>
            <a:pathLst>
              <a:path h="1040861" w="3684465">
                <a:moveTo>
                  <a:pt x="0" y="0"/>
                </a:moveTo>
                <a:lnTo>
                  <a:pt x="3684465" y="0"/>
                </a:lnTo>
                <a:lnTo>
                  <a:pt x="3684465" y="1040861"/>
                </a:lnTo>
                <a:lnTo>
                  <a:pt x="0" y="104086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66" id="66"/>
          <p:cNvSpPr txBox="true"/>
          <p:nvPr/>
        </p:nvSpPr>
        <p:spPr>
          <a:xfrm rot="0">
            <a:off x="6531012" y="7614525"/>
            <a:ext cx="1702147" cy="481964"/>
          </a:xfrm>
          <a:prstGeom prst="rect">
            <a:avLst/>
          </a:prstGeom>
        </p:spPr>
        <p:txBody>
          <a:bodyPr anchor="t" rtlCol="false" tIns="0" lIns="0" bIns="0" rIns="0">
            <a:spAutoFit/>
          </a:bodyPr>
          <a:lstStyle/>
          <a:p>
            <a:pPr algn="ctr">
              <a:lnSpc>
                <a:spcPts val="3360"/>
              </a:lnSpc>
              <a:spcBef>
                <a:spcPct val="0"/>
              </a:spcBef>
            </a:pPr>
            <a:r>
              <a:rPr lang="en-US" sz="2400">
                <a:solidFill>
                  <a:srgbClr val="FFFFFF"/>
                </a:solidFill>
                <a:latin typeface="Cooper Hewitt"/>
                <a:ea typeface="Cooper Hewitt"/>
                <a:cs typeface="Cooper Hewitt"/>
                <a:sym typeface="Cooper Hewitt"/>
              </a:rPr>
              <a:t>Writes to file</a:t>
            </a:r>
          </a:p>
        </p:txBody>
      </p:sp>
      <p:sp>
        <p:nvSpPr>
          <p:cNvPr name="TextBox 67" id="67"/>
          <p:cNvSpPr txBox="true"/>
          <p:nvPr/>
        </p:nvSpPr>
        <p:spPr>
          <a:xfrm rot="0">
            <a:off x="13348606" y="7851662"/>
            <a:ext cx="2931049" cy="1320164"/>
          </a:xfrm>
          <a:prstGeom prst="rect">
            <a:avLst/>
          </a:prstGeom>
        </p:spPr>
        <p:txBody>
          <a:bodyPr anchor="t" rtlCol="false" tIns="0" lIns="0" bIns="0" rIns="0">
            <a:spAutoFit/>
          </a:bodyPr>
          <a:lstStyle/>
          <a:p>
            <a:pPr algn="l">
              <a:lnSpc>
                <a:spcPts val="3360"/>
              </a:lnSpc>
            </a:pPr>
            <a:r>
              <a:rPr lang="en-US" sz="2400">
                <a:solidFill>
                  <a:srgbClr val="FFFFFF"/>
                </a:solidFill>
                <a:latin typeface="Cooper Hewitt"/>
                <a:ea typeface="Cooper Hewitt"/>
                <a:cs typeface="Cooper Hewitt"/>
                <a:sym typeface="Cooper Hewitt"/>
              </a:rPr>
              <a:t>Checks for updates</a:t>
            </a:r>
          </a:p>
          <a:p>
            <a:pPr algn="l">
              <a:lnSpc>
                <a:spcPts val="3360"/>
              </a:lnSpc>
              <a:spcBef>
                <a:spcPct val="0"/>
              </a:spcBef>
            </a:pPr>
            <a:r>
              <a:rPr lang="en-US" sz="2400">
                <a:solidFill>
                  <a:srgbClr val="FFFFFF"/>
                </a:solidFill>
                <a:latin typeface="Cooper Hewitt"/>
                <a:ea typeface="Cooper Hewitt"/>
                <a:cs typeface="Cooper Hewitt"/>
                <a:sym typeface="Cooper Hewitt"/>
              </a:rPr>
              <a:t>Reads the updated contents.</a:t>
            </a:r>
          </a:p>
        </p:txBody>
      </p:sp>
      <p:sp>
        <p:nvSpPr>
          <p:cNvPr name="AutoShape 68" id="68"/>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69" id="69"/>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70" id="70"/>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Freeform 71" id="7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72" id="72"/>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73" id="73"/>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74" id="74"/>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75" id="75"/>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76" id="76"/>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7" id="77"/>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8" id="78"/>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22"/>
            <a:stretch>
              <a:fillRect l="0" t="0" r="0" b="0"/>
            </a:stretch>
          </a:blipFill>
        </p:spPr>
      </p:sp>
      <p:sp>
        <p:nvSpPr>
          <p:cNvPr name="TextBox 79" id="79"/>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80" id="80"/>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81" id="81"/>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82" id="82"/>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83" id="83"/>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84" id="84"/>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85" id="85"/>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86" id="86"/>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87" id="87"/>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8" id="88"/>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9" id="89"/>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92" id="92"/>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94" id="94"/>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95" id="95"/>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96" id="96"/>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7" id="97"/>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8" id="98"/>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9" id="99"/>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100" id="100"/>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101" id="101"/>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47" id="47"/>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8" id="48"/>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49" id="49"/>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5"/>
            <a:stretch>
              <a:fillRect l="0" t="0" r="0" b="0"/>
            </a:stretch>
          </a:blipFill>
        </p:spPr>
      </p:sp>
      <p:sp>
        <p:nvSpPr>
          <p:cNvPr name="AutoShape 57" id="5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58" id="5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Freeform 59" id="59"/>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60" id="60"/>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AutoShape 62" id="6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Freeform 63" id="63"/>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6"/>
            <a:stretch>
              <a:fillRect l="0" t="0" r="0" b="0"/>
            </a:stretch>
          </a:blipFill>
        </p:spPr>
      </p:sp>
      <p:sp>
        <p:nvSpPr>
          <p:cNvPr name="Freeform 64" id="64"/>
          <p:cNvSpPr/>
          <p:nvPr/>
        </p:nvSpPr>
        <p:spPr>
          <a:xfrm flipH="false" flipV="false" rot="0">
            <a:off x="5860123" y="571398"/>
            <a:ext cx="134704" cy="134704"/>
          </a:xfrm>
          <a:custGeom>
            <a:avLst/>
            <a:gdLst/>
            <a:ahLst/>
            <a:cxnLst/>
            <a:rect r="r" b="b" t="t" l="l"/>
            <a:pathLst>
              <a:path h="134704" w="134704">
                <a:moveTo>
                  <a:pt x="0" y="0"/>
                </a:moveTo>
                <a:lnTo>
                  <a:pt x="134705" y="0"/>
                </a:lnTo>
                <a:lnTo>
                  <a:pt x="134705" y="134704"/>
                </a:lnTo>
                <a:lnTo>
                  <a:pt x="0" y="134704"/>
                </a:lnTo>
                <a:lnTo>
                  <a:pt x="0" y="0"/>
                </a:lnTo>
                <a:close/>
              </a:path>
            </a:pathLst>
          </a:custGeom>
          <a:blipFill>
            <a:blip r:embed="rId17"/>
            <a:stretch>
              <a:fillRect l="0" t="0" r="0" b="0"/>
            </a:stretch>
          </a:blipFill>
        </p:spPr>
      </p:sp>
      <p:sp>
        <p:nvSpPr>
          <p:cNvPr name="AutoShape 65" id="65"/>
          <p:cNvSpPr/>
          <p:nvPr/>
        </p:nvSpPr>
        <p:spPr>
          <a:xfrm>
            <a:off x="3882332" y="841232"/>
            <a:ext cx="2188550" cy="0"/>
          </a:xfrm>
          <a:prstGeom prst="line">
            <a:avLst/>
          </a:prstGeom>
          <a:ln cap="flat" w="19050">
            <a:solidFill>
              <a:srgbClr val="91C9C4"/>
            </a:solidFill>
            <a:prstDash val="solid"/>
            <a:headEnd type="none" len="sm" w="sm"/>
            <a:tailEnd type="none" len="sm" w="sm"/>
          </a:ln>
        </p:spPr>
      </p:sp>
      <p:sp>
        <p:nvSpPr>
          <p:cNvPr name="AutoShape 66" id="66"/>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67" id="67"/>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68" id="68"/>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AutoShape 69" id="69"/>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70" id="70"/>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71" id="71"/>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Freeform 72" id="72"/>
          <p:cNvSpPr/>
          <p:nvPr/>
        </p:nvSpPr>
        <p:spPr>
          <a:xfrm flipH="false" flipV="false" rot="0">
            <a:off x="8440947" y="1990371"/>
            <a:ext cx="5208472" cy="7569246"/>
          </a:xfrm>
          <a:custGeom>
            <a:avLst/>
            <a:gdLst/>
            <a:ahLst/>
            <a:cxnLst/>
            <a:rect r="r" b="b" t="t" l="l"/>
            <a:pathLst>
              <a:path h="7569246" w="5208472">
                <a:moveTo>
                  <a:pt x="0" y="0"/>
                </a:moveTo>
                <a:lnTo>
                  <a:pt x="5208473" y="0"/>
                </a:lnTo>
                <a:lnTo>
                  <a:pt x="5208473" y="7569245"/>
                </a:lnTo>
                <a:lnTo>
                  <a:pt x="0" y="7569245"/>
                </a:lnTo>
                <a:lnTo>
                  <a:pt x="0" y="0"/>
                </a:lnTo>
                <a:close/>
              </a:path>
            </a:pathLst>
          </a:custGeom>
          <a:blipFill>
            <a:blip r:embed="rId18"/>
            <a:stretch>
              <a:fillRect l="-1271" t="0" r="-1271" b="-5906"/>
            </a:stretch>
          </a:blipFill>
        </p:spPr>
      </p:sp>
      <p:sp>
        <p:nvSpPr>
          <p:cNvPr name="TextBox 73" id="73"/>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74" id="74"/>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75" id="75"/>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76" id="76"/>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77" id="77"/>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78" id="78"/>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79" id="79"/>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80" id="80"/>
          <p:cNvSpPr txBox="true"/>
          <p:nvPr/>
        </p:nvSpPr>
        <p:spPr>
          <a:xfrm rot="0">
            <a:off x="4136781" y="1031732"/>
            <a:ext cx="3555504" cy="596326"/>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Calling a method</a:t>
            </a:r>
          </a:p>
        </p:txBody>
      </p:sp>
      <p:sp>
        <p:nvSpPr>
          <p:cNvPr name="TextBox 81" id="81"/>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82" id="82"/>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83" id="83"/>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TextBox 84" id="84"/>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DBus</a:t>
            </a:r>
          </a:p>
        </p:txBody>
      </p:sp>
      <p:sp>
        <p:nvSpPr>
          <p:cNvPr name="TextBox 85" id="85"/>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TextBox 86" id="86"/>
          <p:cNvSpPr txBox="true"/>
          <p:nvPr/>
        </p:nvSpPr>
        <p:spPr>
          <a:xfrm rot="0">
            <a:off x="4272574" y="509601"/>
            <a:ext cx="1492300"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calling.md</a:t>
            </a:r>
          </a:p>
        </p:txBody>
      </p:sp>
      <p:sp>
        <p:nvSpPr>
          <p:cNvPr name="TextBox 87" id="87"/>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calling.md</a:t>
            </a:r>
          </a:p>
        </p:txBody>
      </p:sp>
      <p:sp>
        <p:nvSpPr>
          <p:cNvPr name="TextBox 89" id="89"/>
          <p:cNvSpPr txBox="true"/>
          <p:nvPr/>
        </p:nvSpPr>
        <p:spPr>
          <a:xfrm rot="0">
            <a:off x="4060907" y="9721541"/>
            <a:ext cx="12966279" cy="266699"/>
          </a:xfrm>
          <a:prstGeom prst="rect">
            <a:avLst/>
          </a:prstGeom>
        </p:spPr>
        <p:txBody>
          <a:bodyPr anchor="t" rtlCol="false" tIns="0" lIns="0" bIns="0" rIns="0">
            <a:spAutoFit/>
          </a:bodyPr>
          <a:lstStyle/>
          <a:p>
            <a:pPr algn="just">
              <a:lnSpc>
                <a:spcPts val="2100"/>
              </a:lnSpc>
              <a:spcBef>
                <a:spcPct val="0"/>
              </a:spcBef>
            </a:pPr>
            <a:r>
              <a:rPr lang="en-US" sz="1500">
                <a:solidFill>
                  <a:srgbClr val="BABDD5"/>
                </a:solidFill>
                <a:latin typeface="Inter"/>
                <a:ea typeface="Inter"/>
                <a:cs typeface="Inter"/>
                <a:sym typeface="Inter"/>
              </a:rPr>
              <a:t>Note – This flowchart is generated using AI.</a:t>
            </a:r>
          </a:p>
        </p:txBody>
      </p:sp>
      <p:sp>
        <p:nvSpPr>
          <p:cNvPr name="Freeform 90" id="90"/>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1" id="91"/>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2" id="92"/>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3" id="93"/>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4" id="94"/>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5" id="95"/>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47" id="47"/>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8" id="48"/>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49" id="49"/>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5"/>
            <a:stretch>
              <a:fillRect l="0" t="0" r="0" b="0"/>
            </a:stretch>
          </a:blipFill>
        </p:spPr>
      </p:sp>
      <p:sp>
        <p:nvSpPr>
          <p:cNvPr name="AutoShape 57" id="5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58" id="5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Freeform 59" id="59"/>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60" id="60"/>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AutoShape 62" id="6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TextBox 63" id="63"/>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64" id="64"/>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65" id="65"/>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66" id="66"/>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67" id="67"/>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68" id="68"/>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9" id="69"/>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70" id="70"/>
          <p:cNvSpPr txBox="true"/>
          <p:nvPr/>
        </p:nvSpPr>
        <p:spPr>
          <a:xfrm rot="0">
            <a:off x="4136781" y="1031732"/>
            <a:ext cx="1518196" cy="596326"/>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Signals</a:t>
            </a:r>
          </a:p>
        </p:txBody>
      </p:sp>
      <p:sp>
        <p:nvSpPr>
          <p:cNvPr name="TextBox 71" id="71"/>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72" id="72"/>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73" id="73"/>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TextBox 74" id="74"/>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DBus</a:t>
            </a:r>
          </a:p>
        </p:txBody>
      </p:sp>
      <p:sp>
        <p:nvSpPr>
          <p:cNvPr name="TextBox 75" id="75"/>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TextBox 76" id="76"/>
          <p:cNvSpPr txBox="true"/>
          <p:nvPr/>
        </p:nvSpPr>
        <p:spPr>
          <a:xfrm rot="0">
            <a:off x="4149032" y="2131567"/>
            <a:ext cx="13110268" cy="6347459"/>
          </a:xfrm>
          <a:prstGeom prst="rect">
            <a:avLst/>
          </a:prstGeom>
        </p:spPr>
        <p:txBody>
          <a:bodyPr anchor="t" rtlCol="false" tIns="0" lIns="0" bIns="0" rIns="0">
            <a:spAutoFit/>
          </a:bodyPr>
          <a:lstStyle/>
          <a:p>
            <a:pPr algn="just">
              <a:lnSpc>
                <a:spcPts val="2940"/>
              </a:lnSpc>
            </a:pPr>
            <a:r>
              <a:rPr lang="en-US" sz="2100">
                <a:solidFill>
                  <a:srgbClr val="BABDD5"/>
                </a:solidFill>
                <a:latin typeface="Inter"/>
                <a:ea typeface="Inter"/>
                <a:cs typeface="Inter"/>
                <a:sym typeface="Inter"/>
              </a:rPr>
              <a:t>A signal in DBus consists of a single message, sent by one process to any number of other processes. That is, a signal is a unidirectional broadcast.</a:t>
            </a:r>
          </a:p>
          <a:p>
            <a:pPr algn="just">
              <a:lnSpc>
                <a:spcPts val="2940"/>
              </a:lnSpc>
            </a:pPr>
            <a:r>
              <a:rPr lang="en-US" sz="2100">
                <a:solidFill>
                  <a:srgbClr val="BABDD5"/>
                </a:solidFill>
                <a:latin typeface="Inter"/>
                <a:ea typeface="Inter"/>
                <a:cs typeface="Inter"/>
                <a:sym typeface="Inter"/>
              </a:rPr>
              <a:t>The signal may contain arguments (a data payload), but because it is a broadcast, it never has a "return value."</a:t>
            </a:r>
          </a:p>
          <a:p>
            <a:pPr algn="just">
              <a:lnSpc>
                <a:spcPts val="2940"/>
              </a:lnSpc>
            </a:pPr>
          </a:p>
          <a:p>
            <a:pPr algn="just">
              <a:lnSpc>
                <a:spcPts val="3360"/>
              </a:lnSpc>
            </a:pPr>
            <a:r>
              <a:rPr lang="en-US" sz="2400" i="true">
                <a:solidFill>
                  <a:srgbClr val="BABDD5"/>
                </a:solidFill>
                <a:latin typeface="Inter Italics"/>
                <a:ea typeface="Inter Italics"/>
                <a:cs typeface="Inter Italics"/>
                <a:sym typeface="Inter Italics"/>
              </a:rPr>
              <a:t>A signal in DBus happens as follows</a:t>
            </a:r>
          </a:p>
          <a:p>
            <a:pPr algn="just" marL="453396" indent="-226698" lvl="1">
              <a:lnSpc>
                <a:spcPts val="2940"/>
              </a:lnSpc>
              <a:buFont typeface="Arial"/>
              <a:buChar char="•"/>
            </a:pPr>
            <a:r>
              <a:rPr lang="en-US" sz="2100">
                <a:solidFill>
                  <a:srgbClr val="BABDD5"/>
                </a:solidFill>
                <a:latin typeface="Inter"/>
                <a:ea typeface="Inter"/>
                <a:cs typeface="Inter"/>
                <a:sym typeface="Inter"/>
              </a:rPr>
              <a:t>A signal message is created and sent to the bus daemon.</a:t>
            </a:r>
          </a:p>
          <a:p>
            <a:pPr algn="just" marL="453396" indent="-226698" lvl="1">
              <a:lnSpc>
                <a:spcPts val="2940"/>
              </a:lnSpc>
              <a:buFont typeface="Arial"/>
              <a:buChar char="•"/>
            </a:pPr>
            <a:r>
              <a:rPr lang="en-US" sz="2100">
                <a:solidFill>
                  <a:srgbClr val="BABDD5"/>
                </a:solidFill>
                <a:latin typeface="Inter"/>
                <a:ea typeface="Inter"/>
                <a:cs typeface="Inter"/>
                <a:sym typeface="Inter"/>
              </a:rPr>
              <a:t>The signal message contains the name of the interface that specifies the signal; the name of the signal; the bus name of the process sending the signal; and any arguments </a:t>
            </a:r>
          </a:p>
          <a:p>
            <a:pPr algn="just" marL="453396" indent="-226698" lvl="1">
              <a:lnSpc>
                <a:spcPts val="2940"/>
              </a:lnSpc>
              <a:buFont typeface="Arial"/>
              <a:buChar char="•"/>
            </a:pPr>
            <a:r>
              <a:rPr lang="en-US" sz="2100">
                <a:solidFill>
                  <a:srgbClr val="BABDD5"/>
                </a:solidFill>
                <a:latin typeface="Inter"/>
                <a:ea typeface="Inter"/>
                <a:cs typeface="Inter"/>
                <a:sym typeface="Inter"/>
              </a:rPr>
              <a:t>Any process on the message bus can register "match rules" indicating which signals it is interested in. The bus has a list of registered match rules.</a:t>
            </a:r>
          </a:p>
          <a:p>
            <a:pPr algn="just" marL="453396" indent="-226698" lvl="1">
              <a:lnSpc>
                <a:spcPts val="2940"/>
              </a:lnSpc>
              <a:buFont typeface="Arial"/>
              <a:buChar char="•"/>
            </a:pPr>
            <a:r>
              <a:rPr lang="en-US" sz="2100">
                <a:solidFill>
                  <a:srgbClr val="BABDD5"/>
                </a:solidFill>
                <a:latin typeface="Inter"/>
                <a:ea typeface="Inter"/>
                <a:cs typeface="Inter"/>
                <a:sym typeface="Inter"/>
              </a:rPr>
              <a:t>The bus daemon examines the signal and determines which processes are interested in it. It sends the signal message to these processes.</a:t>
            </a:r>
          </a:p>
          <a:p>
            <a:pPr algn="just" marL="453396" indent="-226698" lvl="1">
              <a:lnSpc>
                <a:spcPts val="2940"/>
              </a:lnSpc>
              <a:buFont typeface="Arial"/>
              <a:buChar char="•"/>
            </a:pPr>
            <a:r>
              <a:rPr lang="en-US" sz="2100">
                <a:solidFill>
                  <a:srgbClr val="BABDD5"/>
                </a:solidFill>
                <a:latin typeface="Inter"/>
                <a:ea typeface="Inter"/>
                <a:cs typeface="Inter"/>
                <a:sym typeface="Inter"/>
              </a:rPr>
              <a:t>Each process receiving the signal decides what to do with it. If using a binding, the binding may choose to emit a native signal on a proxy object. If using the low-level API, the process may just look at the signal sender and name and decide what to do based on that.</a:t>
            </a:r>
          </a:p>
          <a:p>
            <a:pPr algn="just">
              <a:lnSpc>
                <a:spcPts val="2940"/>
              </a:lnSpc>
              <a:spcBef>
                <a:spcPct val="0"/>
              </a:spcBef>
            </a:pPr>
          </a:p>
        </p:txBody>
      </p:sp>
      <p:sp>
        <p:nvSpPr>
          <p:cNvPr name="Freeform 77" id="7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6"/>
            <a:stretch>
              <a:fillRect l="0" t="0" r="0" b="0"/>
            </a:stretch>
          </a:blipFill>
        </p:spPr>
      </p:sp>
      <p:sp>
        <p:nvSpPr>
          <p:cNvPr name="TextBox 78" id="78"/>
          <p:cNvSpPr txBox="true"/>
          <p:nvPr/>
        </p:nvSpPr>
        <p:spPr>
          <a:xfrm rot="0">
            <a:off x="4272574" y="509601"/>
            <a:ext cx="1536055"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signals.md</a:t>
            </a:r>
          </a:p>
        </p:txBody>
      </p:sp>
      <p:sp>
        <p:nvSpPr>
          <p:cNvPr name="Freeform 79" id="79"/>
          <p:cNvSpPr/>
          <p:nvPr/>
        </p:nvSpPr>
        <p:spPr>
          <a:xfrm flipH="false" flipV="false" rot="0">
            <a:off x="5860123" y="571398"/>
            <a:ext cx="134704" cy="134704"/>
          </a:xfrm>
          <a:custGeom>
            <a:avLst/>
            <a:gdLst/>
            <a:ahLst/>
            <a:cxnLst/>
            <a:rect r="r" b="b" t="t" l="l"/>
            <a:pathLst>
              <a:path h="134704" w="134704">
                <a:moveTo>
                  <a:pt x="0" y="0"/>
                </a:moveTo>
                <a:lnTo>
                  <a:pt x="134705" y="0"/>
                </a:lnTo>
                <a:lnTo>
                  <a:pt x="134705" y="134704"/>
                </a:lnTo>
                <a:lnTo>
                  <a:pt x="0" y="134704"/>
                </a:lnTo>
                <a:lnTo>
                  <a:pt x="0" y="0"/>
                </a:lnTo>
                <a:close/>
              </a:path>
            </a:pathLst>
          </a:custGeom>
          <a:blipFill>
            <a:blip r:embed="rId17"/>
            <a:stretch>
              <a:fillRect l="0" t="0" r="0" b="0"/>
            </a:stretch>
          </a:blipFill>
        </p:spPr>
      </p:sp>
      <p:sp>
        <p:nvSpPr>
          <p:cNvPr name="AutoShape 80" id="80"/>
          <p:cNvSpPr/>
          <p:nvPr/>
        </p:nvSpPr>
        <p:spPr>
          <a:xfrm>
            <a:off x="3882332" y="841232"/>
            <a:ext cx="2151299" cy="0"/>
          </a:xfrm>
          <a:prstGeom prst="line">
            <a:avLst/>
          </a:prstGeom>
          <a:ln cap="flat" w="19050">
            <a:solidFill>
              <a:srgbClr val="91C9C4"/>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47" id="47"/>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8" id="48"/>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49" id="49"/>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5"/>
            <a:stretch>
              <a:fillRect l="0" t="0" r="0" b="0"/>
            </a:stretch>
          </a:blipFill>
        </p:spPr>
      </p:sp>
      <p:sp>
        <p:nvSpPr>
          <p:cNvPr name="AutoShape 57" id="5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58" id="5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Freeform 59" id="59"/>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60" id="60"/>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AutoShape 62" id="6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TextBox 63" id="63"/>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64" id="64"/>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65" id="65"/>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66" id="66"/>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67" id="67"/>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IPC</a:t>
            </a:r>
          </a:p>
        </p:txBody>
      </p:sp>
      <p:sp>
        <p:nvSpPr>
          <p:cNvPr name="TextBox 68" id="68"/>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9" id="69"/>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70" id="70"/>
          <p:cNvSpPr txBox="true"/>
          <p:nvPr/>
        </p:nvSpPr>
        <p:spPr>
          <a:xfrm rot="0">
            <a:off x="4136781" y="1031732"/>
            <a:ext cx="2636639" cy="596326"/>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Bibliography</a:t>
            </a:r>
          </a:p>
        </p:txBody>
      </p:sp>
      <p:sp>
        <p:nvSpPr>
          <p:cNvPr name="TextBox 71" id="71"/>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72" id="72"/>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73" id="73"/>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TextBox 74" id="74"/>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TextBox 75" id="75"/>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TextBox 76" id="76"/>
          <p:cNvSpPr txBox="true"/>
          <p:nvPr/>
        </p:nvSpPr>
        <p:spPr>
          <a:xfrm rot="0">
            <a:off x="4149032" y="2112517"/>
            <a:ext cx="13110268" cy="6619875"/>
          </a:xfrm>
          <a:prstGeom prst="rect">
            <a:avLst/>
          </a:prstGeom>
        </p:spPr>
        <p:txBody>
          <a:bodyPr anchor="t" rtlCol="false" tIns="0" lIns="0" bIns="0" rIns="0">
            <a:spAutoFit/>
          </a:bodyPr>
          <a:lstStyle/>
          <a:p>
            <a:pPr algn="just">
              <a:lnSpc>
                <a:spcPts val="4480"/>
              </a:lnSpc>
              <a:spcBef>
                <a:spcPct val="0"/>
              </a:spcBef>
            </a:pPr>
            <a:r>
              <a:rPr lang="en-US" sz="3200" i="true">
                <a:solidFill>
                  <a:srgbClr val="BABDD5"/>
                </a:solidFill>
                <a:latin typeface="Inter Italics"/>
                <a:ea typeface="Inter Italics"/>
                <a:cs typeface="Inter Italics"/>
                <a:sym typeface="Inter Italics"/>
              </a:rPr>
              <a:t>Theme</a:t>
            </a:r>
          </a:p>
          <a:p>
            <a:pPr algn="just" marL="604523" indent="-302261" lvl="1">
              <a:lnSpc>
                <a:spcPts val="3920"/>
              </a:lnSpc>
              <a:spcBef>
                <a:spcPct val="0"/>
              </a:spcBef>
              <a:buFont typeface="Arial"/>
              <a:buChar char="•"/>
            </a:pPr>
            <a:r>
              <a:rPr lang="en-US" sz="2800">
                <a:solidFill>
                  <a:srgbClr val="BABDD5"/>
                </a:solidFill>
                <a:latin typeface="Inter"/>
                <a:ea typeface="Inter"/>
                <a:cs typeface="Inter"/>
                <a:sym typeface="Inter"/>
              </a:rPr>
              <a:t>UI inspired from Visual Studio Code (theme by equinusocio)</a:t>
            </a:r>
          </a:p>
          <a:p>
            <a:pPr algn="just" marL="604523" indent="-302261" lvl="1">
              <a:lnSpc>
                <a:spcPts val="3920"/>
              </a:lnSpc>
              <a:spcBef>
                <a:spcPct val="0"/>
              </a:spcBef>
              <a:buFont typeface="Arial"/>
              <a:buChar char="•"/>
            </a:pPr>
            <a:r>
              <a:rPr lang="en-US" sz="2800">
                <a:solidFill>
                  <a:srgbClr val="BABDD5"/>
                </a:solidFill>
                <a:latin typeface="Inter"/>
                <a:ea typeface="Inter"/>
                <a:cs typeface="Inter"/>
                <a:sym typeface="Inter"/>
              </a:rPr>
              <a:t>Icons – </a:t>
            </a:r>
            <a:r>
              <a:rPr lang="en-US" sz="2800" i="true" u="sng">
                <a:solidFill>
                  <a:srgbClr val="9CDBFB"/>
                </a:solidFill>
                <a:latin typeface="Inter Italics"/>
                <a:ea typeface="Inter Italics"/>
                <a:cs typeface="Inter Italics"/>
                <a:sym typeface="Inter Italics"/>
              </a:rPr>
              <a:t>https://icons.getbootstrap.com</a:t>
            </a:r>
          </a:p>
          <a:p>
            <a:pPr algn="just" marL="604523" indent="-302261" lvl="1">
              <a:lnSpc>
                <a:spcPts val="3920"/>
              </a:lnSpc>
              <a:spcBef>
                <a:spcPct val="0"/>
              </a:spcBef>
              <a:buFont typeface="Arial"/>
              <a:buChar char="•"/>
            </a:pPr>
            <a:r>
              <a:rPr lang="en-US" sz="2800">
                <a:solidFill>
                  <a:srgbClr val="BABDD5"/>
                </a:solidFill>
                <a:latin typeface="Inter"/>
                <a:ea typeface="Inter"/>
                <a:cs typeface="Inter"/>
                <a:sym typeface="Inter"/>
              </a:rPr>
              <a:t>Made using Canva</a:t>
            </a:r>
          </a:p>
          <a:p>
            <a:pPr algn="just">
              <a:lnSpc>
                <a:spcPts val="3920"/>
              </a:lnSpc>
              <a:spcBef>
                <a:spcPct val="0"/>
              </a:spcBef>
            </a:pPr>
          </a:p>
          <a:p>
            <a:pPr algn="just">
              <a:lnSpc>
                <a:spcPts val="4480"/>
              </a:lnSpc>
              <a:spcBef>
                <a:spcPct val="0"/>
              </a:spcBef>
            </a:pPr>
            <a:r>
              <a:rPr lang="en-US" sz="3200" i="true">
                <a:solidFill>
                  <a:srgbClr val="BABDD5"/>
                </a:solidFill>
                <a:latin typeface="Inter Italics"/>
                <a:ea typeface="Inter Italics"/>
                <a:cs typeface="Inter Italics"/>
                <a:sym typeface="Inter Italics"/>
              </a:rPr>
              <a:t>IPC</a:t>
            </a:r>
          </a:p>
          <a:p>
            <a:pPr algn="just" marL="604523" indent="-302261" lvl="1">
              <a:lnSpc>
                <a:spcPts val="3920"/>
              </a:lnSpc>
              <a:spcBef>
                <a:spcPct val="0"/>
              </a:spcBef>
              <a:buFont typeface="Arial"/>
              <a:buChar char="•"/>
            </a:pPr>
            <a:r>
              <a:rPr lang="en-US" sz="2800" i="true">
                <a:solidFill>
                  <a:srgbClr val="BABDD5"/>
                </a:solidFill>
                <a:latin typeface="Inter Italics"/>
                <a:ea typeface="Inter Italics"/>
                <a:cs typeface="Inter Italics"/>
                <a:sym typeface="Inter Italics"/>
              </a:rPr>
              <a:t>Operating System Concepts</a:t>
            </a:r>
            <a:r>
              <a:rPr lang="en-US" sz="2800">
                <a:solidFill>
                  <a:srgbClr val="BABDD5"/>
                </a:solidFill>
                <a:latin typeface="Inter"/>
                <a:ea typeface="Inter"/>
                <a:cs typeface="Inter"/>
                <a:sym typeface="Inter"/>
              </a:rPr>
              <a:t> – Abraham Silberschatz, Peter B. Galvin, Greg Gagne.</a:t>
            </a:r>
          </a:p>
          <a:p>
            <a:pPr algn="just" marL="604523" indent="-302261" lvl="1">
              <a:lnSpc>
                <a:spcPts val="3920"/>
              </a:lnSpc>
              <a:spcBef>
                <a:spcPct val="0"/>
              </a:spcBef>
              <a:buFont typeface="Arial"/>
              <a:buChar char="•"/>
            </a:pPr>
            <a:r>
              <a:rPr lang="en-US" sz="2800" i="true" u="sng">
                <a:solidFill>
                  <a:srgbClr val="9CDBFB"/>
                </a:solidFill>
                <a:latin typeface="Inter Italics"/>
                <a:ea typeface="Inter Italics"/>
                <a:cs typeface="Inter Italics"/>
                <a:sym typeface="Inter Italics"/>
              </a:rPr>
              <a:t>https://github.com/torvalds/linux/tree/master/ipc</a:t>
            </a:r>
          </a:p>
          <a:p>
            <a:pPr algn="just">
              <a:lnSpc>
                <a:spcPts val="3920"/>
              </a:lnSpc>
              <a:spcBef>
                <a:spcPct val="0"/>
              </a:spcBef>
            </a:pPr>
          </a:p>
          <a:p>
            <a:pPr algn="just">
              <a:lnSpc>
                <a:spcPts val="4480"/>
              </a:lnSpc>
              <a:spcBef>
                <a:spcPct val="0"/>
              </a:spcBef>
            </a:pPr>
            <a:r>
              <a:rPr lang="en-US" sz="3200" i="true">
                <a:solidFill>
                  <a:srgbClr val="BABDD5"/>
                </a:solidFill>
                <a:latin typeface="Inter Italics"/>
                <a:ea typeface="Inter Italics"/>
                <a:cs typeface="Inter Italics"/>
                <a:sym typeface="Inter Italics"/>
              </a:rPr>
              <a:t>DBus</a:t>
            </a:r>
          </a:p>
          <a:p>
            <a:pPr algn="just" marL="604523" indent="-302261" lvl="1">
              <a:lnSpc>
                <a:spcPts val="3920"/>
              </a:lnSpc>
              <a:spcBef>
                <a:spcPct val="0"/>
              </a:spcBef>
              <a:buFont typeface="Arial"/>
              <a:buChar char="•"/>
            </a:pPr>
            <a:r>
              <a:rPr lang="en-US" sz="2800" i="true" u="sng">
                <a:solidFill>
                  <a:srgbClr val="9CDBFB"/>
                </a:solidFill>
                <a:latin typeface="Inter Italics"/>
                <a:ea typeface="Inter Italics"/>
                <a:cs typeface="Inter Italics"/>
                <a:sym typeface="Inter Italics"/>
              </a:rPr>
              <a:t>https://dbus.freedesktop.org/doc/dbus-tutorial.html</a:t>
            </a:r>
          </a:p>
          <a:p>
            <a:pPr algn="just" marL="604523" indent="-302261" lvl="1">
              <a:lnSpc>
                <a:spcPts val="3920"/>
              </a:lnSpc>
              <a:spcBef>
                <a:spcPct val="0"/>
              </a:spcBef>
              <a:buFont typeface="Arial"/>
              <a:buChar char="•"/>
            </a:pPr>
            <a:r>
              <a:rPr lang="en-US" sz="2800">
                <a:solidFill>
                  <a:srgbClr val="FFFFFF"/>
                </a:solidFill>
                <a:latin typeface="Inter"/>
                <a:ea typeface="Inter"/>
                <a:cs typeface="Inter"/>
                <a:sym typeface="Inter"/>
              </a:rPr>
              <a:t>Flowchart – ChatGPT</a:t>
            </a:r>
          </a:p>
        </p:txBody>
      </p:sp>
      <p:sp>
        <p:nvSpPr>
          <p:cNvPr name="Freeform 77" id="7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6"/>
            <a:stretch>
              <a:fillRect l="0" t="0" r="0" b="0"/>
            </a:stretch>
          </a:blipFill>
        </p:spPr>
      </p:sp>
      <p:sp>
        <p:nvSpPr>
          <p:cNvPr name="TextBox 78" id="78"/>
          <p:cNvSpPr txBox="true"/>
          <p:nvPr/>
        </p:nvSpPr>
        <p:spPr>
          <a:xfrm rot="0">
            <a:off x="4272574" y="509601"/>
            <a:ext cx="2133451"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BIBLIOGRAPHY.md</a:t>
            </a:r>
          </a:p>
        </p:txBody>
      </p:sp>
      <p:sp>
        <p:nvSpPr>
          <p:cNvPr name="Freeform 79" id="79"/>
          <p:cNvSpPr/>
          <p:nvPr/>
        </p:nvSpPr>
        <p:spPr>
          <a:xfrm flipH="false" flipV="false" rot="0">
            <a:off x="6501275"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7"/>
            <a:stretch>
              <a:fillRect l="0" t="0" r="0" b="0"/>
            </a:stretch>
          </a:blipFill>
        </p:spPr>
      </p:sp>
      <p:sp>
        <p:nvSpPr>
          <p:cNvPr name="AutoShape 80" id="80"/>
          <p:cNvSpPr/>
          <p:nvPr/>
        </p:nvSpPr>
        <p:spPr>
          <a:xfrm>
            <a:off x="3882332" y="841232"/>
            <a:ext cx="2832149" cy="0"/>
          </a:xfrm>
          <a:prstGeom prst="line">
            <a:avLst/>
          </a:prstGeom>
          <a:ln cap="flat" w="19050">
            <a:solidFill>
              <a:srgbClr val="91C9C4"/>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BIBLIOGRAPHY.md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695596"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AutoShape 48" id="48"/>
          <p:cNvSpPr/>
          <p:nvPr/>
        </p:nvSpPr>
        <p:spPr>
          <a:xfrm>
            <a:off x="3882332" y="814186"/>
            <a:ext cx="2346775" cy="0"/>
          </a:xfrm>
          <a:prstGeom prst="line">
            <a:avLst/>
          </a:prstGeom>
          <a:ln cap="flat" w="19050">
            <a:solidFill>
              <a:srgbClr val="91C9C4"/>
            </a:solidFill>
            <a:prstDash val="solid"/>
            <a:headEnd type="none" len="sm" w="sm"/>
            <a:tailEnd type="none" len="sm" w="sm"/>
          </a:ln>
        </p:spPr>
      </p:sp>
      <p:sp>
        <p:nvSpPr>
          <p:cNvPr name="Freeform 49" id="49"/>
          <p:cNvSpPr/>
          <p:nvPr/>
        </p:nvSpPr>
        <p:spPr>
          <a:xfrm flipH="false" flipV="false" rot="0">
            <a:off x="6037229"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50" id="50"/>
          <p:cNvSpPr/>
          <p:nvPr/>
        </p:nvSpPr>
        <p:spPr>
          <a:xfrm flipV="true">
            <a:off x="4060907" y="1096587"/>
            <a:ext cx="1790" cy="631849"/>
          </a:xfrm>
          <a:prstGeom prst="line">
            <a:avLst/>
          </a:prstGeom>
          <a:ln cap="flat" w="57150">
            <a:solidFill>
              <a:srgbClr val="BABDD5"/>
            </a:solidFill>
            <a:prstDash val="solid"/>
            <a:headEnd type="none" len="sm" w="sm"/>
            <a:tailEnd type="none" len="sm" w="sm"/>
          </a:ln>
        </p:spPr>
      </p:sp>
      <p:sp>
        <p:nvSpPr>
          <p:cNvPr name="AutoShape 51" id="51"/>
          <p:cNvSpPr/>
          <p:nvPr/>
        </p:nvSpPr>
        <p:spPr>
          <a:xfrm>
            <a:off x="4272574" y="1728436"/>
            <a:ext cx="12899278" cy="0"/>
          </a:xfrm>
          <a:prstGeom prst="line">
            <a:avLst/>
          </a:prstGeom>
          <a:ln cap="flat" w="9525">
            <a:solidFill>
              <a:srgbClr val="BABDD5"/>
            </a:solidFill>
            <a:prstDash val="solid"/>
            <a:headEnd type="none" len="sm" w="sm"/>
            <a:tailEnd type="none" len="sm" w="sm"/>
          </a:ln>
        </p:spPr>
      </p:sp>
      <p:sp>
        <p:nvSpPr>
          <p:cNvPr name="TextBox 52" id="52"/>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3" id="53"/>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4" id="54"/>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Overview</a:t>
            </a:r>
          </a:p>
        </p:txBody>
      </p:sp>
      <p:sp>
        <p:nvSpPr>
          <p:cNvPr name="TextBox 55" id="55"/>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overview.md</a:t>
            </a:r>
          </a:p>
        </p:txBody>
      </p:sp>
      <p:sp>
        <p:nvSpPr>
          <p:cNvPr name="TextBox 56" id="56"/>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IPC</a:t>
            </a:r>
          </a:p>
        </p:txBody>
      </p:sp>
      <p:sp>
        <p:nvSpPr>
          <p:cNvPr name="TextBox 57" id="57"/>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58" id="58"/>
          <p:cNvSpPr txBox="true"/>
          <p:nvPr/>
        </p:nvSpPr>
        <p:spPr>
          <a:xfrm rot="0">
            <a:off x="4272574" y="509601"/>
            <a:ext cx="1650355" cy="224155"/>
          </a:xfrm>
          <a:prstGeom prst="rect">
            <a:avLst/>
          </a:prstGeom>
        </p:spPr>
        <p:txBody>
          <a:bodyPr anchor="t" rtlCol="false" tIns="0" lIns="0" bIns="0" rIns="0">
            <a:spAutoFit/>
          </a:bodyPr>
          <a:lstStyle/>
          <a:p>
            <a:pPr algn="ctr">
              <a:lnSpc>
                <a:spcPts val="1820"/>
              </a:lnSpc>
              <a:spcBef>
                <a:spcPct val="0"/>
              </a:spcBef>
            </a:pPr>
            <a:r>
              <a:rPr lang="en-US" sz="1300">
                <a:solidFill>
                  <a:srgbClr val="BABDD5"/>
                </a:solidFill>
                <a:latin typeface="Roboto"/>
                <a:ea typeface="Roboto"/>
                <a:cs typeface="Roboto"/>
                <a:sym typeface="Roboto"/>
              </a:rPr>
              <a:t>PREVIEW overview.md</a:t>
            </a:r>
          </a:p>
        </p:txBody>
      </p:sp>
      <p:sp>
        <p:nvSpPr>
          <p:cNvPr name="TextBox 59" id="59"/>
          <p:cNvSpPr txBox="true"/>
          <p:nvPr/>
        </p:nvSpPr>
        <p:spPr>
          <a:xfrm rot="0">
            <a:off x="4234147" y="966738"/>
            <a:ext cx="2296864" cy="697926"/>
          </a:xfrm>
          <a:prstGeom prst="rect">
            <a:avLst/>
          </a:prstGeom>
        </p:spPr>
        <p:txBody>
          <a:bodyPr anchor="t" rtlCol="false" tIns="0" lIns="0" bIns="0" rIns="0">
            <a:spAutoFit/>
          </a:bodyPr>
          <a:lstStyle/>
          <a:p>
            <a:pPr algn="ctr">
              <a:lnSpc>
                <a:spcPts val="5631"/>
              </a:lnSpc>
              <a:spcBef>
                <a:spcPct val="0"/>
              </a:spcBef>
            </a:pPr>
            <a:r>
              <a:rPr lang="en-US" sz="4022">
                <a:solidFill>
                  <a:srgbClr val="BABDD5"/>
                </a:solidFill>
                <a:latin typeface="Inter"/>
                <a:ea typeface="Inter"/>
                <a:cs typeface="Inter"/>
                <a:sym typeface="Inter"/>
              </a:rPr>
              <a:t>Overview</a:t>
            </a:r>
          </a:p>
        </p:txBody>
      </p:sp>
      <p:sp>
        <p:nvSpPr>
          <p:cNvPr name="TextBox 60" id="60"/>
          <p:cNvSpPr txBox="true"/>
          <p:nvPr/>
        </p:nvSpPr>
        <p:spPr>
          <a:xfrm rot="0">
            <a:off x="4272574" y="1878221"/>
            <a:ext cx="12880637" cy="5096510"/>
          </a:xfrm>
          <a:prstGeom prst="rect">
            <a:avLst/>
          </a:prstGeom>
        </p:spPr>
        <p:txBody>
          <a:bodyPr anchor="t" rtlCol="false" tIns="0" lIns="0" bIns="0" rIns="0">
            <a:spAutoFit/>
          </a:bodyPr>
          <a:lstStyle/>
          <a:p>
            <a:pPr algn="just">
              <a:lnSpc>
                <a:spcPts val="3920"/>
              </a:lnSpc>
            </a:pPr>
            <a:r>
              <a:rPr lang="en-US" sz="2800">
                <a:solidFill>
                  <a:srgbClr val="BABDD5"/>
                </a:solidFill>
                <a:latin typeface="Inter"/>
                <a:ea typeface="Inter"/>
                <a:cs typeface="Inter"/>
                <a:sym typeface="Inter"/>
              </a:rPr>
              <a:t>What are the drawbacks for the mentioned approach?</a:t>
            </a:r>
          </a:p>
          <a:p>
            <a:pPr algn="just">
              <a:lnSpc>
                <a:spcPts val="3360"/>
              </a:lnSpc>
            </a:pPr>
          </a:p>
          <a:p>
            <a:pPr algn="just" marL="518165" indent="-259082" lvl="1">
              <a:lnSpc>
                <a:spcPts val="3360"/>
              </a:lnSpc>
              <a:buFont typeface="Arial"/>
              <a:buChar char="•"/>
            </a:pPr>
            <a:r>
              <a:rPr lang="en-US" sz="2400">
                <a:solidFill>
                  <a:srgbClr val="BABDD5"/>
                </a:solidFill>
                <a:latin typeface="Inter"/>
                <a:ea typeface="Inter"/>
                <a:cs typeface="Inter"/>
                <a:sym typeface="Inter"/>
              </a:rPr>
              <a:t>W</a:t>
            </a:r>
            <a:r>
              <a:rPr lang="en-US" sz="2400">
                <a:solidFill>
                  <a:srgbClr val="BABDD5"/>
                </a:solidFill>
                <a:latin typeface="Inter"/>
                <a:ea typeface="Inter"/>
                <a:cs typeface="Inter"/>
                <a:sym typeface="Inter"/>
              </a:rPr>
              <a:t>riting to files is expensive (opening file stream, writing to it, closing file stream).</a:t>
            </a:r>
          </a:p>
          <a:p>
            <a:pPr algn="just" marL="518165" indent="-259082" lvl="1">
              <a:lnSpc>
                <a:spcPts val="3360"/>
              </a:lnSpc>
              <a:buFont typeface="Arial"/>
              <a:buChar char="•"/>
            </a:pPr>
            <a:r>
              <a:rPr lang="en-US" sz="2400">
                <a:solidFill>
                  <a:srgbClr val="BABDD5"/>
                </a:solidFill>
                <a:latin typeface="Inter"/>
                <a:ea typeface="Inter"/>
                <a:cs typeface="Inter"/>
                <a:sym typeface="Inter"/>
              </a:rPr>
              <a:t>Implementing a file watcher is expensive.</a:t>
            </a:r>
          </a:p>
          <a:p>
            <a:pPr algn="just" marL="518165" indent="-259082" lvl="1">
              <a:lnSpc>
                <a:spcPts val="3360"/>
              </a:lnSpc>
              <a:buFont typeface="Arial"/>
              <a:buChar char="•"/>
            </a:pPr>
            <a:r>
              <a:rPr lang="en-US" sz="2400">
                <a:solidFill>
                  <a:srgbClr val="BABDD5"/>
                </a:solidFill>
                <a:latin typeface="Inter"/>
                <a:ea typeface="Inter"/>
                <a:cs typeface="Inter"/>
                <a:sym typeface="Inter"/>
              </a:rPr>
              <a:t>Slow approach if multiple messages are needed to be sent continuously.</a:t>
            </a:r>
          </a:p>
          <a:p>
            <a:pPr algn="just">
              <a:lnSpc>
                <a:spcPts val="3360"/>
              </a:lnSpc>
            </a:pPr>
          </a:p>
          <a:p>
            <a:pPr algn="just">
              <a:lnSpc>
                <a:spcPts val="3360"/>
              </a:lnSpc>
              <a:spcBef>
                <a:spcPct val="0"/>
              </a:spcBef>
            </a:pPr>
            <a:r>
              <a:rPr lang="en-US" sz="2400">
                <a:solidFill>
                  <a:srgbClr val="BABDD5"/>
                </a:solidFill>
                <a:latin typeface="Inter"/>
                <a:ea typeface="Inter"/>
                <a:cs typeface="Inter"/>
                <a:sym typeface="Inter"/>
              </a:rPr>
              <a:t>In the UI library I worked on, every state of the window (components clicked, size changes, window repaints) had to be transmitted to the programming language (we’ll call it language X). This involved storing a lot of data in files. Over time, the temporary files grew in size.</a:t>
            </a:r>
          </a:p>
          <a:p>
            <a:pPr algn="just">
              <a:lnSpc>
                <a:spcPts val="3360"/>
              </a:lnSpc>
              <a:spcBef>
                <a:spcPct val="0"/>
              </a:spcBef>
            </a:pPr>
          </a:p>
          <a:p>
            <a:pPr algn="just">
              <a:lnSpc>
                <a:spcPts val="3360"/>
              </a:lnSpc>
              <a:spcBef>
                <a:spcPct val="0"/>
              </a:spcBef>
            </a:pPr>
            <a:r>
              <a:rPr lang="en-US" sz="2400">
                <a:solidFill>
                  <a:srgbClr val="BABDD5"/>
                </a:solidFill>
                <a:latin typeface="Inter"/>
                <a:ea typeface="Inter"/>
                <a:cs typeface="Inter"/>
                <a:sym typeface="Inter"/>
              </a:rPr>
              <a:t>What, then, is the solution to this dilemma?</a:t>
            </a:r>
          </a:p>
        </p:txBody>
      </p:sp>
      <p:sp>
        <p:nvSpPr>
          <p:cNvPr name="AutoShape 61" id="61"/>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62" id="62"/>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3" id="63"/>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Freeform 64" id="64"/>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65" id="65"/>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66" id="66"/>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67" id="67"/>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8" id="68"/>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69" id="69"/>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0" id="70"/>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1" id="71"/>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72" id="72"/>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73" id="73"/>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74" id="74"/>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75" id="75"/>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76" id="76"/>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77" id="77"/>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78" id="78"/>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79" id="79"/>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80" id="80"/>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695596"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8" id="48"/>
          <p:cNvSpPr/>
          <p:nvPr/>
        </p:nvSpPr>
        <p:spPr>
          <a:xfrm flipH="false" flipV="false" rot="0">
            <a:off x="6190329" y="571398"/>
            <a:ext cx="134704" cy="134704"/>
          </a:xfrm>
          <a:custGeom>
            <a:avLst/>
            <a:gdLst/>
            <a:ahLst/>
            <a:cxnLst/>
            <a:rect r="r" b="b" t="t" l="l"/>
            <a:pathLst>
              <a:path h="134704" w="134704">
                <a:moveTo>
                  <a:pt x="0" y="0"/>
                </a:moveTo>
                <a:lnTo>
                  <a:pt x="134705" y="0"/>
                </a:lnTo>
                <a:lnTo>
                  <a:pt x="134705" y="134704"/>
                </a:lnTo>
                <a:lnTo>
                  <a:pt x="0" y="134704"/>
                </a:lnTo>
                <a:lnTo>
                  <a:pt x="0" y="0"/>
                </a:lnTo>
                <a:close/>
              </a:path>
            </a:pathLst>
          </a:custGeom>
          <a:blipFill>
            <a:blip r:embed="rId16"/>
            <a:stretch>
              <a:fillRect l="0" t="0" r="0" b="0"/>
            </a:stretch>
          </a:blipFill>
        </p:spPr>
      </p:sp>
      <p:sp>
        <p:nvSpPr>
          <p:cNvPr name="AutoShape 49" id="49"/>
          <p:cNvSpPr/>
          <p:nvPr/>
        </p:nvSpPr>
        <p:spPr>
          <a:xfrm flipV="true">
            <a:off x="4060907" y="1096587"/>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272574" y="1728436"/>
            <a:ext cx="12899278" cy="0"/>
          </a:xfrm>
          <a:prstGeom prst="line">
            <a:avLst/>
          </a:prstGeom>
          <a:ln cap="flat" w="9525">
            <a:solidFill>
              <a:srgbClr val="BABDD5"/>
            </a:solidFill>
            <a:prstDash val="solid"/>
            <a:headEnd type="none" len="sm" w="sm"/>
            <a:tailEnd type="none" len="sm" w="sm"/>
          </a:ln>
        </p:spPr>
      </p:sp>
      <p:sp>
        <p:nvSpPr>
          <p:cNvPr name="TextBox 51" id="51"/>
          <p:cNvSpPr txBox="true"/>
          <p:nvPr/>
        </p:nvSpPr>
        <p:spPr>
          <a:xfrm rot="0">
            <a:off x="4272574" y="1887746"/>
            <a:ext cx="12880637" cy="5467985"/>
          </a:xfrm>
          <a:prstGeom prst="rect">
            <a:avLst/>
          </a:prstGeom>
        </p:spPr>
        <p:txBody>
          <a:bodyPr anchor="t" rtlCol="false" tIns="0" lIns="0" bIns="0" rIns="0">
            <a:spAutoFit/>
          </a:bodyPr>
          <a:lstStyle/>
          <a:p>
            <a:pPr algn="just">
              <a:lnSpc>
                <a:spcPts val="3640"/>
              </a:lnSpc>
            </a:pPr>
            <a:r>
              <a:rPr lang="en-US" sz="2600">
                <a:solidFill>
                  <a:srgbClr val="BABDD5"/>
                </a:solidFill>
                <a:latin typeface="Inter"/>
                <a:ea typeface="Inter"/>
                <a:cs typeface="Inter"/>
                <a:sym typeface="Inter"/>
              </a:rPr>
              <a:t>Cooperating processes require an interprocess communication (IPC) mechanism that will allow them to exchange data and information.</a:t>
            </a:r>
          </a:p>
          <a:p>
            <a:pPr algn="just">
              <a:lnSpc>
                <a:spcPts val="3640"/>
              </a:lnSpc>
              <a:spcBef>
                <a:spcPct val="0"/>
              </a:spcBef>
            </a:pPr>
            <a:r>
              <a:rPr lang="en-US" sz="2600">
                <a:solidFill>
                  <a:srgbClr val="BABDD5"/>
                </a:solidFill>
                <a:latin typeface="Inter"/>
                <a:ea typeface="Inter"/>
                <a:cs typeface="Inter"/>
                <a:sym typeface="Inter"/>
              </a:rPr>
              <a:t>A process is </a:t>
            </a:r>
            <a:r>
              <a:rPr lang="en-US" b="true" sz="2600">
                <a:solidFill>
                  <a:srgbClr val="BABDD5"/>
                </a:solidFill>
                <a:latin typeface="Inter Bold"/>
                <a:ea typeface="Inter Bold"/>
                <a:cs typeface="Inter Bold"/>
                <a:sym typeface="Inter Bold"/>
              </a:rPr>
              <a:t>cooperating</a:t>
            </a:r>
            <a:r>
              <a:rPr lang="en-US" sz="2600">
                <a:solidFill>
                  <a:srgbClr val="BABDD5"/>
                </a:solidFill>
                <a:latin typeface="Inter"/>
                <a:ea typeface="Inter"/>
                <a:cs typeface="Inter"/>
                <a:sym typeface="Inter"/>
              </a:rPr>
              <a:t> if it can affect or be affected by the other processes executing in the system. Clearly, any process that shares data with other processes is a cooperating process.</a:t>
            </a:r>
          </a:p>
          <a:p>
            <a:pPr algn="just">
              <a:lnSpc>
                <a:spcPts val="3640"/>
              </a:lnSpc>
              <a:spcBef>
                <a:spcPct val="0"/>
              </a:spcBef>
            </a:pPr>
          </a:p>
          <a:p>
            <a:pPr algn="just">
              <a:lnSpc>
                <a:spcPts val="3640"/>
              </a:lnSpc>
              <a:spcBef>
                <a:spcPct val="0"/>
              </a:spcBef>
            </a:pPr>
            <a:r>
              <a:rPr lang="en-US" sz="2600">
                <a:solidFill>
                  <a:srgbClr val="BABDD5"/>
                </a:solidFill>
                <a:latin typeface="Inter"/>
                <a:ea typeface="Inter"/>
                <a:cs typeface="Inter"/>
                <a:sym typeface="Inter"/>
              </a:rPr>
              <a:t>There are several reasons for providing an environment that allows process cooperation:</a:t>
            </a:r>
          </a:p>
          <a:p>
            <a:pPr algn="just" marL="561344" indent="-280672" lvl="1">
              <a:lnSpc>
                <a:spcPts val="3640"/>
              </a:lnSpc>
              <a:spcBef>
                <a:spcPct val="0"/>
              </a:spcBef>
              <a:buFont typeface="Arial"/>
              <a:buChar char="•"/>
            </a:pPr>
            <a:r>
              <a:rPr lang="en-US" sz="2600">
                <a:solidFill>
                  <a:srgbClr val="BABDD5"/>
                </a:solidFill>
                <a:latin typeface="Inter"/>
                <a:ea typeface="Inter"/>
                <a:cs typeface="Inter"/>
                <a:sym typeface="Inter"/>
              </a:rPr>
              <a:t>Information sharing</a:t>
            </a:r>
          </a:p>
          <a:p>
            <a:pPr algn="just" marL="561344" indent="-280672" lvl="1">
              <a:lnSpc>
                <a:spcPts val="3640"/>
              </a:lnSpc>
              <a:spcBef>
                <a:spcPct val="0"/>
              </a:spcBef>
              <a:buFont typeface="Arial"/>
              <a:buChar char="•"/>
            </a:pPr>
            <a:r>
              <a:rPr lang="en-US" sz="2600">
                <a:solidFill>
                  <a:srgbClr val="BABDD5"/>
                </a:solidFill>
                <a:latin typeface="Inter"/>
                <a:ea typeface="Inter"/>
                <a:cs typeface="Inter"/>
                <a:sym typeface="Inter"/>
              </a:rPr>
              <a:t>Computation speedup</a:t>
            </a:r>
          </a:p>
          <a:p>
            <a:pPr algn="just" marL="561344" indent="-280672" lvl="1">
              <a:lnSpc>
                <a:spcPts val="3640"/>
              </a:lnSpc>
              <a:spcBef>
                <a:spcPct val="0"/>
              </a:spcBef>
              <a:buFont typeface="Arial"/>
              <a:buChar char="•"/>
            </a:pPr>
            <a:r>
              <a:rPr lang="en-US" sz="2600">
                <a:solidFill>
                  <a:srgbClr val="BABDD5"/>
                </a:solidFill>
                <a:latin typeface="Inter"/>
                <a:ea typeface="Inter"/>
                <a:cs typeface="Inter"/>
                <a:sym typeface="Inter"/>
              </a:rPr>
              <a:t>Modularity</a:t>
            </a:r>
          </a:p>
          <a:p>
            <a:pPr algn="just" marL="561344" indent="-280672" lvl="1">
              <a:lnSpc>
                <a:spcPts val="3640"/>
              </a:lnSpc>
              <a:spcBef>
                <a:spcPct val="0"/>
              </a:spcBef>
              <a:buFont typeface="Arial"/>
              <a:buChar char="•"/>
            </a:pPr>
            <a:r>
              <a:rPr lang="en-US" sz="2600">
                <a:solidFill>
                  <a:srgbClr val="BABDD5"/>
                </a:solidFill>
                <a:latin typeface="Inter"/>
                <a:ea typeface="Inter"/>
                <a:cs typeface="Inter"/>
                <a:sym typeface="Inter"/>
              </a:rPr>
              <a:t>Convenience</a:t>
            </a:r>
          </a:p>
        </p:txBody>
      </p:sp>
      <p:sp>
        <p:nvSpPr>
          <p:cNvPr name="AutoShape 52" id="52"/>
          <p:cNvSpPr/>
          <p:nvPr/>
        </p:nvSpPr>
        <p:spPr>
          <a:xfrm>
            <a:off x="3815657" y="814186"/>
            <a:ext cx="2591623" cy="0"/>
          </a:xfrm>
          <a:prstGeom prst="line">
            <a:avLst/>
          </a:prstGeom>
          <a:ln cap="flat" w="19050">
            <a:solidFill>
              <a:srgbClr val="91C9C4"/>
            </a:solidFill>
            <a:prstDash val="solid"/>
            <a:headEnd type="none" len="sm" w="sm"/>
            <a:tailEnd type="none" len="sm" w="sm"/>
          </a:ln>
        </p:spPr>
      </p:sp>
      <p:sp>
        <p:nvSpPr>
          <p:cNvPr name="TextBox 53" id="53"/>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4" id="54"/>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5" id="55"/>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56" id="56"/>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57" id="57"/>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58" id="58"/>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what_is_ipc.md</a:t>
            </a:r>
          </a:p>
        </p:txBody>
      </p:sp>
      <p:sp>
        <p:nvSpPr>
          <p:cNvPr name="TextBox 59" id="59"/>
          <p:cNvSpPr txBox="true"/>
          <p:nvPr/>
        </p:nvSpPr>
        <p:spPr>
          <a:xfrm rot="0">
            <a:off x="4272574" y="509601"/>
            <a:ext cx="1864221"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what_is_ipc.md</a:t>
            </a:r>
          </a:p>
        </p:txBody>
      </p:sp>
      <p:sp>
        <p:nvSpPr>
          <p:cNvPr name="TextBox 60" id="60"/>
          <p:cNvSpPr txBox="true"/>
          <p:nvPr/>
        </p:nvSpPr>
        <p:spPr>
          <a:xfrm rot="0">
            <a:off x="4234147" y="966738"/>
            <a:ext cx="8441085" cy="697926"/>
          </a:xfrm>
          <a:prstGeom prst="rect">
            <a:avLst/>
          </a:prstGeom>
        </p:spPr>
        <p:txBody>
          <a:bodyPr anchor="t" rtlCol="false" tIns="0" lIns="0" bIns="0" rIns="0">
            <a:spAutoFit/>
          </a:bodyPr>
          <a:lstStyle/>
          <a:p>
            <a:pPr algn="l">
              <a:lnSpc>
                <a:spcPts val="5631"/>
              </a:lnSpc>
              <a:spcBef>
                <a:spcPct val="0"/>
              </a:spcBef>
            </a:pPr>
            <a:r>
              <a:rPr lang="en-US" sz="4022">
                <a:solidFill>
                  <a:srgbClr val="BABDD5"/>
                </a:solidFill>
                <a:latin typeface="Inter"/>
                <a:ea typeface="Inter"/>
                <a:cs typeface="Inter"/>
                <a:sym typeface="Inter"/>
              </a:rPr>
              <a:t>Inter Process Communication (IPC)</a:t>
            </a:r>
          </a:p>
        </p:txBody>
      </p:sp>
      <p:sp>
        <p:nvSpPr>
          <p:cNvPr name="AutoShape 61" id="61"/>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62" id="62"/>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3" id="63"/>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Freeform 64" id="64"/>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65" id="65"/>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66" id="66"/>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67" id="67"/>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8" id="68"/>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69" id="69"/>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0" id="70"/>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1" id="71"/>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72" id="72"/>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73" id="73"/>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74" id="74"/>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75" id="75"/>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76" id="76"/>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77" id="77"/>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78" id="78"/>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79" id="79"/>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80" id="80"/>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695596"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8" id="48"/>
          <p:cNvSpPr/>
          <p:nvPr/>
        </p:nvSpPr>
        <p:spPr>
          <a:xfrm flipH="false" flipV="false" rot="0">
            <a:off x="5924566"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49" id="49"/>
          <p:cNvSpPr/>
          <p:nvPr/>
        </p:nvSpPr>
        <p:spPr>
          <a:xfrm flipV="true">
            <a:off x="4060907" y="1096587"/>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272574" y="1728436"/>
            <a:ext cx="12899278" cy="0"/>
          </a:xfrm>
          <a:prstGeom prst="line">
            <a:avLst/>
          </a:prstGeom>
          <a:ln cap="flat" w="9525">
            <a:solidFill>
              <a:srgbClr val="BABDD5"/>
            </a:solidFill>
            <a:prstDash val="solid"/>
            <a:headEnd type="none" len="sm" w="sm"/>
            <a:tailEnd type="none" len="sm" w="sm"/>
          </a:ln>
        </p:spPr>
      </p:sp>
      <p:sp>
        <p:nvSpPr>
          <p:cNvPr name="TextBox 51" id="51"/>
          <p:cNvSpPr txBox="true"/>
          <p:nvPr/>
        </p:nvSpPr>
        <p:spPr>
          <a:xfrm rot="0">
            <a:off x="4272574" y="1887746"/>
            <a:ext cx="12880637" cy="895985"/>
          </a:xfrm>
          <a:prstGeom prst="rect">
            <a:avLst/>
          </a:prstGeom>
        </p:spPr>
        <p:txBody>
          <a:bodyPr anchor="t" rtlCol="false" tIns="0" lIns="0" bIns="0" rIns="0">
            <a:spAutoFit/>
          </a:bodyPr>
          <a:lstStyle/>
          <a:p>
            <a:pPr algn="just">
              <a:lnSpc>
                <a:spcPts val="3640"/>
              </a:lnSpc>
              <a:spcBef>
                <a:spcPct val="0"/>
              </a:spcBef>
            </a:pPr>
            <a:r>
              <a:rPr lang="en-US" sz="2600">
                <a:solidFill>
                  <a:srgbClr val="BABDD5"/>
                </a:solidFill>
                <a:latin typeface="Inter"/>
                <a:ea typeface="Inter"/>
                <a:cs typeface="Inter"/>
                <a:sym typeface="Inter"/>
              </a:rPr>
              <a:t>There are two fundamental models for interprocess communication: (1) </a:t>
            </a:r>
            <a:r>
              <a:rPr lang="en-US" b="true" sz="2600">
                <a:solidFill>
                  <a:srgbClr val="BABDD5"/>
                </a:solidFill>
                <a:latin typeface="Inter Bold"/>
                <a:ea typeface="Inter Bold"/>
                <a:cs typeface="Inter Bold"/>
                <a:sym typeface="Inter Bold"/>
              </a:rPr>
              <a:t>shared memory </a:t>
            </a:r>
            <a:r>
              <a:rPr lang="en-US" sz="2600">
                <a:solidFill>
                  <a:srgbClr val="BABDD5"/>
                </a:solidFill>
                <a:latin typeface="Inter"/>
                <a:ea typeface="Inter"/>
                <a:cs typeface="Inter"/>
                <a:sym typeface="Inter"/>
              </a:rPr>
              <a:t>and (2) </a:t>
            </a:r>
            <a:r>
              <a:rPr lang="en-US" b="true" sz="2600">
                <a:solidFill>
                  <a:srgbClr val="BABDD5"/>
                </a:solidFill>
                <a:latin typeface="Inter Bold"/>
                <a:ea typeface="Inter Bold"/>
                <a:cs typeface="Inter Bold"/>
                <a:sym typeface="Inter Bold"/>
              </a:rPr>
              <a:t>message passing</a:t>
            </a:r>
            <a:r>
              <a:rPr lang="en-US" sz="2600">
                <a:solidFill>
                  <a:srgbClr val="BABDD5"/>
                </a:solidFill>
                <a:latin typeface="Inter"/>
                <a:ea typeface="Inter"/>
                <a:cs typeface="Inter"/>
                <a:sym typeface="Inter"/>
              </a:rPr>
              <a:t>. </a:t>
            </a:r>
          </a:p>
        </p:txBody>
      </p:sp>
      <p:sp>
        <p:nvSpPr>
          <p:cNvPr name="TextBox 52" id="52"/>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3" id="53"/>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4" id="54"/>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55" id="55"/>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56" id="56"/>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57" id="57"/>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58" id="58"/>
          <p:cNvSpPr txBox="true"/>
          <p:nvPr/>
        </p:nvSpPr>
        <p:spPr>
          <a:xfrm rot="0">
            <a:off x="4272574" y="509601"/>
            <a:ext cx="1556742"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models.md</a:t>
            </a:r>
          </a:p>
        </p:txBody>
      </p:sp>
      <p:sp>
        <p:nvSpPr>
          <p:cNvPr name="TextBox 59" id="59"/>
          <p:cNvSpPr txBox="true"/>
          <p:nvPr/>
        </p:nvSpPr>
        <p:spPr>
          <a:xfrm rot="0">
            <a:off x="4234147" y="966738"/>
            <a:ext cx="10834985" cy="697926"/>
          </a:xfrm>
          <a:prstGeom prst="rect">
            <a:avLst/>
          </a:prstGeom>
        </p:spPr>
        <p:txBody>
          <a:bodyPr anchor="t" rtlCol="false" tIns="0" lIns="0" bIns="0" rIns="0">
            <a:spAutoFit/>
          </a:bodyPr>
          <a:lstStyle/>
          <a:p>
            <a:pPr algn="l">
              <a:lnSpc>
                <a:spcPts val="5631"/>
              </a:lnSpc>
              <a:spcBef>
                <a:spcPct val="0"/>
              </a:spcBef>
            </a:pPr>
            <a:r>
              <a:rPr lang="en-US" sz="4022">
                <a:solidFill>
                  <a:srgbClr val="BABDD5"/>
                </a:solidFill>
                <a:latin typeface="Inter"/>
                <a:ea typeface="Inter"/>
                <a:cs typeface="Inter"/>
                <a:sym typeface="Inter"/>
              </a:rPr>
              <a:t>Different communication models used in IPC </a:t>
            </a:r>
          </a:p>
        </p:txBody>
      </p:sp>
      <p:sp>
        <p:nvSpPr>
          <p:cNvPr name="AutoShape 60" id="60"/>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2" id="62"/>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models.md</a:t>
            </a:r>
          </a:p>
        </p:txBody>
      </p:sp>
      <p:sp>
        <p:nvSpPr>
          <p:cNvPr name="AutoShape 63" id="63"/>
          <p:cNvSpPr/>
          <p:nvPr/>
        </p:nvSpPr>
        <p:spPr>
          <a:xfrm>
            <a:off x="3882332" y="841232"/>
            <a:ext cx="2282989" cy="0"/>
          </a:xfrm>
          <a:prstGeom prst="line">
            <a:avLst/>
          </a:prstGeom>
          <a:ln cap="flat" w="19050">
            <a:solidFill>
              <a:srgbClr val="91C9C4"/>
            </a:solidFill>
            <a:prstDash val="solid"/>
            <a:headEnd type="none" len="sm" w="sm"/>
            <a:tailEnd type="none" len="sm" w="sm"/>
          </a:ln>
        </p:spPr>
      </p:sp>
      <p:sp>
        <p:nvSpPr>
          <p:cNvPr name="AutoShape 64" id="64"/>
          <p:cNvSpPr/>
          <p:nvPr/>
        </p:nvSpPr>
        <p:spPr>
          <a:xfrm flipV="true">
            <a:off x="4089482" y="3218379"/>
            <a:ext cx="1790" cy="631849"/>
          </a:xfrm>
          <a:prstGeom prst="line">
            <a:avLst/>
          </a:prstGeom>
          <a:ln cap="flat" w="57150">
            <a:solidFill>
              <a:srgbClr val="BABDD5"/>
            </a:solidFill>
            <a:prstDash val="solid"/>
            <a:headEnd type="none" len="sm" w="sm"/>
            <a:tailEnd type="none" len="sm" w="sm"/>
          </a:ln>
        </p:spPr>
      </p:sp>
      <p:sp>
        <p:nvSpPr>
          <p:cNvPr name="AutoShape 65" id="65"/>
          <p:cNvSpPr/>
          <p:nvPr/>
        </p:nvSpPr>
        <p:spPr>
          <a:xfrm>
            <a:off x="4301149" y="3850228"/>
            <a:ext cx="12899278" cy="0"/>
          </a:xfrm>
          <a:prstGeom prst="line">
            <a:avLst/>
          </a:prstGeom>
          <a:ln cap="flat" w="9525">
            <a:solidFill>
              <a:srgbClr val="BABDD5"/>
            </a:solidFill>
            <a:prstDash val="solid"/>
            <a:headEnd type="none" len="sm" w="sm"/>
            <a:tailEnd type="none" len="sm" w="sm"/>
          </a:ln>
        </p:spPr>
      </p:sp>
      <p:sp>
        <p:nvSpPr>
          <p:cNvPr name="TextBox 66" id="66"/>
          <p:cNvSpPr txBox="true"/>
          <p:nvPr/>
        </p:nvSpPr>
        <p:spPr>
          <a:xfrm rot="0">
            <a:off x="4262722" y="3107580"/>
            <a:ext cx="3363664" cy="596326"/>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Shared memory</a:t>
            </a:r>
          </a:p>
        </p:txBody>
      </p:sp>
      <p:sp>
        <p:nvSpPr>
          <p:cNvPr name="TextBox 67" id="67"/>
          <p:cNvSpPr txBox="true"/>
          <p:nvPr/>
        </p:nvSpPr>
        <p:spPr>
          <a:xfrm rot="0">
            <a:off x="4234147" y="4121690"/>
            <a:ext cx="12880637" cy="3181985"/>
          </a:xfrm>
          <a:prstGeom prst="rect">
            <a:avLst/>
          </a:prstGeom>
        </p:spPr>
        <p:txBody>
          <a:bodyPr anchor="t" rtlCol="false" tIns="0" lIns="0" bIns="0" rIns="0">
            <a:spAutoFit/>
          </a:bodyPr>
          <a:lstStyle/>
          <a:p>
            <a:pPr algn="just">
              <a:lnSpc>
                <a:spcPts val="3640"/>
              </a:lnSpc>
            </a:pPr>
            <a:r>
              <a:rPr lang="en-US" sz="2600">
                <a:solidFill>
                  <a:srgbClr val="BABDD5"/>
                </a:solidFill>
                <a:latin typeface="Inter"/>
                <a:ea typeface="Inter"/>
                <a:cs typeface="Inter"/>
                <a:sym typeface="Inter"/>
              </a:rPr>
              <a:t>In the shared-memory model, a region of memory that is shared by the cooperating processes if established. Processes can then exchange information by reading and writing data to the shared region (similar to files but here the “file” is a shared memory region).</a:t>
            </a:r>
          </a:p>
          <a:p>
            <a:pPr algn="just">
              <a:lnSpc>
                <a:spcPts val="3640"/>
              </a:lnSpc>
              <a:spcBef>
                <a:spcPct val="0"/>
              </a:spcBef>
            </a:pPr>
            <a:r>
              <a:rPr lang="en-US" sz="2600">
                <a:solidFill>
                  <a:srgbClr val="BABDD5"/>
                </a:solidFill>
                <a:latin typeface="Inter"/>
                <a:ea typeface="Inter"/>
                <a:cs typeface="Inter"/>
                <a:sym typeface="Inter"/>
              </a:rPr>
              <a:t>Shared memory allows maximum speed and convenience of communication. After shared memory is established, all accesses are treated as regular memory accesses (like accessing a variable).</a:t>
            </a:r>
          </a:p>
        </p:txBody>
      </p:sp>
      <p:sp>
        <p:nvSpPr>
          <p:cNvPr name="Freeform 68" id="68"/>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69" id="69"/>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70" id="70"/>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71" id="71"/>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72" id="72"/>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73" id="73"/>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4" id="74"/>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5" id="75"/>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76" id="76"/>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77" id="7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78" id="7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79" id="79"/>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80" id="80"/>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81" id="81"/>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83" id="83"/>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84" id="84"/>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5" id="85"/>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7" id="87"/>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9" id="89"/>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90" id="90"/>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91" id="91"/>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92" id="92"/>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93" id="93"/>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4" id="94"/>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5" id="95"/>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6" id="96"/>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7" id="97"/>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8" id="98"/>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695596"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8" id="48"/>
          <p:cNvSpPr/>
          <p:nvPr/>
        </p:nvSpPr>
        <p:spPr>
          <a:xfrm flipH="false" flipV="false" rot="0">
            <a:off x="5924566"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49" id="49"/>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50" id="50"/>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1" id="51"/>
          <p:cNvSpPr/>
          <p:nvPr/>
        </p:nvSpPr>
        <p:spPr>
          <a:xfrm>
            <a:off x="3882332" y="841232"/>
            <a:ext cx="2282989" cy="0"/>
          </a:xfrm>
          <a:prstGeom prst="line">
            <a:avLst/>
          </a:prstGeom>
          <a:ln cap="flat" w="19050">
            <a:solidFill>
              <a:srgbClr val="91C9C4"/>
            </a:solidFill>
            <a:prstDash val="solid"/>
            <a:headEnd type="none" len="sm" w="sm"/>
            <a:tailEnd type="none" len="sm" w="sm"/>
          </a:ln>
        </p:spPr>
      </p:sp>
      <p:sp>
        <p:nvSpPr>
          <p:cNvPr name="AutoShape 52" id="52"/>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3" id="53"/>
          <p:cNvSpPr/>
          <p:nvPr/>
        </p:nvSpPr>
        <p:spPr>
          <a:xfrm>
            <a:off x="4184732" y="1774379"/>
            <a:ext cx="12899278" cy="0"/>
          </a:xfrm>
          <a:prstGeom prst="line">
            <a:avLst/>
          </a:prstGeom>
          <a:ln cap="flat" w="9525">
            <a:solidFill>
              <a:srgbClr val="BABDD5"/>
            </a:solidFill>
            <a:prstDash val="solid"/>
            <a:headEnd type="none" len="sm" w="sm"/>
            <a:tailEnd type="none" len="sm" w="sm"/>
          </a:ln>
        </p:spPr>
      </p:sp>
      <p:grpSp>
        <p:nvGrpSpPr>
          <p:cNvPr name="Group 54" id="54"/>
          <p:cNvGrpSpPr/>
          <p:nvPr/>
        </p:nvGrpSpPr>
        <p:grpSpPr>
          <a:xfrm rot="0">
            <a:off x="5569715" y="8334172"/>
            <a:ext cx="5797427" cy="1113405"/>
            <a:chOff x="0" y="0"/>
            <a:chExt cx="1526894" cy="293243"/>
          </a:xfrm>
        </p:grpSpPr>
        <p:sp>
          <p:nvSpPr>
            <p:cNvPr name="Freeform 55" id="55"/>
            <p:cNvSpPr/>
            <p:nvPr/>
          </p:nvSpPr>
          <p:spPr>
            <a:xfrm flipH="false" flipV="false" rot="0">
              <a:off x="0" y="0"/>
              <a:ext cx="1526894" cy="293243"/>
            </a:xfrm>
            <a:custGeom>
              <a:avLst/>
              <a:gdLst/>
              <a:ahLst/>
              <a:cxnLst/>
              <a:rect r="r" b="b" t="t" l="l"/>
              <a:pathLst>
                <a:path h="293243" w="1526894">
                  <a:moveTo>
                    <a:pt x="0" y="0"/>
                  </a:moveTo>
                  <a:lnTo>
                    <a:pt x="1526894" y="0"/>
                  </a:lnTo>
                  <a:lnTo>
                    <a:pt x="1526894" y="293243"/>
                  </a:lnTo>
                  <a:lnTo>
                    <a:pt x="0" y="293243"/>
                  </a:lnTo>
                  <a:close/>
                </a:path>
              </a:pathLst>
            </a:custGeom>
            <a:solidFill>
              <a:srgbClr val="F4C04F"/>
            </a:solidFill>
            <a:ln w="38100" cap="sq">
              <a:solidFill>
                <a:srgbClr val="FFFFFF"/>
              </a:solidFill>
              <a:prstDash val="solid"/>
              <a:miter/>
            </a:ln>
          </p:spPr>
        </p:sp>
        <p:sp>
          <p:nvSpPr>
            <p:cNvPr name="TextBox 56" id="56"/>
            <p:cNvSpPr txBox="true"/>
            <p:nvPr/>
          </p:nvSpPr>
          <p:spPr>
            <a:xfrm>
              <a:off x="0" y="-123825"/>
              <a:ext cx="1526894" cy="417068"/>
            </a:xfrm>
            <a:prstGeom prst="rect">
              <a:avLst/>
            </a:prstGeom>
          </p:spPr>
          <p:txBody>
            <a:bodyPr anchor="ctr" rtlCol="false" tIns="50800" lIns="50800" bIns="50800" rIns="50800"/>
            <a:lstStyle/>
            <a:p>
              <a:pPr algn="ctr">
                <a:lnSpc>
                  <a:spcPts val="3360"/>
                </a:lnSpc>
              </a:pPr>
            </a:p>
          </p:txBody>
        </p:sp>
      </p:grpSp>
      <p:grpSp>
        <p:nvGrpSpPr>
          <p:cNvPr name="Group 57" id="57"/>
          <p:cNvGrpSpPr/>
          <p:nvPr/>
        </p:nvGrpSpPr>
        <p:grpSpPr>
          <a:xfrm rot="0">
            <a:off x="5829316" y="8548598"/>
            <a:ext cx="709702" cy="709702"/>
            <a:chOff x="0" y="0"/>
            <a:chExt cx="186917" cy="186917"/>
          </a:xfrm>
        </p:grpSpPr>
        <p:sp>
          <p:nvSpPr>
            <p:cNvPr name="Freeform 58" id="58"/>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28575" cap="sq">
              <a:solidFill>
                <a:srgbClr val="000000"/>
              </a:solidFill>
              <a:prstDash val="solid"/>
              <a:miter/>
            </a:ln>
          </p:spPr>
        </p:sp>
        <p:sp>
          <p:nvSpPr>
            <p:cNvPr name="TextBox 59" id="59"/>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sp>
        <p:nvSpPr>
          <p:cNvPr name="TextBox 60" id="60"/>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61" id="61"/>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62" id="62"/>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63" id="63"/>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64" id="64"/>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65" id="65"/>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6" id="66"/>
          <p:cNvSpPr txBox="true"/>
          <p:nvPr/>
        </p:nvSpPr>
        <p:spPr>
          <a:xfrm rot="0">
            <a:off x="4272574" y="509601"/>
            <a:ext cx="1556742"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models.md</a:t>
            </a:r>
          </a:p>
        </p:txBody>
      </p:sp>
      <p:sp>
        <p:nvSpPr>
          <p:cNvPr name="TextBox 67" id="67"/>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models.md</a:t>
            </a:r>
          </a:p>
        </p:txBody>
      </p:sp>
      <p:sp>
        <p:nvSpPr>
          <p:cNvPr name="TextBox 68" id="68"/>
          <p:cNvSpPr txBox="true"/>
          <p:nvPr/>
        </p:nvSpPr>
        <p:spPr>
          <a:xfrm rot="0">
            <a:off x="4136781" y="1031732"/>
            <a:ext cx="5920829" cy="596326"/>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Shared memory (continued)</a:t>
            </a:r>
          </a:p>
        </p:txBody>
      </p:sp>
      <p:sp>
        <p:nvSpPr>
          <p:cNvPr name="TextBox 69" id="69"/>
          <p:cNvSpPr txBox="true"/>
          <p:nvPr/>
        </p:nvSpPr>
        <p:spPr>
          <a:xfrm rot="0">
            <a:off x="4117731" y="2045842"/>
            <a:ext cx="12880637" cy="3181985"/>
          </a:xfrm>
          <a:prstGeom prst="rect">
            <a:avLst/>
          </a:prstGeom>
        </p:spPr>
        <p:txBody>
          <a:bodyPr anchor="t" rtlCol="false" tIns="0" lIns="0" bIns="0" rIns="0">
            <a:spAutoFit/>
          </a:bodyPr>
          <a:lstStyle/>
          <a:p>
            <a:pPr algn="just">
              <a:lnSpc>
                <a:spcPts val="3640"/>
              </a:lnSpc>
            </a:pPr>
            <a:r>
              <a:rPr lang="en-US" sz="2600">
                <a:solidFill>
                  <a:srgbClr val="BABDD5"/>
                </a:solidFill>
                <a:latin typeface="Inter"/>
                <a:ea typeface="Inter"/>
                <a:cs typeface="Inter"/>
                <a:sym typeface="Inter"/>
              </a:rPr>
              <a:t>In the shared-memory model, a region of memory that is shared by the cooperating processes if established. Processes can then exchange information by reading and writing data to the shared region (similar to files but the here the “file” is a shared memory region).</a:t>
            </a:r>
          </a:p>
          <a:p>
            <a:pPr algn="just">
              <a:lnSpc>
                <a:spcPts val="3640"/>
              </a:lnSpc>
              <a:spcBef>
                <a:spcPct val="0"/>
              </a:spcBef>
            </a:pPr>
            <a:r>
              <a:rPr lang="en-US" sz="2600">
                <a:solidFill>
                  <a:srgbClr val="BABDD5"/>
                </a:solidFill>
                <a:latin typeface="Inter"/>
                <a:ea typeface="Inter"/>
                <a:cs typeface="Inter"/>
                <a:sym typeface="Inter"/>
              </a:rPr>
              <a:t>Shared memory allows maximum speed and convenience of communication. After shared memory is established, all accesses are treated as routine memory accesses.</a:t>
            </a:r>
          </a:p>
        </p:txBody>
      </p:sp>
      <p:grpSp>
        <p:nvGrpSpPr>
          <p:cNvPr name="Group 70" id="70"/>
          <p:cNvGrpSpPr/>
          <p:nvPr/>
        </p:nvGrpSpPr>
        <p:grpSpPr>
          <a:xfrm rot="0">
            <a:off x="6742345" y="8548598"/>
            <a:ext cx="709702" cy="709702"/>
            <a:chOff x="0" y="0"/>
            <a:chExt cx="186917" cy="186917"/>
          </a:xfrm>
        </p:grpSpPr>
        <p:sp>
          <p:nvSpPr>
            <p:cNvPr name="Freeform 71" id="71"/>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72" id="72"/>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73" id="73"/>
          <p:cNvGrpSpPr/>
          <p:nvPr/>
        </p:nvGrpSpPr>
        <p:grpSpPr>
          <a:xfrm rot="0">
            <a:off x="7655373" y="8548598"/>
            <a:ext cx="709702" cy="709702"/>
            <a:chOff x="0" y="0"/>
            <a:chExt cx="186917" cy="186917"/>
          </a:xfrm>
        </p:grpSpPr>
        <p:sp>
          <p:nvSpPr>
            <p:cNvPr name="Freeform 74" id="74"/>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75" id="75"/>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76" id="76"/>
          <p:cNvGrpSpPr/>
          <p:nvPr/>
        </p:nvGrpSpPr>
        <p:grpSpPr>
          <a:xfrm rot="0">
            <a:off x="8568402" y="8548598"/>
            <a:ext cx="709702" cy="709702"/>
            <a:chOff x="0" y="0"/>
            <a:chExt cx="186917" cy="186917"/>
          </a:xfrm>
        </p:grpSpPr>
        <p:sp>
          <p:nvSpPr>
            <p:cNvPr name="Freeform 77" id="77"/>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78" id="78"/>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79" id="79"/>
          <p:cNvGrpSpPr/>
          <p:nvPr/>
        </p:nvGrpSpPr>
        <p:grpSpPr>
          <a:xfrm rot="0">
            <a:off x="9481430" y="8548598"/>
            <a:ext cx="709702" cy="709702"/>
            <a:chOff x="0" y="0"/>
            <a:chExt cx="186917" cy="186917"/>
          </a:xfrm>
        </p:grpSpPr>
        <p:sp>
          <p:nvSpPr>
            <p:cNvPr name="Freeform 80" id="80"/>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81" id="81"/>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82" id="82"/>
          <p:cNvGrpSpPr/>
          <p:nvPr/>
        </p:nvGrpSpPr>
        <p:grpSpPr>
          <a:xfrm rot="0">
            <a:off x="10394459" y="8548598"/>
            <a:ext cx="709702" cy="709702"/>
            <a:chOff x="0" y="0"/>
            <a:chExt cx="186917" cy="186917"/>
          </a:xfrm>
        </p:grpSpPr>
        <p:sp>
          <p:nvSpPr>
            <p:cNvPr name="Freeform 83" id="83"/>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84" id="84"/>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85" id="85"/>
          <p:cNvGrpSpPr/>
          <p:nvPr/>
        </p:nvGrpSpPr>
        <p:grpSpPr>
          <a:xfrm rot="-10800000">
            <a:off x="9278103" y="7018526"/>
            <a:ext cx="5797427" cy="1113405"/>
            <a:chOff x="0" y="0"/>
            <a:chExt cx="1526894" cy="293243"/>
          </a:xfrm>
        </p:grpSpPr>
        <p:sp>
          <p:nvSpPr>
            <p:cNvPr name="Freeform 86" id="86"/>
            <p:cNvSpPr/>
            <p:nvPr/>
          </p:nvSpPr>
          <p:spPr>
            <a:xfrm flipH="false" flipV="false" rot="0">
              <a:off x="0" y="0"/>
              <a:ext cx="1526894" cy="293243"/>
            </a:xfrm>
            <a:custGeom>
              <a:avLst/>
              <a:gdLst/>
              <a:ahLst/>
              <a:cxnLst/>
              <a:rect r="r" b="b" t="t" l="l"/>
              <a:pathLst>
                <a:path h="293243" w="1526894">
                  <a:moveTo>
                    <a:pt x="0" y="0"/>
                  </a:moveTo>
                  <a:lnTo>
                    <a:pt x="1526894" y="0"/>
                  </a:lnTo>
                  <a:lnTo>
                    <a:pt x="1526894" y="293243"/>
                  </a:lnTo>
                  <a:lnTo>
                    <a:pt x="0" y="293243"/>
                  </a:lnTo>
                  <a:close/>
                </a:path>
              </a:pathLst>
            </a:custGeom>
            <a:solidFill>
              <a:srgbClr val="EC6A5E"/>
            </a:solidFill>
            <a:ln w="38100" cap="sq">
              <a:solidFill>
                <a:srgbClr val="FFFFFF"/>
              </a:solidFill>
              <a:prstDash val="solid"/>
              <a:miter/>
            </a:ln>
          </p:spPr>
        </p:sp>
        <p:sp>
          <p:nvSpPr>
            <p:cNvPr name="TextBox 87" id="87"/>
            <p:cNvSpPr txBox="true"/>
            <p:nvPr/>
          </p:nvSpPr>
          <p:spPr>
            <a:xfrm>
              <a:off x="0" y="-123825"/>
              <a:ext cx="1526894" cy="417068"/>
            </a:xfrm>
            <a:prstGeom prst="rect">
              <a:avLst/>
            </a:prstGeom>
          </p:spPr>
          <p:txBody>
            <a:bodyPr anchor="ctr" rtlCol="false" tIns="50800" lIns="50800" bIns="50800" rIns="50800"/>
            <a:lstStyle/>
            <a:p>
              <a:pPr algn="ctr">
                <a:lnSpc>
                  <a:spcPts val="3360"/>
                </a:lnSpc>
              </a:pPr>
            </a:p>
          </p:txBody>
        </p:sp>
      </p:grpSp>
      <p:grpSp>
        <p:nvGrpSpPr>
          <p:cNvPr name="Group 88" id="88"/>
          <p:cNvGrpSpPr/>
          <p:nvPr/>
        </p:nvGrpSpPr>
        <p:grpSpPr>
          <a:xfrm rot="-10800000">
            <a:off x="14106228" y="7207803"/>
            <a:ext cx="709702" cy="709702"/>
            <a:chOff x="0" y="0"/>
            <a:chExt cx="186917" cy="186917"/>
          </a:xfrm>
        </p:grpSpPr>
        <p:sp>
          <p:nvSpPr>
            <p:cNvPr name="Freeform 89" id="89"/>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90" id="90"/>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91" id="91"/>
          <p:cNvGrpSpPr/>
          <p:nvPr/>
        </p:nvGrpSpPr>
        <p:grpSpPr>
          <a:xfrm rot="-10800000">
            <a:off x="13193199" y="7207803"/>
            <a:ext cx="709702" cy="709702"/>
            <a:chOff x="0" y="0"/>
            <a:chExt cx="186917" cy="186917"/>
          </a:xfrm>
        </p:grpSpPr>
        <p:sp>
          <p:nvSpPr>
            <p:cNvPr name="Freeform 92" id="92"/>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93" id="93"/>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94" id="94"/>
          <p:cNvGrpSpPr/>
          <p:nvPr/>
        </p:nvGrpSpPr>
        <p:grpSpPr>
          <a:xfrm rot="-10800000">
            <a:off x="12280171" y="7207803"/>
            <a:ext cx="709702" cy="709702"/>
            <a:chOff x="0" y="0"/>
            <a:chExt cx="186917" cy="186917"/>
          </a:xfrm>
        </p:grpSpPr>
        <p:sp>
          <p:nvSpPr>
            <p:cNvPr name="Freeform 95" id="95"/>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96" id="96"/>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97" id="97"/>
          <p:cNvGrpSpPr/>
          <p:nvPr/>
        </p:nvGrpSpPr>
        <p:grpSpPr>
          <a:xfrm rot="-10800000">
            <a:off x="11367142" y="7207803"/>
            <a:ext cx="709702" cy="709702"/>
            <a:chOff x="0" y="0"/>
            <a:chExt cx="186917" cy="186917"/>
          </a:xfrm>
        </p:grpSpPr>
        <p:sp>
          <p:nvSpPr>
            <p:cNvPr name="Freeform 98" id="98"/>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99" id="99"/>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00" id="100"/>
          <p:cNvGrpSpPr/>
          <p:nvPr/>
        </p:nvGrpSpPr>
        <p:grpSpPr>
          <a:xfrm rot="-10800000">
            <a:off x="10454114" y="7207803"/>
            <a:ext cx="709702" cy="709702"/>
            <a:chOff x="0" y="0"/>
            <a:chExt cx="186917" cy="186917"/>
          </a:xfrm>
        </p:grpSpPr>
        <p:sp>
          <p:nvSpPr>
            <p:cNvPr name="Freeform 101" id="101"/>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102" id="102"/>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03" id="103"/>
          <p:cNvGrpSpPr/>
          <p:nvPr/>
        </p:nvGrpSpPr>
        <p:grpSpPr>
          <a:xfrm rot="-10800000">
            <a:off x="9541085" y="7207803"/>
            <a:ext cx="709702" cy="709702"/>
            <a:chOff x="0" y="0"/>
            <a:chExt cx="186917" cy="186917"/>
          </a:xfrm>
        </p:grpSpPr>
        <p:sp>
          <p:nvSpPr>
            <p:cNvPr name="Freeform 104" id="104"/>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105" id="105"/>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sp>
        <p:nvSpPr>
          <p:cNvPr name="TextBox 106" id="106"/>
          <p:cNvSpPr txBox="true"/>
          <p:nvPr/>
        </p:nvSpPr>
        <p:spPr>
          <a:xfrm rot="0">
            <a:off x="7632064" y="9555921"/>
            <a:ext cx="1646039" cy="405764"/>
          </a:xfrm>
          <a:prstGeom prst="rect">
            <a:avLst/>
          </a:prstGeom>
        </p:spPr>
        <p:txBody>
          <a:bodyPr anchor="t" rtlCol="false" tIns="0" lIns="0" bIns="0" rIns="0">
            <a:spAutoFit/>
          </a:bodyPr>
          <a:lstStyle/>
          <a:p>
            <a:pPr algn="ctr">
              <a:lnSpc>
                <a:spcPts val="3360"/>
              </a:lnSpc>
              <a:spcBef>
                <a:spcPct val="0"/>
              </a:spcBef>
            </a:pPr>
            <a:r>
              <a:rPr lang="en-US" sz="2400">
                <a:solidFill>
                  <a:srgbClr val="FFFFFF"/>
                </a:solidFill>
                <a:latin typeface="JetBrains Mono"/>
                <a:ea typeface="JetBrains Mono"/>
                <a:cs typeface="JetBrains Mono"/>
                <a:sym typeface="JetBrains Mono"/>
              </a:rPr>
              <a:t>process 1</a:t>
            </a:r>
          </a:p>
        </p:txBody>
      </p:sp>
      <p:sp>
        <p:nvSpPr>
          <p:cNvPr name="TextBox 107" id="107"/>
          <p:cNvSpPr txBox="true"/>
          <p:nvPr/>
        </p:nvSpPr>
        <p:spPr>
          <a:xfrm rot="0">
            <a:off x="12725031" y="6403158"/>
            <a:ext cx="1646039" cy="405764"/>
          </a:xfrm>
          <a:prstGeom prst="rect">
            <a:avLst/>
          </a:prstGeom>
        </p:spPr>
        <p:txBody>
          <a:bodyPr anchor="t" rtlCol="false" tIns="0" lIns="0" bIns="0" rIns="0">
            <a:spAutoFit/>
          </a:bodyPr>
          <a:lstStyle/>
          <a:p>
            <a:pPr algn="ctr">
              <a:lnSpc>
                <a:spcPts val="3360"/>
              </a:lnSpc>
              <a:spcBef>
                <a:spcPct val="0"/>
              </a:spcBef>
            </a:pPr>
            <a:r>
              <a:rPr lang="en-US" sz="2400">
                <a:solidFill>
                  <a:srgbClr val="FFFFFF"/>
                </a:solidFill>
                <a:latin typeface="JetBrains Mono"/>
                <a:ea typeface="JetBrains Mono"/>
                <a:cs typeface="JetBrains Mono"/>
                <a:sym typeface="JetBrains Mono"/>
              </a:rPr>
              <a:t>process 2</a:t>
            </a:r>
          </a:p>
        </p:txBody>
      </p:sp>
      <p:sp>
        <p:nvSpPr>
          <p:cNvPr name="AutoShape 108" id="108"/>
          <p:cNvSpPr/>
          <p:nvPr/>
        </p:nvSpPr>
        <p:spPr>
          <a:xfrm>
            <a:off x="9278273" y="6723199"/>
            <a:ext cx="2135588" cy="19050"/>
          </a:xfrm>
          <a:prstGeom prst="line">
            <a:avLst/>
          </a:prstGeom>
          <a:ln cap="flat" w="38100">
            <a:solidFill>
              <a:srgbClr val="BABDD5"/>
            </a:solidFill>
            <a:prstDash val="sysDot"/>
            <a:headEnd type="none" len="sm" w="sm"/>
            <a:tailEnd type="none" len="sm" w="sm"/>
          </a:ln>
        </p:spPr>
      </p:sp>
      <p:sp>
        <p:nvSpPr>
          <p:cNvPr name="AutoShape 109" id="109"/>
          <p:cNvSpPr/>
          <p:nvPr/>
        </p:nvSpPr>
        <p:spPr>
          <a:xfrm>
            <a:off x="9326665" y="9666651"/>
            <a:ext cx="2135588" cy="19050"/>
          </a:xfrm>
          <a:prstGeom prst="line">
            <a:avLst/>
          </a:prstGeom>
          <a:ln cap="flat" w="38100">
            <a:solidFill>
              <a:srgbClr val="BABDD5"/>
            </a:solidFill>
            <a:prstDash val="sysDot"/>
            <a:headEnd type="none" len="sm" w="sm"/>
            <a:tailEnd type="none" len="sm" w="sm"/>
          </a:ln>
        </p:spPr>
      </p:sp>
      <p:sp>
        <p:nvSpPr>
          <p:cNvPr name="AutoShape 110" id="110"/>
          <p:cNvSpPr/>
          <p:nvPr/>
        </p:nvSpPr>
        <p:spPr>
          <a:xfrm>
            <a:off x="9278103" y="6723199"/>
            <a:ext cx="29511" cy="2962502"/>
          </a:xfrm>
          <a:prstGeom prst="line">
            <a:avLst/>
          </a:prstGeom>
          <a:ln cap="flat" w="38100">
            <a:solidFill>
              <a:srgbClr val="FFFFFF"/>
            </a:solidFill>
            <a:prstDash val="sysDot"/>
            <a:headEnd type="none" len="sm" w="sm"/>
            <a:tailEnd type="none" len="sm" w="sm"/>
          </a:ln>
        </p:spPr>
      </p:sp>
      <p:sp>
        <p:nvSpPr>
          <p:cNvPr name="AutoShape 111" id="111"/>
          <p:cNvSpPr/>
          <p:nvPr/>
        </p:nvSpPr>
        <p:spPr>
          <a:xfrm>
            <a:off x="11367142" y="6742249"/>
            <a:ext cx="15748" cy="2957740"/>
          </a:xfrm>
          <a:prstGeom prst="line">
            <a:avLst/>
          </a:prstGeom>
          <a:ln cap="flat" w="38100">
            <a:solidFill>
              <a:srgbClr val="FFFFFF"/>
            </a:solidFill>
            <a:prstDash val="sysDot"/>
            <a:headEnd type="none" len="sm" w="sm"/>
            <a:tailEnd type="none" len="sm" w="sm"/>
          </a:ln>
        </p:spPr>
      </p:sp>
      <p:sp>
        <p:nvSpPr>
          <p:cNvPr name="TextBox 112" id="112"/>
          <p:cNvSpPr txBox="true"/>
          <p:nvPr/>
        </p:nvSpPr>
        <p:spPr>
          <a:xfrm rot="0">
            <a:off x="8878867" y="6154875"/>
            <a:ext cx="3031182" cy="349249"/>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Canva Sans"/>
                <a:ea typeface="Canva Sans"/>
                <a:cs typeface="Canva Sans"/>
                <a:sym typeface="Canva Sans"/>
              </a:rPr>
              <a:t>shared memory segment</a:t>
            </a:r>
          </a:p>
        </p:txBody>
      </p:sp>
      <p:sp>
        <p:nvSpPr>
          <p:cNvPr name="Freeform 113" id="113"/>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114" id="114"/>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115" id="115"/>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116" id="116"/>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117" id="117"/>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118" id="118"/>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119" id="119"/>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120" id="120"/>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121" id="121"/>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122" id="122"/>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123" id="123"/>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124" id="124"/>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125" id="125"/>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126" id="126"/>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127" id="127"/>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128" id="128"/>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129" id="129"/>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130" id="130"/>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131" id="131"/>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132" id="132"/>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133" id="133"/>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134" id="134"/>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135" id="135"/>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136" id="136"/>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137" id="137"/>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138" id="138"/>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139" id="139"/>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140" id="140"/>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141" id="141"/>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142" id="142"/>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143" id="143"/>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472322" cy="127937"/>
            <a:chOff x="0" y="0"/>
            <a:chExt cx="629763" cy="170583"/>
          </a:xfrm>
        </p:grpSpPr>
        <p:grpSp>
          <p:nvGrpSpPr>
            <p:cNvPr name="Group 6" id="6"/>
            <p:cNvGrpSpPr/>
            <p:nvPr/>
          </p:nvGrpSpPr>
          <p:grpSpPr>
            <a:xfrm rot="0">
              <a:off x="0" y="0"/>
              <a:ext cx="170583" cy="17058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8" id="8"/>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9" id="9"/>
            <p:cNvGrpSpPr/>
            <p:nvPr/>
          </p:nvGrpSpPr>
          <p:grpSpPr>
            <a:xfrm rot="0">
              <a:off x="229590" y="0"/>
              <a:ext cx="170583" cy="17058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1" id="11"/>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2" id="12"/>
            <p:cNvGrpSpPr/>
            <p:nvPr/>
          </p:nvGrpSpPr>
          <p:grpSpPr>
            <a:xfrm rot="0">
              <a:off x="459180" y="0"/>
              <a:ext cx="170583" cy="17058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4" id="14"/>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grpSp>
        <p:nvGrpSpPr>
          <p:cNvPr name="Group 15" id="15"/>
          <p:cNvGrpSpPr/>
          <p:nvPr/>
        </p:nvGrpSpPr>
        <p:grpSpPr>
          <a:xfrm rot="0">
            <a:off x="6338574" y="88343"/>
            <a:ext cx="5610852" cy="253670"/>
            <a:chOff x="0" y="0"/>
            <a:chExt cx="1477755" cy="66810"/>
          </a:xfrm>
        </p:grpSpPr>
        <p:sp>
          <p:nvSpPr>
            <p:cNvPr name="Freeform 16" id="16"/>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7" id="17"/>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8" id="18"/>
          <p:cNvGrpSpPr/>
          <p:nvPr/>
        </p:nvGrpSpPr>
        <p:grpSpPr>
          <a:xfrm rot="0">
            <a:off x="6351211" y="101171"/>
            <a:ext cx="5584880" cy="227124"/>
            <a:chOff x="0" y="0"/>
            <a:chExt cx="1470915" cy="59819"/>
          </a:xfrm>
        </p:grpSpPr>
        <p:sp>
          <p:nvSpPr>
            <p:cNvPr name="Freeform 19" id="19"/>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20" id="20"/>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1" id="21"/>
          <p:cNvGrpSpPr/>
          <p:nvPr/>
        </p:nvGrpSpPr>
        <p:grpSpPr>
          <a:xfrm rot="0">
            <a:off x="0" y="420831"/>
            <a:ext cx="431511" cy="9997699"/>
            <a:chOff x="0" y="0"/>
            <a:chExt cx="113649" cy="2633139"/>
          </a:xfrm>
        </p:grpSpPr>
        <p:sp>
          <p:nvSpPr>
            <p:cNvPr name="Freeform 22" id="22"/>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3" id="23"/>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4" id="24"/>
          <p:cNvGrpSpPr/>
          <p:nvPr/>
        </p:nvGrpSpPr>
        <p:grpSpPr>
          <a:xfrm rot="0">
            <a:off x="418601" y="430356"/>
            <a:ext cx="3378005" cy="9997699"/>
            <a:chOff x="0" y="0"/>
            <a:chExt cx="889680" cy="2633139"/>
          </a:xfrm>
        </p:grpSpPr>
        <p:sp>
          <p:nvSpPr>
            <p:cNvPr name="Freeform 25" id="25"/>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6" id="26"/>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7" id="27"/>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8" id="28"/>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9" id="29"/>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30" id="30"/>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1" id="31"/>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2" id="32"/>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3" id="33"/>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4" id="34"/>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5" id="35"/>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6" id="36"/>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7" id="37"/>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8" id="38"/>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9" id="39"/>
          <p:cNvGrpSpPr/>
          <p:nvPr/>
        </p:nvGrpSpPr>
        <p:grpSpPr>
          <a:xfrm rot="0">
            <a:off x="3695596" y="430356"/>
            <a:ext cx="14497154" cy="9997699"/>
            <a:chOff x="0" y="0"/>
            <a:chExt cx="3818180" cy="2633139"/>
          </a:xfrm>
        </p:grpSpPr>
        <p:sp>
          <p:nvSpPr>
            <p:cNvPr name="Freeform 40" id="40"/>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1" id="41"/>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2" id="42"/>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3" id="43"/>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4" id="44"/>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5" id="45"/>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6" id="46"/>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7" id="47"/>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8" id="48"/>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9" id="49"/>
          <p:cNvSpPr/>
          <p:nvPr/>
        </p:nvSpPr>
        <p:spPr>
          <a:xfrm flipH="false" flipV="false" rot="0">
            <a:off x="5924566"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50" id="50"/>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2" id="52"/>
          <p:cNvSpPr/>
          <p:nvPr/>
        </p:nvSpPr>
        <p:spPr>
          <a:xfrm>
            <a:off x="3882332" y="841232"/>
            <a:ext cx="2282989" cy="0"/>
          </a:xfrm>
          <a:prstGeom prst="line">
            <a:avLst/>
          </a:prstGeom>
          <a:ln cap="flat" w="19050">
            <a:solidFill>
              <a:srgbClr val="91C9C4"/>
            </a:solidFill>
            <a:prstDash val="solid"/>
            <a:headEnd type="none" len="sm" w="sm"/>
            <a:tailEnd type="none" len="sm" w="sm"/>
          </a:ln>
        </p:spPr>
      </p:sp>
      <p:sp>
        <p:nvSpPr>
          <p:cNvPr name="AutoShape 53" id="53"/>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4" id="54"/>
          <p:cNvSpPr/>
          <p:nvPr/>
        </p:nvSpPr>
        <p:spPr>
          <a:xfrm>
            <a:off x="4184732" y="1774379"/>
            <a:ext cx="12899278" cy="0"/>
          </a:xfrm>
          <a:prstGeom prst="line">
            <a:avLst/>
          </a:prstGeom>
          <a:ln cap="flat" w="9525">
            <a:solidFill>
              <a:srgbClr val="BABDD5"/>
            </a:solidFill>
            <a:prstDash val="solid"/>
            <a:headEnd type="none" len="sm" w="sm"/>
            <a:tailEnd type="none" len="sm" w="sm"/>
          </a:ln>
        </p:spPr>
      </p:sp>
      <p:grpSp>
        <p:nvGrpSpPr>
          <p:cNvPr name="Group 55" id="55"/>
          <p:cNvGrpSpPr/>
          <p:nvPr/>
        </p:nvGrpSpPr>
        <p:grpSpPr>
          <a:xfrm rot="0">
            <a:off x="5569715" y="8334172"/>
            <a:ext cx="5797427" cy="1113405"/>
            <a:chOff x="0" y="0"/>
            <a:chExt cx="7729903" cy="1484540"/>
          </a:xfrm>
        </p:grpSpPr>
        <p:grpSp>
          <p:nvGrpSpPr>
            <p:cNvPr name="Group 56" id="56"/>
            <p:cNvGrpSpPr/>
            <p:nvPr/>
          </p:nvGrpSpPr>
          <p:grpSpPr>
            <a:xfrm rot="0">
              <a:off x="0" y="0"/>
              <a:ext cx="7729903" cy="1484540"/>
              <a:chOff x="0" y="0"/>
              <a:chExt cx="1526894" cy="293243"/>
            </a:xfrm>
          </p:grpSpPr>
          <p:sp>
            <p:nvSpPr>
              <p:cNvPr name="Freeform 57" id="57"/>
              <p:cNvSpPr/>
              <p:nvPr/>
            </p:nvSpPr>
            <p:spPr>
              <a:xfrm flipH="false" flipV="false" rot="0">
                <a:off x="0" y="0"/>
                <a:ext cx="1526894" cy="293243"/>
              </a:xfrm>
              <a:custGeom>
                <a:avLst/>
                <a:gdLst/>
                <a:ahLst/>
                <a:cxnLst/>
                <a:rect r="r" b="b" t="t" l="l"/>
                <a:pathLst>
                  <a:path h="293243" w="1526894">
                    <a:moveTo>
                      <a:pt x="0" y="0"/>
                    </a:moveTo>
                    <a:lnTo>
                      <a:pt x="1526894" y="0"/>
                    </a:lnTo>
                    <a:lnTo>
                      <a:pt x="1526894" y="293243"/>
                    </a:lnTo>
                    <a:lnTo>
                      <a:pt x="0" y="293243"/>
                    </a:lnTo>
                    <a:close/>
                  </a:path>
                </a:pathLst>
              </a:custGeom>
              <a:solidFill>
                <a:srgbClr val="F4C04F"/>
              </a:solidFill>
              <a:ln w="38100" cap="sq">
                <a:solidFill>
                  <a:srgbClr val="FFFFFF"/>
                </a:solidFill>
                <a:prstDash val="solid"/>
                <a:miter/>
              </a:ln>
            </p:spPr>
          </p:sp>
          <p:sp>
            <p:nvSpPr>
              <p:cNvPr name="TextBox 58" id="58"/>
              <p:cNvSpPr txBox="true"/>
              <p:nvPr/>
            </p:nvSpPr>
            <p:spPr>
              <a:xfrm>
                <a:off x="0" y="-123825"/>
                <a:ext cx="1526894" cy="417068"/>
              </a:xfrm>
              <a:prstGeom prst="rect">
                <a:avLst/>
              </a:prstGeom>
            </p:spPr>
            <p:txBody>
              <a:bodyPr anchor="ctr" rtlCol="false" tIns="50800" lIns="50800" bIns="50800" rIns="50800"/>
              <a:lstStyle/>
              <a:p>
                <a:pPr algn="ctr">
                  <a:lnSpc>
                    <a:spcPts val="3360"/>
                  </a:lnSpc>
                </a:pPr>
              </a:p>
            </p:txBody>
          </p:sp>
        </p:grpSp>
        <p:grpSp>
          <p:nvGrpSpPr>
            <p:cNvPr name="Group 59" id="59"/>
            <p:cNvGrpSpPr/>
            <p:nvPr/>
          </p:nvGrpSpPr>
          <p:grpSpPr>
            <a:xfrm rot="0">
              <a:off x="346134" y="285902"/>
              <a:ext cx="946269" cy="946269"/>
              <a:chOff x="0" y="0"/>
              <a:chExt cx="186917" cy="186917"/>
            </a:xfrm>
          </p:grpSpPr>
          <p:sp>
            <p:nvSpPr>
              <p:cNvPr name="Freeform 60" id="60"/>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28575" cap="sq">
                <a:solidFill>
                  <a:srgbClr val="000000"/>
                </a:solidFill>
                <a:prstDash val="solid"/>
                <a:miter/>
              </a:ln>
            </p:spPr>
          </p:sp>
          <p:sp>
            <p:nvSpPr>
              <p:cNvPr name="TextBox 61" id="61"/>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62" id="62"/>
            <p:cNvGrpSpPr/>
            <p:nvPr/>
          </p:nvGrpSpPr>
          <p:grpSpPr>
            <a:xfrm rot="0">
              <a:off x="1563506" y="285902"/>
              <a:ext cx="946269" cy="946269"/>
              <a:chOff x="0" y="0"/>
              <a:chExt cx="186917" cy="186917"/>
            </a:xfrm>
          </p:grpSpPr>
          <p:sp>
            <p:nvSpPr>
              <p:cNvPr name="Freeform 63" id="63"/>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64" id="64"/>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65" id="65"/>
            <p:cNvGrpSpPr/>
            <p:nvPr/>
          </p:nvGrpSpPr>
          <p:grpSpPr>
            <a:xfrm rot="0">
              <a:off x="2780877" y="285902"/>
              <a:ext cx="946269" cy="946269"/>
              <a:chOff x="0" y="0"/>
              <a:chExt cx="186917" cy="186917"/>
            </a:xfrm>
          </p:grpSpPr>
          <p:sp>
            <p:nvSpPr>
              <p:cNvPr name="Freeform 66" id="66"/>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67" id="67"/>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68" id="68"/>
            <p:cNvGrpSpPr/>
            <p:nvPr/>
          </p:nvGrpSpPr>
          <p:grpSpPr>
            <a:xfrm rot="0">
              <a:off x="3998249" y="285902"/>
              <a:ext cx="946269" cy="946269"/>
              <a:chOff x="0" y="0"/>
              <a:chExt cx="186917" cy="186917"/>
            </a:xfrm>
          </p:grpSpPr>
          <p:sp>
            <p:nvSpPr>
              <p:cNvPr name="Freeform 69" id="69"/>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70" id="70"/>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71" id="71"/>
            <p:cNvGrpSpPr/>
            <p:nvPr/>
          </p:nvGrpSpPr>
          <p:grpSpPr>
            <a:xfrm rot="0">
              <a:off x="5215620" y="285902"/>
              <a:ext cx="946269" cy="946269"/>
              <a:chOff x="0" y="0"/>
              <a:chExt cx="186917" cy="186917"/>
            </a:xfrm>
          </p:grpSpPr>
          <p:sp>
            <p:nvSpPr>
              <p:cNvPr name="Freeform 72" id="72"/>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73" id="73"/>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74" id="74"/>
            <p:cNvGrpSpPr/>
            <p:nvPr/>
          </p:nvGrpSpPr>
          <p:grpSpPr>
            <a:xfrm rot="0">
              <a:off x="6432991" y="285902"/>
              <a:ext cx="946269" cy="946269"/>
              <a:chOff x="0" y="0"/>
              <a:chExt cx="186917" cy="186917"/>
            </a:xfrm>
          </p:grpSpPr>
          <p:sp>
            <p:nvSpPr>
              <p:cNvPr name="Freeform 75" id="75"/>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76" id="76"/>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grpSp>
        <p:nvGrpSpPr>
          <p:cNvPr name="Group 77" id="77"/>
          <p:cNvGrpSpPr/>
          <p:nvPr/>
        </p:nvGrpSpPr>
        <p:grpSpPr>
          <a:xfrm rot="0">
            <a:off x="9278103" y="7018526"/>
            <a:ext cx="5797427" cy="1113405"/>
            <a:chOff x="0" y="0"/>
            <a:chExt cx="7729903" cy="1484540"/>
          </a:xfrm>
        </p:grpSpPr>
        <p:grpSp>
          <p:nvGrpSpPr>
            <p:cNvPr name="Group 78" id="78"/>
            <p:cNvGrpSpPr/>
            <p:nvPr/>
          </p:nvGrpSpPr>
          <p:grpSpPr>
            <a:xfrm rot="-10800000">
              <a:off x="0" y="0"/>
              <a:ext cx="7729903" cy="1484540"/>
              <a:chOff x="0" y="0"/>
              <a:chExt cx="1526894" cy="293243"/>
            </a:xfrm>
          </p:grpSpPr>
          <p:sp>
            <p:nvSpPr>
              <p:cNvPr name="Freeform 79" id="79"/>
              <p:cNvSpPr/>
              <p:nvPr/>
            </p:nvSpPr>
            <p:spPr>
              <a:xfrm flipH="false" flipV="false" rot="0">
                <a:off x="0" y="0"/>
                <a:ext cx="1526894" cy="293243"/>
              </a:xfrm>
              <a:custGeom>
                <a:avLst/>
                <a:gdLst/>
                <a:ahLst/>
                <a:cxnLst/>
                <a:rect r="r" b="b" t="t" l="l"/>
                <a:pathLst>
                  <a:path h="293243" w="1526894">
                    <a:moveTo>
                      <a:pt x="0" y="0"/>
                    </a:moveTo>
                    <a:lnTo>
                      <a:pt x="1526894" y="0"/>
                    </a:lnTo>
                    <a:lnTo>
                      <a:pt x="1526894" y="293243"/>
                    </a:lnTo>
                    <a:lnTo>
                      <a:pt x="0" y="293243"/>
                    </a:lnTo>
                    <a:close/>
                  </a:path>
                </a:pathLst>
              </a:custGeom>
              <a:solidFill>
                <a:srgbClr val="EC6A5E"/>
              </a:solidFill>
              <a:ln w="38100" cap="sq">
                <a:solidFill>
                  <a:srgbClr val="FFFFFF"/>
                </a:solidFill>
                <a:prstDash val="solid"/>
                <a:miter/>
              </a:ln>
            </p:spPr>
          </p:sp>
          <p:sp>
            <p:nvSpPr>
              <p:cNvPr name="TextBox 80" id="80"/>
              <p:cNvSpPr txBox="true"/>
              <p:nvPr/>
            </p:nvSpPr>
            <p:spPr>
              <a:xfrm>
                <a:off x="0" y="-123825"/>
                <a:ext cx="1526894" cy="417068"/>
              </a:xfrm>
              <a:prstGeom prst="rect">
                <a:avLst/>
              </a:prstGeom>
            </p:spPr>
            <p:txBody>
              <a:bodyPr anchor="ctr" rtlCol="false" tIns="50800" lIns="50800" bIns="50800" rIns="50800"/>
              <a:lstStyle/>
              <a:p>
                <a:pPr algn="ctr">
                  <a:lnSpc>
                    <a:spcPts val="3360"/>
                  </a:lnSpc>
                </a:pPr>
              </a:p>
            </p:txBody>
          </p:sp>
        </p:grpSp>
        <p:grpSp>
          <p:nvGrpSpPr>
            <p:cNvPr name="Group 81" id="81"/>
            <p:cNvGrpSpPr/>
            <p:nvPr/>
          </p:nvGrpSpPr>
          <p:grpSpPr>
            <a:xfrm rot="-10800000">
              <a:off x="6437499" y="252369"/>
              <a:ext cx="946269" cy="946269"/>
              <a:chOff x="0" y="0"/>
              <a:chExt cx="186917" cy="186917"/>
            </a:xfrm>
          </p:grpSpPr>
          <p:sp>
            <p:nvSpPr>
              <p:cNvPr name="Freeform 82" id="82"/>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83" id="83"/>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84" id="84"/>
            <p:cNvGrpSpPr/>
            <p:nvPr/>
          </p:nvGrpSpPr>
          <p:grpSpPr>
            <a:xfrm rot="-10800000">
              <a:off x="5220128" y="252369"/>
              <a:ext cx="946269" cy="946269"/>
              <a:chOff x="0" y="0"/>
              <a:chExt cx="186917" cy="186917"/>
            </a:xfrm>
          </p:grpSpPr>
          <p:sp>
            <p:nvSpPr>
              <p:cNvPr name="Freeform 85" id="85"/>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86" id="86"/>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87" id="87"/>
            <p:cNvGrpSpPr/>
            <p:nvPr/>
          </p:nvGrpSpPr>
          <p:grpSpPr>
            <a:xfrm rot="-10800000">
              <a:off x="4002757" y="252369"/>
              <a:ext cx="946269" cy="946269"/>
              <a:chOff x="0" y="0"/>
              <a:chExt cx="186917" cy="186917"/>
            </a:xfrm>
          </p:grpSpPr>
          <p:sp>
            <p:nvSpPr>
              <p:cNvPr name="Freeform 88" id="88"/>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89" id="89"/>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90" id="90"/>
            <p:cNvGrpSpPr/>
            <p:nvPr/>
          </p:nvGrpSpPr>
          <p:grpSpPr>
            <a:xfrm rot="-10800000">
              <a:off x="2785385" y="252369"/>
              <a:ext cx="946269" cy="946269"/>
              <a:chOff x="0" y="0"/>
              <a:chExt cx="186917" cy="186917"/>
            </a:xfrm>
          </p:grpSpPr>
          <p:sp>
            <p:nvSpPr>
              <p:cNvPr name="Freeform 91" id="91"/>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92" id="92"/>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93" id="93"/>
            <p:cNvGrpSpPr/>
            <p:nvPr/>
          </p:nvGrpSpPr>
          <p:grpSpPr>
            <a:xfrm rot="-10800000">
              <a:off x="1568014" y="252369"/>
              <a:ext cx="946269" cy="946269"/>
              <a:chOff x="0" y="0"/>
              <a:chExt cx="186917" cy="186917"/>
            </a:xfrm>
          </p:grpSpPr>
          <p:sp>
            <p:nvSpPr>
              <p:cNvPr name="Freeform 94" id="94"/>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95" id="95"/>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96" id="96"/>
            <p:cNvGrpSpPr/>
            <p:nvPr/>
          </p:nvGrpSpPr>
          <p:grpSpPr>
            <a:xfrm rot="-10800000">
              <a:off x="350642" y="252369"/>
              <a:ext cx="946269" cy="946269"/>
              <a:chOff x="0" y="0"/>
              <a:chExt cx="186917" cy="186917"/>
            </a:xfrm>
          </p:grpSpPr>
          <p:sp>
            <p:nvSpPr>
              <p:cNvPr name="Freeform 97" id="97"/>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98" id="98"/>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sp>
        <p:nvSpPr>
          <p:cNvPr name="AutoShape 99" id="99"/>
          <p:cNvSpPr/>
          <p:nvPr/>
        </p:nvSpPr>
        <p:spPr>
          <a:xfrm>
            <a:off x="9231384" y="3815585"/>
            <a:ext cx="2135588" cy="19050"/>
          </a:xfrm>
          <a:prstGeom prst="line">
            <a:avLst/>
          </a:prstGeom>
          <a:ln cap="flat" w="38100">
            <a:solidFill>
              <a:srgbClr val="BABDD5"/>
            </a:solidFill>
            <a:prstDash val="sysDot"/>
            <a:headEnd type="none" len="sm" w="sm"/>
            <a:tailEnd type="none" len="sm" w="sm"/>
          </a:ln>
        </p:spPr>
      </p:sp>
      <p:sp>
        <p:nvSpPr>
          <p:cNvPr name="AutoShape 100" id="100"/>
          <p:cNvSpPr/>
          <p:nvPr/>
        </p:nvSpPr>
        <p:spPr>
          <a:xfrm>
            <a:off x="9326665" y="9666651"/>
            <a:ext cx="2135588" cy="19050"/>
          </a:xfrm>
          <a:prstGeom prst="line">
            <a:avLst/>
          </a:prstGeom>
          <a:ln cap="flat" w="38100">
            <a:solidFill>
              <a:srgbClr val="BABDD5"/>
            </a:solidFill>
            <a:prstDash val="sysDot"/>
            <a:headEnd type="none" len="sm" w="sm"/>
            <a:tailEnd type="none" len="sm" w="sm"/>
          </a:ln>
        </p:spPr>
      </p:sp>
      <p:sp>
        <p:nvSpPr>
          <p:cNvPr name="AutoShape 101" id="101"/>
          <p:cNvSpPr/>
          <p:nvPr/>
        </p:nvSpPr>
        <p:spPr>
          <a:xfrm>
            <a:off x="9231384" y="3834635"/>
            <a:ext cx="76231" cy="5851067"/>
          </a:xfrm>
          <a:prstGeom prst="line">
            <a:avLst/>
          </a:prstGeom>
          <a:ln cap="flat" w="38100">
            <a:solidFill>
              <a:srgbClr val="FFFFFF"/>
            </a:solidFill>
            <a:prstDash val="sysDot"/>
            <a:headEnd type="none" len="sm" w="sm"/>
            <a:tailEnd type="none" len="sm" w="sm"/>
          </a:ln>
        </p:spPr>
      </p:sp>
      <p:sp>
        <p:nvSpPr>
          <p:cNvPr name="AutoShape 102" id="102"/>
          <p:cNvSpPr/>
          <p:nvPr/>
        </p:nvSpPr>
        <p:spPr>
          <a:xfrm>
            <a:off x="11367142" y="3834635"/>
            <a:ext cx="15748" cy="5865354"/>
          </a:xfrm>
          <a:prstGeom prst="line">
            <a:avLst/>
          </a:prstGeom>
          <a:ln cap="flat" w="38100">
            <a:solidFill>
              <a:srgbClr val="FFFFFF"/>
            </a:solidFill>
            <a:prstDash val="sysDot"/>
            <a:headEnd type="none" len="sm" w="sm"/>
            <a:tailEnd type="none" len="sm" w="sm"/>
          </a:ln>
        </p:spPr>
      </p:sp>
      <p:grpSp>
        <p:nvGrpSpPr>
          <p:cNvPr name="Group 103" id="103"/>
          <p:cNvGrpSpPr/>
          <p:nvPr/>
        </p:nvGrpSpPr>
        <p:grpSpPr>
          <a:xfrm rot="0">
            <a:off x="5304703" y="5705096"/>
            <a:ext cx="5797427" cy="1113405"/>
            <a:chOff x="0" y="0"/>
            <a:chExt cx="7729903" cy="1484540"/>
          </a:xfrm>
        </p:grpSpPr>
        <p:grpSp>
          <p:nvGrpSpPr>
            <p:cNvPr name="Group 104" id="104"/>
            <p:cNvGrpSpPr/>
            <p:nvPr/>
          </p:nvGrpSpPr>
          <p:grpSpPr>
            <a:xfrm rot="0">
              <a:off x="0" y="0"/>
              <a:ext cx="7729903" cy="1484540"/>
              <a:chOff x="0" y="0"/>
              <a:chExt cx="1526894" cy="293243"/>
            </a:xfrm>
          </p:grpSpPr>
          <p:sp>
            <p:nvSpPr>
              <p:cNvPr name="Freeform 105" id="105"/>
              <p:cNvSpPr/>
              <p:nvPr/>
            </p:nvSpPr>
            <p:spPr>
              <a:xfrm flipH="false" flipV="false" rot="0">
                <a:off x="0" y="0"/>
                <a:ext cx="1526894" cy="293243"/>
              </a:xfrm>
              <a:custGeom>
                <a:avLst/>
                <a:gdLst/>
                <a:ahLst/>
                <a:cxnLst/>
                <a:rect r="r" b="b" t="t" l="l"/>
                <a:pathLst>
                  <a:path h="293243" w="1526894">
                    <a:moveTo>
                      <a:pt x="0" y="0"/>
                    </a:moveTo>
                    <a:lnTo>
                      <a:pt x="1526894" y="0"/>
                    </a:lnTo>
                    <a:lnTo>
                      <a:pt x="1526894" y="293243"/>
                    </a:lnTo>
                    <a:lnTo>
                      <a:pt x="0" y="293243"/>
                    </a:lnTo>
                    <a:close/>
                  </a:path>
                </a:pathLst>
              </a:custGeom>
              <a:solidFill>
                <a:srgbClr val="0CC0DF"/>
              </a:solidFill>
              <a:ln w="38100" cap="sq">
                <a:solidFill>
                  <a:srgbClr val="FFFFFF"/>
                </a:solidFill>
                <a:prstDash val="solid"/>
                <a:miter/>
              </a:ln>
            </p:spPr>
          </p:sp>
          <p:sp>
            <p:nvSpPr>
              <p:cNvPr name="TextBox 106" id="106"/>
              <p:cNvSpPr txBox="true"/>
              <p:nvPr/>
            </p:nvSpPr>
            <p:spPr>
              <a:xfrm>
                <a:off x="0" y="-123825"/>
                <a:ext cx="1526894" cy="417068"/>
              </a:xfrm>
              <a:prstGeom prst="rect">
                <a:avLst/>
              </a:prstGeom>
            </p:spPr>
            <p:txBody>
              <a:bodyPr anchor="ctr" rtlCol="false" tIns="50800" lIns="50800" bIns="50800" rIns="50800"/>
              <a:lstStyle/>
              <a:p>
                <a:pPr algn="ctr">
                  <a:lnSpc>
                    <a:spcPts val="3360"/>
                  </a:lnSpc>
                </a:pPr>
              </a:p>
            </p:txBody>
          </p:sp>
        </p:grpSp>
        <p:grpSp>
          <p:nvGrpSpPr>
            <p:cNvPr name="Group 107" id="107"/>
            <p:cNvGrpSpPr/>
            <p:nvPr/>
          </p:nvGrpSpPr>
          <p:grpSpPr>
            <a:xfrm rot="0">
              <a:off x="346134" y="285902"/>
              <a:ext cx="946269" cy="946269"/>
              <a:chOff x="0" y="0"/>
              <a:chExt cx="186917" cy="186917"/>
            </a:xfrm>
          </p:grpSpPr>
          <p:sp>
            <p:nvSpPr>
              <p:cNvPr name="Freeform 108" id="108"/>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28575" cap="sq">
                <a:solidFill>
                  <a:srgbClr val="000000"/>
                </a:solidFill>
                <a:prstDash val="solid"/>
                <a:miter/>
              </a:ln>
            </p:spPr>
          </p:sp>
          <p:sp>
            <p:nvSpPr>
              <p:cNvPr name="TextBox 109" id="109"/>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10" id="110"/>
            <p:cNvGrpSpPr/>
            <p:nvPr/>
          </p:nvGrpSpPr>
          <p:grpSpPr>
            <a:xfrm rot="0">
              <a:off x="1563506" y="285902"/>
              <a:ext cx="946269" cy="946269"/>
              <a:chOff x="0" y="0"/>
              <a:chExt cx="186917" cy="186917"/>
            </a:xfrm>
          </p:grpSpPr>
          <p:sp>
            <p:nvSpPr>
              <p:cNvPr name="Freeform 111" id="111"/>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112" id="112"/>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13" id="113"/>
            <p:cNvGrpSpPr/>
            <p:nvPr/>
          </p:nvGrpSpPr>
          <p:grpSpPr>
            <a:xfrm rot="0">
              <a:off x="2780877" y="285902"/>
              <a:ext cx="946269" cy="946269"/>
              <a:chOff x="0" y="0"/>
              <a:chExt cx="186917" cy="186917"/>
            </a:xfrm>
          </p:grpSpPr>
          <p:sp>
            <p:nvSpPr>
              <p:cNvPr name="Freeform 114" id="114"/>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115" id="115"/>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16" id="116"/>
            <p:cNvGrpSpPr/>
            <p:nvPr/>
          </p:nvGrpSpPr>
          <p:grpSpPr>
            <a:xfrm rot="0">
              <a:off x="3998249" y="285902"/>
              <a:ext cx="946269" cy="946269"/>
              <a:chOff x="0" y="0"/>
              <a:chExt cx="186917" cy="186917"/>
            </a:xfrm>
          </p:grpSpPr>
          <p:sp>
            <p:nvSpPr>
              <p:cNvPr name="Freeform 117" id="117"/>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118" id="118"/>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19" id="119"/>
            <p:cNvGrpSpPr/>
            <p:nvPr/>
          </p:nvGrpSpPr>
          <p:grpSpPr>
            <a:xfrm rot="0">
              <a:off x="5215620" y="285902"/>
              <a:ext cx="946269" cy="946269"/>
              <a:chOff x="0" y="0"/>
              <a:chExt cx="186917" cy="186917"/>
            </a:xfrm>
          </p:grpSpPr>
          <p:sp>
            <p:nvSpPr>
              <p:cNvPr name="Freeform 120" id="120"/>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121" id="121"/>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22" id="122"/>
            <p:cNvGrpSpPr/>
            <p:nvPr/>
          </p:nvGrpSpPr>
          <p:grpSpPr>
            <a:xfrm rot="0">
              <a:off x="6432991" y="285902"/>
              <a:ext cx="946269" cy="946269"/>
              <a:chOff x="0" y="0"/>
              <a:chExt cx="186917" cy="186917"/>
            </a:xfrm>
          </p:grpSpPr>
          <p:sp>
            <p:nvSpPr>
              <p:cNvPr name="Freeform 123" id="123"/>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124" id="124"/>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grpSp>
        <p:nvGrpSpPr>
          <p:cNvPr name="Group 125" id="125"/>
          <p:cNvGrpSpPr/>
          <p:nvPr/>
        </p:nvGrpSpPr>
        <p:grpSpPr>
          <a:xfrm rot="0">
            <a:off x="9326665" y="3914784"/>
            <a:ext cx="5797427" cy="1113405"/>
            <a:chOff x="0" y="0"/>
            <a:chExt cx="7729903" cy="1484540"/>
          </a:xfrm>
        </p:grpSpPr>
        <p:grpSp>
          <p:nvGrpSpPr>
            <p:cNvPr name="Group 126" id="126"/>
            <p:cNvGrpSpPr/>
            <p:nvPr/>
          </p:nvGrpSpPr>
          <p:grpSpPr>
            <a:xfrm rot="-10800000">
              <a:off x="0" y="0"/>
              <a:ext cx="7729903" cy="1484540"/>
              <a:chOff x="0" y="0"/>
              <a:chExt cx="1526894" cy="293243"/>
            </a:xfrm>
          </p:grpSpPr>
          <p:sp>
            <p:nvSpPr>
              <p:cNvPr name="Freeform 127" id="127"/>
              <p:cNvSpPr/>
              <p:nvPr/>
            </p:nvSpPr>
            <p:spPr>
              <a:xfrm flipH="false" flipV="false" rot="0">
                <a:off x="0" y="0"/>
                <a:ext cx="1526894" cy="293243"/>
              </a:xfrm>
              <a:custGeom>
                <a:avLst/>
                <a:gdLst/>
                <a:ahLst/>
                <a:cxnLst/>
                <a:rect r="r" b="b" t="t" l="l"/>
                <a:pathLst>
                  <a:path h="293243" w="1526894">
                    <a:moveTo>
                      <a:pt x="0" y="0"/>
                    </a:moveTo>
                    <a:lnTo>
                      <a:pt x="1526894" y="0"/>
                    </a:lnTo>
                    <a:lnTo>
                      <a:pt x="1526894" y="293243"/>
                    </a:lnTo>
                    <a:lnTo>
                      <a:pt x="0" y="293243"/>
                    </a:lnTo>
                    <a:close/>
                  </a:path>
                </a:pathLst>
              </a:custGeom>
              <a:solidFill>
                <a:srgbClr val="DA41E3"/>
              </a:solidFill>
              <a:ln w="38100" cap="sq">
                <a:solidFill>
                  <a:srgbClr val="FFFFFF"/>
                </a:solidFill>
                <a:prstDash val="solid"/>
                <a:miter/>
              </a:ln>
            </p:spPr>
          </p:sp>
          <p:sp>
            <p:nvSpPr>
              <p:cNvPr name="TextBox 128" id="128"/>
              <p:cNvSpPr txBox="true"/>
              <p:nvPr/>
            </p:nvSpPr>
            <p:spPr>
              <a:xfrm>
                <a:off x="0" y="-123825"/>
                <a:ext cx="1526894" cy="417068"/>
              </a:xfrm>
              <a:prstGeom prst="rect">
                <a:avLst/>
              </a:prstGeom>
            </p:spPr>
            <p:txBody>
              <a:bodyPr anchor="ctr" rtlCol="false" tIns="50800" lIns="50800" bIns="50800" rIns="50800"/>
              <a:lstStyle/>
              <a:p>
                <a:pPr algn="ctr">
                  <a:lnSpc>
                    <a:spcPts val="3360"/>
                  </a:lnSpc>
                </a:pPr>
              </a:p>
            </p:txBody>
          </p:sp>
        </p:grpSp>
        <p:grpSp>
          <p:nvGrpSpPr>
            <p:cNvPr name="Group 129" id="129"/>
            <p:cNvGrpSpPr/>
            <p:nvPr/>
          </p:nvGrpSpPr>
          <p:grpSpPr>
            <a:xfrm rot="-10800000">
              <a:off x="6437499" y="252369"/>
              <a:ext cx="946269" cy="946269"/>
              <a:chOff x="0" y="0"/>
              <a:chExt cx="186917" cy="186917"/>
            </a:xfrm>
          </p:grpSpPr>
          <p:sp>
            <p:nvSpPr>
              <p:cNvPr name="Freeform 130" id="130"/>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131" id="131"/>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32" id="132"/>
            <p:cNvGrpSpPr/>
            <p:nvPr/>
          </p:nvGrpSpPr>
          <p:grpSpPr>
            <a:xfrm rot="-10800000">
              <a:off x="5220128" y="252369"/>
              <a:ext cx="946269" cy="946269"/>
              <a:chOff x="0" y="0"/>
              <a:chExt cx="186917" cy="186917"/>
            </a:xfrm>
          </p:grpSpPr>
          <p:sp>
            <p:nvSpPr>
              <p:cNvPr name="Freeform 133" id="133"/>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134" id="134"/>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35" id="135"/>
            <p:cNvGrpSpPr/>
            <p:nvPr/>
          </p:nvGrpSpPr>
          <p:grpSpPr>
            <a:xfrm rot="-10800000">
              <a:off x="4002757" y="252369"/>
              <a:ext cx="946269" cy="946269"/>
              <a:chOff x="0" y="0"/>
              <a:chExt cx="186917" cy="186917"/>
            </a:xfrm>
          </p:grpSpPr>
          <p:sp>
            <p:nvSpPr>
              <p:cNvPr name="Freeform 136" id="136"/>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137" id="137"/>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38" id="138"/>
            <p:cNvGrpSpPr/>
            <p:nvPr/>
          </p:nvGrpSpPr>
          <p:grpSpPr>
            <a:xfrm rot="-10800000">
              <a:off x="2785385" y="252369"/>
              <a:ext cx="946269" cy="946269"/>
              <a:chOff x="0" y="0"/>
              <a:chExt cx="186917" cy="186917"/>
            </a:xfrm>
          </p:grpSpPr>
          <p:sp>
            <p:nvSpPr>
              <p:cNvPr name="Freeform 139" id="139"/>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140" id="140"/>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41" id="141"/>
            <p:cNvGrpSpPr/>
            <p:nvPr/>
          </p:nvGrpSpPr>
          <p:grpSpPr>
            <a:xfrm rot="-10800000">
              <a:off x="1568014" y="252369"/>
              <a:ext cx="946269" cy="946269"/>
              <a:chOff x="0" y="0"/>
              <a:chExt cx="186917" cy="186917"/>
            </a:xfrm>
          </p:grpSpPr>
          <p:sp>
            <p:nvSpPr>
              <p:cNvPr name="Freeform 142" id="142"/>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143" id="143"/>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44" id="144"/>
            <p:cNvGrpSpPr/>
            <p:nvPr/>
          </p:nvGrpSpPr>
          <p:grpSpPr>
            <a:xfrm rot="-10800000">
              <a:off x="350642" y="252369"/>
              <a:ext cx="946269" cy="946269"/>
              <a:chOff x="0" y="0"/>
              <a:chExt cx="186917" cy="186917"/>
            </a:xfrm>
          </p:grpSpPr>
          <p:sp>
            <p:nvSpPr>
              <p:cNvPr name="Freeform 145" id="145"/>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146" id="146"/>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sp>
        <p:nvSpPr>
          <p:cNvPr name="TextBox 147" id="147"/>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148" id="148"/>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149" id="149"/>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150" id="150"/>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151" id="151"/>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152" id="152"/>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153" id="153"/>
          <p:cNvSpPr txBox="true"/>
          <p:nvPr/>
        </p:nvSpPr>
        <p:spPr>
          <a:xfrm rot="0">
            <a:off x="4272574" y="509601"/>
            <a:ext cx="1556742"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models.md</a:t>
            </a:r>
          </a:p>
        </p:txBody>
      </p:sp>
      <p:sp>
        <p:nvSpPr>
          <p:cNvPr name="TextBox 154" id="154"/>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models.md</a:t>
            </a:r>
          </a:p>
        </p:txBody>
      </p:sp>
      <p:sp>
        <p:nvSpPr>
          <p:cNvPr name="TextBox 155" id="155"/>
          <p:cNvSpPr txBox="true"/>
          <p:nvPr/>
        </p:nvSpPr>
        <p:spPr>
          <a:xfrm rot="0">
            <a:off x="4136781" y="1031732"/>
            <a:ext cx="5920829" cy="596326"/>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Shared memory (continued)</a:t>
            </a:r>
          </a:p>
        </p:txBody>
      </p:sp>
      <p:sp>
        <p:nvSpPr>
          <p:cNvPr name="TextBox 156" id="156"/>
          <p:cNvSpPr txBox="true"/>
          <p:nvPr/>
        </p:nvSpPr>
        <p:spPr>
          <a:xfrm rot="0">
            <a:off x="4117731" y="2055367"/>
            <a:ext cx="12880637" cy="1153794"/>
          </a:xfrm>
          <a:prstGeom prst="rect">
            <a:avLst/>
          </a:prstGeom>
        </p:spPr>
        <p:txBody>
          <a:bodyPr anchor="t" rtlCol="false" tIns="0" lIns="0" bIns="0" rIns="0">
            <a:spAutoFit/>
          </a:bodyPr>
          <a:lstStyle/>
          <a:p>
            <a:pPr algn="just">
              <a:lnSpc>
                <a:spcPts val="3080"/>
              </a:lnSpc>
              <a:spcBef>
                <a:spcPct val="0"/>
              </a:spcBef>
            </a:pPr>
            <a:r>
              <a:rPr lang="en-US" sz="2200">
                <a:solidFill>
                  <a:srgbClr val="BABDD5"/>
                </a:solidFill>
                <a:latin typeface="Inter"/>
                <a:ea typeface="Inter"/>
                <a:cs typeface="Inter"/>
                <a:sym typeface="Inter"/>
              </a:rPr>
              <a:t>Multiple processes can share the same memory segment (provided they comply by the necessary rules since the operating system does not ideally allow processes to access addresses of other processes).</a:t>
            </a:r>
          </a:p>
        </p:txBody>
      </p:sp>
      <p:sp>
        <p:nvSpPr>
          <p:cNvPr name="TextBox 157" id="157"/>
          <p:cNvSpPr txBox="true"/>
          <p:nvPr/>
        </p:nvSpPr>
        <p:spPr>
          <a:xfrm rot="0">
            <a:off x="7632064" y="9555921"/>
            <a:ext cx="1646039" cy="405764"/>
          </a:xfrm>
          <a:prstGeom prst="rect">
            <a:avLst/>
          </a:prstGeom>
        </p:spPr>
        <p:txBody>
          <a:bodyPr anchor="t" rtlCol="false" tIns="0" lIns="0" bIns="0" rIns="0">
            <a:spAutoFit/>
          </a:bodyPr>
          <a:lstStyle/>
          <a:p>
            <a:pPr algn="ctr">
              <a:lnSpc>
                <a:spcPts val="3360"/>
              </a:lnSpc>
              <a:spcBef>
                <a:spcPct val="0"/>
              </a:spcBef>
            </a:pPr>
            <a:r>
              <a:rPr lang="en-US" sz="2400">
                <a:solidFill>
                  <a:srgbClr val="FFFFFF"/>
                </a:solidFill>
                <a:latin typeface="JetBrains Mono"/>
                <a:ea typeface="JetBrains Mono"/>
                <a:cs typeface="JetBrains Mono"/>
                <a:sym typeface="JetBrains Mono"/>
              </a:rPr>
              <a:t>process 1</a:t>
            </a:r>
          </a:p>
        </p:txBody>
      </p:sp>
      <p:sp>
        <p:nvSpPr>
          <p:cNvPr name="TextBox 158" id="158"/>
          <p:cNvSpPr txBox="true"/>
          <p:nvPr/>
        </p:nvSpPr>
        <p:spPr>
          <a:xfrm rot="0">
            <a:off x="12725031" y="6403158"/>
            <a:ext cx="1646039" cy="405764"/>
          </a:xfrm>
          <a:prstGeom prst="rect">
            <a:avLst/>
          </a:prstGeom>
        </p:spPr>
        <p:txBody>
          <a:bodyPr anchor="t" rtlCol="false" tIns="0" lIns="0" bIns="0" rIns="0">
            <a:spAutoFit/>
          </a:bodyPr>
          <a:lstStyle/>
          <a:p>
            <a:pPr algn="ctr">
              <a:lnSpc>
                <a:spcPts val="3360"/>
              </a:lnSpc>
              <a:spcBef>
                <a:spcPct val="0"/>
              </a:spcBef>
            </a:pPr>
            <a:r>
              <a:rPr lang="en-US" sz="2400">
                <a:solidFill>
                  <a:srgbClr val="FFFFFF"/>
                </a:solidFill>
                <a:latin typeface="JetBrains Mono"/>
                <a:ea typeface="JetBrains Mono"/>
                <a:cs typeface="JetBrains Mono"/>
                <a:sym typeface="JetBrains Mono"/>
              </a:rPr>
              <a:t>process 2</a:t>
            </a:r>
          </a:p>
        </p:txBody>
      </p:sp>
      <p:sp>
        <p:nvSpPr>
          <p:cNvPr name="TextBox 159" id="159"/>
          <p:cNvSpPr txBox="true"/>
          <p:nvPr/>
        </p:nvSpPr>
        <p:spPr>
          <a:xfrm rot="0">
            <a:off x="8938522" y="3304411"/>
            <a:ext cx="3031182" cy="349249"/>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Canva Sans"/>
                <a:ea typeface="Canva Sans"/>
                <a:cs typeface="Canva Sans"/>
                <a:sym typeface="Canva Sans"/>
              </a:rPr>
              <a:t>shared memory segment</a:t>
            </a:r>
          </a:p>
        </p:txBody>
      </p:sp>
      <p:sp>
        <p:nvSpPr>
          <p:cNvPr name="TextBox 160" id="160"/>
          <p:cNvSpPr txBox="true"/>
          <p:nvPr/>
        </p:nvSpPr>
        <p:spPr>
          <a:xfrm rot="0">
            <a:off x="6059270" y="5202511"/>
            <a:ext cx="1646039" cy="405764"/>
          </a:xfrm>
          <a:prstGeom prst="rect">
            <a:avLst/>
          </a:prstGeom>
        </p:spPr>
        <p:txBody>
          <a:bodyPr anchor="t" rtlCol="false" tIns="0" lIns="0" bIns="0" rIns="0">
            <a:spAutoFit/>
          </a:bodyPr>
          <a:lstStyle/>
          <a:p>
            <a:pPr algn="ctr">
              <a:lnSpc>
                <a:spcPts val="3360"/>
              </a:lnSpc>
              <a:spcBef>
                <a:spcPct val="0"/>
              </a:spcBef>
            </a:pPr>
            <a:r>
              <a:rPr lang="en-US" sz="2400">
                <a:solidFill>
                  <a:srgbClr val="FFFFFF"/>
                </a:solidFill>
                <a:latin typeface="JetBrains Mono"/>
                <a:ea typeface="JetBrains Mono"/>
                <a:cs typeface="JetBrains Mono"/>
                <a:sym typeface="JetBrains Mono"/>
              </a:rPr>
              <a:t>process 3</a:t>
            </a:r>
          </a:p>
        </p:txBody>
      </p:sp>
      <p:sp>
        <p:nvSpPr>
          <p:cNvPr name="TextBox 161" id="161"/>
          <p:cNvSpPr txBox="true"/>
          <p:nvPr/>
        </p:nvSpPr>
        <p:spPr>
          <a:xfrm rot="0">
            <a:off x="12450740" y="3328099"/>
            <a:ext cx="2194620" cy="405764"/>
          </a:xfrm>
          <a:prstGeom prst="rect">
            <a:avLst/>
          </a:prstGeom>
        </p:spPr>
        <p:txBody>
          <a:bodyPr anchor="t" rtlCol="false" tIns="0" lIns="0" bIns="0" rIns="0">
            <a:spAutoFit/>
          </a:bodyPr>
          <a:lstStyle/>
          <a:p>
            <a:pPr algn="ctr">
              <a:lnSpc>
                <a:spcPts val="3360"/>
              </a:lnSpc>
              <a:spcBef>
                <a:spcPct val="0"/>
              </a:spcBef>
            </a:pPr>
            <a:r>
              <a:rPr lang="en-US" sz="2400">
                <a:solidFill>
                  <a:srgbClr val="FFFFFF"/>
                </a:solidFill>
                <a:latin typeface="JetBrains Mono"/>
                <a:ea typeface="JetBrains Mono"/>
                <a:cs typeface="JetBrains Mono"/>
                <a:sym typeface="JetBrains Mono"/>
              </a:rPr>
              <a:t>process N+1 </a:t>
            </a:r>
          </a:p>
        </p:txBody>
      </p:sp>
      <p:grpSp>
        <p:nvGrpSpPr>
          <p:cNvPr name="Group 162" id="162"/>
          <p:cNvGrpSpPr/>
          <p:nvPr/>
        </p:nvGrpSpPr>
        <p:grpSpPr>
          <a:xfrm rot="5400000">
            <a:off x="10229803" y="5089289"/>
            <a:ext cx="127937" cy="127937"/>
            <a:chOff x="0" y="0"/>
            <a:chExt cx="812800" cy="812800"/>
          </a:xfrm>
        </p:grpSpPr>
        <p:sp>
          <p:nvSpPr>
            <p:cNvPr name="Freeform 163" id="16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64" id="164"/>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65" id="165"/>
          <p:cNvGrpSpPr/>
          <p:nvPr/>
        </p:nvGrpSpPr>
        <p:grpSpPr>
          <a:xfrm rot="5400000">
            <a:off x="10229803" y="5261481"/>
            <a:ext cx="127937" cy="127937"/>
            <a:chOff x="0" y="0"/>
            <a:chExt cx="812800" cy="812800"/>
          </a:xfrm>
        </p:grpSpPr>
        <p:sp>
          <p:nvSpPr>
            <p:cNvPr name="Freeform 166" id="16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67" id="16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68" id="168"/>
          <p:cNvGrpSpPr/>
          <p:nvPr/>
        </p:nvGrpSpPr>
        <p:grpSpPr>
          <a:xfrm rot="5400000">
            <a:off x="10229803" y="5433674"/>
            <a:ext cx="127937" cy="127937"/>
            <a:chOff x="0" y="0"/>
            <a:chExt cx="812800" cy="812800"/>
          </a:xfrm>
        </p:grpSpPr>
        <p:sp>
          <p:nvSpPr>
            <p:cNvPr name="Freeform 169" id="16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70" id="17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sp>
        <p:nvSpPr>
          <p:cNvPr name="Freeform 171" id="17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172" id="172"/>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173" id="173"/>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174" id="174"/>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175" id="175"/>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176" id="176"/>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177" id="177"/>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178" id="178"/>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179" id="179"/>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180" id="180"/>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181" id="181"/>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182" id="182"/>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183" id="183"/>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184" id="184"/>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185" id="185"/>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186" id="186"/>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187" id="187"/>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188" id="188"/>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189" id="189"/>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190" id="190"/>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191" id="191"/>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192" id="192"/>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193" id="193"/>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194" id="194"/>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195" id="195"/>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196" id="196"/>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197" id="197"/>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198" id="198"/>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199" id="199"/>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200" id="200"/>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201" id="201"/>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695596"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8" id="48"/>
          <p:cNvSpPr/>
          <p:nvPr/>
        </p:nvSpPr>
        <p:spPr>
          <a:xfrm flipH="false" flipV="false" rot="0">
            <a:off x="5924566"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49" id="49"/>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50" id="50"/>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1" id="51"/>
          <p:cNvSpPr/>
          <p:nvPr/>
        </p:nvSpPr>
        <p:spPr>
          <a:xfrm>
            <a:off x="3882332" y="841232"/>
            <a:ext cx="2282989" cy="0"/>
          </a:xfrm>
          <a:prstGeom prst="line">
            <a:avLst/>
          </a:prstGeom>
          <a:ln cap="flat" w="19050">
            <a:solidFill>
              <a:srgbClr val="91C9C4"/>
            </a:solidFill>
            <a:prstDash val="solid"/>
            <a:headEnd type="none" len="sm" w="sm"/>
            <a:tailEnd type="none" len="sm" w="sm"/>
          </a:ln>
        </p:spPr>
      </p:sp>
      <p:sp>
        <p:nvSpPr>
          <p:cNvPr name="AutoShape 52" id="52"/>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3" id="53"/>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TextBox 54" id="54"/>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5" id="55"/>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6" id="56"/>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57" id="57"/>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58" id="58"/>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59" id="59"/>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0" id="60"/>
          <p:cNvSpPr txBox="true"/>
          <p:nvPr/>
        </p:nvSpPr>
        <p:spPr>
          <a:xfrm rot="0">
            <a:off x="4272574" y="509601"/>
            <a:ext cx="1556742"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models.md</a:t>
            </a:r>
          </a:p>
        </p:txBody>
      </p:sp>
      <p:sp>
        <p:nvSpPr>
          <p:cNvPr name="TextBox 61" id="61"/>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models.md</a:t>
            </a:r>
          </a:p>
        </p:txBody>
      </p:sp>
      <p:sp>
        <p:nvSpPr>
          <p:cNvPr name="TextBox 62" id="62"/>
          <p:cNvSpPr txBox="true"/>
          <p:nvPr/>
        </p:nvSpPr>
        <p:spPr>
          <a:xfrm rot="0">
            <a:off x="4136781" y="1031732"/>
            <a:ext cx="3680668" cy="596326"/>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Message passing</a:t>
            </a:r>
          </a:p>
        </p:txBody>
      </p:sp>
      <p:sp>
        <p:nvSpPr>
          <p:cNvPr name="TextBox 63" id="63"/>
          <p:cNvSpPr txBox="true"/>
          <p:nvPr/>
        </p:nvSpPr>
        <p:spPr>
          <a:xfrm rot="0">
            <a:off x="4117731" y="2045842"/>
            <a:ext cx="12880637" cy="4553585"/>
          </a:xfrm>
          <a:prstGeom prst="rect">
            <a:avLst/>
          </a:prstGeom>
        </p:spPr>
        <p:txBody>
          <a:bodyPr anchor="t" rtlCol="false" tIns="0" lIns="0" bIns="0" rIns="0">
            <a:spAutoFit/>
          </a:bodyPr>
          <a:lstStyle/>
          <a:p>
            <a:pPr algn="just">
              <a:lnSpc>
                <a:spcPts val="3640"/>
              </a:lnSpc>
            </a:pPr>
            <a:r>
              <a:rPr lang="en-US" sz="2600">
                <a:solidFill>
                  <a:srgbClr val="BABDD5"/>
                </a:solidFill>
                <a:latin typeface="Inter"/>
                <a:ea typeface="Inter"/>
                <a:cs typeface="Inter"/>
                <a:sym typeface="Inter"/>
              </a:rPr>
              <a:t>In the message passing model, communication takes place by means of messages exchanged between the cooperating processes.</a:t>
            </a:r>
          </a:p>
          <a:p>
            <a:pPr algn="just">
              <a:lnSpc>
                <a:spcPts val="3640"/>
              </a:lnSpc>
              <a:spcBef>
                <a:spcPct val="0"/>
              </a:spcBef>
            </a:pPr>
            <a:r>
              <a:rPr lang="en-US" sz="2600">
                <a:solidFill>
                  <a:srgbClr val="BABDD5"/>
                </a:solidFill>
                <a:latin typeface="Inter"/>
                <a:ea typeface="Inter"/>
                <a:cs typeface="Inter"/>
                <a:sym typeface="Inter"/>
              </a:rPr>
              <a:t>It is useful for exchanging smaller amounts of data, because no conflicts need be avoided. Message passing is also easier to implement than is shared memory for inter-computer communication.</a:t>
            </a:r>
          </a:p>
          <a:p>
            <a:pPr algn="just">
              <a:lnSpc>
                <a:spcPts val="3640"/>
              </a:lnSpc>
              <a:spcBef>
                <a:spcPct val="0"/>
              </a:spcBef>
            </a:pPr>
          </a:p>
          <a:p>
            <a:pPr algn="just">
              <a:lnSpc>
                <a:spcPts val="3640"/>
              </a:lnSpc>
              <a:spcBef>
                <a:spcPct val="0"/>
              </a:spcBef>
            </a:pPr>
            <a:r>
              <a:rPr lang="en-US" sz="2600">
                <a:solidFill>
                  <a:srgbClr val="BABDD5"/>
                </a:solidFill>
                <a:latin typeface="Inter"/>
                <a:ea typeface="Inter"/>
                <a:cs typeface="Inter"/>
                <a:sym typeface="Inter"/>
              </a:rPr>
              <a:t>Message passing provides a mechanism to allow processes to communicate and to synchronize their actions without sharing the same address space and is particularly useful in a distributed environment, where the communicating processes may reside on a different computers connected by a network.</a:t>
            </a:r>
          </a:p>
        </p:txBody>
      </p:sp>
      <p:sp>
        <p:nvSpPr>
          <p:cNvPr name="Freeform 64" id="64"/>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65" id="65"/>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66" id="66"/>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67" id="67"/>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8" id="68"/>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69" id="69"/>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0" id="70"/>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1" id="71"/>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72" id="72"/>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73" id="73"/>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74" id="74"/>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75" id="75"/>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76" id="76"/>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77" id="77"/>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78" id="78"/>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79" id="79"/>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80" id="80"/>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8" id="48"/>
          <p:cNvSpPr/>
          <p:nvPr/>
        </p:nvSpPr>
        <p:spPr>
          <a:xfrm flipH="false" flipV="false" rot="0">
            <a:off x="5924566"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49" id="49"/>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50" id="50"/>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1" id="51"/>
          <p:cNvSpPr/>
          <p:nvPr/>
        </p:nvSpPr>
        <p:spPr>
          <a:xfrm>
            <a:off x="3882332" y="841232"/>
            <a:ext cx="2282989" cy="0"/>
          </a:xfrm>
          <a:prstGeom prst="line">
            <a:avLst/>
          </a:prstGeom>
          <a:ln cap="flat" w="19050">
            <a:solidFill>
              <a:srgbClr val="91C9C4"/>
            </a:solidFill>
            <a:prstDash val="solid"/>
            <a:headEnd type="none" len="sm" w="sm"/>
            <a:tailEnd type="none" len="sm" w="sm"/>
          </a:ln>
        </p:spPr>
      </p:sp>
      <p:sp>
        <p:nvSpPr>
          <p:cNvPr name="AutoShape 52" id="52"/>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3" id="53"/>
          <p:cNvSpPr/>
          <p:nvPr/>
        </p:nvSpPr>
        <p:spPr>
          <a:xfrm>
            <a:off x="4184732" y="1774379"/>
            <a:ext cx="12899278" cy="0"/>
          </a:xfrm>
          <a:prstGeom prst="line">
            <a:avLst/>
          </a:prstGeom>
          <a:ln cap="flat" w="9525">
            <a:solidFill>
              <a:srgbClr val="BABDD5"/>
            </a:solidFill>
            <a:prstDash val="solid"/>
            <a:headEnd type="none" len="sm" w="sm"/>
            <a:tailEnd type="none" len="sm" w="sm"/>
          </a:ln>
        </p:spPr>
      </p:sp>
      <p:grpSp>
        <p:nvGrpSpPr>
          <p:cNvPr name="Group 54" id="54"/>
          <p:cNvGrpSpPr/>
          <p:nvPr/>
        </p:nvGrpSpPr>
        <p:grpSpPr>
          <a:xfrm rot="0">
            <a:off x="4169377" y="2343106"/>
            <a:ext cx="4565627" cy="6858597"/>
            <a:chOff x="0" y="0"/>
            <a:chExt cx="1202470" cy="1806380"/>
          </a:xfrm>
        </p:grpSpPr>
        <p:sp>
          <p:nvSpPr>
            <p:cNvPr name="Freeform 55" id="55"/>
            <p:cNvSpPr/>
            <p:nvPr/>
          </p:nvSpPr>
          <p:spPr>
            <a:xfrm flipH="false" flipV="false" rot="0">
              <a:off x="0" y="0"/>
              <a:ext cx="1202470" cy="1806379"/>
            </a:xfrm>
            <a:custGeom>
              <a:avLst/>
              <a:gdLst/>
              <a:ahLst/>
              <a:cxnLst/>
              <a:rect r="r" b="b" t="t" l="l"/>
              <a:pathLst>
                <a:path h="1806379" w="1202470">
                  <a:moveTo>
                    <a:pt x="0" y="0"/>
                  </a:moveTo>
                  <a:lnTo>
                    <a:pt x="1202470" y="0"/>
                  </a:lnTo>
                  <a:lnTo>
                    <a:pt x="1202470" y="1806379"/>
                  </a:lnTo>
                  <a:lnTo>
                    <a:pt x="0" y="1806379"/>
                  </a:lnTo>
                  <a:close/>
                </a:path>
              </a:pathLst>
            </a:custGeom>
            <a:solidFill>
              <a:srgbClr val="1E212D"/>
            </a:solidFill>
          </p:spPr>
        </p:sp>
        <p:sp>
          <p:nvSpPr>
            <p:cNvPr name="TextBox 56" id="56"/>
            <p:cNvSpPr txBox="true"/>
            <p:nvPr/>
          </p:nvSpPr>
          <p:spPr>
            <a:xfrm>
              <a:off x="0" y="-123825"/>
              <a:ext cx="1202470" cy="1930205"/>
            </a:xfrm>
            <a:prstGeom prst="rect">
              <a:avLst/>
            </a:prstGeom>
          </p:spPr>
          <p:txBody>
            <a:bodyPr anchor="ctr" rtlCol="false" tIns="50800" lIns="50800" bIns="50800" rIns="50800"/>
            <a:lstStyle/>
            <a:p>
              <a:pPr algn="ctr">
                <a:lnSpc>
                  <a:spcPts val="3360"/>
                </a:lnSpc>
              </a:pPr>
            </a:p>
          </p:txBody>
        </p:sp>
      </p:grpSp>
      <p:grpSp>
        <p:nvGrpSpPr>
          <p:cNvPr name="Group 57" id="57"/>
          <p:cNvGrpSpPr/>
          <p:nvPr/>
        </p:nvGrpSpPr>
        <p:grpSpPr>
          <a:xfrm rot="0">
            <a:off x="4169377" y="6729667"/>
            <a:ext cx="4565627" cy="1236018"/>
            <a:chOff x="0" y="0"/>
            <a:chExt cx="1202470" cy="325536"/>
          </a:xfrm>
        </p:grpSpPr>
        <p:sp>
          <p:nvSpPr>
            <p:cNvPr name="Freeform 58" id="58"/>
            <p:cNvSpPr/>
            <p:nvPr/>
          </p:nvSpPr>
          <p:spPr>
            <a:xfrm flipH="false" flipV="false" rot="0">
              <a:off x="0" y="0"/>
              <a:ext cx="1202470" cy="325536"/>
            </a:xfrm>
            <a:custGeom>
              <a:avLst/>
              <a:gdLst/>
              <a:ahLst/>
              <a:cxnLst/>
              <a:rect r="r" b="b" t="t" l="l"/>
              <a:pathLst>
                <a:path h="325536" w="1202470">
                  <a:moveTo>
                    <a:pt x="0" y="0"/>
                  </a:moveTo>
                  <a:lnTo>
                    <a:pt x="1202470" y="0"/>
                  </a:lnTo>
                  <a:lnTo>
                    <a:pt x="1202470" y="325536"/>
                  </a:lnTo>
                  <a:lnTo>
                    <a:pt x="0" y="325536"/>
                  </a:lnTo>
                  <a:close/>
                </a:path>
              </a:pathLst>
            </a:custGeom>
            <a:solidFill>
              <a:srgbClr val="BABDD5"/>
            </a:solidFill>
          </p:spPr>
        </p:sp>
        <p:sp>
          <p:nvSpPr>
            <p:cNvPr name="TextBox 59" id="59"/>
            <p:cNvSpPr txBox="true"/>
            <p:nvPr/>
          </p:nvSpPr>
          <p:spPr>
            <a:xfrm>
              <a:off x="0" y="-123825"/>
              <a:ext cx="1202470" cy="449361"/>
            </a:xfrm>
            <a:prstGeom prst="rect">
              <a:avLst/>
            </a:prstGeom>
          </p:spPr>
          <p:txBody>
            <a:bodyPr anchor="ctr" rtlCol="false" tIns="50800" lIns="50800" bIns="50800" rIns="50800"/>
            <a:lstStyle/>
            <a:p>
              <a:pPr algn="ctr">
                <a:lnSpc>
                  <a:spcPts val="3360"/>
                </a:lnSpc>
              </a:pPr>
            </a:p>
          </p:txBody>
        </p:sp>
      </p:grpSp>
      <p:grpSp>
        <p:nvGrpSpPr>
          <p:cNvPr name="Group 60" id="60"/>
          <p:cNvGrpSpPr/>
          <p:nvPr/>
        </p:nvGrpSpPr>
        <p:grpSpPr>
          <a:xfrm rot="0">
            <a:off x="4169377" y="2343106"/>
            <a:ext cx="4565627" cy="1236018"/>
            <a:chOff x="0" y="0"/>
            <a:chExt cx="1202470" cy="325536"/>
          </a:xfrm>
        </p:grpSpPr>
        <p:sp>
          <p:nvSpPr>
            <p:cNvPr name="Freeform 61" id="61"/>
            <p:cNvSpPr/>
            <p:nvPr/>
          </p:nvSpPr>
          <p:spPr>
            <a:xfrm flipH="false" flipV="false" rot="0">
              <a:off x="0" y="0"/>
              <a:ext cx="1202470" cy="325536"/>
            </a:xfrm>
            <a:custGeom>
              <a:avLst/>
              <a:gdLst/>
              <a:ahLst/>
              <a:cxnLst/>
              <a:rect r="r" b="b" t="t" l="l"/>
              <a:pathLst>
                <a:path h="325536" w="1202470">
                  <a:moveTo>
                    <a:pt x="0" y="0"/>
                  </a:moveTo>
                  <a:lnTo>
                    <a:pt x="1202470" y="0"/>
                  </a:lnTo>
                  <a:lnTo>
                    <a:pt x="1202470" y="325536"/>
                  </a:lnTo>
                  <a:lnTo>
                    <a:pt x="0" y="325536"/>
                  </a:lnTo>
                  <a:close/>
                </a:path>
              </a:pathLst>
            </a:custGeom>
            <a:solidFill>
              <a:srgbClr val="BABDD5"/>
            </a:solidFill>
          </p:spPr>
        </p:sp>
        <p:sp>
          <p:nvSpPr>
            <p:cNvPr name="TextBox 62" id="62"/>
            <p:cNvSpPr txBox="true"/>
            <p:nvPr/>
          </p:nvSpPr>
          <p:spPr>
            <a:xfrm>
              <a:off x="0" y="-47625"/>
              <a:ext cx="1202470" cy="373161"/>
            </a:xfrm>
            <a:prstGeom prst="rect">
              <a:avLst/>
            </a:prstGeom>
          </p:spPr>
          <p:txBody>
            <a:bodyPr anchor="ctr" rtlCol="false" tIns="50800" lIns="50800" bIns="50800" rIns="50800"/>
            <a:lstStyle/>
            <a:p>
              <a:pPr algn="ctr">
                <a:lnSpc>
                  <a:spcPts val="3360"/>
                </a:lnSpc>
              </a:pPr>
              <a:r>
                <a:rPr lang="en-US" sz="2400">
                  <a:solidFill>
                    <a:srgbClr val="000000"/>
                  </a:solidFill>
                  <a:latin typeface="JetBrains Mono"/>
                  <a:ea typeface="JetBrains Mono"/>
                  <a:cs typeface="JetBrains Mono"/>
                  <a:sym typeface="JetBrains Mono"/>
                </a:rPr>
                <a:t>process A</a:t>
              </a:r>
            </a:p>
          </p:txBody>
        </p:sp>
      </p:grpSp>
      <p:grpSp>
        <p:nvGrpSpPr>
          <p:cNvPr name="Group 63" id="63"/>
          <p:cNvGrpSpPr/>
          <p:nvPr/>
        </p:nvGrpSpPr>
        <p:grpSpPr>
          <a:xfrm rot="0">
            <a:off x="4169377" y="3579124"/>
            <a:ext cx="4565627" cy="1236018"/>
            <a:chOff x="0" y="0"/>
            <a:chExt cx="1202470" cy="325536"/>
          </a:xfrm>
        </p:grpSpPr>
        <p:sp>
          <p:nvSpPr>
            <p:cNvPr name="Freeform 64" id="64"/>
            <p:cNvSpPr/>
            <p:nvPr/>
          </p:nvSpPr>
          <p:spPr>
            <a:xfrm flipH="false" flipV="false" rot="0">
              <a:off x="0" y="0"/>
              <a:ext cx="1202470" cy="325536"/>
            </a:xfrm>
            <a:custGeom>
              <a:avLst/>
              <a:gdLst/>
              <a:ahLst/>
              <a:cxnLst/>
              <a:rect r="r" b="b" t="t" l="l"/>
              <a:pathLst>
                <a:path h="325536" w="1202470">
                  <a:moveTo>
                    <a:pt x="0" y="0"/>
                  </a:moveTo>
                  <a:lnTo>
                    <a:pt x="1202470" y="0"/>
                  </a:lnTo>
                  <a:lnTo>
                    <a:pt x="1202470" y="325536"/>
                  </a:lnTo>
                  <a:lnTo>
                    <a:pt x="0" y="325536"/>
                  </a:lnTo>
                  <a:close/>
                </a:path>
              </a:pathLst>
            </a:custGeom>
            <a:solidFill>
              <a:srgbClr val="828384"/>
            </a:solidFill>
          </p:spPr>
        </p:sp>
        <p:sp>
          <p:nvSpPr>
            <p:cNvPr name="TextBox 65" id="65"/>
            <p:cNvSpPr txBox="true"/>
            <p:nvPr/>
          </p:nvSpPr>
          <p:spPr>
            <a:xfrm>
              <a:off x="0" y="-47625"/>
              <a:ext cx="1202470" cy="373161"/>
            </a:xfrm>
            <a:prstGeom prst="rect">
              <a:avLst/>
            </a:prstGeom>
          </p:spPr>
          <p:txBody>
            <a:bodyPr anchor="ctr" rtlCol="false" tIns="50800" lIns="50800" bIns="50800" rIns="50800"/>
            <a:lstStyle/>
            <a:p>
              <a:pPr algn="ctr">
                <a:lnSpc>
                  <a:spcPts val="3360"/>
                </a:lnSpc>
              </a:pPr>
              <a:r>
                <a:rPr lang="en-US" sz="2400">
                  <a:solidFill>
                    <a:srgbClr val="000000"/>
                  </a:solidFill>
                  <a:latin typeface="JetBrains Mono"/>
                  <a:ea typeface="JetBrains Mono"/>
                  <a:cs typeface="JetBrains Mono"/>
                  <a:sym typeface="JetBrains Mono"/>
                </a:rPr>
                <a:t>process B</a:t>
              </a:r>
            </a:p>
          </p:txBody>
        </p:sp>
      </p:grpSp>
      <p:grpSp>
        <p:nvGrpSpPr>
          <p:cNvPr name="Group 66" id="66"/>
          <p:cNvGrpSpPr/>
          <p:nvPr/>
        </p:nvGrpSpPr>
        <p:grpSpPr>
          <a:xfrm rot="0">
            <a:off x="4169377" y="4815142"/>
            <a:ext cx="4565627" cy="1914525"/>
            <a:chOff x="0" y="0"/>
            <a:chExt cx="1202470" cy="504237"/>
          </a:xfrm>
        </p:grpSpPr>
        <p:sp>
          <p:nvSpPr>
            <p:cNvPr name="Freeform 67" id="67"/>
            <p:cNvSpPr/>
            <p:nvPr/>
          </p:nvSpPr>
          <p:spPr>
            <a:xfrm flipH="false" flipV="false" rot="0">
              <a:off x="0" y="0"/>
              <a:ext cx="1202470" cy="504237"/>
            </a:xfrm>
            <a:custGeom>
              <a:avLst/>
              <a:gdLst/>
              <a:ahLst/>
              <a:cxnLst/>
              <a:rect r="r" b="b" t="t" l="l"/>
              <a:pathLst>
                <a:path h="504237" w="1202470">
                  <a:moveTo>
                    <a:pt x="0" y="0"/>
                  </a:moveTo>
                  <a:lnTo>
                    <a:pt x="1202470" y="0"/>
                  </a:lnTo>
                  <a:lnTo>
                    <a:pt x="1202470" y="504237"/>
                  </a:lnTo>
                  <a:lnTo>
                    <a:pt x="0" y="504237"/>
                  </a:lnTo>
                  <a:close/>
                </a:path>
              </a:pathLst>
            </a:custGeom>
            <a:solidFill>
              <a:srgbClr val="FFFFFF"/>
            </a:solidFill>
          </p:spPr>
        </p:sp>
        <p:sp>
          <p:nvSpPr>
            <p:cNvPr name="TextBox 68" id="68"/>
            <p:cNvSpPr txBox="true"/>
            <p:nvPr/>
          </p:nvSpPr>
          <p:spPr>
            <a:xfrm>
              <a:off x="0" y="-123825"/>
              <a:ext cx="1202470" cy="628062"/>
            </a:xfrm>
            <a:prstGeom prst="rect">
              <a:avLst/>
            </a:prstGeom>
          </p:spPr>
          <p:txBody>
            <a:bodyPr anchor="ctr" rtlCol="false" tIns="50800" lIns="50800" bIns="50800" rIns="50800"/>
            <a:lstStyle/>
            <a:p>
              <a:pPr algn="ctr">
                <a:lnSpc>
                  <a:spcPts val="3360"/>
                </a:lnSpc>
              </a:pPr>
              <a:r>
                <a:rPr lang="en-US" sz="2400">
                  <a:solidFill>
                    <a:srgbClr val="000000"/>
                  </a:solidFill>
                  <a:latin typeface="Cooper Hewitt"/>
                  <a:ea typeface="Cooper Hewitt"/>
                  <a:cs typeface="Cooper Hewitt"/>
                  <a:sym typeface="Cooper Hewitt"/>
                </a:rPr>
                <a:t>Message passing</a:t>
              </a:r>
            </a:p>
          </p:txBody>
        </p:sp>
      </p:grpSp>
      <p:grpSp>
        <p:nvGrpSpPr>
          <p:cNvPr name="Group 69" id="69"/>
          <p:cNvGrpSpPr/>
          <p:nvPr/>
        </p:nvGrpSpPr>
        <p:grpSpPr>
          <a:xfrm rot="0">
            <a:off x="4169377" y="7965685"/>
            <a:ext cx="4565627" cy="1236018"/>
            <a:chOff x="0" y="0"/>
            <a:chExt cx="1202470" cy="325536"/>
          </a:xfrm>
        </p:grpSpPr>
        <p:sp>
          <p:nvSpPr>
            <p:cNvPr name="Freeform 70" id="70"/>
            <p:cNvSpPr/>
            <p:nvPr/>
          </p:nvSpPr>
          <p:spPr>
            <a:xfrm flipH="false" flipV="false" rot="0">
              <a:off x="0" y="0"/>
              <a:ext cx="1202470" cy="325536"/>
            </a:xfrm>
            <a:custGeom>
              <a:avLst/>
              <a:gdLst/>
              <a:ahLst/>
              <a:cxnLst/>
              <a:rect r="r" b="b" t="t" l="l"/>
              <a:pathLst>
                <a:path h="325536" w="1202470">
                  <a:moveTo>
                    <a:pt x="0" y="0"/>
                  </a:moveTo>
                  <a:lnTo>
                    <a:pt x="1202470" y="0"/>
                  </a:lnTo>
                  <a:lnTo>
                    <a:pt x="1202470" y="325536"/>
                  </a:lnTo>
                  <a:lnTo>
                    <a:pt x="0" y="325536"/>
                  </a:lnTo>
                  <a:close/>
                </a:path>
              </a:pathLst>
            </a:custGeom>
            <a:solidFill>
              <a:srgbClr val="828384"/>
            </a:solidFill>
          </p:spPr>
        </p:sp>
        <p:sp>
          <p:nvSpPr>
            <p:cNvPr name="TextBox 71" id="71"/>
            <p:cNvSpPr txBox="true"/>
            <p:nvPr/>
          </p:nvSpPr>
          <p:spPr>
            <a:xfrm>
              <a:off x="0" y="-47625"/>
              <a:ext cx="1202470" cy="373161"/>
            </a:xfrm>
            <a:prstGeom prst="rect">
              <a:avLst/>
            </a:prstGeom>
          </p:spPr>
          <p:txBody>
            <a:bodyPr anchor="ctr" rtlCol="false" tIns="50800" lIns="50800" bIns="50800" rIns="50800"/>
            <a:lstStyle/>
            <a:p>
              <a:pPr algn="ctr">
                <a:lnSpc>
                  <a:spcPts val="3360"/>
                </a:lnSpc>
              </a:pPr>
              <a:r>
                <a:rPr lang="en-US" sz="2400">
                  <a:solidFill>
                    <a:srgbClr val="000000"/>
                  </a:solidFill>
                  <a:latin typeface="JetBrains Mono"/>
                  <a:ea typeface="JetBrains Mono"/>
                  <a:cs typeface="JetBrains Mono"/>
                  <a:sym typeface="JetBrains Mono"/>
                </a:rPr>
                <a:t>kernel</a:t>
              </a:r>
            </a:p>
          </p:txBody>
        </p:sp>
      </p:grpSp>
      <p:grpSp>
        <p:nvGrpSpPr>
          <p:cNvPr name="Group 72" id="72"/>
          <p:cNvGrpSpPr/>
          <p:nvPr/>
        </p:nvGrpSpPr>
        <p:grpSpPr>
          <a:xfrm rot="0">
            <a:off x="8119271" y="2665855"/>
            <a:ext cx="596683" cy="611124"/>
            <a:chOff x="0" y="0"/>
            <a:chExt cx="157151" cy="160955"/>
          </a:xfrm>
        </p:grpSpPr>
        <p:sp>
          <p:nvSpPr>
            <p:cNvPr name="Freeform 73" id="73"/>
            <p:cNvSpPr/>
            <p:nvPr/>
          </p:nvSpPr>
          <p:spPr>
            <a:xfrm flipH="false" flipV="false" rot="0">
              <a:off x="0" y="0"/>
              <a:ext cx="157151" cy="160955"/>
            </a:xfrm>
            <a:custGeom>
              <a:avLst/>
              <a:gdLst/>
              <a:ahLst/>
              <a:cxnLst/>
              <a:rect r="r" b="b" t="t" l="l"/>
              <a:pathLst>
                <a:path h="160955" w="157151">
                  <a:moveTo>
                    <a:pt x="0" y="0"/>
                  </a:moveTo>
                  <a:lnTo>
                    <a:pt x="157151" y="0"/>
                  </a:lnTo>
                  <a:lnTo>
                    <a:pt x="157151" y="160955"/>
                  </a:lnTo>
                  <a:lnTo>
                    <a:pt x="0" y="160955"/>
                  </a:lnTo>
                  <a:close/>
                </a:path>
              </a:pathLst>
            </a:custGeom>
            <a:solidFill>
              <a:srgbClr val="F4C04F"/>
            </a:solidFill>
            <a:ln w="38100" cap="sq">
              <a:solidFill>
                <a:srgbClr val="000000"/>
              </a:solidFill>
              <a:prstDash val="solid"/>
              <a:miter/>
            </a:ln>
          </p:spPr>
        </p:sp>
        <p:sp>
          <p:nvSpPr>
            <p:cNvPr name="TextBox 74" id="74"/>
            <p:cNvSpPr txBox="true"/>
            <p:nvPr/>
          </p:nvSpPr>
          <p:spPr>
            <a:xfrm>
              <a:off x="0" y="-123825"/>
              <a:ext cx="157151" cy="284780"/>
            </a:xfrm>
            <a:prstGeom prst="rect">
              <a:avLst/>
            </a:prstGeom>
          </p:spPr>
          <p:txBody>
            <a:bodyPr anchor="ctr" rtlCol="false" tIns="50800" lIns="50800" bIns="50800" rIns="50800"/>
            <a:lstStyle/>
            <a:p>
              <a:pPr algn="ctr">
                <a:lnSpc>
                  <a:spcPts val="3360"/>
                </a:lnSpc>
              </a:pPr>
              <a:r>
                <a:rPr lang="en-US" sz="2400">
                  <a:solidFill>
                    <a:srgbClr val="000000"/>
                  </a:solidFill>
                  <a:latin typeface="Cooper Hewitt"/>
                  <a:ea typeface="Cooper Hewitt"/>
                  <a:cs typeface="Cooper Hewitt"/>
                  <a:sym typeface="Cooper Hewitt"/>
                </a:rPr>
                <a:t>M</a:t>
              </a:r>
            </a:p>
          </p:txBody>
        </p:sp>
      </p:grpSp>
      <p:grpSp>
        <p:nvGrpSpPr>
          <p:cNvPr name="Group 75" id="75"/>
          <p:cNvGrpSpPr/>
          <p:nvPr/>
        </p:nvGrpSpPr>
        <p:grpSpPr>
          <a:xfrm rot="0">
            <a:off x="8119271" y="3898791"/>
            <a:ext cx="596683" cy="611124"/>
            <a:chOff x="0" y="0"/>
            <a:chExt cx="157151" cy="160955"/>
          </a:xfrm>
        </p:grpSpPr>
        <p:sp>
          <p:nvSpPr>
            <p:cNvPr name="Freeform 76" id="76"/>
            <p:cNvSpPr/>
            <p:nvPr/>
          </p:nvSpPr>
          <p:spPr>
            <a:xfrm flipH="false" flipV="false" rot="0">
              <a:off x="0" y="0"/>
              <a:ext cx="157151" cy="160955"/>
            </a:xfrm>
            <a:custGeom>
              <a:avLst/>
              <a:gdLst/>
              <a:ahLst/>
              <a:cxnLst/>
              <a:rect r="r" b="b" t="t" l="l"/>
              <a:pathLst>
                <a:path h="160955" w="157151">
                  <a:moveTo>
                    <a:pt x="0" y="0"/>
                  </a:moveTo>
                  <a:lnTo>
                    <a:pt x="157151" y="0"/>
                  </a:lnTo>
                  <a:lnTo>
                    <a:pt x="157151" y="160955"/>
                  </a:lnTo>
                  <a:lnTo>
                    <a:pt x="0" y="160955"/>
                  </a:lnTo>
                  <a:close/>
                </a:path>
              </a:pathLst>
            </a:custGeom>
            <a:solidFill>
              <a:srgbClr val="F4C04F"/>
            </a:solidFill>
            <a:ln w="38100" cap="sq">
              <a:solidFill>
                <a:srgbClr val="000000"/>
              </a:solidFill>
              <a:prstDash val="solid"/>
              <a:miter/>
            </a:ln>
          </p:spPr>
        </p:sp>
        <p:sp>
          <p:nvSpPr>
            <p:cNvPr name="TextBox 77" id="77"/>
            <p:cNvSpPr txBox="true"/>
            <p:nvPr/>
          </p:nvSpPr>
          <p:spPr>
            <a:xfrm>
              <a:off x="0" y="-123825"/>
              <a:ext cx="157151" cy="284780"/>
            </a:xfrm>
            <a:prstGeom prst="rect">
              <a:avLst/>
            </a:prstGeom>
          </p:spPr>
          <p:txBody>
            <a:bodyPr anchor="ctr" rtlCol="false" tIns="50800" lIns="50800" bIns="50800" rIns="50800"/>
            <a:lstStyle/>
            <a:p>
              <a:pPr algn="ctr">
                <a:lnSpc>
                  <a:spcPts val="3360"/>
                </a:lnSpc>
              </a:pPr>
              <a:r>
                <a:rPr lang="en-US" sz="2400">
                  <a:solidFill>
                    <a:srgbClr val="000000"/>
                  </a:solidFill>
                  <a:latin typeface="Cooper Hewitt"/>
                  <a:ea typeface="Cooper Hewitt"/>
                  <a:cs typeface="Cooper Hewitt"/>
                  <a:sym typeface="Cooper Hewitt"/>
                </a:rPr>
                <a:t>M</a:t>
              </a:r>
            </a:p>
          </p:txBody>
        </p:sp>
      </p:grpSp>
      <p:grpSp>
        <p:nvGrpSpPr>
          <p:cNvPr name="Group 78" id="78"/>
          <p:cNvGrpSpPr/>
          <p:nvPr/>
        </p:nvGrpSpPr>
        <p:grpSpPr>
          <a:xfrm rot="0">
            <a:off x="8119271" y="8289535"/>
            <a:ext cx="596683" cy="611124"/>
            <a:chOff x="0" y="0"/>
            <a:chExt cx="157151" cy="160955"/>
          </a:xfrm>
        </p:grpSpPr>
        <p:sp>
          <p:nvSpPr>
            <p:cNvPr name="Freeform 79" id="79"/>
            <p:cNvSpPr/>
            <p:nvPr/>
          </p:nvSpPr>
          <p:spPr>
            <a:xfrm flipH="false" flipV="false" rot="0">
              <a:off x="0" y="0"/>
              <a:ext cx="157151" cy="160955"/>
            </a:xfrm>
            <a:custGeom>
              <a:avLst/>
              <a:gdLst/>
              <a:ahLst/>
              <a:cxnLst/>
              <a:rect r="r" b="b" t="t" l="l"/>
              <a:pathLst>
                <a:path h="160955" w="157151">
                  <a:moveTo>
                    <a:pt x="0" y="0"/>
                  </a:moveTo>
                  <a:lnTo>
                    <a:pt x="157151" y="0"/>
                  </a:lnTo>
                  <a:lnTo>
                    <a:pt x="157151" y="160955"/>
                  </a:lnTo>
                  <a:lnTo>
                    <a:pt x="0" y="160955"/>
                  </a:lnTo>
                  <a:close/>
                </a:path>
              </a:pathLst>
            </a:custGeom>
            <a:solidFill>
              <a:srgbClr val="F4C04F"/>
            </a:solidFill>
            <a:ln w="38100" cap="sq">
              <a:solidFill>
                <a:srgbClr val="000000"/>
              </a:solidFill>
              <a:prstDash val="solid"/>
              <a:miter/>
            </a:ln>
          </p:spPr>
        </p:sp>
        <p:sp>
          <p:nvSpPr>
            <p:cNvPr name="TextBox 80" id="80"/>
            <p:cNvSpPr txBox="true"/>
            <p:nvPr/>
          </p:nvSpPr>
          <p:spPr>
            <a:xfrm>
              <a:off x="0" y="-123825"/>
              <a:ext cx="157151" cy="284780"/>
            </a:xfrm>
            <a:prstGeom prst="rect">
              <a:avLst/>
            </a:prstGeom>
          </p:spPr>
          <p:txBody>
            <a:bodyPr anchor="ctr" rtlCol="false" tIns="50800" lIns="50800" bIns="50800" rIns="50800"/>
            <a:lstStyle/>
            <a:p>
              <a:pPr algn="ctr">
                <a:lnSpc>
                  <a:spcPts val="3360"/>
                </a:lnSpc>
              </a:pPr>
              <a:r>
                <a:rPr lang="en-US" sz="2400">
                  <a:solidFill>
                    <a:srgbClr val="000000"/>
                  </a:solidFill>
                  <a:latin typeface="Cooper Hewitt"/>
                  <a:ea typeface="Cooper Hewitt"/>
                  <a:cs typeface="Cooper Hewitt"/>
                  <a:sym typeface="Cooper Hewitt"/>
                </a:rPr>
                <a:t>M</a:t>
              </a:r>
            </a:p>
          </p:txBody>
        </p:sp>
      </p:grpSp>
      <p:grpSp>
        <p:nvGrpSpPr>
          <p:cNvPr name="Group 81" id="81"/>
          <p:cNvGrpSpPr/>
          <p:nvPr/>
        </p:nvGrpSpPr>
        <p:grpSpPr>
          <a:xfrm rot="0">
            <a:off x="8847377" y="2881090"/>
            <a:ext cx="2096796" cy="191995"/>
            <a:chOff x="0" y="0"/>
            <a:chExt cx="552243" cy="50567"/>
          </a:xfrm>
        </p:grpSpPr>
        <p:sp>
          <p:nvSpPr>
            <p:cNvPr name="Freeform 82" id="82"/>
            <p:cNvSpPr/>
            <p:nvPr/>
          </p:nvSpPr>
          <p:spPr>
            <a:xfrm flipH="false" flipV="false" rot="0">
              <a:off x="0" y="0"/>
              <a:ext cx="552243" cy="50567"/>
            </a:xfrm>
            <a:custGeom>
              <a:avLst/>
              <a:gdLst/>
              <a:ahLst/>
              <a:cxnLst/>
              <a:rect r="r" b="b" t="t" l="l"/>
              <a:pathLst>
                <a:path h="50567" w="552243">
                  <a:moveTo>
                    <a:pt x="0" y="0"/>
                  </a:moveTo>
                  <a:lnTo>
                    <a:pt x="552243" y="0"/>
                  </a:lnTo>
                  <a:lnTo>
                    <a:pt x="552243" y="50567"/>
                  </a:lnTo>
                  <a:lnTo>
                    <a:pt x="0" y="50567"/>
                  </a:lnTo>
                  <a:close/>
                </a:path>
              </a:pathLst>
            </a:custGeom>
            <a:solidFill>
              <a:srgbClr val="BF94E4"/>
            </a:solidFill>
          </p:spPr>
        </p:sp>
        <p:sp>
          <p:nvSpPr>
            <p:cNvPr name="TextBox 83" id="83"/>
            <p:cNvSpPr txBox="true"/>
            <p:nvPr/>
          </p:nvSpPr>
          <p:spPr>
            <a:xfrm>
              <a:off x="0" y="-123825"/>
              <a:ext cx="552243" cy="174392"/>
            </a:xfrm>
            <a:prstGeom prst="rect">
              <a:avLst/>
            </a:prstGeom>
          </p:spPr>
          <p:txBody>
            <a:bodyPr anchor="ctr" rtlCol="false" tIns="50800" lIns="50800" bIns="50800" rIns="50800"/>
            <a:lstStyle/>
            <a:p>
              <a:pPr algn="ctr">
                <a:lnSpc>
                  <a:spcPts val="3360"/>
                </a:lnSpc>
              </a:pPr>
            </a:p>
          </p:txBody>
        </p:sp>
      </p:grpSp>
      <p:grpSp>
        <p:nvGrpSpPr>
          <p:cNvPr name="Group 84" id="84"/>
          <p:cNvGrpSpPr/>
          <p:nvPr/>
        </p:nvGrpSpPr>
        <p:grpSpPr>
          <a:xfrm rot="5400000">
            <a:off x="7975642" y="5759139"/>
            <a:ext cx="5766555" cy="170506"/>
            <a:chOff x="0" y="0"/>
            <a:chExt cx="1518763" cy="44907"/>
          </a:xfrm>
        </p:grpSpPr>
        <p:sp>
          <p:nvSpPr>
            <p:cNvPr name="Freeform 85" id="85"/>
            <p:cNvSpPr/>
            <p:nvPr/>
          </p:nvSpPr>
          <p:spPr>
            <a:xfrm flipH="false" flipV="false" rot="0">
              <a:off x="0" y="0"/>
              <a:ext cx="1518763" cy="44907"/>
            </a:xfrm>
            <a:custGeom>
              <a:avLst/>
              <a:gdLst/>
              <a:ahLst/>
              <a:cxnLst/>
              <a:rect r="r" b="b" t="t" l="l"/>
              <a:pathLst>
                <a:path h="44907" w="1518763">
                  <a:moveTo>
                    <a:pt x="0" y="0"/>
                  </a:moveTo>
                  <a:lnTo>
                    <a:pt x="1518763" y="0"/>
                  </a:lnTo>
                  <a:lnTo>
                    <a:pt x="1518763" y="44907"/>
                  </a:lnTo>
                  <a:lnTo>
                    <a:pt x="0" y="44907"/>
                  </a:lnTo>
                  <a:close/>
                </a:path>
              </a:pathLst>
            </a:custGeom>
            <a:solidFill>
              <a:srgbClr val="BF94E4"/>
            </a:solidFill>
          </p:spPr>
        </p:sp>
        <p:sp>
          <p:nvSpPr>
            <p:cNvPr name="TextBox 86" id="86"/>
            <p:cNvSpPr txBox="true"/>
            <p:nvPr/>
          </p:nvSpPr>
          <p:spPr>
            <a:xfrm>
              <a:off x="0" y="-123825"/>
              <a:ext cx="1518763" cy="168732"/>
            </a:xfrm>
            <a:prstGeom prst="rect">
              <a:avLst/>
            </a:prstGeom>
          </p:spPr>
          <p:txBody>
            <a:bodyPr anchor="ctr" rtlCol="false" tIns="50800" lIns="50800" bIns="50800" rIns="50800"/>
            <a:lstStyle/>
            <a:p>
              <a:pPr algn="ctr">
                <a:lnSpc>
                  <a:spcPts val="3360"/>
                </a:lnSpc>
              </a:pPr>
            </a:p>
          </p:txBody>
        </p:sp>
      </p:grpSp>
      <p:grpSp>
        <p:nvGrpSpPr>
          <p:cNvPr name="Group 87" id="87"/>
          <p:cNvGrpSpPr/>
          <p:nvPr/>
        </p:nvGrpSpPr>
        <p:grpSpPr>
          <a:xfrm rot="0">
            <a:off x="9144000" y="8672377"/>
            <a:ext cx="1800173" cy="192826"/>
            <a:chOff x="0" y="0"/>
            <a:chExt cx="474120" cy="50786"/>
          </a:xfrm>
        </p:grpSpPr>
        <p:sp>
          <p:nvSpPr>
            <p:cNvPr name="Freeform 88" id="88"/>
            <p:cNvSpPr/>
            <p:nvPr/>
          </p:nvSpPr>
          <p:spPr>
            <a:xfrm flipH="false" flipV="false" rot="0">
              <a:off x="0" y="0"/>
              <a:ext cx="474120" cy="50786"/>
            </a:xfrm>
            <a:custGeom>
              <a:avLst/>
              <a:gdLst/>
              <a:ahLst/>
              <a:cxnLst/>
              <a:rect r="r" b="b" t="t" l="l"/>
              <a:pathLst>
                <a:path h="50786" w="474120">
                  <a:moveTo>
                    <a:pt x="0" y="0"/>
                  </a:moveTo>
                  <a:lnTo>
                    <a:pt x="474120" y="0"/>
                  </a:lnTo>
                  <a:lnTo>
                    <a:pt x="474120" y="50786"/>
                  </a:lnTo>
                  <a:lnTo>
                    <a:pt x="0" y="50786"/>
                  </a:lnTo>
                  <a:close/>
                </a:path>
              </a:pathLst>
            </a:custGeom>
            <a:solidFill>
              <a:srgbClr val="BF94E4"/>
            </a:solidFill>
          </p:spPr>
        </p:sp>
        <p:sp>
          <p:nvSpPr>
            <p:cNvPr name="TextBox 89" id="89"/>
            <p:cNvSpPr txBox="true"/>
            <p:nvPr/>
          </p:nvSpPr>
          <p:spPr>
            <a:xfrm>
              <a:off x="0" y="-123825"/>
              <a:ext cx="474120" cy="174611"/>
            </a:xfrm>
            <a:prstGeom prst="rect">
              <a:avLst/>
            </a:prstGeom>
          </p:spPr>
          <p:txBody>
            <a:bodyPr anchor="ctr" rtlCol="false" tIns="50800" lIns="50800" bIns="50800" rIns="50800"/>
            <a:lstStyle/>
            <a:p>
              <a:pPr algn="ctr">
                <a:lnSpc>
                  <a:spcPts val="3360"/>
                </a:lnSpc>
              </a:pPr>
            </a:p>
          </p:txBody>
        </p:sp>
      </p:grpSp>
      <p:grpSp>
        <p:nvGrpSpPr>
          <p:cNvPr name="Group 90" id="90"/>
          <p:cNvGrpSpPr/>
          <p:nvPr/>
        </p:nvGrpSpPr>
        <p:grpSpPr>
          <a:xfrm rot="-5400000">
            <a:off x="8793416" y="8589244"/>
            <a:ext cx="410392" cy="359093"/>
            <a:chOff x="0" y="0"/>
            <a:chExt cx="812800" cy="711200"/>
          </a:xfrm>
        </p:grpSpPr>
        <p:sp>
          <p:nvSpPr>
            <p:cNvPr name="Freeform 91" id="91"/>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94E4"/>
            </a:solidFill>
          </p:spPr>
        </p:sp>
        <p:sp>
          <p:nvSpPr>
            <p:cNvPr name="TextBox 92" id="92"/>
            <p:cNvSpPr txBox="true"/>
            <p:nvPr/>
          </p:nvSpPr>
          <p:spPr>
            <a:xfrm>
              <a:off x="127000" y="206375"/>
              <a:ext cx="558800" cy="454025"/>
            </a:xfrm>
            <a:prstGeom prst="rect">
              <a:avLst/>
            </a:prstGeom>
          </p:spPr>
          <p:txBody>
            <a:bodyPr anchor="ctr" rtlCol="false" tIns="50800" lIns="50800" bIns="50800" rIns="50800"/>
            <a:lstStyle/>
            <a:p>
              <a:pPr algn="ctr">
                <a:lnSpc>
                  <a:spcPts val="3360"/>
                </a:lnSpc>
              </a:pPr>
            </a:p>
          </p:txBody>
        </p:sp>
      </p:grpSp>
      <p:grpSp>
        <p:nvGrpSpPr>
          <p:cNvPr name="Group 93" id="93"/>
          <p:cNvGrpSpPr/>
          <p:nvPr/>
        </p:nvGrpSpPr>
        <p:grpSpPr>
          <a:xfrm rot="0">
            <a:off x="8847377" y="8199048"/>
            <a:ext cx="1367215" cy="180975"/>
            <a:chOff x="0" y="0"/>
            <a:chExt cx="360090" cy="47664"/>
          </a:xfrm>
        </p:grpSpPr>
        <p:sp>
          <p:nvSpPr>
            <p:cNvPr name="Freeform 94" id="94"/>
            <p:cNvSpPr/>
            <p:nvPr/>
          </p:nvSpPr>
          <p:spPr>
            <a:xfrm flipH="false" flipV="false" rot="0">
              <a:off x="0" y="0"/>
              <a:ext cx="360090" cy="47664"/>
            </a:xfrm>
            <a:custGeom>
              <a:avLst/>
              <a:gdLst/>
              <a:ahLst/>
              <a:cxnLst/>
              <a:rect r="r" b="b" t="t" l="l"/>
              <a:pathLst>
                <a:path h="47664" w="360090">
                  <a:moveTo>
                    <a:pt x="0" y="0"/>
                  </a:moveTo>
                  <a:lnTo>
                    <a:pt x="360090" y="0"/>
                  </a:lnTo>
                  <a:lnTo>
                    <a:pt x="360090" y="47664"/>
                  </a:lnTo>
                  <a:lnTo>
                    <a:pt x="0" y="47664"/>
                  </a:lnTo>
                  <a:close/>
                </a:path>
              </a:pathLst>
            </a:custGeom>
            <a:solidFill>
              <a:srgbClr val="8AA9F9"/>
            </a:solidFill>
          </p:spPr>
        </p:sp>
        <p:sp>
          <p:nvSpPr>
            <p:cNvPr name="TextBox 95" id="95"/>
            <p:cNvSpPr txBox="true"/>
            <p:nvPr/>
          </p:nvSpPr>
          <p:spPr>
            <a:xfrm>
              <a:off x="0" y="-123825"/>
              <a:ext cx="360090" cy="171489"/>
            </a:xfrm>
            <a:prstGeom prst="rect">
              <a:avLst/>
            </a:prstGeom>
          </p:spPr>
          <p:txBody>
            <a:bodyPr anchor="ctr" rtlCol="false" tIns="50800" lIns="50800" bIns="50800" rIns="50800"/>
            <a:lstStyle/>
            <a:p>
              <a:pPr algn="ctr">
                <a:lnSpc>
                  <a:spcPts val="3360"/>
                </a:lnSpc>
              </a:pPr>
            </a:p>
          </p:txBody>
        </p:sp>
      </p:grpSp>
      <p:grpSp>
        <p:nvGrpSpPr>
          <p:cNvPr name="Group 96" id="96"/>
          <p:cNvGrpSpPr/>
          <p:nvPr/>
        </p:nvGrpSpPr>
        <p:grpSpPr>
          <a:xfrm rot="5400000">
            <a:off x="8071629" y="6159995"/>
            <a:ext cx="4098605" cy="187323"/>
            <a:chOff x="0" y="0"/>
            <a:chExt cx="1079468" cy="49336"/>
          </a:xfrm>
        </p:grpSpPr>
        <p:sp>
          <p:nvSpPr>
            <p:cNvPr name="Freeform 97" id="97"/>
            <p:cNvSpPr/>
            <p:nvPr/>
          </p:nvSpPr>
          <p:spPr>
            <a:xfrm flipH="false" flipV="false" rot="0">
              <a:off x="0" y="0"/>
              <a:ext cx="1079468" cy="49336"/>
            </a:xfrm>
            <a:custGeom>
              <a:avLst/>
              <a:gdLst/>
              <a:ahLst/>
              <a:cxnLst/>
              <a:rect r="r" b="b" t="t" l="l"/>
              <a:pathLst>
                <a:path h="49336" w="1079468">
                  <a:moveTo>
                    <a:pt x="0" y="0"/>
                  </a:moveTo>
                  <a:lnTo>
                    <a:pt x="1079468" y="0"/>
                  </a:lnTo>
                  <a:lnTo>
                    <a:pt x="1079468" y="49336"/>
                  </a:lnTo>
                  <a:lnTo>
                    <a:pt x="0" y="49336"/>
                  </a:lnTo>
                  <a:close/>
                </a:path>
              </a:pathLst>
            </a:custGeom>
            <a:solidFill>
              <a:srgbClr val="8AA9F9"/>
            </a:solidFill>
          </p:spPr>
        </p:sp>
        <p:sp>
          <p:nvSpPr>
            <p:cNvPr name="TextBox 98" id="98"/>
            <p:cNvSpPr txBox="true"/>
            <p:nvPr/>
          </p:nvSpPr>
          <p:spPr>
            <a:xfrm>
              <a:off x="0" y="-123825"/>
              <a:ext cx="1079468" cy="173161"/>
            </a:xfrm>
            <a:prstGeom prst="rect">
              <a:avLst/>
            </a:prstGeom>
          </p:spPr>
          <p:txBody>
            <a:bodyPr anchor="ctr" rtlCol="false" tIns="50800" lIns="50800" bIns="50800" rIns="50800"/>
            <a:lstStyle/>
            <a:p>
              <a:pPr algn="ctr">
                <a:lnSpc>
                  <a:spcPts val="3360"/>
                </a:lnSpc>
              </a:pPr>
            </a:p>
          </p:txBody>
        </p:sp>
      </p:grpSp>
      <p:grpSp>
        <p:nvGrpSpPr>
          <p:cNvPr name="Group 99" id="99"/>
          <p:cNvGrpSpPr/>
          <p:nvPr/>
        </p:nvGrpSpPr>
        <p:grpSpPr>
          <a:xfrm rot="0">
            <a:off x="8998613" y="4197133"/>
            <a:ext cx="1187669" cy="180975"/>
            <a:chOff x="0" y="0"/>
            <a:chExt cx="312802" cy="47664"/>
          </a:xfrm>
        </p:grpSpPr>
        <p:sp>
          <p:nvSpPr>
            <p:cNvPr name="Freeform 100" id="100"/>
            <p:cNvSpPr/>
            <p:nvPr/>
          </p:nvSpPr>
          <p:spPr>
            <a:xfrm flipH="false" flipV="false" rot="0">
              <a:off x="0" y="0"/>
              <a:ext cx="312802" cy="47664"/>
            </a:xfrm>
            <a:custGeom>
              <a:avLst/>
              <a:gdLst/>
              <a:ahLst/>
              <a:cxnLst/>
              <a:rect r="r" b="b" t="t" l="l"/>
              <a:pathLst>
                <a:path h="47664" w="312802">
                  <a:moveTo>
                    <a:pt x="0" y="0"/>
                  </a:moveTo>
                  <a:lnTo>
                    <a:pt x="312802" y="0"/>
                  </a:lnTo>
                  <a:lnTo>
                    <a:pt x="312802" y="47664"/>
                  </a:lnTo>
                  <a:lnTo>
                    <a:pt x="0" y="47664"/>
                  </a:lnTo>
                  <a:close/>
                </a:path>
              </a:pathLst>
            </a:custGeom>
            <a:solidFill>
              <a:srgbClr val="8AA9F9"/>
            </a:solidFill>
          </p:spPr>
        </p:sp>
        <p:sp>
          <p:nvSpPr>
            <p:cNvPr name="TextBox 101" id="101"/>
            <p:cNvSpPr txBox="true"/>
            <p:nvPr/>
          </p:nvSpPr>
          <p:spPr>
            <a:xfrm>
              <a:off x="0" y="-123825"/>
              <a:ext cx="312802" cy="171489"/>
            </a:xfrm>
            <a:prstGeom prst="rect">
              <a:avLst/>
            </a:prstGeom>
          </p:spPr>
          <p:txBody>
            <a:bodyPr anchor="ctr" rtlCol="false" tIns="50800" lIns="50800" bIns="50800" rIns="50800"/>
            <a:lstStyle/>
            <a:p>
              <a:pPr algn="ctr">
                <a:lnSpc>
                  <a:spcPts val="3360"/>
                </a:lnSpc>
              </a:pPr>
            </a:p>
          </p:txBody>
        </p:sp>
      </p:grpSp>
      <p:grpSp>
        <p:nvGrpSpPr>
          <p:cNvPr name="Group 102" id="102"/>
          <p:cNvGrpSpPr/>
          <p:nvPr/>
        </p:nvGrpSpPr>
        <p:grpSpPr>
          <a:xfrm rot="-5400000">
            <a:off x="8709354" y="4108074"/>
            <a:ext cx="410392" cy="359093"/>
            <a:chOff x="0" y="0"/>
            <a:chExt cx="812800" cy="711200"/>
          </a:xfrm>
        </p:grpSpPr>
        <p:sp>
          <p:nvSpPr>
            <p:cNvPr name="Freeform 103" id="103"/>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8AA9F9"/>
            </a:solidFill>
          </p:spPr>
        </p:sp>
        <p:sp>
          <p:nvSpPr>
            <p:cNvPr name="TextBox 104" id="104"/>
            <p:cNvSpPr txBox="true"/>
            <p:nvPr/>
          </p:nvSpPr>
          <p:spPr>
            <a:xfrm>
              <a:off x="127000" y="206375"/>
              <a:ext cx="558800" cy="454025"/>
            </a:xfrm>
            <a:prstGeom prst="rect">
              <a:avLst/>
            </a:prstGeom>
          </p:spPr>
          <p:txBody>
            <a:bodyPr anchor="ctr" rtlCol="false" tIns="50800" lIns="50800" bIns="50800" rIns="50800"/>
            <a:lstStyle/>
            <a:p>
              <a:pPr algn="ctr">
                <a:lnSpc>
                  <a:spcPts val="3360"/>
                </a:lnSpc>
              </a:pPr>
            </a:p>
          </p:txBody>
        </p:sp>
      </p:grpSp>
      <p:grpSp>
        <p:nvGrpSpPr>
          <p:cNvPr name="Group 105" id="105"/>
          <p:cNvGrpSpPr/>
          <p:nvPr/>
        </p:nvGrpSpPr>
        <p:grpSpPr>
          <a:xfrm rot="0">
            <a:off x="12518384" y="2324056"/>
            <a:ext cx="4565627" cy="6858597"/>
            <a:chOff x="0" y="0"/>
            <a:chExt cx="1202470" cy="1806380"/>
          </a:xfrm>
        </p:grpSpPr>
        <p:sp>
          <p:nvSpPr>
            <p:cNvPr name="Freeform 106" id="106"/>
            <p:cNvSpPr/>
            <p:nvPr/>
          </p:nvSpPr>
          <p:spPr>
            <a:xfrm flipH="false" flipV="false" rot="0">
              <a:off x="0" y="0"/>
              <a:ext cx="1202470" cy="1806379"/>
            </a:xfrm>
            <a:custGeom>
              <a:avLst/>
              <a:gdLst/>
              <a:ahLst/>
              <a:cxnLst/>
              <a:rect r="r" b="b" t="t" l="l"/>
              <a:pathLst>
                <a:path h="1806379" w="1202470">
                  <a:moveTo>
                    <a:pt x="0" y="0"/>
                  </a:moveTo>
                  <a:lnTo>
                    <a:pt x="1202470" y="0"/>
                  </a:lnTo>
                  <a:lnTo>
                    <a:pt x="1202470" y="1806379"/>
                  </a:lnTo>
                  <a:lnTo>
                    <a:pt x="0" y="1806379"/>
                  </a:lnTo>
                  <a:close/>
                </a:path>
              </a:pathLst>
            </a:custGeom>
            <a:solidFill>
              <a:srgbClr val="1E212D"/>
            </a:solidFill>
          </p:spPr>
        </p:sp>
        <p:sp>
          <p:nvSpPr>
            <p:cNvPr name="TextBox 107" id="107"/>
            <p:cNvSpPr txBox="true"/>
            <p:nvPr/>
          </p:nvSpPr>
          <p:spPr>
            <a:xfrm>
              <a:off x="0" y="-123825"/>
              <a:ext cx="1202470" cy="1930205"/>
            </a:xfrm>
            <a:prstGeom prst="rect">
              <a:avLst/>
            </a:prstGeom>
          </p:spPr>
          <p:txBody>
            <a:bodyPr anchor="ctr" rtlCol="false" tIns="50800" lIns="50800" bIns="50800" rIns="50800"/>
            <a:lstStyle/>
            <a:p>
              <a:pPr algn="ctr">
                <a:lnSpc>
                  <a:spcPts val="3360"/>
                </a:lnSpc>
              </a:pPr>
            </a:p>
          </p:txBody>
        </p:sp>
      </p:grpSp>
      <p:grpSp>
        <p:nvGrpSpPr>
          <p:cNvPr name="Group 108" id="108"/>
          <p:cNvGrpSpPr/>
          <p:nvPr/>
        </p:nvGrpSpPr>
        <p:grpSpPr>
          <a:xfrm rot="0">
            <a:off x="12518384" y="2343106"/>
            <a:ext cx="4565627" cy="1236018"/>
            <a:chOff x="0" y="0"/>
            <a:chExt cx="1202470" cy="325536"/>
          </a:xfrm>
        </p:grpSpPr>
        <p:sp>
          <p:nvSpPr>
            <p:cNvPr name="Freeform 109" id="109"/>
            <p:cNvSpPr/>
            <p:nvPr/>
          </p:nvSpPr>
          <p:spPr>
            <a:xfrm flipH="false" flipV="false" rot="0">
              <a:off x="0" y="0"/>
              <a:ext cx="1202470" cy="325536"/>
            </a:xfrm>
            <a:custGeom>
              <a:avLst/>
              <a:gdLst/>
              <a:ahLst/>
              <a:cxnLst/>
              <a:rect r="r" b="b" t="t" l="l"/>
              <a:pathLst>
                <a:path h="325536" w="1202470">
                  <a:moveTo>
                    <a:pt x="0" y="0"/>
                  </a:moveTo>
                  <a:lnTo>
                    <a:pt x="1202470" y="0"/>
                  </a:lnTo>
                  <a:lnTo>
                    <a:pt x="1202470" y="325536"/>
                  </a:lnTo>
                  <a:lnTo>
                    <a:pt x="0" y="325536"/>
                  </a:lnTo>
                  <a:close/>
                </a:path>
              </a:pathLst>
            </a:custGeom>
            <a:solidFill>
              <a:srgbClr val="BABDD5"/>
            </a:solidFill>
          </p:spPr>
        </p:sp>
        <p:sp>
          <p:nvSpPr>
            <p:cNvPr name="TextBox 110" id="110"/>
            <p:cNvSpPr txBox="true"/>
            <p:nvPr/>
          </p:nvSpPr>
          <p:spPr>
            <a:xfrm>
              <a:off x="0" y="-47625"/>
              <a:ext cx="1202470" cy="373161"/>
            </a:xfrm>
            <a:prstGeom prst="rect">
              <a:avLst/>
            </a:prstGeom>
          </p:spPr>
          <p:txBody>
            <a:bodyPr anchor="ctr" rtlCol="false" tIns="50800" lIns="50800" bIns="50800" rIns="50800"/>
            <a:lstStyle/>
            <a:p>
              <a:pPr algn="ctr">
                <a:lnSpc>
                  <a:spcPts val="3360"/>
                </a:lnSpc>
              </a:pPr>
              <a:r>
                <a:rPr lang="en-US" sz="2400">
                  <a:solidFill>
                    <a:srgbClr val="000000"/>
                  </a:solidFill>
                  <a:latin typeface="JetBrains Mono"/>
                  <a:ea typeface="JetBrains Mono"/>
                  <a:cs typeface="JetBrains Mono"/>
                  <a:sym typeface="JetBrains Mono"/>
                </a:rPr>
                <a:t>process A</a:t>
              </a:r>
            </a:p>
          </p:txBody>
        </p:sp>
      </p:grpSp>
      <p:grpSp>
        <p:nvGrpSpPr>
          <p:cNvPr name="Group 111" id="111"/>
          <p:cNvGrpSpPr/>
          <p:nvPr/>
        </p:nvGrpSpPr>
        <p:grpSpPr>
          <a:xfrm rot="0">
            <a:off x="12518384" y="4082424"/>
            <a:ext cx="4565627" cy="1236018"/>
            <a:chOff x="0" y="0"/>
            <a:chExt cx="1202470" cy="325536"/>
          </a:xfrm>
        </p:grpSpPr>
        <p:sp>
          <p:nvSpPr>
            <p:cNvPr name="Freeform 112" id="112"/>
            <p:cNvSpPr/>
            <p:nvPr/>
          </p:nvSpPr>
          <p:spPr>
            <a:xfrm flipH="false" flipV="false" rot="0">
              <a:off x="0" y="0"/>
              <a:ext cx="1202470" cy="325536"/>
            </a:xfrm>
            <a:custGeom>
              <a:avLst/>
              <a:gdLst/>
              <a:ahLst/>
              <a:cxnLst/>
              <a:rect r="r" b="b" t="t" l="l"/>
              <a:pathLst>
                <a:path h="325536" w="1202470">
                  <a:moveTo>
                    <a:pt x="0" y="0"/>
                  </a:moveTo>
                  <a:lnTo>
                    <a:pt x="1202470" y="0"/>
                  </a:lnTo>
                  <a:lnTo>
                    <a:pt x="1202470" y="325536"/>
                  </a:lnTo>
                  <a:lnTo>
                    <a:pt x="0" y="325536"/>
                  </a:lnTo>
                  <a:close/>
                </a:path>
              </a:pathLst>
            </a:custGeom>
            <a:solidFill>
              <a:srgbClr val="828384"/>
            </a:solidFill>
          </p:spPr>
        </p:sp>
        <p:sp>
          <p:nvSpPr>
            <p:cNvPr name="TextBox 113" id="113"/>
            <p:cNvSpPr txBox="true"/>
            <p:nvPr/>
          </p:nvSpPr>
          <p:spPr>
            <a:xfrm>
              <a:off x="0" y="-47625"/>
              <a:ext cx="1202470" cy="373161"/>
            </a:xfrm>
            <a:prstGeom prst="rect">
              <a:avLst/>
            </a:prstGeom>
          </p:spPr>
          <p:txBody>
            <a:bodyPr anchor="ctr" rtlCol="false" tIns="50800" lIns="50800" bIns="50800" rIns="50800"/>
            <a:lstStyle/>
            <a:p>
              <a:pPr algn="ctr">
                <a:lnSpc>
                  <a:spcPts val="3360"/>
                </a:lnSpc>
              </a:pPr>
              <a:r>
                <a:rPr lang="en-US" sz="2400">
                  <a:solidFill>
                    <a:srgbClr val="000000"/>
                  </a:solidFill>
                  <a:latin typeface="JetBrains Mono"/>
                  <a:ea typeface="JetBrains Mono"/>
                  <a:cs typeface="JetBrains Mono"/>
                  <a:sym typeface="JetBrains Mono"/>
                </a:rPr>
                <a:t>process B</a:t>
              </a:r>
            </a:p>
          </p:txBody>
        </p:sp>
      </p:grpSp>
      <p:grpSp>
        <p:nvGrpSpPr>
          <p:cNvPr name="Group 114" id="114"/>
          <p:cNvGrpSpPr/>
          <p:nvPr/>
        </p:nvGrpSpPr>
        <p:grpSpPr>
          <a:xfrm rot="0">
            <a:off x="12518384" y="5318442"/>
            <a:ext cx="4565627" cy="2647243"/>
            <a:chOff x="0" y="0"/>
            <a:chExt cx="1202470" cy="697216"/>
          </a:xfrm>
        </p:grpSpPr>
        <p:sp>
          <p:nvSpPr>
            <p:cNvPr name="Freeform 115" id="115"/>
            <p:cNvSpPr/>
            <p:nvPr/>
          </p:nvSpPr>
          <p:spPr>
            <a:xfrm flipH="false" flipV="false" rot="0">
              <a:off x="0" y="0"/>
              <a:ext cx="1202470" cy="697216"/>
            </a:xfrm>
            <a:custGeom>
              <a:avLst/>
              <a:gdLst/>
              <a:ahLst/>
              <a:cxnLst/>
              <a:rect r="r" b="b" t="t" l="l"/>
              <a:pathLst>
                <a:path h="697216" w="1202470">
                  <a:moveTo>
                    <a:pt x="0" y="0"/>
                  </a:moveTo>
                  <a:lnTo>
                    <a:pt x="1202470" y="0"/>
                  </a:lnTo>
                  <a:lnTo>
                    <a:pt x="1202470" y="697216"/>
                  </a:lnTo>
                  <a:lnTo>
                    <a:pt x="0" y="697216"/>
                  </a:lnTo>
                  <a:close/>
                </a:path>
              </a:pathLst>
            </a:custGeom>
            <a:solidFill>
              <a:srgbClr val="FFFFFF"/>
            </a:solidFill>
          </p:spPr>
        </p:sp>
        <p:sp>
          <p:nvSpPr>
            <p:cNvPr name="TextBox 116" id="116"/>
            <p:cNvSpPr txBox="true"/>
            <p:nvPr/>
          </p:nvSpPr>
          <p:spPr>
            <a:xfrm>
              <a:off x="0" y="-123825"/>
              <a:ext cx="1202470" cy="821041"/>
            </a:xfrm>
            <a:prstGeom prst="rect">
              <a:avLst/>
            </a:prstGeom>
          </p:spPr>
          <p:txBody>
            <a:bodyPr anchor="ctr" rtlCol="false" tIns="50800" lIns="50800" bIns="50800" rIns="50800"/>
            <a:lstStyle/>
            <a:p>
              <a:pPr algn="ctr">
                <a:lnSpc>
                  <a:spcPts val="3360"/>
                </a:lnSpc>
              </a:pPr>
              <a:r>
                <a:rPr lang="en-US" sz="2400">
                  <a:solidFill>
                    <a:srgbClr val="000000"/>
                  </a:solidFill>
                  <a:latin typeface="Cooper Hewitt"/>
                  <a:ea typeface="Cooper Hewitt"/>
                  <a:cs typeface="Cooper Hewitt"/>
                  <a:sym typeface="Cooper Hewitt"/>
                </a:rPr>
                <a:t>Shared memory</a:t>
              </a:r>
            </a:p>
          </p:txBody>
        </p:sp>
      </p:grpSp>
      <p:grpSp>
        <p:nvGrpSpPr>
          <p:cNvPr name="Group 117" id="117"/>
          <p:cNvGrpSpPr/>
          <p:nvPr/>
        </p:nvGrpSpPr>
        <p:grpSpPr>
          <a:xfrm rot="0">
            <a:off x="12518384" y="7977088"/>
            <a:ext cx="4565627" cy="1236018"/>
            <a:chOff x="0" y="0"/>
            <a:chExt cx="1202470" cy="325536"/>
          </a:xfrm>
        </p:grpSpPr>
        <p:sp>
          <p:nvSpPr>
            <p:cNvPr name="Freeform 118" id="118"/>
            <p:cNvSpPr/>
            <p:nvPr/>
          </p:nvSpPr>
          <p:spPr>
            <a:xfrm flipH="false" flipV="false" rot="0">
              <a:off x="0" y="0"/>
              <a:ext cx="1202470" cy="325536"/>
            </a:xfrm>
            <a:custGeom>
              <a:avLst/>
              <a:gdLst/>
              <a:ahLst/>
              <a:cxnLst/>
              <a:rect r="r" b="b" t="t" l="l"/>
              <a:pathLst>
                <a:path h="325536" w="1202470">
                  <a:moveTo>
                    <a:pt x="0" y="0"/>
                  </a:moveTo>
                  <a:lnTo>
                    <a:pt x="1202470" y="0"/>
                  </a:lnTo>
                  <a:lnTo>
                    <a:pt x="1202470" y="325536"/>
                  </a:lnTo>
                  <a:lnTo>
                    <a:pt x="0" y="325536"/>
                  </a:lnTo>
                  <a:close/>
                </a:path>
              </a:pathLst>
            </a:custGeom>
            <a:solidFill>
              <a:srgbClr val="828384"/>
            </a:solidFill>
          </p:spPr>
        </p:sp>
        <p:sp>
          <p:nvSpPr>
            <p:cNvPr name="TextBox 119" id="119"/>
            <p:cNvSpPr txBox="true"/>
            <p:nvPr/>
          </p:nvSpPr>
          <p:spPr>
            <a:xfrm>
              <a:off x="0" y="-47625"/>
              <a:ext cx="1202470" cy="373161"/>
            </a:xfrm>
            <a:prstGeom prst="rect">
              <a:avLst/>
            </a:prstGeom>
          </p:spPr>
          <p:txBody>
            <a:bodyPr anchor="ctr" rtlCol="false" tIns="50800" lIns="50800" bIns="50800" rIns="50800"/>
            <a:lstStyle/>
            <a:p>
              <a:pPr algn="ctr">
                <a:lnSpc>
                  <a:spcPts val="3360"/>
                </a:lnSpc>
              </a:pPr>
              <a:r>
                <a:rPr lang="en-US" sz="2400">
                  <a:solidFill>
                    <a:srgbClr val="000000"/>
                  </a:solidFill>
                  <a:latin typeface="JetBrains Mono"/>
                  <a:ea typeface="JetBrains Mono"/>
                  <a:cs typeface="JetBrains Mono"/>
                  <a:sym typeface="JetBrains Mono"/>
                </a:rPr>
                <a:t>kernel</a:t>
              </a:r>
            </a:p>
          </p:txBody>
        </p:sp>
      </p:grpSp>
      <p:grpSp>
        <p:nvGrpSpPr>
          <p:cNvPr name="Group 120" id="120"/>
          <p:cNvGrpSpPr/>
          <p:nvPr/>
        </p:nvGrpSpPr>
        <p:grpSpPr>
          <a:xfrm rot="0">
            <a:off x="12518384" y="3579124"/>
            <a:ext cx="4565627" cy="504444"/>
            <a:chOff x="0" y="0"/>
            <a:chExt cx="1202470" cy="132858"/>
          </a:xfrm>
        </p:grpSpPr>
        <p:sp>
          <p:nvSpPr>
            <p:cNvPr name="Freeform 121" id="121"/>
            <p:cNvSpPr/>
            <p:nvPr/>
          </p:nvSpPr>
          <p:spPr>
            <a:xfrm flipH="false" flipV="false" rot="0">
              <a:off x="0" y="0"/>
              <a:ext cx="1202470" cy="132858"/>
            </a:xfrm>
            <a:custGeom>
              <a:avLst/>
              <a:gdLst/>
              <a:ahLst/>
              <a:cxnLst/>
              <a:rect r="r" b="b" t="t" l="l"/>
              <a:pathLst>
                <a:path h="132858" w="1202470">
                  <a:moveTo>
                    <a:pt x="0" y="0"/>
                  </a:moveTo>
                  <a:lnTo>
                    <a:pt x="1202470" y="0"/>
                  </a:lnTo>
                  <a:lnTo>
                    <a:pt x="1202470" y="132858"/>
                  </a:lnTo>
                  <a:lnTo>
                    <a:pt x="0" y="132858"/>
                  </a:lnTo>
                  <a:close/>
                </a:path>
              </a:pathLst>
            </a:custGeom>
            <a:solidFill>
              <a:srgbClr val="FFFFFF"/>
            </a:solidFill>
          </p:spPr>
        </p:sp>
        <p:sp>
          <p:nvSpPr>
            <p:cNvPr name="TextBox 122" id="122"/>
            <p:cNvSpPr txBox="true"/>
            <p:nvPr/>
          </p:nvSpPr>
          <p:spPr>
            <a:xfrm>
              <a:off x="0" y="-47625"/>
              <a:ext cx="1202470" cy="180483"/>
            </a:xfrm>
            <a:prstGeom prst="rect">
              <a:avLst/>
            </a:prstGeom>
          </p:spPr>
          <p:txBody>
            <a:bodyPr anchor="ctr" rtlCol="false" tIns="50800" lIns="50800" bIns="50800" rIns="50800"/>
            <a:lstStyle/>
            <a:p>
              <a:pPr algn="ctr">
                <a:lnSpc>
                  <a:spcPts val="3360"/>
                </a:lnSpc>
              </a:pPr>
              <a:r>
                <a:rPr lang="en-US" sz="2400">
                  <a:solidFill>
                    <a:srgbClr val="000000"/>
                  </a:solidFill>
                  <a:latin typeface="JetBrains Mono"/>
                  <a:ea typeface="JetBrains Mono"/>
                  <a:cs typeface="JetBrains Mono"/>
                  <a:sym typeface="JetBrains Mono"/>
                </a:rPr>
                <a:t>shared</a:t>
              </a:r>
            </a:p>
          </p:txBody>
        </p:sp>
      </p:grpSp>
      <p:sp>
        <p:nvSpPr>
          <p:cNvPr name="Freeform 123" id="123"/>
          <p:cNvSpPr/>
          <p:nvPr/>
        </p:nvSpPr>
        <p:spPr>
          <a:xfrm flipH="false" flipV="false" rot="-2483249">
            <a:off x="11642489" y="3010454"/>
            <a:ext cx="1031716" cy="763470"/>
          </a:xfrm>
          <a:custGeom>
            <a:avLst/>
            <a:gdLst/>
            <a:ahLst/>
            <a:cxnLst/>
            <a:rect r="r" b="b" t="t" l="l"/>
            <a:pathLst>
              <a:path h="763470" w="1031716">
                <a:moveTo>
                  <a:pt x="0" y="0"/>
                </a:moveTo>
                <a:lnTo>
                  <a:pt x="1031716" y="0"/>
                </a:lnTo>
                <a:lnTo>
                  <a:pt x="1031716" y="763469"/>
                </a:lnTo>
                <a:lnTo>
                  <a:pt x="0" y="76346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24" id="124"/>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125" id="125"/>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126" id="126"/>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127" id="127"/>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128" id="128"/>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129" id="129"/>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130" id="130"/>
          <p:cNvSpPr txBox="true"/>
          <p:nvPr/>
        </p:nvSpPr>
        <p:spPr>
          <a:xfrm rot="0">
            <a:off x="4272574" y="509601"/>
            <a:ext cx="1556742"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models.md</a:t>
            </a:r>
          </a:p>
        </p:txBody>
      </p:sp>
      <p:sp>
        <p:nvSpPr>
          <p:cNvPr name="TextBox 131" id="131"/>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models.md</a:t>
            </a:r>
          </a:p>
        </p:txBody>
      </p:sp>
      <p:sp>
        <p:nvSpPr>
          <p:cNvPr name="TextBox 132" id="132"/>
          <p:cNvSpPr txBox="true"/>
          <p:nvPr/>
        </p:nvSpPr>
        <p:spPr>
          <a:xfrm rot="0">
            <a:off x="4136781" y="1031732"/>
            <a:ext cx="4957316" cy="596326"/>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Communication models</a:t>
            </a:r>
          </a:p>
        </p:txBody>
      </p:sp>
      <p:sp>
        <p:nvSpPr>
          <p:cNvPr name="TextBox 133" id="133"/>
          <p:cNvSpPr txBox="true"/>
          <p:nvPr/>
        </p:nvSpPr>
        <p:spPr>
          <a:xfrm rot="0">
            <a:off x="10671793" y="5762880"/>
            <a:ext cx="1050374" cy="408813"/>
          </a:xfrm>
          <a:prstGeom prst="rect">
            <a:avLst/>
          </a:prstGeom>
        </p:spPr>
        <p:txBody>
          <a:bodyPr anchor="t" rtlCol="false" tIns="0" lIns="0" bIns="0" rIns="0">
            <a:spAutoFit/>
          </a:bodyPr>
          <a:lstStyle/>
          <a:p>
            <a:pPr algn="ctr">
              <a:lnSpc>
                <a:spcPts val="3133"/>
              </a:lnSpc>
            </a:pPr>
            <a:r>
              <a:rPr lang="en-US" sz="2748" b="true">
                <a:solidFill>
                  <a:srgbClr val="FFFFFF"/>
                </a:solidFill>
                <a:latin typeface="Oswald Bold"/>
                <a:ea typeface="Oswald Bold"/>
                <a:cs typeface="Oswald Bold"/>
                <a:sym typeface="Oswald Bold"/>
              </a:rPr>
              <a:t>1</a:t>
            </a:r>
          </a:p>
        </p:txBody>
      </p:sp>
      <p:sp>
        <p:nvSpPr>
          <p:cNvPr name="TextBox 134" id="134"/>
          <p:cNvSpPr txBox="true"/>
          <p:nvPr/>
        </p:nvSpPr>
        <p:spPr>
          <a:xfrm rot="0">
            <a:off x="9178211" y="5762880"/>
            <a:ext cx="1050374" cy="408813"/>
          </a:xfrm>
          <a:prstGeom prst="rect">
            <a:avLst/>
          </a:prstGeom>
        </p:spPr>
        <p:txBody>
          <a:bodyPr anchor="t" rtlCol="false" tIns="0" lIns="0" bIns="0" rIns="0">
            <a:spAutoFit/>
          </a:bodyPr>
          <a:lstStyle/>
          <a:p>
            <a:pPr algn="ctr">
              <a:lnSpc>
                <a:spcPts val="3133"/>
              </a:lnSpc>
            </a:pPr>
            <a:r>
              <a:rPr lang="en-US" sz="2748" b="true">
                <a:solidFill>
                  <a:srgbClr val="FFFFFF"/>
                </a:solidFill>
                <a:latin typeface="Oswald Bold"/>
                <a:ea typeface="Oswald Bold"/>
                <a:cs typeface="Oswald Bold"/>
                <a:sym typeface="Oswald Bold"/>
              </a:rPr>
              <a:t>2</a:t>
            </a:r>
          </a:p>
        </p:txBody>
      </p:sp>
      <p:sp>
        <p:nvSpPr>
          <p:cNvPr name="Freeform 135" id="135"/>
          <p:cNvSpPr/>
          <p:nvPr/>
        </p:nvSpPr>
        <p:spPr>
          <a:xfrm flipH="false" flipV="false" rot="-3615198">
            <a:off x="11694514" y="4128181"/>
            <a:ext cx="1031716" cy="763470"/>
          </a:xfrm>
          <a:custGeom>
            <a:avLst/>
            <a:gdLst/>
            <a:ahLst/>
            <a:cxnLst/>
            <a:rect r="r" b="b" t="t" l="l"/>
            <a:pathLst>
              <a:path h="763470" w="1031716">
                <a:moveTo>
                  <a:pt x="0" y="0"/>
                </a:moveTo>
                <a:lnTo>
                  <a:pt x="1031715" y="0"/>
                </a:lnTo>
                <a:lnTo>
                  <a:pt x="1031715" y="763470"/>
                </a:lnTo>
                <a:lnTo>
                  <a:pt x="0" y="76347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36" id="136"/>
          <p:cNvSpPr txBox="true"/>
          <p:nvPr/>
        </p:nvSpPr>
        <p:spPr>
          <a:xfrm rot="0">
            <a:off x="11107973" y="2848040"/>
            <a:ext cx="1050374" cy="408813"/>
          </a:xfrm>
          <a:prstGeom prst="rect">
            <a:avLst/>
          </a:prstGeom>
        </p:spPr>
        <p:txBody>
          <a:bodyPr anchor="t" rtlCol="false" tIns="0" lIns="0" bIns="0" rIns="0">
            <a:spAutoFit/>
          </a:bodyPr>
          <a:lstStyle/>
          <a:p>
            <a:pPr algn="ctr">
              <a:lnSpc>
                <a:spcPts val="3133"/>
              </a:lnSpc>
            </a:pPr>
            <a:r>
              <a:rPr lang="en-US" sz="2748" b="true">
                <a:solidFill>
                  <a:srgbClr val="FFFFFF"/>
                </a:solidFill>
                <a:latin typeface="Oswald Bold"/>
                <a:ea typeface="Oswald Bold"/>
                <a:cs typeface="Oswald Bold"/>
                <a:sym typeface="Oswald Bold"/>
              </a:rPr>
              <a:t>1</a:t>
            </a:r>
          </a:p>
        </p:txBody>
      </p:sp>
      <p:sp>
        <p:nvSpPr>
          <p:cNvPr name="TextBox 137" id="137"/>
          <p:cNvSpPr txBox="true"/>
          <p:nvPr/>
        </p:nvSpPr>
        <p:spPr>
          <a:xfrm rot="0">
            <a:off x="11097800" y="4084004"/>
            <a:ext cx="1050374" cy="408813"/>
          </a:xfrm>
          <a:prstGeom prst="rect">
            <a:avLst/>
          </a:prstGeom>
        </p:spPr>
        <p:txBody>
          <a:bodyPr anchor="t" rtlCol="false" tIns="0" lIns="0" bIns="0" rIns="0">
            <a:spAutoFit/>
          </a:bodyPr>
          <a:lstStyle/>
          <a:p>
            <a:pPr algn="ctr">
              <a:lnSpc>
                <a:spcPts val="3133"/>
              </a:lnSpc>
            </a:pPr>
            <a:r>
              <a:rPr lang="en-US" sz="2748" b="true">
                <a:solidFill>
                  <a:srgbClr val="FFFFFF"/>
                </a:solidFill>
                <a:latin typeface="Oswald Bold"/>
                <a:ea typeface="Oswald Bold"/>
                <a:cs typeface="Oswald Bold"/>
                <a:sym typeface="Oswald Bold"/>
              </a:rPr>
              <a:t>2</a:t>
            </a:r>
          </a:p>
        </p:txBody>
      </p:sp>
      <p:sp>
        <p:nvSpPr>
          <p:cNvPr name="Freeform 138" id="138"/>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139" id="139"/>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140" id="140"/>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141" id="141"/>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142" id="142"/>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143" id="143"/>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144" id="144"/>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145" id="145"/>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9"/>
            <a:stretch>
              <a:fillRect l="0" t="0" r="0" b="0"/>
            </a:stretch>
          </a:blipFill>
        </p:spPr>
      </p:sp>
      <p:sp>
        <p:nvSpPr>
          <p:cNvPr name="TextBox 146" id="146"/>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147" id="14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148" id="14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149" id="149"/>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150" id="150"/>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151" id="151"/>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152" id="152"/>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153" id="153"/>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154" id="154"/>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155" id="155"/>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156" id="156"/>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157" id="157"/>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158" id="158"/>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159" id="159"/>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160" id="160"/>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161" id="161"/>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162" id="162"/>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163" id="163"/>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164" id="164"/>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165" id="165"/>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166" id="166"/>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167" id="167"/>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168" id="168"/>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DAGi1xm58G4</dc:identifier>
  <dcterms:modified xsi:type="dcterms:W3CDTF">2011-08-01T06:04:30Z</dcterms:modified>
  <cp:revision>1</cp:revision>
  <dc:title>shrehanrajsingh</dc:title>
</cp:coreProperties>
</file>