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6DA6D9"/>
    <a:srgbClr val="2A618E"/>
    <a:srgbClr val="17354D"/>
    <a:srgbClr val="EBEDEB"/>
    <a:srgbClr val="006EB8"/>
    <a:srgbClr val="049CFA"/>
    <a:srgbClr val="00508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A43A7-9639-4B17-BD45-8ADE94315F4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2C179-893C-45C5-8969-AF50DB174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4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3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6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4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05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2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2C179-893C-45C5-8969-AF50DB174A0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0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6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7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4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7032-8995-4DD4-A7DA-B0C8B40C5E4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F894-F2CA-42FF-8D8C-87ABCB8B7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102324" y="586044"/>
            <a:ext cx="40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Like I said, </a:t>
            </a:r>
            <a:r>
              <a:rPr lang="zh-CN" altLang="en-US" smtClean="0"/>
              <a:t>只有一</a:t>
            </a:r>
            <a:r>
              <a:rPr lang="zh-CN" altLang="en-US"/>
              <a:t>张图</a:t>
            </a:r>
            <a:r>
              <a:rPr lang="zh-CN" altLang="en-US" smtClean="0"/>
              <a:t>！</a:t>
            </a:r>
            <a:r>
              <a:rPr lang="zh-CN" altLang="en-US"/>
              <a:t>虽然</a:t>
            </a:r>
            <a:r>
              <a:rPr lang="zh-CN" altLang="en-US" smtClean="0"/>
              <a:t>有点</a:t>
            </a:r>
            <a:r>
              <a:rPr lang="zh-CN" altLang="en-US"/>
              <a:t>长......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02324" y="1417742"/>
            <a:ext cx="59554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今天我们聊一聊英语的时态。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上学时学习的时态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，是简化了的概念。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其实时态的全称是：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时体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气。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英文是这样的：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Tense-aspect-mood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所以，时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=tense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，体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=aspect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，气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=mood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今天我们主要讲讲其中的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aspect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先上图。下图来自维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百科。今天的文章围绕此图展开。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0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30872"/>
              </p:ext>
            </p:extLst>
          </p:nvPr>
        </p:nvGraphicFramePr>
        <p:xfrm>
          <a:off x="492368" y="281351"/>
          <a:ext cx="10867295" cy="6330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9411"/>
                <a:gridCol w="1832171"/>
                <a:gridCol w="2083646"/>
                <a:gridCol w="1886059"/>
                <a:gridCol w="1832172"/>
                <a:gridCol w="1993836"/>
              </a:tblGrid>
              <a:tr h="904352">
                <a:tc rowSpan="3" gridSpan="2">
                  <a:txBody>
                    <a:bodyPr/>
                    <a:lstStyle/>
                    <a:p>
                      <a:endParaRPr lang="zh-CN" sz="2000" b="1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0" marR="60960" marT="30480" marB="30480" anchor="ctr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Tenses </a:t>
                      </a:r>
                      <a:r>
                        <a:rPr lang="zh-CN" sz="2000" b="1" kern="0">
                          <a:effectLst/>
                        </a:rPr>
                        <a:t>时态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4352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Morphological </a:t>
                      </a:r>
                      <a:r>
                        <a:rPr lang="zh-CN" sz="2000" b="1" kern="0">
                          <a:effectLst/>
                        </a:rPr>
                        <a:t>形态学的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With auxiliaries </a:t>
                      </a:r>
                      <a:r>
                        <a:rPr lang="zh-CN" sz="2000" b="1" kern="0">
                          <a:effectLst/>
                        </a:rPr>
                        <a:t>助动词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4352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 smtClean="0">
                          <a:effectLst/>
                        </a:rPr>
                        <a:t>Present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Past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Future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Future-in-the-past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904352">
                <a:tc rowSpan="4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Aspects</a:t>
                      </a:r>
                      <a:endParaRPr lang="zh-CN" sz="2000" b="1" kern="100">
                        <a:effectLst/>
                      </a:endParaRPr>
                    </a:p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2000" b="1" kern="0">
                          <a:effectLst/>
                        </a:rPr>
                        <a:t>体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Simple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go(es)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went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will go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would go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904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Continuous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am/is/are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was/were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will be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would be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904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Perfect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have/has gone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had gone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will have gone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would have gone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904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Perfect continuous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have/has been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had been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will have been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0">
                          <a:effectLst/>
                        </a:rPr>
                        <a:t>would have been going</a:t>
                      </a:r>
                      <a:endParaRPr lang="zh-CN" sz="20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057932" y="4865619"/>
            <a:ext cx="7940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</a:rPr>
              <a:t>敲黑板，记重点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）：用来表达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事件在时间轴上的位置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tense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衍生自拉丁词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tempus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，意为“时间”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0390" y="992294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年前的大爆炸，创造了宇宙。同时，大爆炸也创造了时间。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62051" y="1891926"/>
            <a:ext cx="7528946" cy="2009321"/>
            <a:chOff x="2224423" y="1733650"/>
            <a:chExt cx="7528946" cy="2009321"/>
          </a:xfrm>
        </p:grpSpPr>
        <p:grpSp>
          <p:nvGrpSpPr>
            <p:cNvPr id="38" name="组合 37"/>
            <p:cNvGrpSpPr/>
            <p:nvPr/>
          </p:nvGrpSpPr>
          <p:grpSpPr>
            <a:xfrm>
              <a:off x="2919043" y="2998043"/>
              <a:ext cx="6834326" cy="264160"/>
              <a:chOff x="1268011" y="1939130"/>
              <a:chExt cx="6834326" cy="26416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268011" y="2062945"/>
                <a:ext cx="6834326" cy="0"/>
              </a:xfrm>
              <a:prstGeom prst="line">
                <a:avLst/>
              </a:prstGeom>
              <a:ln w="38100">
                <a:solidFill>
                  <a:srgbClr val="2A6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337542" y="1939130"/>
                <a:ext cx="0" cy="264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椭圆 38"/>
            <p:cNvSpPr/>
            <p:nvPr/>
          </p:nvSpPr>
          <p:spPr>
            <a:xfrm>
              <a:off x="2795950" y="2998514"/>
              <a:ext cx="237509" cy="255424"/>
            </a:xfrm>
            <a:prstGeom prst="ellipse">
              <a:avLst/>
            </a:prstGeom>
            <a:solidFill>
              <a:srgbClr val="6DA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10532" y="3355501"/>
              <a:ext cx="116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138</a:t>
              </a:r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亿年前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标注 40"/>
            <p:cNvSpPr/>
            <p:nvPr/>
          </p:nvSpPr>
          <p:spPr>
            <a:xfrm>
              <a:off x="2224423" y="2044391"/>
              <a:ext cx="1038575" cy="628328"/>
            </a:xfrm>
            <a:prstGeom prst="wedgeRoundRectCallout">
              <a:avLst>
                <a:gd name="adj1" fmla="val 16303"/>
                <a:gd name="adj2" fmla="val 9220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/>
                <a:t>大爆炸</a:t>
              </a:r>
              <a:endParaRPr lang="zh-CN" altLang="en-US" b="1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9237083" y="2998043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808085" y="2998043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287750" y="3386833"/>
              <a:ext cx="104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万年前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标注 44"/>
            <p:cNvSpPr/>
            <p:nvPr/>
          </p:nvSpPr>
          <p:spPr>
            <a:xfrm>
              <a:off x="4888526" y="2046879"/>
              <a:ext cx="938738" cy="628328"/>
            </a:xfrm>
            <a:prstGeom prst="wedgeRoundRectCallout">
              <a:avLst>
                <a:gd name="adj1" fmla="val 43659"/>
                <a:gd name="adj2" fmla="val 9220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/>
                <a:t>智人</a:t>
              </a:r>
              <a:endParaRPr lang="zh-CN" altLang="en-US" b="1"/>
            </a:p>
          </p:txBody>
        </p:sp>
        <p:sp>
          <p:nvSpPr>
            <p:cNvPr id="46" name="矩形 45"/>
            <p:cNvSpPr/>
            <p:nvPr/>
          </p:nvSpPr>
          <p:spPr>
            <a:xfrm>
              <a:off x="7664671" y="3396764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1980s</a:t>
              </a:r>
            </a:p>
          </p:txBody>
        </p:sp>
        <p:sp>
          <p:nvSpPr>
            <p:cNvPr id="47" name="圆角矩形标注 46"/>
            <p:cNvSpPr/>
            <p:nvPr/>
          </p:nvSpPr>
          <p:spPr>
            <a:xfrm>
              <a:off x="7030103" y="2049348"/>
              <a:ext cx="979097" cy="628328"/>
            </a:xfrm>
            <a:prstGeom prst="wedgeRoundRectCallout">
              <a:avLst>
                <a:gd name="adj1" fmla="val 45455"/>
                <a:gd name="adj2" fmla="val 9220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互联网</a:t>
              </a:r>
            </a:p>
          </p:txBody>
        </p:sp>
        <p:sp>
          <p:nvSpPr>
            <p:cNvPr id="48" name="圆角矩形标注 47"/>
            <p:cNvSpPr/>
            <p:nvPr/>
          </p:nvSpPr>
          <p:spPr>
            <a:xfrm>
              <a:off x="8291712" y="1733650"/>
              <a:ext cx="1109883" cy="969499"/>
            </a:xfrm>
            <a:prstGeom prst="wedgeRoundRectCallout">
              <a:avLst>
                <a:gd name="adj1" fmla="val 31087"/>
                <a:gd name="adj2" fmla="val 72250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/>
                <a:t>AlphaGo</a:t>
              </a:r>
              <a:r>
                <a:rPr lang="zh-CN" altLang="en-US" b="1" smtClean="0"/>
                <a:t>战胜李世石</a:t>
              </a:r>
              <a:endParaRPr lang="zh-CN" altLang="en-US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8604709" y="3404417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2016.3.15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181445" y="31191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这里什么也没有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839683" y="2607594"/>
            <a:ext cx="595035" cy="812885"/>
            <a:chOff x="4166623" y="1378149"/>
            <a:chExt cx="595035" cy="812885"/>
          </a:xfrm>
        </p:grpSpPr>
        <p:sp>
          <p:nvSpPr>
            <p:cNvPr id="54" name="椭圆 53"/>
            <p:cNvSpPr/>
            <p:nvPr/>
          </p:nvSpPr>
          <p:spPr>
            <a:xfrm>
              <a:off x="4332060" y="1935610"/>
              <a:ext cx="286003" cy="255424"/>
            </a:xfrm>
            <a:prstGeom prst="ellipse">
              <a:avLst/>
            </a:prstGeom>
            <a:solidFill>
              <a:srgbClr val="6DA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166623" y="137814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4464141" y="1675138"/>
              <a:ext cx="0" cy="218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3531" y="61445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在连续的时间轴中，世界每个时刻只存在于一点，那就是</a:t>
            </a:r>
            <a:r>
              <a:rPr lang="zh-CN" altLang="en-US" b="1" smtClean="0">
                <a:solidFill>
                  <a:srgbClr val="AC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04291" y="180305"/>
            <a:ext cx="7038110" cy="3416912"/>
            <a:chOff x="2104291" y="180305"/>
            <a:chExt cx="7038110" cy="3416912"/>
          </a:xfrm>
        </p:grpSpPr>
        <p:grpSp>
          <p:nvGrpSpPr>
            <p:cNvPr id="15" name="组合 14"/>
            <p:cNvGrpSpPr/>
            <p:nvPr/>
          </p:nvGrpSpPr>
          <p:grpSpPr>
            <a:xfrm>
              <a:off x="2104291" y="1422641"/>
              <a:ext cx="7038110" cy="1301059"/>
              <a:chOff x="2104291" y="1422641"/>
              <a:chExt cx="7038110" cy="130105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077841" y="2385146"/>
                <a:ext cx="1245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2016.08.21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268917" y="2385146"/>
                <a:ext cx="1245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2036.08.21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835463" y="2385146"/>
                <a:ext cx="1245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1996.08.21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2104291" y="2019423"/>
                <a:ext cx="7038110" cy="268905"/>
                <a:chOff x="2272145" y="1930865"/>
                <a:chExt cx="7038110" cy="268905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 flipV="1">
                  <a:off x="2272145" y="2062945"/>
                  <a:ext cx="7038110" cy="4744"/>
                </a:xfrm>
                <a:prstGeom prst="line">
                  <a:avLst/>
                </a:prstGeom>
                <a:ln w="38100">
                  <a:solidFill>
                    <a:srgbClr val="2A618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接连接符 2"/>
                <p:cNvCxnSpPr/>
                <p:nvPr/>
              </p:nvCxnSpPr>
              <p:spPr>
                <a:xfrm>
                  <a:off x="3625523" y="1935610"/>
                  <a:ext cx="0" cy="26416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8059698" y="1930865"/>
                  <a:ext cx="0" cy="26416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5353826" y="1422641"/>
                <a:ext cx="1536574" cy="848055"/>
                <a:chOff x="3762176" y="1342979"/>
                <a:chExt cx="1536574" cy="848055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4332060" y="1935610"/>
                  <a:ext cx="286003" cy="255424"/>
                </a:xfrm>
                <a:prstGeom prst="ellipse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3762176" y="1342979"/>
                  <a:ext cx="15365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现在</a:t>
                  </a:r>
                  <a:r>
                    <a:rPr lang="en-US" altLang="zh-CN" sz="1600" b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(present)</a:t>
                  </a:r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4464141" y="1675138"/>
                  <a:ext cx="0" cy="2189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文本框 3"/>
              <p:cNvSpPr txBox="1"/>
              <p:nvPr/>
            </p:nvSpPr>
            <p:spPr>
              <a:xfrm>
                <a:off x="3542074" y="1451075"/>
                <a:ext cx="11937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过去</a:t>
                </a:r>
                <a:r>
                  <a:rPr lang="en-US" altLang="zh-CN" sz="16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(past)</a:t>
                </a: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033038" y="1451970"/>
                <a:ext cx="1395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将来</a:t>
                </a:r>
                <a:r>
                  <a:rPr lang="en-US" altLang="zh-CN" sz="16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(future)</a:t>
                </a: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721703" y="2010904"/>
                <a:ext cx="0" cy="264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左大括号 34"/>
            <p:cNvSpPr/>
            <p:nvPr/>
          </p:nvSpPr>
          <p:spPr>
            <a:xfrm>
              <a:off x="7522758" y="608154"/>
              <a:ext cx="205797" cy="2531409"/>
            </a:xfrm>
            <a:prstGeom prst="lef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4052625" y="180305"/>
              <a:ext cx="132081" cy="3416912"/>
            </a:xfrm>
            <a:prstGeom prst="lef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181922" y="3014088"/>
            <a:ext cx="83097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时态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 tense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）：描述现在时间的世界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past tense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）：描述早于现在时间的世界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将来时（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future tense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）：描述晚于现在时间的世界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最后一个时态，也是最难理解的一个（</a:t>
            </a:r>
            <a:r>
              <a:rPr lang="zh-CN" altLang="en-US" sz="16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敲黑板，记重点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过去将来时（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future-in-the-past-tense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）：在过去某一时刻描述晚于那个过去时刻的世界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你也许会问，过去将来时这么难理解，人们会用它吗？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举个例子，你就会明白，很多人就靠这个活着呢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捂脸哭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knew China would win the game.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我早就知道中国会赢这场球赛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谁还没有过事后诸葛亮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？吹牛我服过谁？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4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6429" y="383313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</a:rPr>
              <a:t>敲黑板，记重点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aspect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：用来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事件在时间上的形态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比如：一个整块的时间，持续在流逝的时间，一段重复的时间。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6429" y="4172328"/>
            <a:ext cx="72013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种体</a:t>
            </a:r>
            <a:endPara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continuous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）：之前开始的，在现在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或某个时间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参照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仍在进行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perfect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事件于某一时刻已经完成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完成进行时（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perfect continuous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）：事件已经完成了一部分，并仍在进行中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一般时（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）：没有指明是完成或进行的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16429" y="2342814"/>
            <a:ext cx="7038110" cy="1170167"/>
            <a:chOff x="2098071" y="4814316"/>
            <a:chExt cx="7038110" cy="1170167"/>
          </a:xfrm>
        </p:grpSpPr>
        <p:sp>
          <p:nvSpPr>
            <p:cNvPr id="26" name="文本框 25"/>
            <p:cNvSpPr txBox="1"/>
            <p:nvPr/>
          </p:nvSpPr>
          <p:spPr>
            <a:xfrm>
              <a:off x="5025901" y="5645929"/>
              <a:ext cx="124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2017.04.13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62697" y="5645929"/>
              <a:ext cx="124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2026.12.31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29243" y="5645929"/>
              <a:ext cx="124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2006.01.01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98071" y="5280206"/>
              <a:ext cx="7038110" cy="268905"/>
              <a:chOff x="2272145" y="1930865"/>
              <a:chExt cx="7038110" cy="268905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2272145" y="2062945"/>
                <a:ext cx="7038110" cy="4744"/>
              </a:xfrm>
              <a:prstGeom prst="line">
                <a:avLst/>
              </a:prstGeom>
              <a:ln w="38100">
                <a:solidFill>
                  <a:srgbClr val="2A6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625523" y="1935610"/>
                <a:ext cx="0" cy="264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59698" y="1930865"/>
                <a:ext cx="0" cy="264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>
            <a:xfrm>
              <a:off x="5715483" y="5271687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451449" y="5286926"/>
              <a:ext cx="1029111" cy="2909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88238" y="481431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715805" y="481431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CN" altLang="en-US" sz="16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715483" y="5193516"/>
              <a:ext cx="639930" cy="381330"/>
            </a:xfrm>
            <a:custGeom>
              <a:avLst/>
              <a:gdLst>
                <a:gd name="connsiteX0" fmla="*/ 0 w 868680"/>
                <a:gd name="connsiteY0" fmla="*/ 386740 h 386740"/>
                <a:gd name="connsiteX1" fmla="*/ 167640 w 868680"/>
                <a:gd name="connsiteY1" fmla="*/ 51460 h 386740"/>
                <a:gd name="connsiteX2" fmla="*/ 350520 w 868680"/>
                <a:gd name="connsiteY2" fmla="*/ 325780 h 386740"/>
                <a:gd name="connsiteX3" fmla="*/ 502920 w 868680"/>
                <a:gd name="connsiteY3" fmla="*/ 310540 h 386740"/>
                <a:gd name="connsiteX4" fmla="*/ 548640 w 868680"/>
                <a:gd name="connsiteY4" fmla="*/ 36220 h 386740"/>
                <a:gd name="connsiteX5" fmla="*/ 670560 w 868680"/>
                <a:gd name="connsiteY5" fmla="*/ 36220 h 386740"/>
                <a:gd name="connsiteX6" fmla="*/ 822960 w 868680"/>
                <a:gd name="connsiteY6" fmla="*/ 341020 h 386740"/>
                <a:gd name="connsiteX7" fmla="*/ 868680 w 868680"/>
                <a:gd name="connsiteY7" fmla="*/ 325780 h 3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8680" h="386740">
                  <a:moveTo>
                    <a:pt x="0" y="386740"/>
                  </a:moveTo>
                  <a:cubicBezTo>
                    <a:pt x="54610" y="224180"/>
                    <a:pt x="109220" y="61620"/>
                    <a:pt x="167640" y="51460"/>
                  </a:cubicBezTo>
                  <a:cubicBezTo>
                    <a:pt x="226060" y="41300"/>
                    <a:pt x="294640" y="282600"/>
                    <a:pt x="350520" y="325780"/>
                  </a:cubicBezTo>
                  <a:cubicBezTo>
                    <a:pt x="406400" y="368960"/>
                    <a:pt x="469900" y="358800"/>
                    <a:pt x="502920" y="310540"/>
                  </a:cubicBezTo>
                  <a:cubicBezTo>
                    <a:pt x="535940" y="262280"/>
                    <a:pt x="520700" y="81940"/>
                    <a:pt x="548640" y="36220"/>
                  </a:cubicBezTo>
                  <a:cubicBezTo>
                    <a:pt x="576580" y="-9500"/>
                    <a:pt x="624840" y="-14580"/>
                    <a:pt x="670560" y="36220"/>
                  </a:cubicBezTo>
                  <a:cubicBezTo>
                    <a:pt x="716280" y="87020"/>
                    <a:pt x="789940" y="292760"/>
                    <a:pt x="822960" y="341020"/>
                  </a:cubicBezTo>
                  <a:cubicBezTo>
                    <a:pt x="855980" y="389280"/>
                    <a:pt x="862330" y="357530"/>
                    <a:pt x="868680" y="3257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294453" y="5332646"/>
              <a:ext cx="160611" cy="164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6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28749" y="219335"/>
            <a:ext cx="5360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将“时态”和“体”组合，就得到了我们熟悉的时态。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通俗来说，时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在时间上的位置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在时间上的形态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3739" y="326730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2017.04.13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0535" y="326730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2026.12.31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7081" y="326730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2006.01.01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65909" y="2901578"/>
            <a:ext cx="7038110" cy="268905"/>
            <a:chOff x="2272145" y="1930865"/>
            <a:chExt cx="7038110" cy="268905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272145" y="2062945"/>
              <a:ext cx="7038110" cy="4744"/>
            </a:xfrm>
            <a:prstGeom prst="line">
              <a:avLst/>
            </a:prstGeom>
            <a:ln w="38100">
              <a:solidFill>
                <a:srgbClr val="2A6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625523" y="1935610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059698" y="1930865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5283321" y="2893059"/>
            <a:ext cx="0" cy="264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77302" y="238491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将来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进行时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601871" y="2771522"/>
            <a:ext cx="639930" cy="381330"/>
          </a:xfrm>
          <a:custGeom>
            <a:avLst/>
            <a:gdLst>
              <a:gd name="connsiteX0" fmla="*/ 0 w 868680"/>
              <a:gd name="connsiteY0" fmla="*/ 386740 h 386740"/>
              <a:gd name="connsiteX1" fmla="*/ 167640 w 868680"/>
              <a:gd name="connsiteY1" fmla="*/ 51460 h 386740"/>
              <a:gd name="connsiteX2" fmla="*/ 350520 w 868680"/>
              <a:gd name="connsiteY2" fmla="*/ 325780 h 386740"/>
              <a:gd name="connsiteX3" fmla="*/ 502920 w 868680"/>
              <a:gd name="connsiteY3" fmla="*/ 310540 h 386740"/>
              <a:gd name="connsiteX4" fmla="*/ 548640 w 868680"/>
              <a:gd name="connsiteY4" fmla="*/ 36220 h 386740"/>
              <a:gd name="connsiteX5" fmla="*/ 670560 w 868680"/>
              <a:gd name="connsiteY5" fmla="*/ 36220 h 386740"/>
              <a:gd name="connsiteX6" fmla="*/ 822960 w 868680"/>
              <a:gd name="connsiteY6" fmla="*/ 341020 h 386740"/>
              <a:gd name="connsiteX7" fmla="*/ 868680 w 868680"/>
              <a:gd name="connsiteY7" fmla="*/ 325780 h 3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680" h="386740">
                <a:moveTo>
                  <a:pt x="0" y="386740"/>
                </a:moveTo>
                <a:cubicBezTo>
                  <a:pt x="54610" y="224180"/>
                  <a:pt x="109220" y="61620"/>
                  <a:pt x="167640" y="51460"/>
                </a:cubicBezTo>
                <a:cubicBezTo>
                  <a:pt x="226060" y="41300"/>
                  <a:pt x="294640" y="282600"/>
                  <a:pt x="350520" y="325780"/>
                </a:cubicBezTo>
                <a:cubicBezTo>
                  <a:pt x="406400" y="368960"/>
                  <a:pt x="469900" y="358800"/>
                  <a:pt x="502920" y="310540"/>
                </a:cubicBezTo>
                <a:cubicBezTo>
                  <a:pt x="535940" y="262280"/>
                  <a:pt x="520700" y="81940"/>
                  <a:pt x="548640" y="36220"/>
                </a:cubicBezTo>
                <a:cubicBezTo>
                  <a:pt x="576580" y="-9500"/>
                  <a:pt x="624840" y="-14580"/>
                  <a:pt x="670560" y="36220"/>
                </a:cubicBezTo>
                <a:cubicBezTo>
                  <a:pt x="716280" y="87020"/>
                  <a:pt x="789940" y="292760"/>
                  <a:pt x="822960" y="341020"/>
                </a:cubicBezTo>
                <a:cubicBezTo>
                  <a:pt x="855980" y="389280"/>
                  <a:pt x="862330" y="357530"/>
                  <a:pt x="868680" y="325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62291" y="2954018"/>
            <a:ext cx="160611" cy="164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942596" y="3221581"/>
            <a:ext cx="0" cy="52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45078" y="3750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21234" y="14590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两个例子：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30899" y="578046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2017.04.13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67695" y="578046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2026.12.31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34241" y="578046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2006.01.01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03069" y="5414744"/>
            <a:ext cx="7038110" cy="268905"/>
            <a:chOff x="2272145" y="1930865"/>
            <a:chExt cx="7038110" cy="268905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2272145" y="2062945"/>
              <a:ext cx="7038110" cy="4744"/>
            </a:xfrm>
            <a:prstGeom prst="line">
              <a:avLst/>
            </a:prstGeom>
            <a:ln w="38100">
              <a:solidFill>
                <a:srgbClr val="2A61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625523" y="1935610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059698" y="1930865"/>
              <a:ext cx="0" cy="2641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5420481" y="5406225"/>
            <a:ext cx="0" cy="264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058388" y="5397376"/>
            <a:ext cx="659275" cy="298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070745" y="49117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现在完成进行时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5703011" y="5284688"/>
            <a:ext cx="639930" cy="381330"/>
          </a:xfrm>
          <a:custGeom>
            <a:avLst/>
            <a:gdLst>
              <a:gd name="connsiteX0" fmla="*/ 0 w 868680"/>
              <a:gd name="connsiteY0" fmla="*/ 386740 h 386740"/>
              <a:gd name="connsiteX1" fmla="*/ 167640 w 868680"/>
              <a:gd name="connsiteY1" fmla="*/ 51460 h 386740"/>
              <a:gd name="connsiteX2" fmla="*/ 350520 w 868680"/>
              <a:gd name="connsiteY2" fmla="*/ 325780 h 386740"/>
              <a:gd name="connsiteX3" fmla="*/ 502920 w 868680"/>
              <a:gd name="connsiteY3" fmla="*/ 310540 h 386740"/>
              <a:gd name="connsiteX4" fmla="*/ 548640 w 868680"/>
              <a:gd name="connsiteY4" fmla="*/ 36220 h 386740"/>
              <a:gd name="connsiteX5" fmla="*/ 670560 w 868680"/>
              <a:gd name="connsiteY5" fmla="*/ 36220 h 386740"/>
              <a:gd name="connsiteX6" fmla="*/ 822960 w 868680"/>
              <a:gd name="connsiteY6" fmla="*/ 341020 h 386740"/>
              <a:gd name="connsiteX7" fmla="*/ 868680 w 868680"/>
              <a:gd name="connsiteY7" fmla="*/ 325780 h 3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680" h="386740">
                <a:moveTo>
                  <a:pt x="0" y="386740"/>
                </a:moveTo>
                <a:cubicBezTo>
                  <a:pt x="54610" y="224180"/>
                  <a:pt x="109220" y="61620"/>
                  <a:pt x="167640" y="51460"/>
                </a:cubicBezTo>
                <a:cubicBezTo>
                  <a:pt x="226060" y="41300"/>
                  <a:pt x="294640" y="282600"/>
                  <a:pt x="350520" y="325780"/>
                </a:cubicBezTo>
                <a:cubicBezTo>
                  <a:pt x="406400" y="368960"/>
                  <a:pt x="469900" y="358800"/>
                  <a:pt x="502920" y="310540"/>
                </a:cubicBezTo>
                <a:cubicBezTo>
                  <a:pt x="535940" y="262280"/>
                  <a:pt x="520700" y="81940"/>
                  <a:pt x="548640" y="36220"/>
                </a:cubicBezTo>
                <a:cubicBezTo>
                  <a:pt x="576580" y="-9500"/>
                  <a:pt x="624840" y="-14580"/>
                  <a:pt x="670560" y="36220"/>
                </a:cubicBezTo>
                <a:cubicBezTo>
                  <a:pt x="716280" y="87020"/>
                  <a:pt x="789940" y="292760"/>
                  <a:pt x="822960" y="341020"/>
                </a:cubicBezTo>
                <a:cubicBezTo>
                  <a:pt x="855980" y="389280"/>
                  <a:pt x="862330" y="357530"/>
                  <a:pt x="868680" y="325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999451" y="5467184"/>
            <a:ext cx="160611" cy="164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079756" y="5734747"/>
            <a:ext cx="0" cy="52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782238" y="62636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51382" y="2331410"/>
            <a:ext cx="36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 will be working tomorrow morning.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691702" y="4874042"/>
            <a:ext cx="41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 have been learning French since last year.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58259" y="17633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以上就是英语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语法框架中的时间部分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。这种组合，就是我们常说的时态。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篇，我们将聊聊动词在不同时态中的变位。也就是在初高中折磨过我们的规则动词，不规则动词。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58259" y="1763375"/>
            <a:ext cx="6096000" cy="20472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TAM</a:t>
            </a:r>
            <a:endParaRPr lang="en-US" altLang="zh-CN" sz="9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649</Words>
  <Application>Microsoft Office PowerPoint</Application>
  <PresentationFormat>宽屏</PresentationFormat>
  <Paragraphs>110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Liuye</dc:creator>
  <cp:lastModifiedBy>Liuye</cp:lastModifiedBy>
  <cp:revision>135</cp:revision>
  <dcterms:created xsi:type="dcterms:W3CDTF">2017-04-10T09:55:06Z</dcterms:created>
  <dcterms:modified xsi:type="dcterms:W3CDTF">2017-04-12T10:05:36Z</dcterms:modified>
</cp:coreProperties>
</file>