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9" r:id="rId1"/>
  </p:sldMasterIdLst>
  <p:notesMasterIdLst>
    <p:notesMasterId r:id="rId18"/>
  </p:notesMasterIdLst>
  <p:sldIdLst>
    <p:sldId id="256" r:id="rId2"/>
    <p:sldId id="257" r:id="rId3"/>
    <p:sldId id="258" r:id="rId4"/>
    <p:sldId id="263" r:id="rId5"/>
    <p:sldId id="261" r:id="rId6"/>
    <p:sldId id="267" r:id="rId7"/>
    <p:sldId id="262" r:id="rId8"/>
    <p:sldId id="270" r:id="rId9"/>
    <p:sldId id="268" r:id="rId10"/>
    <p:sldId id="264" r:id="rId11"/>
    <p:sldId id="271" r:id="rId12"/>
    <p:sldId id="265" r:id="rId13"/>
    <p:sldId id="272" r:id="rId14"/>
    <p:sldId id="273" r:id="rId15"/>
    <p:sldId id="266"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79" autoAdjust="0"/>
    <p:restoredTop sz="93072" autoAdjust="0"/>
  </p:normalViewPr>
  <p:slideViewPr>
    <p:cSldViewPr snapToGrid="0">
      <p:cViewPr varScale="1">
        <p:scale>
          <a:sx n="82" d="100"/>
          <a:sy n="82" d="100"/>
        </p:scale>
        <p:origin x="52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1" Type="http://schemas.openxmlformats.org/officeDocument/2006/relationships/hyperlink" Target="https://www.kaggle.com/datasets/manjeetsingh/retaildataset?select=sales+data-set.csv"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www.kaggle.com/datasets/manjeetsingh/retaildataset?select=sales+data-set.csv"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CBA0D2-50FD-4A9A-A8E3-6208623088A1}"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08F3B720-496D-494E-A1CE-6C78F34DD245}">
      <dgm:prSet custT="1"/>
      <dgm:spPr/>
      <dgm:t>
        <a:bodyPr/>
        <a:lstStyle/>
        <a:p>
          <a:r>
            <a:rPr lang="en-US" sz="2800" dirty="0"/>
            <a:t>Introduction </a:t>
          </a:r>
        </a:p>
      </dgm:t>
    </dgm:pt>
    <dgm:pt modelId="{E5701768-6AC7-4783-B991-E396EAF8AB22}" type="parTrans" cxnId="{35CA641E-74D5-4A04-A746-9891C90E8C73}">
      <dgm:prSet/>
      <dgm:spPr/>
      <dgm:t>
        <a:bodyPr/>
        <a:lstStyle/>
        <a:p>
          <a:endParaRPr lang="en-US"/>
        </a:p>
      </dgm:t>
    </dgm:pt>
    <dgm:pt modelId="{B94E56C8-F6B5-4B33-AD48-101E8A496268}" type="sibTrans" cxnId="{35CA641E-74D5-4A04-A746-9891C90E8C73}">
      <dgm:prSet/>
      <dgm:spPr/>
      <dgm:t>
        <a:bodyPr/>
        <a:lstStyle/>
        <a:p>
          <a:endParaRPr lang="en-US"/>
        </a:p>
      </dgm:t>
    </dgm:pt>
    <dgm:pt modelId="{E0C9099C-1584-40EF-BE6E-CD164CA6E257}">
      <dgm:prSet custT="1"/>
      <dgm:spPr/>
      <dgm:t>
        <a:bodyPr/>
        <a:lstStyle/>
        <a:p>
          <a:r>
            <a:rPr lang="en-US" sz="2800"/>
            <a:t>Data Collection and Usage </a:t>
          </a:r>
        </a:p>
      </dgm:t>
    </dgm:pt>
    <dgm:pt modelId="{0BA1BA02-255B-407A-99FF-C041E637F232}" type="parTrans" cxnId="{DAACFDAE-FFB2-44A9-A5AF-C3E7C6520E46}">
      <dgm:prSet/>
      <dgm:spPr/>
      <dgm:t>
        <a:bodyPr/>
        <a:lstStyle/>
        <a:p>
          <a:endParaRPr lang="en-US"/>
        </a:p>
      </dgm:t>
    </dgm:pt>
    <dgm:pt modelId="{45C52EF9-023B-4167-8199-A2DD7C8BBE21}" type="sibTrans" cxnId="{DAACFDAE-FFB2-44A9-A5AF-C3E7C6520E46}">
      <dgm:prSet/>
      <dgm:spPr/>
      <dgm:t>
        <a:bodyPr/>
        <a:lstStyle/>
        <a:p>
          <a:endParaRPr lang="en-US"/>
        </a:p>
      </dgm:t>
    </dgm:pt>
    <dgm:pt modelId="{F6C7BF2E-BC67-4009-B64F-D88853B1170A}">
      <dgm:prSet custT="1"/>
      <dgm:spPr/>
      <dgm:t>
        <a:bodyPr/>
        <a:lstStyle/>
        <a:p>
          <a:r>
            <a:rPr lang="en-US" sz="2800" dirty="0"/>
            <a:t>Exploratory Data Analysis </a:t>
          </a:r>
        </a:p>
      </dgm:t>
    </dgm:pt>
    <dgm:pt modelId="{08EF82D5-9533-4CD5-98F7-817300D97F4D}" type="parTrans" cxnId="{19EB57BC-E97B-460F-93CC-792FAD849632}">
      <dgm:prSet/>
      <dgm:spPr/>
      <dgm:t>
        <a:bodyPr/>
        <a:lstStyle/>
        <a:p>
          <a:endParaRPr lang="en-US"/>
        </a:p>
      </dgm:t>
    </dgm:pt>
    <dgm:pt modelId="{DF0B9C31-83D3-49DF-803B-C2221DBAC60F}" type="sibTrans" cxnId="{19EB57BC-E97B-460F-93CC-792FAD849632}">
      <dgm:prSet/>
      <dgm:spPr/>
      <dgm:t>
        <a:bodyPr/>
        <a:lstStyle/>
        <a:p>
          <a:endParaRPr lang="en-US"/>
        </a:p>
      </dgm:t>
    </dgm:pt>
    <dgm:pt modelId="{AE7931F1-3B77-2943-B753-D48A396C0595}">
      <dgm:prSet custT="1"/>
      <dgm:spPr/>
      <dgm:t>
        <a:bodyPr/>
        <a:lstStyle/>
        <a:p>
          <a:r>
            <a:rPr lang="en-US" sz="2800" dirty="0"/>
            <a:t>Result and Recommendation</a:t>
          </a:r>
        </a:p>
      </dgm:t>
    </dgm:pt>
    <dgm:pt modelId="{8DF0C8A3-D3CA-ED42-AC84-5EBC92A17E3A}" type="parTrans" cxnId="{5C33FD08-5FAC-9041-9DA7-05AA0D25CAF3}">
      <dgm:prSet/>
      <dgm:spPr/>
      <dgm:t>
        <a:bodyPr/>
        <a:lstStyle/>
        <a:p>
          <a:endParaRPr lang="en-GB"/>
        </a:p>
      </dgm:t>
    </dgm:pt>
    <dgm:pt modelId="{750BD2F9-B118-8D47-A8FB-392321191B4D}" type="sibTrans" cxnId="{5C33FD08-5FAC-9041-9DA7-05AA0D25CAF3}">
      <dgm:prSet/>
      <dgm:spPr/>
      <dgm:t>
        <a:bodyPr/>
        <a:lstStyle/>
        <a:p>
          <a:endParaRPr lang="en-GB"/>
        </a:p>
      </dgm:t>
    </dgm:pt>
    <dgm:pt modelId="{529359F0-9F16-458A-A24A-A4BCD56C4FF2}">
      <dgm:prSet custT="1"/>
      <dgm:spPr/>
      <dgm:t>
        <a:bodyPr/>
        <a:lstStyle/>
        <a:p>
          <a:r>
            <a:rPr lang="en-US" sz="2800" dirty="0"/>
            <a:t>Prediction Model - </a:t>
          </a:r>
          <a:r>
            <a:rPr lang="en-US" sz="2800" dirty="0" err="1"/>
            <a:t>FbProphet</a:t>
          </a:r>
          <a:endParaRPr lang="en-US" sz="2800" dirty="0"/>
        </a:p>
      </dgm:t>
    </dgm:pt>
    <dgm:pt modelId="{F0BC3275-EC87-4754-B9C2-623734A7404A}" type="parTrans" cxnId="{9CE5E260-08F4-42B6-A64B-8ECCCC811EFF}">
      <dgm:prSet/>
      <dgm:spPr/>
      <dgm:t>
        <a:bodyPr/>
        <a:lstStyle/>
        <a:p>
          <a:endParaRPr lang="en-US"/>
        </a:p>
      </dgm:t>
    </dgm:pt>
    <dgm:pt modelId="{C20ED481-FF2E-4787-BFBE-8CAB2A707C2A}" type="sibTrans" cxnId="{9CE5E260-08F4-42B6-A64B-8ECCCC811EFF}">
      <dgm:prSet/>
      <dgm:spPr/>
      <dgm:t>
        <a:bodyPr/>
        <a:lstStyle/>
        <a:p>
          <a:endParaRPr lang="en-US"/>
        </a:p>
      </dgm:t>
    </dgm:pt>
    <dgm:pt modelId="{F6079581-B77B-4E63-868A-8E410F4AA487}">
      <dgm:prSet custT="1"/>
      <dgm:spPr/>
      <dgm:t>
        <a:bodyPr/>
        <a:lstStyle/>
        <a:p>
          <a:r>
            <a:rPr lang="en-US" sz="2800" dirty="0"/>
            <a:t>References  </a:t>
          </a:r>
        </a:p>
      </dgm:t>
    </dgm:pt>
    <dgm:pt modelId="{21D6CA67-5284-4C0B-BA91-7FAC6279BC65}" type="parTrans" cxnId="{E0DDA8C3-FF2C-407C-BB60-E3F31E8B847A}">
      <dgm:prSet/>
      <dgm:spPr/>
      <dgm:t>
        <a:bodyPr/>
        <a:lstStyle/>
        <a:p>
          <a:endParaRPr lang="en-US"/>
        </a:p>
      </dgm:t>
    </dgm:pt>
    <dgm:pt modelId="{30D70CF9-848B-4754-B26D-77E8C6844287}" type="sibTrans" cxnId="{E0DDA8C3-FF2C-407C-BB60-E3F31E8B847A}">
      <dgm:prSet/>
      <dgm:spPr/>
      <dgm:t>
        <a:bodyPr/>
        <a:lstStyle/>
        <a:p>
          <a:endParaRPr lang="en-US"/>
        </a:p>
      </dgm:t>
    </dgm:pt>
    <dgm:pt modelId="{C38C923D-28B3-1244-8520-130F33FCAAE9}" type="pres">
      <dgm:prSet presAssocID="{63CBA0D2-50FD-4A9A-A8E3-6208623088A1}" presName="vert0" presStyleCnt="0">
        <dgm:presLayoutVars>
          <dgm:dir/>
          <dgm:animOne val="branch"/>
          <dgm:animLvl val="lvl"/>
        </dgm:presLayoutVars>
      </dgm:prSet>
      <dgm:spPr/>
    </dgm:pt>
    <dgm:pt modelId="{6B6C31A1-B6D1-304A-BCE1-D474BF693493}" type="pres">
      <dgm:prSet presAssocID="{08F3B720-496D-494E-A1CE-6C78F34DD245}" presName="thickLine" presStyleLbl="alignNode1" presStyleIdx="0" presStyleCnt="6"/>
      <dgm:spPr/>
    </dgm:pt>
    <dgm:pt modelId="{B507DB38-FDC6-4A49-9BDD-F1B62FC2FBF5}" type="pres">
      <dgm:prSet presAssocID="{08F3B720-496D-494E-A1CE-6C78F34DD245}" presName="horz1" presStyleCnt="0"/>
      <dgm:spPr/>
    </dgm:pt>
    <dgm:pt modelId="{37901C5B-4E92-9145-98D3-41A05A88BCBC}" type="pres">
      <dgm:prSet presAssocID="{08F3B720-496D-494E-A1CE-6C78F34DD245}" presName="tx1" presStyleLbl="revTx" presStyleIdx="0" presStyleCnt="6"/>
      <dgm:spPr/>
    </dgm:pt>
    <dgm:pt modelId="{8C35182E-9991-9A4C-AA40-B3BDA03333CF}" type="pres">
      <dgm:prSet presAssocID="{08F3B720-496D-494E-A1CE-6C78F34DD245}" presName="vert1" presStyleCnt="0"/>
      <dgm:spPr/>
    </dgm:pt>
    <dgm:pt modelId="{63AF5912-F251-8944-999D-6AC0DA6FA7AE}" type="pres">
      <dgm:prSet presAssocID="{E0C9099C-1584-40EF-BE6E-CD164CA6E257}" presName="thickLine" presStyleLbl="alignNode1" presStyleIdx="1" presStyleCnt="6"/>
      <dgm:spPr/>
    </dgm:pt>
    <dgm:pt modelId="{C75E5D44-8908-2243-BD2C-3D889FA3B8B1}" type="pres">
      <dgm:prSet presAssocID="{E0C9099C-1584-40EF-BE6E-CD164CA6E257}" presName="horz1" presStyleCnt="0"/>
      <dgm:spPr/>
    </dgm:pt>
    <dgm:pt modelId="{2A17E0D5-CFDA-2D4A-A979-9D809E5371C4}" type="pres">
      <dgm:prSet presAssocID="{E0C9099C-1584-40EF-BE6E-CD164CA6E257}" presName="tx1" presStyleLbl="revTx" presStyleIdx="1" presStyleCnt="6"/>
      <dgm:spPr/>
    </dgm:pt>
    <dgm:pt modelId="{2104D6D1-0ED7-EC46-A172-0CE34041207C}" type="pres">
      <dgm:prSet presAssocID="{E0C9099C-1584-40EF-BE6E-CD164CA6E257}" presName="vert1" presStyleCnt="0"/>
      <dgm:spPr/>
    </dgm:pt>
    <dgm:pt modelId="{7537CCEC-7291-DA42-AE98-BED5DC95FFB0}" type="pres">
      <dgm:prSet presAssocID="{F6C7BF2E-BC67-4009-B64F-D88853B1170A}" presName="thickLine" presStyleLbl="alignNode1" presStyleIdx="2" presStyleCnt="6"/>
      <dgm:spPr/>
    </dgm:pt>
    <dgm:pt modelId="{7909FCB1-EA89-9B4C-A2F6-98FACFD0F9F7}" type="pres">
      <dgm:prSet presAssocID="{F6C7BF2E-BC67-4009-B64F-D88853B1170A}" presName="horz1" presStyleCnt="0"/>
      <dgm:spPr/>
    </dgm:pt>
    <dgm:pt modelId="{9665991A-0002-3F4F-8D5F-B3033CB45D07}" type="pres">
      <dgm:prSet presAssocID="{F6C7BF2E-BC67-4009-B64F-D88853B1170A}" presName="tx1" presStyleLbl="revTx" presStyleIdx="2" presStyleCnt="6"/>
      <dgm:spPr/>
    </dgm:pt>
    <dgm:pt modelId="{E3B84792-5030-484F-8695-CEF14402CE43}" type="pres">
      <dgm:prSet presAssocID="{F6C7BF2E-BC67-4009-B64F-D88853B1170A}" presName="vert1" presStyleCnt="0"/>
      <dgm:spPr/>
    </dgm:pt>
    <dgm:pt modelId="{85BE2ED8-DE4B-48D6-9BC8-642AAC1A97EC}" type="pres">
      <dgm:prSet presAssocID="{529359F0-9F16-458A-A24A-A4BCD56C4FF2}" presName="thickLine" presStyleLbl="alignNode1" presStyleIdx="3" presStyleCnt="6"/>
      <dgm:spPr/>
    </dgm:pt>
    <dgm:pt modelId="{84BB18BE-6997-4603-9396-A0CC60E7AE93}" type="pres">
      <dgm:prSet presAssocID="{529359F0-9F16-458A-A24A-A4BCD56C4FF2}" presName="horz1" presStyleCnt="0"/>
      <dgm:spPr/>
    </dgm:pt>
    <dgm:pt modelId="{44D58227-A670-4574-9C7A-5F16040843E4}" type="pres">
      <dgm:prSet presAssocID="{529359F0-9F16-458A-A24A-A4BCD56C4FF2}" presName="tx1" presStyleLbl="revTx" presStyleIdx="3" presStyleCnt="6"/>
      <dgm:spPr/>
    </dgm:pt>
    <dgm:pt modelId="{74BB6A8C-1F6F-45E2-AE8A-E9D520BDE8FB}" type="pres">
      <dgm:prSet presAssocID="{529359F0-9F16-458A-A24A-A4BCD56C4FF2}" presName="vert1" presStyleCnt="0"/>
      <dgm:spPr/>
    </dgm:pt>
    <dgm:pt modelId="{F8792983-9DFD-6940-9AA3-97EA25C9415A}" type="pres">
      <dgm:prSet presAssocID="{AE7931F1-3B77-2943-B753-D48A396C0595}" presName="thickLine" presStyleLbl="alignNode1" presStyleIdx="4" presStyleCnt="6"/>
      <dgm:spPr/>
    </dgm:pt>
    <dgm:pt modelId="{41F2D567-7285-7444-B661-0675A64645B1}" type="pres">
      <dgm:prSet presAssocID="{AE7931F1-3B77-2943-B753-D48A396C0595}" presName="horz1" presStyleCnt="0"/>
      <dgm:spPr/>
    </dgm:pt>
    <dgm:pt modelId="{4526C10B-D51F-454B-BCF9-F8B3F72D9F8E}" type="pres">
      <dgm:prSet presAssocID="{AE7931F1-3B77-2943-B753-D48A396C0595}" presName="tx1" presStyleLbl="revTx" presStyleIdx="4" presStyleCnt="6"/>
      <dgm:spPr/>
    </dgm:pt>
    <dgm:pt modelId="{965131EA-1E69-7A4C-9E5D-FF7EFFAC7FFF}" type="pres">
      <dgm:prSet presAssocID="{AE7931F1-3B77-2943-B753-D48A396C0595}" presName="vert1" presStyleCnt="0"/>
      <dgm:spPr/>
    </dgm:pt>
    <dgm:pt modelId="{00A8F3AE-66D8-4FF9-98F6-4EF775045560}" type="pres">
      <dgm:prSet presAssocID="{F6079581-B77B-4E63-868A-8E410F4AA487}" presName="thickLine" presStyleLbl="alignNode1" presStyleIdx="5" presStyleCnt="6"/>
      <dgm:spPr/>
    </dgm:pt>
    <dgm:pt modelId="{B26A815E-5A97-431E-89EA-10B7DD067B39}" type="pres">
      <dgm:prSet presAssocID="{F6079581-B77B-4E63-868A-8E410F4AA487}" presName="horz1" presStyleCnt="0"/>
      <dgm:spPr/>
    </dgm:pt>
    <dgm:pt modelId="{D7B25D4E-09E9-4F66-8E43-F110C3BFB067}" type="pres">
      <dgm:prSet presAssocID="{F6079581-B77B-4E63-868A-8E410F4AA487}" presName="tx1" presStyleLbl="revTx" presStyleIdx="5" presStyleCnt="6"/>
      <dgm:spPr/>
    </dgm:pt>
    <dgm:pt modelId="{EB189D40-0586-4AC1-8049-467746A60C45}" type="pres">
      <dgm:prSet presAssocID="{F6079581-B77B-4E63-868A-8E410F4AA487}" presName="vert1" presStyleCnt="0"/>
      <dgm:spPr/>
    </dgm:pt>
  </dgm:ptLst>
  <dgm:cxnLst>
    <dgm:cxn modelId="{5C33FD08-5FAC-9041-9DA7-05AA0D25CAF3}" srcId="{63CBA0D2-50FD-4A9A-A8E3-6208623088A1}" destId="{AE7931F1-3B77-2943-B753-D48A396C0595}" srcOrd="4" destOrd="0" parTransId="{8DF0C8A3-D3CA-ED42-AC84-5EBC92A17E3A}" sibTransId="{750BD2F9-B118-8D47-A8FB-392321191B4D}"/>
    <dgm:cxn modelId="{35CA641E-74D5-4A04-A746-9891C90E8C73}" srcId="{63CBA0D2-50FD-4A9A-A8E3-6208623088A1}" destId="{08F3B720-496D-494E-A1CE-6C78F34DD245}" srcOrd="0" destOrd="0" parTransId="{E5701768-6AC7-4783-B991-E396EAF8AB22}" sibTransId="{B94E56C8-F6B5-4B33-AD48-101E8A496268}"/>
    <dgm:cxn modelId="{74539C2C-4F4A-4059-905A-2676FED5905A}" type="presOf" srcId="{529359F0-9F16-458A-A24A-A4BCD56C4FF2}" destId="{44D58227-A670-4574-9C7A-5F16040843E4}" srcOrd="0" destOrd="0" presId="urn:microsoft.com/office/officeart/2008/layout/LinedList"/>
    <dgm:cxn modelId="{1BC32D36-AF71-4950-BE10-0890C7748656}" type="presOf" srcId="{F6079581-B77B-4E63-868A-8E410F4AA487}" destId="{D7B25D4E-09E9-4F66-8E43-F110C3BFB067}" srcOrd="0" destOrd="0" presId="urn:microsoft.com/office/officeart/2008/layout/LinedList"/>
    <dgm:cxn modelId="{9CE5E260-08F4-42B6-A64B-8ECCCC811EFF}" srcId="{63CBA0D2-50FD-4A9A-A8E3-6208623088A1}" destId="{529359F0-9F16-458A-A24A-A4BCD56C4FF2}" srcOrd="3" destOrd="0" parTransId="{F0BC3275-EC87-4754-B9C2-623734A7404A}" sibTransId="{C20ED481-FF2E-4787-BFBE-8CAB2A707C2A}"/>
    <dgm:cxn modelId="{BAE38369-76A2-0A4A-8127-68C60131D892}" type="presOf" srcId="{63CBA0D2-50FD-4A9A-A8E3-6208623088A1}" destId="{C38C923D-28B3-1244-8520-130F33FCAAE9}" srcOrd="0" destOrd="0" presId="urn:microsoft.com/office/officeart/2008/layout/LinedList"/>
    <dgm:cxn modelId="{F30E7D51-1418-FA4F-97EE-9FF0B317BF57}" type="presOf" srcId="{AE7931F1-3B77-2943-B753-D48A396C0595}" destId="{4526C10B-D51F-454B-BCF9-F8B3F72D9F8E}" srcOrd="0" destOrd="0" presId="urn:microsoft.com/office/officeart/2008/layout/LinedList"/>
    <dgm:cxn modelId="{8B49D777-CB44-DF44-97AB-EE95ADDA372C}" type="presOf" srcId="{E0C9099C-1584-40EF-BE6E-CD164CA6E257}" destId="{2A17E0D5-CFDA-2D4A-A979-9D809E5371C4}" srcOrd="0" destOrd="0" presId="urn:microsoft.com/office/officeart/2008/layout/LinedList"/>
    <dgm:cxn modelId="{DAACFDAE-FFB2-44A9-A5AF-C3E7C6520E46}" srcId="{63CBA0D2-50FD-4A9A-A8E3-6208623088A1}" destId="{E0C9099C-1584-40EF-BE6E-CD164CA6E257}" srcOrd="1" destOrd="0" parTransId="{0BA1BA02-255B-407A-99FF-C041E637F232}" sibTransId="{45C52EF9-023B-4167-8199-A2DD7C8BBE21}"/>
    <dgm:cxn modelId="{19EB57BC-E97B-460F-93CC-792FAD849632}" srcId="{63CBA0D2-50FD-4A9A-A8E3-6208623088A1}" destId="{F6C7BF2E-BC67-4009-B64F-D88853B1170A}" srcOrd="2" destOrd="0" parTransId="{08EF82D5-9533-4CD5-98F7-817300D97F4D}" sibTransId="{DF0B9C31-83D3-49DF-803B-C2221DBAC60F}"/>
    <dgm:cxn modelId="{E0DDA8C3-FF2C-407C-BB60-E3F31E8B847A}" srcId="{63CBA0D2-50FD-4A9A-A8E3-6208623088A1}" destId="{F6079581-B77B-4E63-868A-8E410F4AA487}" srcOrd="5" destOrd="0" parTransId="{21D6CA67-5284-4C0B-BA91-7FAC6279BC65}" sibTransId="{30D70CF9-848B-4754-B26D-77E8C6844287}"/>
    <dgm:cxn modelId="{E5A7EEDB-3DCD-3042-9811-4B01A6FFD70C}" type="presOf" srcId="{08F3B720-496D-494E-A1CE-6C78F34DD245}" destId="{37901C5B-4E92-9145-98D3-41A05A88BCBC}" srcOrd="0" destOrd="0" presId="urn:microsoft.com/office/officeart/2008/layout/LinedList"/>
    <dgm:cxn modelId="{1D4B5AE2-4D47-3E49-BEC5-427D106C1B4B}" type="presOf" srcId="{F6C7BF2E-BC67-4009-B64F-D88853B1170A}" destId="{9665991A-0002-3F4F-8D5F-B3033CB45D07}" srcOrd="0" destOrd="0" presId="urn:microsoft.com/office/officeart/2008/layout/LinedList"/>
    <dgm:cxn modelId="{B27A5397-5316-A74E-8CD9-903CB74643C0}" type="presParOf" srcId="{C38C923D-28B3-1244-8520-130F33FCAAE9}" destId="{6B6C31A1-B6D1-304A-BCE1-D474BF693493}" srcOrd="0" destOrd="0" presId="urn:microsoft.com/office/officeart/2008/layout/LinedList"/>
    <dgm:cxn modelId="{BB126CDF-C660-6347-A618-35DFDB68875A}" type="presParOf" srcId="{C38C923D-28B3-1244-8520-130F33FCAAE9}" destId="{B507DB38-FDC6-4A49-9BDD-F1B62FC2FBF5}" srcOrd="1" destOrd="0" presId="urn:microsoft.com/office/officeart/2008/layout/LinedList"/>
    <dgm:cxn modelId="{7EBA0D8A-715A-684E-87CF-C6A14992A898}" type="presParOf" srcId="{B507DB38-FDC6-4A49-9BDD-F1B62FC2FBF5}" destId="{37901C5B-4E92-9145-98D3-41A05A88BCBC}" srcOrd="0" destOrd="0" presId="urn:microsoft.com/office/officeart/2008/layout/LinedList"/>
    <dgm:cxn modelId="{02833102-6F36-9646-A881-8273FA966D0B}" type="presParOf" srcId="{B507DB38-FDC6-4A49-9BDD-F1B62FC2FBF5}" destId="{8C35182E-9991-9A4C-AA40-B3BDA03333CF}" srcOrd="1" destOrd="0" presId="urn:microsoft.com/office/officeart/2008/layout/LinedList"/>
    <dgm:cxn modelId="{CA94568E-C3A9-EA45-A486-50D378A6A515}" type="presParOf" srcId="{C38C923D-28B3-1244-8520-130F33FCAAE9}" destId="{63AF5912-F251-8944-999D-6AC0DA6FA7AE}" srcOrd="2" destOrd="0" presId="urn:microsoft.com/office/officeart/2008/layout/LinedList"/>
    <dgm:cxn modelId="{B71B95B0-DD9B-D44F-AFD1-E9B438AEBB7F}" type="presParOf" srcId="{C38C923D-28B3-1244-8520-130F33FCAAE9}" destId="{C75E5D44-8908-2243-BD2C-3D889FA3B8B1}" srcOrd="3" destOrd="0" presId="urn:microsoft.com/office/officeart/2008/layout/LinedList"/>
    <dgm:cxn modelId="{06A93B22-16CD-0C4F-BE69-9AA195E0702A}" type="presParOf" srcId="{C75E5D44-8908-2243-BD2C-3D889FA3B8B1}" destId="{2A17E0D5-CFDA-2D4A-A979-9D809E5371C4}" srcOrd="0" destOrd="0" presId="urn:microsoft.com/office/officeart/2008/layout/LinedList"/>
    <dgm:cxn modelId="{9103A11F-B4D5-8341-B7B9-7F894CF663A6}" type="presParOf" srcId="{C75E5D44-8908-2243-BD2C-3D889FA3B8B1}" destId="{2104D6D1-0ED7-EC46-A172-0CE34041207C}" srcOrd="1" destOrd="0" presId="urn:microsoft.com/office/officeart/2008/layout/LinedList"/>
    <dgm:cxn modelId="{B435272D-73A2-6040-B811-2CD791BCC834}" type="presParOf" srcId="{C38C923D-28B3-1244-8520-130F33FCAAE9}" destId="{7537CCEC-7291-DA42-AE98-BED5DC95FFB0}" srcOrd="4" destOrd="0" presId="urn:microsoft.com/office/officeart/2008/layout/LinedList"/>
    <dgm:cxn modelId="{9F38CFC6-815C-A74E-BC34-9CFC5715AB52}" type="presParOf" srcId="{C38C923D-28B3-1244-8520-130F33FCAAE9}" destId="{7909FCB1-EA89-9B4C-A2F6-98FACFD0F9F7}" srcOrd="5" destOrd="0" presId="urn:microsoft.com/office/officeart/2008/layout/LinedList"/>
    <dgm:cxn modelId="{D311A851-CAE9-6B44-8A53-76D75446E797}" type="presParOf" srcId="{7909FCB1-EA89-9B4C-A2F6-98FACFD0F9F7}" destId="{9665991A-0002-3F4F-8D5F-B3033CB45D07}" srcOrd="0" destOrd="0" presId="urn:microsoft.com/office/officeart/2008/layout/LinedList"/>
    <dgm:cxn modelId="{3A573870-DC92-0942-9C1F-8A029F9B8C8F}" type="presParOf" srcId="{7909FCB1-EA89-9B4C-A2F6-98FACFD0F9F7}" destId="{E3B84792-5030-484F-8695-CEF14402CE43}" srcOrd="1" destOrd="0" presId="urn:microsoft.com/office/officeart/2008/layout/LinedList"/>
    <dgm:cxn modelId="{F44B00C9-8222-4C73-9EE0-E957478C62C3}" type="presParOf" srcId="{C38C923D-28B3-1244-8520-130F33FCAAE9}" destId="{85BE2ED8-DE4B-48D6-9BC8-642AAC1A97EC}" srcOrd="6" destOrd="0" presId="urn:microsoft.com/office/officeart/2008/layout/LinedList"/>
    <dgm:cxn modelId="{99F0A50C-BBE9-424F-8F91-A9D0A8690804}" type="presParOf" srcId="{C38C923D-28B3-1244-8520-130F33FCAAE9}" destId="{84BB18BE-6997-4603-9396-A0CC60E7AE93}" srcOrd="7" destOrd="0" presId="urn:microsoft.com/office/officeart/2008/layout/LinedList"/>
    <dgm:cxn modelId="{4574ED76-1061-4B91-B332-11140E64A334}" type="presParOf" srcId="{84BB18BE-6997-4603-9396-A0CC60E7AE93}" destId="{44D58227-A670-4574-9C7A-5F16040843E4}" srcOrd="0" destOrd="0" presId="urn:microsoft.com/office/officeart/2008/layout/LinedList"/>
    <dgm:cxn modelId="{6D2B8526-7D82-4247-B596-554857264F99}" type="presParOf" srcId="{84BB18BE-6997-4603-9396-A0CC60E7AE93}" destId="{74BB6A8C-1F6F-45E2-AE8A-E9D520BDE8FB}" srcOrd="1" destOrd="0" presId="urn:microsoft.com/office/officeart/2008/layout/LinedList"/>
    <dgm:cxn modelId="{8CE25394-46F7-A348-A716-A8D2EEF42A68}" type="presParOf" srcId="{C38C923D-28B3-1244-8520-130F33FCAAE9}" destId="{F8792983-9DFD-6940-9AA3-97EA25C9415A}" srcOrd="8" destOrd="0" presId="urn:microsoft.com/office/officeart/2008/layout/LinedList"/>
    <dgm:cxn modelId="{C9B24C60-6936-5747-8A71-6694B73A71CF}" type="presParOf" srcId="{C38C923D-28B3-1244-8520-130F33FCAAE9}" destId="{41F2D567-7285-7444-B661-0675A64645B1}" srcOrd="9" destOrd="0" presId="urn:microsoft.com/office/officeart/2008/layout/LinedList"/>
    <dgm:cxn modelId="{B319873D-FCFE-7C4D-A52F-D890FA07FC7C}" type="presParOf" srcId="{41F2D567-7285-7444-B661-0675A64645B1}" destId="{4526C10B-D51F-454B-BCF9-F8B3F72D9F8E}" srcOrd="0" destOrd="0" presId="urn:microsoft.com/office/officeart/2008/layout/LinedList"/>
    <dgm:cxn modelId="{8F7F7A2A-2C76-9943-91E3-E0544EC6DED2}" type="presParOf" srcId="{41F2D567-7285-7444-B661-0675A64645B1}" destId="{965131EA-1E69-7A4C-9E5D-FF7EFFAC7FFF}" srcOrd="1" destOrd="0" presId="urn:microsoft.com/office/officeart/2008/layout/LinedList"/>
    <dgm:cxn modelId="{08677A58-E246-47AF-8BB3-FB482A76E038}" type="presParOf" srcId="{C38C923D-28B3-1244-8520-130F33FCAAE9}" destId="{00A8F3AE-66D8-4FF9-98F6-4EF775045560}" srcOrd="10" destOrd="0" presId="urn:microsoft.com/office/officeart/2008/layout/LinedList"/>
    <dgm:cxn modelId="{51C5677C-D8E8-4D44-9D55-AB83D264D147}" type="presParOf" srcId="{C38C923D-28B3-1244-8520-130F33FCAAE9}" destId="{B26A815E-5A97-431E-89EA-10B7DD067B39}" srcOrd="11" destOrd="0" presId="urn:microsoft.com/office/officeart/2008/layout/LinedList"/>
    <dgm:cxn modelId="{CF44F74A-B3F0-4139-9C82-3A48BF77F384}" type="presParOf" srcId="{B26A815E-5A97-431E-89EA-10B7DD067B39}" destId="{D7B25D4E-09E9-4F66-8E43-F110C3BFB067}" srcOrd="0" destOrd="0" presId="urn:microsoft.com/office/officeart/2008/layout/LinedList"/>
    <dgm:cxn modelId="{99BBF2AD-9A20-48C1-AE0C-C39A80BC90DE}" type="presParOf" srcId="{B26A815E-5A97-431E-89EA-10B7DD067B39}" destId="{EB189D40-0586-4AC1-8049-467746A60C4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E05508-06CB-134D-82CA-283F68EC3A59}"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GB"/>
        </a:p>
      </dgm:t>
    </dgm:pt>
    <dgm:pt modelId="{4147D787-9906-1F4C-AB48-87027F561C63}">
      <dgm:prSet/>
      <dgm:spPr/>
      <dgm:t>
        <a:bodyPr/>
        <a:lstStyle/>
        <a:p>
          <a:r>
            <a:rPr lang="en-IN" b="0" i="0" dirty="0"/>
            <a:t>In the retail industry, forecasting is essential for retailers to stay competitive and optimize their pricing strategies, inventory management, and other key business decisions.</a:t>
          </a:r>
          <a:endParaRPr lang="en-IN" dirty="0"/>
        </a:p>
      </dgm:t>
    </dgm:pt>
    <dgm:pt modelId="{CA74512B-4C34-684C-B70E-8243B1CF54A9}" type="parTrans" cxnId="{23D1EFE3-2CA8-144B-BD81-0D2F12C6DFB8}">
      <dgm:prSet/>
      <dgm:spPr/>
      <dgm:t>
        <a:bodyPr/>
        <a:lstStyle/>
        <a:p>
          <a:endParaRPr lang="en-GB"/>
        </a:p>
      </dgm:t>
    </dgm:pt>
    <dgm:pt modelId="{4D6C2577-EC75-9849-9AC0-62719CB9D12B}" type="sibTrans" cxnId="{23D1EFE3-2CA8-144B-BD81-0D2F12C6DFB8}">
      <dgm:prSet/>
      <dgm:spPr/>
      <dgm:t>
        <a:bodyPr/>
        <a:lstStyle/>
        <a:p>
          <a:endParaRPr lang="en-GB"/>
        </a:p>
      </dgm:t>
    </dgm:pt>
    <dgm:pt modelId="{3ADC6D14-8DFD-8746-B422-31E3AACC76D5}">
      <dgm:prSet/>
      <dgm:spPr/>
      <dgm:t>
        <a:bodyPr/>
        <a:lstStyle/>
        <a:p>
          <a:r>
            <a:rPr lang="en-IN" b="0" i="0" dirty="0"/>
            <a:t>Our model can be customized to meet the specific needs of individual retailers, taking into account factors such as store size, seasonality, weekly sales, pricing, promotions, and inventory.</a:t>
          </a:r>
          <a:endParaRPr lang="en-IN" dirty="0"/>
        </a:p>
      </dgm:t>
    </dgm:pt>
    <dgm:pt modelId="{1E067E9A-76C9-5E48-9454-479AD41DF7C8}" type="parTrans" cxnId="{294922C5-EA07-9F48-B6A9-855F4C6C93EB}">
      <dgm:prSet/>
      <dgm:spPr/>
      <dgm:t>
        <a:bodyPr/>
        <a:lstStyle/>
        <a:p>
          <a:endParaRPr lang="en-GB"/>
        </a:p>
      </dgm:t>
    </dgm:pt>
    <dgm:pt modelId="{6268AEC4-04F3-5846-BB5C-DB5063FC4CB5}" type="sibTrans" cxnId="{294922C5-EA07-9F48-B6A9-855F4C6C93EB}">
      <dgm:prSet/>
      <dgm:spPr/>
      <dgm:t>
        <a:bodyPr/>
        <a:lstStyle/>
        <a:p>
          <a:endParaRPr lang="en-GB"/>
        </a:p>
      </dgm:t>
    </dgm:pt>
    <dgm:pt modelId="{653C5531-8B24-1F4A-9E5E-AD4D56079C6D}">
      <dgm:prSet/>
      <dgm:spPr/>
      <dgm:t>
        <a:bodyPr/>
        <a:lstStyle/>
        <a:p>
          <a:r>
            <a:rPr lang="en-IN" b="0" i="0" dirty="0"/>
            <a:t>The project develops a forecasting model for retail sales that addresses the unique challenges of the industry, such as limited historical data, seasonal fluctuations, and the impact of markdowns on sales</a:t>
          </a:r>
          <a:endParaRPr lang="en-IN" dirty="0"/>
        </a:p>
      </dgm:t>
    </dgm:pt>
    <dgm:pt modelId="{AE6346BF-CE79-6449-9CC2-B9E031CF90D5}" type="sibTrans" cxnId="{23E48253-69F2-3343-8B91-F43EC04FAADA}">
      <dgm:prSet/>
      <dgm:spPr/>
      <dgm:t>
        <a:bodyPr/>
        <a:lstStyle/>
        <a:p>
          <a:endParaRPr lang="en-GB"/>
        </a:p>
      </dgm:t>
    </dgm:pt>
    <dgm:pt modelId="{48FBA87C-49D0-4246-89AE-F0020515EAAB}" type="parTrans" cxnId="{23E48253-69F2-3343-8B91-F43EC04FAADA}">
      <dgm:prSet/>
      <dgm:spPr/>
      <dgm:t>
        <a:bodyPr/>
        <a:lstStyle/>
        <a:p>
          <a:endParaRPr lang="en-GB"/>
        </a:p>
      </dgm:t>
    </dgm:pt>
    <dgm:pt modelId="{A8054985-05E7-164F-883B-B02835D7BC6A}" type="pres">
      <dgm:prSet presAssocID="{35E05508-06CB-134D-82CA-283F68EC3A59}" presName="vert0" presStyleCnt="0">
        <dgm:presLayoutVars>
          <dgm:dir/>
          <dgm:animOne val="branch"/>
          <dgm:animLvl val="lvl"/>
        </dgm:presLayoutVars>
      </dgm:prSet>
      <dgm:spPr/>
    </dgm:pt>
    <dgm:pt modelId="{340D9EF1-BCA7-9148-8EAD-124A25241243}" type="pres">
      <dgm:prSet presAssocID="{4147D787-9906-1F4C-AB48-87027F561C63}" presName="thickLine" presStyleLbl="alignNode1" presStyleIdx="0" presStyleCnt="3"/>
      <dgm:spPr/>
    </dgm:pt>
    <dgm:pt modelId="{916A0F71-7EE1-5A4A-9DC5-CCBA2D1BDD85}" type="pres">
      <dgm:prSet presAssocID="{4147D787-9906-1F4C-AB48-87027F561C63}" presName="horz1" presStyleCnt="0"/>
      <dgm:spPr/>
    </dgm:pt>
    <dgm:pt modelId="{DFD57A52-6337-924E-9DB8-CD805A05FB85}" type="pres">
      <dgm:prSet presAssocID="{4147D787-9906-1F4C-AB48-87027F561C63}" presName="tx1" presStyleLbl="revTx" presStyleIdx="0" presStyleCnt="3" custLinFactNeighborX="0" custLinFactNeighborY="-21160"/>
      <dgm:spPr/>
    </dgm:pt>
    <dgm:pt modelId="{C57C30AB-7435-9F4A-8DF4-0E93C0557ED4}" type="pres">
      <dgm:prSet presAssocID="{4147D787-9906-1F4C-AB48-87027F561C63}" presName="vert1" presStyleCnt="0"/>
      <dgm:spPr/>
    </dgm:pt>
    <dgm:pt modelId="{8EDB077C-3A9A-5348-9A31-4E68F317927E}" type="pres">
      <dgm:prSet presAssocID="{653C5531-8B24-1F4A-9E5E-AD4D56079C6D}" presName="thickLine" presStyleLbl="alignNode1" presStyleIdx="1" presStyleCnt="3"/>
      <dgm:spPr/>
    </dgm:pt>
    <dgm:pt modelId="{8277800B-B5CD-0B46-8B49-24A877C4566B}" type="pres">
      <dgm:prSet presAssocID="{653C5531-8B24-1F4A-9E5E-AD4D56079C6D}" presName="horz1" presStyleCnt="0"/>
      <dgm:spPr/>
    </dgm:pt>
    <dgm:pt modelId="{B8165C74-2D91-E54A-9628-456262198022}" type="pres">
      <dgm:prSet presAssocID="{653C5531-8B24-1F4A-9E5E-AD4D56079C6D}" presName="tx1" presStyleLbl="revTx" presStyleIdx="1" presStyleCnt="3"/>
      <dgm:spPr/>
    </dgm:pt>
    <dgm:pt modelId="{E791E272-9425-D740-BE2B-225113C74D8D}" type="pres">
      <dgm:prSet presAssocID="{653C5531-8B24-1F4A-9E5E-AD4D56079C6D}" presName="vert1" presStyleCnt="0"/>
      <dgm:spPr/>
    </dgm:pt>
    <dgm:pt modelId="{40351F3D-86D0-4E48-8379-F34040681BF2}" type="pres">
      <dgm:prSet presAssocID="{3ADC6D14-8DFD-8746-B422-31E3AACC76D5}" presName="thickLine" presStyleLbl="alignNode1" presStyleIdx="2" presStyleCnt="3"/>
      <dgm:spPr/>
    </dgm:pt>
    <dgm:pt modelId="{9C7C14C1-6274-4244-9F01-0B0EEB4FBD2F}" type="pres">
      <dgm:prSet presAssocID="{3ADC6D14-8DFD-8746-B422-31E3AACC76D5}" presName="horz1" presStyleCnt="0"/>
      <dgm:spPr/>
    </dgm:pt>
    <dgm:pt modelId="{08C5DE47-EAB2-FE4C-A60D-E96B6BCEA81D}" type="pres">
      <dgm:prSet presAssocID="{3ADC6D14-8DFD-8746-B422-31E3AACC76D5}" presName="tx1" presStyleLbl="revTx" presStyleIdx="2" presStyleCnt="3"/>
      <dgm:spPr/>
    </dgm:pt>
    <dgm:pt modelId="{03205BE6-99E0-614D-819C-B3DAE3E4C2BF}" type="pres">
      <dgm:prSet presAssocID="{3ADC6D14-8DFD-8746-B422-31E3AACC76D5}" presName="vert1" presStyleCnt="0"/>
      <dgm:spPr/>
    </dgm:pt>
  </dgm:ptLst>
  <dgm:cxnLst>
    <dgm:cxn modelId="{CC8F9041-A208-8446-B92E-75F5977A6381}" type="presOf" srcId="{3ADC6D14-8DFD-8746-B422-31E3AACC76D5}" destId="{08C5DE47-EAB2-FE4C-A60D-E96B6BCEA81D}" srcOrd="0" destOrd="0" presId="urn:microsoft.com/office/officeart/2008/layout/LinedList"/>
    <dgm:cxn modelId="{9E84934D-8454-AA4C-8F6F-2BAADA7A1994}" type="presOf" srcId="{653C5531-8B24-1F4A-9E5E-AD4D56079C6D}" destId="{B8165C74-2D91-E54A-9628-456262198022}" srcOrd="0" destOrd="0" presId="urn:microsoft.com/office/officeart/2008/layout/LinedList"/>
    <dgm:cxn modelId="{524B4851-D146-2C4D-BB27-214053A2C6FF}" type="presOf" srcId="{4147D787-9906-1F4C-AB48-87027F561C63}" destId="{DFD57A52-6337-924E-9DB8-CD805A05FB85}" srcOrd="0" destOrd="0" presId="urn:microsoft.com/office/officeart/2008/layout/LinedList"/>
    <dgm:cxn modelId="{23E48253-69F2-3343-8B91-F43EC04FAADA}" srcId="{35E05508-06CB-134D-82CA-283F68EC3A59}" destId="{653C5531-8B24-1F4A-9E5E-AD4D56079C6D}" srcOrd="1" destOrd="0" parTransId="{48FBA87C-49D0-4246-89AE-F0020515EAAB}" sibTransId="{AE6346BF-CE79-6449-9CC2-B9E031CF90D5}"/>
    <dgm:cxn modelId="{4F2F4FB7-58B2-D94D-9E98-27DC8F47CDC3}" type="presOf" srcId="{35E05508-06CB-134D-82CA-283F68EC3A59}" destId="{A8054985-05E7-164F-883B-B02835D7BC6A}" srcOrd="0" destOrd="0" presId="urn:microsoft.com/office/officeart/2008/layout/LinedList"/>
    <dgm:cxn modelId="{294922C5-EA07-9F48-B6A9-855F4C6C93EB}" srcId="{35E05508-06CB-134D-82CA-283F68EC3A59}" destId="{3ADC6D14-8DFD-8746-B422-31E3AACC76D5}" srcOrd="2" destOrd="0" parTransId="{1E067E9A-76C9-5E48-9454-479AD41DF7C8}" sibTransId="{6268AEC4-04F3-5846-BB5C-DB5063FC4CB5}"/>
    <dgm:cxn modelId="{23D1EFE3-2CA8-144B-BD81-0D2F12C6DFB8}" srcId="{35E05508-06CB-134D-82CA-283F68EC3A59}" destId="{4147D787-9906-1F4C-AB48-87027F561C63}" srcOrd="0" destOrd="0" parTransId="{CA74512B-4C34-684C-B70E-8243B1CF54A9}" sibTransId="{4D6C2577-EC75-9849-9AC0-62719CB9D12B}"/>
    <dgm:cxn modelId="{0E39C4E4-1F4C-B144-BF3E-0ECEA578F09C}" type="presParOf" srcId="{A8054985-05E7-164F-883B-B02835D7BC6A}" destId="{340D9EF1-BCA7-9148-8EAD-124A25241243}" srcOrd="0" destOrd="0" presId="urn:microsoft.com/office/officeart/2008/layout/LinedList"/>
    <dgm:cxn modelId="{296E74CD-BA45-784E-9717-B41A0E2FDB39}" type="presParOf" srcId="{A8054985-05E7-164F-883B-B02835D7BC6A}" destId="{916A0F71-7EE1-5A4A-9DC5-CCBA2D1BDD85}" srcOrd="1" destOrd="0" presId="urn:microsoft.com/office/officeart/2008/layout/LinedList"/>
    <dgm:cxn modelId="{ACB9EBBD-58EB-D545-82C7-A8DDD7D57CB7}" type="presParOf" srcId="{916A0F71-7EE1-5A4A-9DC5-CCBA2D1BDD85}" destId="{DFD57A52-6337-924E-9DB8-CD805A05FB85}" srcOrd="0" destOrd="0" presId="urn:microsoft.com/office/officeart/2008/layout/LinedList"/>
    <dgm:cxn modelId="{589B2019-31E5-184F-A716-9C66D9BC45B0}" type="presParOf" srcId="{916A0F71-7EE1-5A4A-9DC5-CCBA2D1BDD85}" destId="{C57C30AB-7435-9F4A-8DF4-0E93C0557ED4}" srcOrd="1" destOrd="0" presId="urn:microsoft.com/office/officeart/2008/layout/LinedList"/>
    <dgm:cxn modelId="{7865F4D2-57A5-C044-A519-C3CC03119244}" type="presParOf" srcId="{A8054985-05E7-164F-883B-B02835D7BC6A}" destId="{8EDB077C-3A9A-5348-9A31-4E68F317927E}" srcOrd="2" destOrd="0" presId="urn:microsoft.com/office/officeart/2008/layout/LinedList"/>
    <dgm:cxn modelId="{67EB068C-BD0F-ED41-BE11-F79E7F9BE1A7}" type="presParOf" srcId="{A8054985-05E7-164F-883B-B02835D7BC6A}" destId="{8277800B-B5CD-0B46-8B49-24A877C4566B}" srcOrd="3" destOrd="0" presId="urn:microsoft.com/office/officeart/2008/layout/LinedList"/>
    <dgm:cxn modelId="{EDBEB53B-2F67-6941-920F-0F3D7C5E9D00}" type="presParOf" srcId="{8277800B-B5CD-0B46-8B49-24A877C4566B}" destId="{B8165C74-2D91-E54A-9628-456262198022}" srcOrd="0" destOrd="0" presId="urn:microsoft.com/office/officeart/2008/layout/LinedList"/>
    <dgm:cxn modelId="{7D7A1205-2705-0449-9C7D-47B5BC568B1E}" type="presParOf" srcId="{8277800B-B5CD-0B46-8B49-24A877C4566B}" destId="{E791E272-9425-D740-BE2B-225113C74D8D}" srcOrd="1" destOrd="0" presId="urn:microsoft.com/office/officeart/2008/layout/LinedList"/>
    <dgm:cxn modelId="{C7AE6EC4-3C0A-CC40-9866-5015B4A7644A}" type="presParOf" srcId="{A8054985-05E7-164F-883B-B02835D7BC6A}" destId="{40351F3D-86D0-4E48-8379-F34040681BF2}" srcOrd="4" destOrd="0" presId="urn:microsoft.com/office/officeart/2008/layout/LinedList"/>
    <dgm:cxn modelId="{519C7717-8EA7-F147-801C-E97793AB3BA7}" type="presParOf" srcId="{A8054985-05E7-164F-883B-B02835D7BC6A}" destId="{9C7C14C1-6274-4244-9F01-0B0EEB4FBD2F}" srcOrd="5" destOrd="0" presId="urn:microsoft.com/office/officeart/2008/layout/LinedList"/>
    <dgm:cxn modelId="{5DB5DB2D-B4BE-D247-8990-9BD7724E79AD}" type="presParOf" srcId="{9C7C14C1-6274-4244-9F01-0B0EEB4FBD2F}" destId="{08C5DE47-EAB2-FE4C-A60D-E96B6BCEA81D}" srcOrd="0" destOrd="0" presId="urn:microsoft.com/office/officeart/2008/layout/LinedList"/>
    <dgm:cxn modelId="{2A0197CA-EF15-6745-B008-FDC3A827433D}" type="presParOf" srcId="{9C7C14C1-6274-4244-9F01-0B0EEB4FBD2F}" destId="{03205BE6-99E0-614D-819C-B3DAE3E4C2B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F3CA20-ED86-6F4C-9AA0-A0F4970884D6}"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GB"/>
        </a:p>
      </dgm:t>
    </dgm:pt>
    <dgm:pt modelId="{4B504F8A-00B9-404A-BCFA-7BD4A518B6C0}">
      <dgm:prSet custT="1"/>
      <dgm:spPr/>
      <dgm:t>
        <a:bodyPr/>
        <a:lstStyle/>
        <a:p>
          <a:r>
            <a:rPr lang="en-US" sz="1800" dirty="0"/>
            <a:t>The dataset was collected from Kaggle </a:t>
          </a:r>
          <a:r>
            <a:rPr lang="en-IN" sz="1800" b="0" i="0" dirty="0"/>
            <a:t>for 45 stores located in different regions - each store contains multiple departments. Here is the link:</a:t>
          </a:r>
        </a:p>
        <a:p>
          <a:r>
            <a:rPr lang="en-US" sz="1800" b="0" i="0" dirty="0">
              <a:hlinkClick xmlns:r="http://schemas.openxmlformats.org/officeDocument/2006/relationships" r:id="rId1"/>
            </a:rPr>
            <a:t>https://www.kaggle.com/datasets/manjeetsingh/retaildataset?select=sales+data-set.csv</a:t>
          </a:r>
          <a:endParaRPr lang="en-US" sz="1800" b="0" i="0" dirty="0"/>
        </a:p>
      </dgm:t>
    </dgm:pt>
    <dgm:pt modelId="{C5F8D7C1-D6DC-EC48-AB26-547DF1D01A18}" type="parTrans" cxnId="{C18686C5-FCD0-D84B-8DA7-359B5D67C586}">
      <dgm:prSet/>
      <dgm:spPr/>
      <dgm:t>
        <a:bodyPr/>
        <a:lstStyle/>
        <a:p>
          <a:endParaRPr lang="en-GB" sz="2000"/>
        </a:p>
      </dgm:t>
    </dgm:pt>
    <dgm:pt modelId="{118AFA7D-EE1A-004B-AD9D-8B3FD78C5607}" type="sibTrans" cxnId="{C18686C5-FCD0-D84B-8DA7-359B5D67C586}">
      <dgm:prSet/>
      <dgm:spPr/>
      <dgm:t>
        <a:bodyPr/>
        <a:lstStyle/>
        <a:p>
          <a:endParaRPr lang="en-GB" sz="2000"/>
        </a:p>
      </dgm:t>
    </dgm:pt>
    <dgm:pt modelId="{BEF8733F-5BD3-424A-8390-B562635D90AD}">
      <dgm:prSet custT="1"/>
      <dgm:spPr/>
      <dgm:t>
        <a:bodyPr/>
        <a:lstStyle/>
        <a:p>
          <a:r>
            <a:rPr lang="en-IN" sz="1800" dirty="0"/>
            <a:t>The dataset is divided into three parts where : </a:t>
          </a:r>
        </a:p>
      </dgm:t>
    </dgm:pt>
    <dgm:pt modelId="{FF0A2ECF-7957-7B43-AFE3-A91F252F5475}" type="parTrans" cxnId="{280C0D3E-F4CC-014B-A94A-3299C17716AE}">
      <dgm:prSet/>
      <dgm:spPr/>
      <dgm:t>
        <a:bodyPr/>
        <a:lstStyle/>
        <a:p>
          <a:endParaRPr lang="en-GB" sz="2000"/>
        </a:p>
      </dgm:t>
    </dgm:pt>
    <dgm:pt modelId="{19169595-3CAE-3E46-B5B1-23ED0DF60281}" type="sibTrans" cxnId="{280C0D3E-F4CC-014B-A94A-3299C17716AE}">
      <dgm:prSet/>
      <dgm:spPr/>
      <dgm:t>
        <a:bodyPr/>
        <a:lstStyle/>
        <a:p>
          <a:endParaRPr lang="en-GB" sz="2000"/>
        </a:p>
      </dgm:t>
    </dgm:pt>
    <dgm:pt modelId="{A749176A-C3A5-CF45-B88D-24D24716FDD4}">
      <dgm:prSet custT="1"/>
      <dgm:spPr/>
      <dgm:t>
        <a:bodyPr/>
        <a:lstStyle/>
        <a:p>
          <a:r>
            <a:rPr lang="en-IN" sz="1400" dirty="0"/>
            <a:t>Stores- </a:t>
          </a:r>
          <a:r>
            <a:rPr lang="en-IN" sz="1400" b="0" i="0" dirty="0"/>
            <a:t>Anonymized information about the 45 stores, indicating the type and size of store</a:t>
          </a:r>
          <a:endParaRPr lang="en-IN" sz="1400" dirty="0"/>
        </a:p>
      </dgm:t>
    </dgm:pt>
    <dgm:pt modelId="{FAC81ED0-18E0-A642-9F06-95558CB173AD}" type="parTrans" cxnId="{A0A6722F-E28B-3B47-901E-F8A984C98510}">
      <dgm:prSet/>
      <dgm:spPr/>
      <dgm:t>
        <a:bodyPr/>
        <a:lstStyle/>
        <a:p>
          <a:endParaRPr lang="en-GB" sz="2000"/>
        </a:p>
      </dgm:t>
    </dgm:pt>
    <dgm:pt modelId="{D52E5A16-52A5-B548-9298-DAB837AB3987}" type="sibTrans" cxnId="{A0A6722F-E28B-3B47-901E-F8A984C98510}">
      <dgm:prSet/>
      <dgm:spPr/>
      <dgm:t>
        <a:bodyPr/>
        <a:lstStyle/>
        <a:p>
          <a:endParaRPr lang="en-GB" sz="2000"/>
        </a:p>
      </dgm:t>
    </dgm:pt>
    <dgm:pt modelId="{462FEC6F-D922-E549-B10D-95D5BC594075}">
      <dgm:prSet custT="1"/>
      <dgm:spPr/>
      <dgm:t>
        <a:bodyPr/>
        <a:lstStyle/>
        <a:p>
          <a:r>
            <a:rPr lang="en-IN" sz="1400" dirty="0"/>
            <a:t>Features- This dataset has columns representing Store number, date, temperature (of that day) Markdown (amount of discount or price reduction offered on certain products)</a:t>
          </a:r>
        </a:p>
      </dgm:t>
    </dgm:pt>
    <dgm:pt modelId="{367727DB-A02F-2D43-8F59-8F75994F0884}" type="parTrans" cxnId="{19A48E9E-8829-1C49-A73D-7EBE2A555ECA}">
      <dgm:prSet/>
      <dgm:spPr/>
      <dgm:t>
        <a:bodyPr/>
        <a:lstStyle/>
        <a:p>
          <a:endParaRPr lang="en-GB" sz="2000"/>
        </a:p>
      </dgm:t>
    </dgm:pt>
    <dgm:pt modelId="{66F18DD0-45ED-DB4D-896F-B9BB514ACAEC}" type="sibTrans" cxnId="{19A48E9E-8829-1C49-A73D-7EBE2A555ECA}">
      <dgm:prSet/>
      <dgm:spPr/>
      <dgm:t>
        <a:bodyPr/>
        <a:lstStyle/>
        <a:p>
          <a:endParaRPr lang="en-GB" sz="2000"/>
        </a:p>
      </dgm:t>
    </dgm:pt>
    <dgm:pt modelId="{EFF0830E-9B65-B340-A25D-D418E915E306}">
      <dgm:prSet custT="1"/>
      <dgm:spPr/>
      <dgm:t>
        <a:bodyPr/>
        <a:lstStyle/>
        <a:p>
          <a:r>
            <a:rPr lang="en-IN" sz="1400"/>
            <a:t>Sales – Store, Date, Department, Weekly_sales, Is_holiday</a:t>
          </a:r>
        </a:p>
      </dgm:t>
    </dgm:pt>
    <dgm:pt modelId="{F9C6C5EA-8AC1-3A47-8471-1A4BAC27CF4E}" type="parTrans" cxnId="{CAB507B0-F079-B04A-8035-6CC0D3571708}">
      <dgm:prSet/>
      <dgm:spPr/>
      <dgm:t>
        <a:bodyPr/>
        <a:lstStyle/>
        <a:p>
          <a:endParaRPr lang="en-GB" sz="2000"/>
        </a:p>
      </dgm:t>
    </dgm:pt>
    <dgm:pt modelId="{35A5C96B-0473-7441-9759-D965E13109B9}" type="sibTrans" cxnId="{CAB507B0-F079-B04A-8035-6CC0D3571708}">
      <dgm:prSet/>
      <dgm:spPr/>
      <dgm:t>
        <a:bodyPr/>
        <a:lstStyle/>
        <a:p>
          <a:endParaRPr lang="en-GB" sz="2000"/>
        </a:p>
      </dgm:t>
    </dgm:pt>
    <dgm:pt modelId="{E489E83D-7EE9-E842-AC26-F31851949459}">
      <dgm:prSet custT="1"/>
      <dgm:spPr/>
      <dgm:t>
        <a:bodyPr/>
        <a:lstStyle/>
        <a:p>
          <a:r>
            <a:rPr lang="en-IN" sz="1800"/>
            <a:t>On merging the datasets there were around 421570  rows ranging from </a:t>
          </a:r>
          <a:r>
            <a:rPr lang="en-IN" sz="1800" b="0" i="0"/>
            <a:t>2010-02-05 to 2012-11-01. </a:t>
          </a:r>
          <a:endParaRPr lang="en-IN" sz="1800"/>
        </a:p>
      </dgm:t>
    </dgm:pt>
    <dgm:pt modelId="{6C2962AD-3FFC-FC48-88C1-DD0C4FE99FB8}" type="parTrans" cxnId="{732106D9-EDE4-0149-9928-597C3E5821AF}">
      <dgm:prSet/>
      <dgm:spPr/>
      <dgm:t>
        <a:bodyPr/>
        <a:lstStyle/>
        <a:p>
          <a:endParaRPr lang="en-GB" sz="2000"/>
        </a:p>
      </dgm:t>
    </dgm:pt>
    <dgm:pt modelId="{1A65C0E7-CB91-C84A-AFFF-7C0337E6EDBD}" type="sibTrans" cxnId="{732106D9-EDE4-0149-9928-597C3E5821AF}">
      <dgm:prSet/>
      <dgm:spPr/>
      <dgm:t>
        <a:bodyPr/>
        <a:lstStyle/>
        <a:p>
          <a:endParaRPr lang="en-GB" sz="2000"/>
        </a:p>
      </dgm:t>
    </dgm:pt>
    <dgm:pt modelId="{E579C26E-1656-6946-9275-87A4E1FB2237}">
      <dgm:prSet custT="1"/>
      <dgm:spPr/>
      <dgm:t>
        <a:bodyPr/>
        <a:lstStyle/>
        <a:p>
          <a:r>
            <a:rPr lang="en-IN" sz="1800" dirty="0" err="1"/>
            <a:t>Weekly_sales</a:t>
          </a:r>
          <a:r>
            <a:rPr lang="en-IN" sz="1800" dirty="0"/>
            <a:t> is our dependent variable whereas the rest of our variables are our independent variables </a:t>
          </a:r>
        </a:p>
      </dgm:t>
    </dgm:pt>
    <dgm:pt modelId="{3FE78FB5-10B9-224E-94EB-47483A7A19A3}" type="parTrans" cxnId="{5A840CCA-F10B-FF44-ABC9-2DF631BB5B4F}">
      <dgm:prSet/>
      <dgm:spPr/>
      <dgm:t>
        <a:bodyPr/>
        <a:lstStyle/>
        <a:p>
          <a:endParaRPr lang="en-GB" sz="2000"/>
        </a:p>
      </dgm:t>
    </dgm:pt>
    <dgm:pt modelId="{965DBAB5-E8A0-F141-A855-1E90E194309A}" type="sibTrans" cxnId="{5A840CCA-F10B-FF44-ABC9-2DF631BB5B4F}">
      <dgm:prSet/>
      <dgm:spPr/>
      <dgm:t>
        <a:bodyPr/>
        <a:lstStyle/>
        <a:p>
          <a:endParaRPr lang="en-GB" sz="2000"/>
        </a:p>
      </dgm:t>
    </dgm:pt>
    <dgm:pt modelId="{CB8E8194-22A5-1241-9150-E512D485EB2E}" type="pres">
      <dgm:prSet presAssocID="{A1F3CA20-ED86-6F4C-9AA0-A0F4970884D6}" presName="linear" presStyleCnt="0">
        <dgm:presLayoutVars>
          <dgm:animLvl val="lvl"/>
          <dgm:resizeHandles val="exact"/>
        </dgm:presLayoutVars>
      </dgm:prSet>
      <dgm:spPr/>
    </dgm:pt>
    <dgm:pt modelId="{2DB09F94-2589-C343-9F85-665691AF9CD0}" type="pres">
      <dgm:prSet presAssocID="{4B504F8A-00B9-404A-BCFA-7BD4A518B6C0}" presName="parentText" presStyleLbl="node1" presStyleIdx="0" presStyleCnt="4">
        <dgm:presLayoutVars>
          <dgm:chMax val="0"/>
          <dgm:bulletEnabled val="1"/>
        </dgm:presLayoutVars>
      </dgm:prSet>
      <dgm:spPr/>
    </dgm:pt>
    <dgm:pt modelId="{0BBD1AAC-63A4-3E4A-9F81-B0671E03E20C}" type="pres">
      <dgm:prSet presAssocID="{118AFA7D-EE1A-004B-AD9D-8B3FD78C5607}" presName="spacer" presStyleCnt="0"/>
      <dgm:spPr/>
    </dgm:pt>
    <dgm:pt modelId="{DB042427-2FBD-ED44-B2D7-9419C8C65D4C}" type="pres">
      <dgm:prSet presAssocID="{BEF8733F-5BD3-424A-8390-B562635D90AD}" presName="parentText" presStyleLbl="node1" presStyleIdx="1" presStyleCnt="4">
        <dgm:presLayoutVars>
          <dgm:chMax val="0"/>
          <dgm:bulletEnabled val="1"/>
        </dgm:presLayoutVars>
      </dgm:prSet>
      <dgm:spPr/>
    </dgm:pt>
    <dgm:pt modelId="{E13A3407-5404-684D-86FC-E9DF79B7696C}" type="pres">
      <dgm:prSet presAssocID="{BEF8733F-5BD3-424A-8390-B562635D90AD}" presName="childText" presStyleLbl="revTx" presStyleIdx="0" presStyleCnt="1" custScaleY="127191">
        <dgm:presLayoutVars>
          <dgm:bulletEnabled val="1"/>
        </dgm:presLayoutVars>
      </dgm:prSet>
      <dgm:spPr/>
    </dgm:pt>
    <dgm:pt modelId="{D0CA367E-8C4A-DC45-A264-69A8D83028E9}" type="pres">
      <dgm:prSet presAssocID="{E489E83D-7EE9-E842-AC26-F31851949459}" presName="parentText" presStyleLbl="node1" presStyleIdx="2" presStyleCnt="4">
        <dgm:presLayoutVars>
          <dgm:chMax val="0"/>
          <dgm:bulletEnabled val="1"/>
        </dgm:presLayoutVars>
      </dgm:prSet>
      <dgm:spPr/>
    </dgm:pt>
    <dgm:pt modelId="{A0987F50-3C83-3E45-80F7-9E0EFBB34E5C}" type="pres">
      <dgm:prSet presAssocID="{1A65C0E7-CB91-C84A-AFFF-7C0337E6EDBD}" presName="spacer" presStyleCnt="0"/>
      <dgm:spPr/>
    </dgm:pt>
    <dgm:pt modelId="{8AFD7DAB-248A-6F45-862D-468CBB954A74}" type="pres">
      <dgm:prSet presAssocID="{E579C26E-1656-6946-9275-87A4E1FB2237}" presName="parentText" presStyleLbl="node1" presStyleIdx="3" presStyleCnt="4">
        <dgm:presLayoutVars>
          <dgm:chMax val="0"/>
          <dgm:bulletEnabled val="1"/>
        </dgm:presLayoutVars>
      </dgm:prSet>
      <dgm:spPr/>
    </dgm:pt>
  </dgm:ptLst>
  <dgm:cxnLst>
    <dgm:cxn modelId="{A0A6722F-E28B-3B47-901E-F8A984C98510}" srcId="{BEF8733F-5BD3-424A-8390-B562635D90AD}" destId="{A749176A-C3A5-CF45-B88D-24D24716FDD4}" srcOrd="0" destOrd="0" parTransId="{FAC81ED0-18E0-A642-9F06-95558CB173AD}" sibTransId="{D52E5A16-52A5-B548-9298-DAB837AB3987}"/>
    <dgm:cxn modelId="{22B14938-73B8-6B41-B407-95CAEBC2F078}" type="presOf" srcId="{A749176A-C3A5-CF45-B88D-24D24716FDD4}" destId="{E13A3407-5404-684D-86FC-E9DF79B7696C}" srcOrd="0" destOrd="0" presId="urn:microsoft.com/office/officeart/2005/8/layout/vList2"/>
    <dgm:cxn modelId="{280C0D3E-F4CC-014B-A94A-3299C17716AE}" srcId="{A1F3CA20-ED86-6F4C-9AA0-A0F4970884D6}" destId="{BEF8733F-5BD3-424A-8390-B562635D90AD}" srcOrd="1" destOrd="0" parTransId="{FF0A2ECF-7957-7B43-AFE3-A91F252F5475}" sibTransId="{19169595-3CAE-3E46-B5B1-23ED0DF60281}"/>
    <dgm:cxn modelId="{06881145-592E-094C-A037-9FEF0A35F499}" type="presOf" srcId="{4B504F8A-00B9-404A-BCFA-7BD4A518B6C0}" destId="{2DB09F94-2589-C343-9F85-665691AF9CD0}" srcOrd="0" destOrd="0" presId="urn:microsoft.com/office/officeart/2005/8/layout/vList2"/>
    <dgm:cxn modelId="{BF564D47-B3E3-9D40-A958-56D95D42F1BF}" type="presOf" srcId="{EFF0830E-9B65-B340-A25D-D418E915E306}" destId="{E13A3407-5404-684D-86FC-E9DF79B7696C}" srcOrd="0" destOrd="2" presId="urn:microsoft.com/office/officeart/2005/8/layout/vList2"/>
    <dgm:cxn modelId="{54655F4E-1521-4147-9DCD-F0BC5A4CD872}" type="presOf" srcId="{BEF8733F-5BD3-424A-8390-B562635D90AD}" destId="{DB042427-2FBD-ED44-B2D7-9419C8C65D4C}" srcOrd="0" destOrd="0" presId="urn:microsoft.com/office/officeart/2005/8/layout/vList2"/>
    <dgm:cxn modelId="{CE8AEE54-B6DB-434A-AF2C-F69B5FD9C548}" type="presOf" srcId="{A1F3CA20-ED86-6F4C-9AA0-A0F4970884D6}" destId="{CB8E8194-22A5-1241-9150-E512D485EB2E}" srcOrd="0" destOrd="0" presId="urn:microsoft.com/office/officeart/2005/8/layout/vList2"/>
    <dgm:cxn modelId="{19A48E9E-8829-1C49-A73D-7EBE2A555ECA}" srcId="{BEF8733F-5BD3-424A-8390-B562635D90AD}" destId="{462FEC6F-D922-E549-B10D-95D5BC594075}" srcOrd="1" destOrd="0" parTransId="{367727DB-A02F-2D43-8F59-8F75994F0884}" sibTransId="{66F18DD0-45ED-DB4D-896F-B9BB514ACAEC}"/>
    <dgm:cxn modelId="{1A4116A2-D720-1048-8FF0-394FD9E6E3B4}" type="presOf" srcId="{E489E83D-7EE9-E842-AC26-F31851949459}" destId="{D0CA367E-8C4A-DC45-A264-69A8D83028E9}" srcOrd="0" destOrd="0" presId="urn:microsoft.com/office/officeart/2005/8/layout/vList2"/>
    <dgm:cxn modelId="{CAB507B0-F079-B04A-8035-6CC0D3571708}" srcId="{BEF8733F-5BD3-424A-8390-B562635D90AD}" destId="{EFF0830E-9B65-B340-A25D-D418E915E306}" srcOrd="2" destOrd="0" parTransId="{F9C6C5EA-8AC1-3A47-8471-1A4BAC27CF4E}" sibTransId="{35A5C96B-0473-7441-9759-D965E13109B9}"/>
    <dgm:cxn modelId="{C18686C5-FCD0-D84B-8DA7-359B5D67C586}" srcId="{A1F3CA20-ED86-6F4C-9AA0-A0F4970884D6}" destId="{4B504F8A-00B9-404A-BCFA-7BD4A518B6C0}" srcOrd="0" destOrd="0" parTransId="{C5F8D7C1-D6DC-EC48-AB26-547DF1D01A18}" sibTransId="{118AFA7D-EE1A-004B-AD9D-8B3FD78C5607}"/>
    <dgm:cxn modelId="{5A840CCA-F10B-FF44-ABC9-2DF631BB5B4F}" srcId="{A1F3CA20-ED86-6F4C-9AA0-A0F4970884D6}" destId="{E579C26E-1656-6946-9275-87A4E1FB2237}" srcOrd="3" destOrd="0" parTransId="{3FE78FB5-10B9-224E-94EB-47483A7A19A3}" sibTransId="{965DBAB5-E8A0-F141-A855-1E90E194309A}"/>
    <dgm:cxn modelId="{732106D9-EDE4-0149-9928-597C3E5821AF}" srcId="{A1F3CA20-ED86-6F4C-9AA0-A0F4970884D6}" destId="{E489E83D-7EE9-E842-AC26-F31851949459}" srcOrd="2" destOrd="0" parTransId="{6C2962AD-3FFC-FC48-88C1-DD0C4FE99FB8}" sibTransId="{1A65C0E7-CB91-C84A-AFFF-7C0337E6EDBD}"/>
    <dgm:cxn modelId="{E3FABBDF-2B52-0041-90EA-89C76B68CE22}" type="presOf" srcId="{462FEC6F-D922-E549-B10D-95D5BC594075}" destId="{E13A3407-5404-684D-86FC-E9DF79B7696C}" srcOrd="0" destOrd="1" presId="urn:microsoft.com/office/officeart/2005/8/layout/vList2"/>
    <dgm:cxn modelId="{8FC87FFD-F7A1-5649-B258-E43EBA22B3F9}" type="presOf" srcId="{E579C26E-1656-6946-9275-87A4E1FB2237}" destId="{8AFD7DAB-248A-6F45-862D-468CBB954A74}" srcOrd="0" destOrd="0" presId="urn:microsoft.com/office/officeart/2005/8/layout/vList2"/>
    <dgm:cxn modelId="{EEAFF4B7-EA38-124E-B9E9-BDCE1091D227}" type="presParOf" srcId="{CB8E8194-22A5-1241-9150-E512D485EB2E}" destId="{2DB09F94-2589-C343-9F85-665691AF9CD0}" srcOrd="0" destOrd="0" presId="urn:microsoft.com/office/officeart/2005/8/layout/vList2"/>
    <dgm:cxn modelId="{F6C96959-D784-6942-BC6F-2EC42F41D490}" type="presParOf" srcId="{CB8E8194-22A5-1241-9150-E512D485EB2E}" destId="{0BBD1AAC-63A4-3E4A-9F81-B0671E03E20C}" srcOrd="1" destOrd="0" presId="urn:microsoft.com/office/officeart/2005/8/layout/vList2"/>
    <dgm:cxn modelId="{C5EC3884-FF82-914A-AE33-21EE0F33202B}" type="presParOf" srcId="{CB8E8194-22A5-1241-9150-E512D485EB2E}" destId="{DB042427-2FBD-ED44-B2D7-9419C8C65D4C}" srcOrd="2" destOrd="0" presId="urn:microsoft.com/office/officeart/2005/8/layout/vList2"/>
    <dgm:cxn modelId="{714EDBCD-AF79-3044-86A0-5FA41F1B9263}" type="presParOf" srcId="{CB8E8194-22A5-1241-9150-E512D485EB2E}" destId="{E13A3407-5404-684D-86FC-E9DF79B7696C}" srcOrd="3" destOrd="0" presId="urn:microsoft.com/office/officeart/2005/8/layout/vList2"/>
    <dgm:cxn modelId="{3D59355C-A3DF-2B4A-A5F5-A1FF4FA6BB87}" type="presParOf" srcId="{CB8E8194-22A5-1241-9150-E512D485EB2E}" destId="{D0CA367E-8C4A-DC45-A264-69A8D83028E9}" srcOrd="4" destOrd="0" presId="urn:microsoft.com/office/officeart/2005/8/layout/vList2"/>
    <dgm:cxn modelId="{BA5CC14A-1872-C949-9EB5-85432642B7BC}" type="presParOf" srcId="{CB8E8194-22A5-1241-9150-E512D485EB2E}" destId="{A0987F50-3C83-3E45-80F7-9E0EFBB34E5C}" srcOrd="5" destOrd="0" presId="urn:microsoft.com/office/officeart/2005/8/layout/vList2"/>
    <dgm:cxn modelId="{65F99726-8483-3140-AD03-0BB5D63FA040}" type="presParOf" srcId="{CB8E8194-22A5-1241-9150-E512D485EB2E}" destId="{8AFD7DAB-248A-6F45-862D-468CBB954A7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F3CA20-ED86-6F4C-9AA0-A0F4970884D6}"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GB"/>
        </a:p>
      </dgm:t>
    </dgm:pt>
    <dgm:pt modelId="{4B504F8A-00B9-404A-BCFA-7BD4A518B6C0}">
      <dgm:prSet custT="1"/>
      <dgm:spPr/>
      <dgm:t>
        <a:bodyPr/>
        <a:lstStyle/>
        <a:p>
          <a:r>
            <a:rPr lang="en-US" sz="1800" b="0" i="0" dirty="0"/>
            <a:t>The Consumer Price Index (CPI) measures the monthly change in prices paid by U.S. consumers. We can see 3 peaks in its distribution which hints that there might be seasonality in the data.</a:t>
          </a:r>
          <a:endParaRPr lang="en-IN" sz="1800" dirty="0"/>
        </a:p>
      </dgm:t>
    </dgm:pt>
    <dgm:pt modelId="{C5F8D7C1-D6DC-EC48-AB26-547DF1D01A18}" type="parTrans" cxnId="{C18686C5-FCD0-D84B-8DA7-359B5D67C586}">
      <dgm:prSet/>
      <dgm:spPr/>
      <dgm:t>
        <a:bodyPr/>
        <a:lstStyle/>
        <a:p>
          <a:endParaRPr lang="en-GB" sz="2000"/>
        </a:p>
      </dgm:t>
    </dgm:pt>
    <dgm:pt modelId="{118AFA7D-EE1A-004B-AD9D-8B3FD78C5607}" type="sibTrans" cxnId="{C18686C5-FCD0-D84B-8DA7-359B5D67C586}">
      <dgm:prSet/>
      <dgm:spPr/>
      <dgm:t>
        <a:bodyPr/>
        <a:lstStyle/>
        <a:p>
          <a:endParaRPr lang="en-GB" sz="2000"/>
        </a:p>
      </dgm:t>
    </dgm:pt>
    <dgm:pt modelId="{BEF8733F-5BD3-424A-8390-B562635D90AD}">
      <dgm:prSet custT="1"/>
      <dgm:spPr/>
      <dgm:t>
        <a:bodyPr/>
        <a:lstStyle/>
        <a:p>
          <a:r>
            <a:rPr lang="en-IN" sz="1800" dirty="0"/>
            <a:t>We can again see peaks and troughs in fuel prices which depicts that prices go high at a certain ‘season’ than others.</a:t>
          </a:r>
        </a:p>
      </dgm:t>
    </dgm:pt>
    <dgm:pt modelId="{FF0A2ECF-7957-7B43-AFE3-A91F252F5475}" type="parTrans" cxnId="{280C0D3E-F4CC-014B-A94A-3299C17716AE}">
      <dgm:prSet/>
      <dgm:spPr/>
      <dgm:t>
        <a:bodyPr/>
        <a:lstStyle/>
        <a:p>
          <a:endParaRPr lang="en-GB" sz="2000"/>
        </a:p>
      </dgm:t>
    </dgm:pt>
    <dgm:pt modelId="{19169595-3CAE-3E46-B5B1-23ED0DF60281}" type="sibTrans" cxnId="{280C0D3E-F4CC-014B-A94A-3299C17716AE}">
      <dgm:prSet/>
      <dgm:spPr/>
      <dgm:t>
        <a:bodyPr/>
        <a:lstStyle/>
        <a:p>
          <a:endParaRPr lang="en-GB" sz="2000"/>
        </a:p>
      </dgm:t>
    </dgm:pt>
    <dgm:pt modelId="{CB8E8194-22A5-1241-9150-E512D485EB2E}" type="pres">
      <dgm:prSet presAssocID="{A1F3CA20-ED86-6F4C-9AA0-A0F4970884D6}" presName="linear" presStyleCnt="0">
        <dgm:presLayoutVars>
          <dgm:animLvl val="lvl"/>
          <dgm:resizeHandles val="exact"/>
        </dgm:presLayoutVars>
      </dgm:prSet>
      <dgm:spPr/>
    </dgm:pt>
    <dgm:pt modelId="{2DB09F94-2589-C343-9F85-665691AF9CD0}" type="pres">
      <dgm:prSet presAssocID="{4B504F8A-00B9-404A-BCFA-7BD4A518B6C0}" presName="parentText" presStyleLbl="node1" presStyleIdx="0" presStyleCnt="2">
        <dgm:presLayoutVars>
          <dgm:chMax val="0"/>
          <dgm:bulletEnabled val="1"/>
        </dgm:presLayoutVars>
      </dgm:prSet>
      <dgm:spPr/>
    </dgm:pt>
    <dgm:pt modelId="{0BBD1AAC-63A4-3E4A-9F81-B0671E03E20C}" type="pres">
      <dgm:prSet presAssocID="{118AFA7D-EE1A-004B-AD9D-8B3FD78C5607}" presName="spacer" presStyleCnt="0"/>
      <dgm:spPr/>
    </dgm:pt>
    <dgm:pt modelId="{DB042427-2FBD-ED44-B2D7-9419C8C65D4C}" type="pres">
      <dgm:prSet presAssocID="{BEF8733F-5BD3-424A-8390-B562635D90AD}" presName="parentText" presStyleLbl="node1" presStyleIdx="1" presStyleCnt="2">
        <dgm:presLayoutVars>
          <dgm:chMax val="0"/>
          <dgm:bulletEnabled val="1"/>
        </dgm:presLayoutVars>
      </dgm:prSet>
      <dgm:spPr/>
    </dgm:pt>
  </dgm:ptLst>
  <dgm:cxnLst>
    <dgm:cxn modelId="{280C0D3E-F4CC-014B-A94A-3299C17716AE}" srcId="{A1F3CA20-ED86-6F4C-9AA0-A0F4970884D6}" destId="{BEF8733F-5BD3-424A-8390-B562635D90AD}" srcOrd="1" destOrd="0" parTransId="{FF0A2ECF-7957-7B43-AFE3-A91F252F5475}" sibTransId="{19169595-3CAE-3E46-B5B1-23ED0DF60281}"/>
    <dgm:cxn modelId="{06881145-592E-094C-A037-9FEF0A35F499}" type="presOf" srcId="{4B504F8A-00B9-404A-BCFA-7BD4A518B6C0}" destId="{2DB09F94-2589-C343-9F85-665691AF9CD0}" srcOrd="0" destOrd="0" presId="urn:microsoft.com/office/officeart/2005/8/layout/vList2"/>
    <dgm:cxn modelId="{54655F4E-1521-4147-9DCD-F0BC5A4CD872}" type="presOf" srcId="{BEF8733F-5BD3-424A-8390-B562635D90AD}" destId="{DB042427-2FBD-ED44-B2D7-9419C8C65D4C}" srcOrd="0" destOrd="0" presId="urn:microsoft.com/office/officeart/2005/8/layout/vList2"/>
    <dgm:cxn modelId="{CE8AEE54-B6DB-434A-AF2C-F69B5FD9C548}" type="presOf" srcId="{A1F3CA20-ED86-6F4C-9AA0-A0F4970884D6}" destId="{CB8E8194-22A5-1241-9150-E512D485EB2E}" srcOrd="0" destOrd="0" presId="urn:microsoft.com/office/officeart/2005/8/layout/vList2"/>
    <dgm:cxn modelId="{C18686C5-FCD0-D84B-8DA7-359B5D67C586}" srcId="{A1F3CA20-ED86-6F4C-9AA0-A0F4970884D6}" destId="{4B504F8A-00B9-404A-BCFA-7BD4A518B6C0}" srcOrd="0" destOrd="0" parTransId="{C5F8D7C1-D6DC-EC48-AB26-547DF1D01A18}" sibTransId="{118AFA7D-EE1A-004B-AD9D-8B3FD78C5607}"/>
    <dgm:cxn modelId="{EEAFF4B7-EA38-124E-B9E9-BDCE1091D227}" type="presParOf" srcId="{CB8E8194-22A5-1241-9150-E512D485EB2E}" destId="{2DB09F94-2589-C343-9F85-665691AF9CD0}" srcOrd="0" destOrd="0" presId="urn:microsoft.com/office/officeart/2005/8/layout/vList2"/>
    <dgm:cxn modelId="{F6C96959-D784-6942-BC6F-2EC42F41D490}" type="presParOf" srcId="{CB8E8194-22A5-1241-9150-E512D485EB2E}" destId="{0BBD1AAC-63A4-3E4A-9F81-B0671E03E20C}" srcOrd="1" destOrd="0" presId="urn:microsoft.com/office/officeart/2005/8/layout/vList2"/>
    <dgm:cxn modelId="{C5EC3884-FF82-914A-AE33-21EE0F33202B}" type="presParOf" srcId="{CB8E8194-22A5-1241-9150-E512D485EB2E}" destId="{DB042427-2FBD-ED44-B2D7-9419C8C65D4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F3CA20-ED86-6F4C-9AA0-A0F4970884D6}"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GB"/>
        </a:p>
      </dgm:t>
    </dgm:pt>
    <dgm:pt modelId="{4B504F8A-00B9-404A-BCFA-7BD4A518B6C0}">
      <dgm:prSet custT="1"/>
      <dgm:spPr/>
      <dgm:t>
        <a:bodyPr/>
        <a:lstStyle/>
        <a:p>
          <a:r>
            <a:rPr lang="en-US" sz="1800" b="0" i="0" dirty="0"/>
            <a:t>In the Year v/s </a:t>
          </a:r>
          <a:r>
            <a:rPr lang="en-US" sz="1800" b="0" i="0" dirty="0" err="1"/>
            <a:t>weekly_sales</a:t>
          </a:r>
          <a:r>
            <a:rPr lang="en-US" sz="1800" b="0" i="0" dirty="0"/>
            <a:t> diagram, Holidays are marked by red vertical lines. We can clearly see that store sales spike during Thanksgiving, Labor Day and Christmas. This is a clear indicator of seasonal component being present in our data. </a:t>
          </a:r>
          <a:endParaRPr lang="en-IN" sz="1800" dirty="0"/>
        </a:p>
      </dgm:t>
    </dgm:pt>
    <dgm:pt modelId="{C5F8D7C1-D6DC-EC48-AB26-547DF1D01A18}" type="parTrans" cxnId="{C18686C5-FCD0-D84B-8DA7-359B5D67C586}">
      <dgm:prSet/>
      <dgm:spPr/>
      <dgm:t>
        <a:bodyPr/>
        <a:lstStyle/>
        <a:p>
          <a:endParaRPr lang="en-GB" sz="2000"/>
        </a:p>
      </dgm:t>
    </dgm:pt>
    <dgm:pt modelId="{118AFA7D-EE1A-004B-AD9D-8B3FD78C5607}" type="sibTrans" cxnId="{C18686C5-FCD0-D84B-8DA7-359B5D67C586}">
      <dgm:prSet/>
      <dgm:spPr/>
      <dgm:t>
        <a:bodyPr/>
        <a:lstStyle/>
        <a:p>
          <a:endParaRPr lang="en-GB" sz="2000"/>
        </a:p>
      </dgm:t>
    </dgm:pt>
    <dgm:pt modelId="{BEF8733F-5BD3-424A-8390-B562635D90AD}">
      <dgm:prSet custT="1"/>
      <dgm:spPr/>
      <dgm:t>
        <a:bodyPr/>
        <a:lstStyle/>
        <a:p>
          <a:r>
            <a:rPr lang="en-IN" sz="1800" dirty="0"/>
            <a:t>Markdowns are nothing but discounts. These discounts are given during holiday seasons. We can clearly see a pattern of offering more discounts during festive seasons to boost up sales.</a:t>
          </a:r>
        </a:p>
      </dgm:t>
    </dgm:pt>
    <dgm:pt modelId="{FF0A2ECF-7957-7B43-AFE3-A91F252F5475}" type="parTrans" cxnId="{280C0D3E-F4CC-014B-A94A-3299C17716AE}">
      <dgm:prSet/>
      <dgm:spPr/>
      <dgm:t>
        <a:bodyPr/>
        <a:lstStyle/>
        <a:p>
          <a:endParaRPr lang="en-GB" sz="2000"/>
        </a:p>
      </dgm:t>
    </dgm:pt>
    <dgm:pt modelId="{19169595-3CAE-3E46-B5B1-23ED0DF60281}" type="sibTrans" cxnId="{280C0D3E-F4CC-014B-A94A-3299C17716AE}">
      <dgm:prSet/>
      <dgm:spPr/>
      <dgm:t>
        <a:bodyPr/>
        <a:lstStyle/>
        <a:p>
          <a:endParaRPr lang="en-GB" sz="2000"/>
        </a:p>
      </dgm:t>
    </dgm:pt>
    <dgm:pt modelId="{D4B10A0D-1A9A-439F-84B8-E82739A559EC}">
      <dgm:prSet custT="1"/>
      <dgm:spPr/>
      <dgm:t>
        <a:bodyPr/>
        <a:lstStyle/>
        <a:p>
          <a:r>
            <a:rPr lang="en-IN" sz="1800" dirty="0"/>
            <a:t>The line graph displays that monthly sales are highest during festive time</a:t>
          </a:r>
        </a:p>
      </dgm:t>
    </dgm:pt>
    <dgm:pt modelId="{8FE240B6-B078-4E45-802A-0D8ED8393762}" type="parTrans" cxnId="{30035178-2F89-44B7-B00D-5D3A3A079B51}">
      <dgm:prSet/>
      <dgm:spPr/>
      <dgm:t>
        <a:bodyPr/>
        <a:lstStyle/>
        <a:p>
          <a:endParaRPr lang="en-US"/>
        </a:p>
      </dgm:t>
    </dgm:pt>
    <dgm:pt modelId="{9239D307-3F59-458E-A50B-E0E51C74E3CD}" type="sibTrans" cxnId="{30035178-2F89-44B7-B00D-5D3A3A079B51}">
      <dgm:prSet/>
      <dgm:spPr/>
      <dgm:t>
        <a:bodyPr/>
        <a:lstStyle/>
        <a:p>
          <a:endParaRPr lang="en-US"/>
        </a:p>
      </dgm:t>
    </dgm:pt>
    <dgm:pt modelId="{D24647AD-26F0-4B80-92E9-43DD06A6E961}">
      <dgm:prSet custT="1"/>
      <dgm:spPr/>
      <dgm:t>
        <a:bodyPr/>
        <a:lstStyle/>
        <a:p>
          <a:r>
            <a:rPr lang="en-IN" sz="1800" dirty="0"/>
            <a:t>In the Sales distribution, 2012 doesn’t show much of a pattern because it doesn’t have enough data for holiday sales</a:t>
          </a:r>
        </a:p>
      </dgm:t>
    </dgm:pt>
    <dgm:pt modelId="{10429F74-ADAB-4964-B0F2-588881830111}" type="parTrans" cxnId="{664CE3F4-8157-47F6-8EC2-222C5829BCD4}">
      <dgm:prSet/>
      <dgm:spPr/>
      <dgm:t>
        <a:bodyPr/>
        <a:lstStyle/>
        <a:p>
          <a:endParaRPr lang="en-US"/>
        </a:p>
      </dgm:t>
    </dgm:pt>
    <dgm:pt modelId="{507C0608-4C08-435B-90E1-623B61B17863}" type="sibTrans" cxnId="{664CE3F4-8157-47F6-8EC2-222C5829BCD4}">
      <dgm:prSet/>
      <dgm:spPr/>
      <dgm:t>
        <a:bodyPr/>
        <a:lstStyle/>
        <a:p>
          <a:endParaRPr lang="en-US"/>
        </a:p>
      </dgm:t>
    </dgm:pt>
    <dgm:pt modelId="{CB8E8194-22A5-1241-9150-E512D485EB2E}" type="pres">
      <dgm:prSet presAssocID="{A1F3CA20-ED86-6F4C-9AA0-A0F4970884D6}" presName="linear" presStyleCnt="0">
        <dgm:presLayoutVars>
          <dgm:animLvl val="lvl"/>
          <dgm:resizeHandles val="exact"/>
        </dgm:presLayoutVars>
      </dgm:prSet>
      <dgm:spPr/>
    </dgm:pt>
    <dgm:pt modelId="{2DB09F94-2589-C343-9F85-665691AF9CD0}" type="pres">
      <dgm:prSet presAssocID="{4B504F8A-00B9-404A-BCFA-7BD4A518B6C0}" presName="parentText" presStyleLbl="node1" presStyleIdx="0" presStyleCnt="4">
        <dgm:presLayoutVars>
          <dgm:chMax val="0"/>
          <dgm:bulletEnabled val="1"/>
        </dgm:presLayoutVars>
      </dgm:prSet>
      <dgm:spPr/>
    </dgm:pt>
    <dgm:pt modelId="{0BBD1AAC-63A4-3E4A-9F81-B0671E03E20C}" type="pres">
      <dgm:prSet presAssocID="{118AFA7D-EE1A-004B-AD9D-8B3FD78C5607}" presName="spacer" presStyleCnt="0"/>
      <dgm:spPr/>
    </dgm:pt>
    <dgm:pt modelId="{DB042427-2FBD-ED44-B2D7-9419C8C65D4C}" type="pres">
      <dgm:prSet presAssocID="{BEF8733F-5BD3-424A-8390-B562635D90AD}" presName="parentText" presStyleLbl="node1" presStyleIdx="1" presStyleCnt="4">
        <dgm:presLayoutVars>
          <dgm:chMax val="0"/>
          <dgm:bulletEnabled val="1"/>
        </dgm:presLayoutVars>
      </dgm:prSet>
      <dgm:spPr/>
    </dgm:pt>
    <dgm:pt modelId="{172A13B1-1F0E-48E6-B042-379FAE050159}" type="pres">
      <dgm:prSet presAssocID="{19169595-3CAE-3E46-B5B1-23ED0DF60281}" presName="spacer" presStyleCnt="0"/>
      <dgm:spPr/>
    </dgm:pt>
    <dgm:pt modelId="{16C2FDAA-9811-49B3-BAA1-C60ED919228A}" type="pres">
      <dgm:prSet presAssocID="{D4B10A0D-1A9A-439F-84B8-E82739A559EC}" presName="parentText" presStyleLbl="node1" presStyleIdx="2" presStyleCnt="4">
        <dgm:presLayoutVars>
          <dgm:chMax val="0"/>
          <dgm:bulletEnabled val="1"/>
        </dgm:presLayoutVars>
      </dgm:prSet>
      <dgm:spPr/>
    </dgm:pt>
    <dgm:pt modelId="{5EAFEB41-AADC-4093-846E-439EC752771E}" type="pres">
      <dgm:prSet presAssocID="{9239D307-3F59-458E-A50B-E0E51C74E3CD}" presName="spacer" presStyleCnt="0"/>
      <dgm:spPr/>
    </dgm:pt>
    <dgm:pt modelId="{8381AAA4-CF41-42A3-92B6-FA9D89835272}" type="pres">
      <dgm:prSet presAssocID="{D24647AD-26F0-4B80-92E9-43DD06A6E961}" presName="parentText" presStyleLbl="node1" presStyleIdx="3" presStyleCnt="4">
        <dgm:presLayoutVars>
          <dgm:chMax val="0"/>
          <dgm:bulletEnabled val="1"/>
        </dgm:presLayoutVars>
      </dgm:prSet>
      <dgm:spPr/>
    </dgm:pt>
  </dgm:ptLst>
  <dgm:cxnLst>
    <dgm:cxn modelId="{280C0D3E-F4CC-014B-A94A-3299C17716AE}" srcId="{A1F3CA20-ED86-6F4C-9AA0-A0F4970884D6}" destId="{BEF8733F-5BD3-424A-8390-B562635D90AD}" srcOrd="1" destOrd="0" parTransId="{FF0A2ECF-7957-7B43-AFE3-A91F252F5475}" sibTransId="{19169595-3CAE-3E46-B5B1-23ED0DF60281}"/>
    <dgm:cxn modelId="{195A1244-D7BF-4E7E-B265-187E7F366A4C}" type="presOf" srcId="{D24647AD-26F0-4B80-92E9-43DD06A6E961}" destId="{8381AAA4-CF41-42A3-92B6-FA9D89835272}" srcOrd="0" destOrd="0" presId="urn:microsoft.com/office/officeart/2005/8/layout/vList2"/>
    <dgm:cxn modelId="{06881145-592E-094C-A037-9FEF0A35F499}" type="presOf" srcId="{4B504F8A-00B9-404A-BCFA-7BD4A518B6C0}" destId="{2DB09F94-2589-C343-9F85-665691AF9CD0}" srcOrd="0" destOrd="0" presId="urn:microsoft.com/office/officeart/2005/8/layout/vList2"/>
    <dgm:cxn modelId="{5E902E4A-B2D6-4384-A3D5-BB9FB602C69D}" type="presOf" srcId="{D4B10A0D-1A9A-439F-84B8-E82739A559EC}" destId="{16C2FDAA-9811-49B3-BAA1-C60ED919228A}" srcOrd="0" destOrd="0" presId="urn:microsoft.com/office/officeart/2005/8/layout/vList2"/>
    <dgm:cxn modelId="{54655F4E-1521-4147-9DCD-F0BC5A4CD872}" type="presOf" srcId="{BEF8733F-5BD3-424A-8390-B562635D90AD}" destId="{DB042427-2FBD-ED44-B2D7-9419C8C65D4C}" srcOrd="0" destOrd="0" presId="urn:microsoft.com/office/officeart/2005/8/layout/vList2"/>
    <dgm:cxn modelId="{CE8AEE54-B6DB-434A-AF2C-F69B5FD9C548}" type="presOf" srcId="{A1F3CA20-ED86-6F4C-9AA0-A0F4970884D6}" destId="{CB8E8194-22A5-1241-9150-E512D485EB2E}" srcOrd="0" destOrd="0" presId="urn:microsoft.com/office/officeart/2005/8/layout/vList2"/>
    <dgm:cxn modelId="{30035178-2F89-44B7-B00D-5D3A3A079B51}" srcId="{A1F3CA20-ED86-6F4C-9AA0-A0F4970884D6}" destId="{D4B10A0D-1A9A-439F-84B8-E82739A559EC}" srcOrd="2" destOrd="0" parTransId="{8FE240B6-B078-4E45-802A-0D8ED8393762}" sibTransId="{9239D307-3F59-458E-A50B-E0E51C74E3CD}"/>
    <dgm:cxn modelId="{C18686C5-FCD0-D84B-8DA7-359B5D67C586}" srcId="{A1F3CA20-ED86-6F4C-9AA0-A0F4970884D6}" destId="{4B504F8A-00B9-404A-BCFA-7BD4A518B6C0}" srcOrd="0" destOrd="0" parTransId="{C5F8D7C1-D6DC-EC48-AB26-547DF1D01A18}" sibTransId="{118AFA7D-EE1A-004B-AD9D-8B3FD78C5607}"/>
    <dgm:cxn modelId="{664CE3F4-8157-47F6-8EC2-222C5829BCD4}" srcId="{A1F3CA20-ED86-6F4C-9AA0-A0F4970884D6}" destId="{D24647AD-26F0-4B80-92E9-43DD06A6E961}" srcOrd="3" destOrd="0" parTransId="{10429F74-ADAB-4964-B0F2-588881830111}" sibTransId="{507C0608-4C08-435B-90E1-623B61B17863}"/>
    <dgm:cxn modelId="{EEAFF4B7-EA38-124E-B9E9-BDCE1091D227}" type="presParOf" srcId="{CB8E8194-22A5-1241-9150-E512D485EB2E}" destId="{2DB09F94-2589-C343-9F85-665691AF9CD0}" srcOrd="0" destOrd="0" presId="urn:microsoft.com/office/officeart/2005/8/layout/vList2"/>
    <dgm:cxn modelId="{F6C96959-D784-6942-BC6F-2EC42F41D490}" type="presParOf" srcId="{CB8E8194-22A5-1241-9150-E512D485EB2E}" destId="{0BBD1AAC-63A4-3E4A-9F81-B0671E03E20C}" srcOrd="1" destOrd="0" presId="urn:microsoft.com/office/officeart/2005/8/layout/vList2"/>
    <dgm:cxn modelId="{C5EC3884-FF82-914A-AE33-21EE0F33202B}" type="presParOf" srcId="{CB8E8194-22A5-1241-9150-E512D485EB2E}" destId="{DB042427-2FBD-ED44-B2D7-9419C8C65D4C}" srcOrd="2" destOrd="0" presId="urn:microsoft.com/office/officeart/2005/8/layout/vList2"/>
    <dgm:cxn modelId="{C9F192C7-F522-417E-8F1F-A1B02D313722}" type="presParOf" srcId="{CB8E8194-22A5-1241-9150-E512D485EB2E}" destId="{172A13B1-1F0E-48E6-B042-379FAE050159}" srcOrd="3" destOrd="0" presId="urn:microsoft.com/office/officeart/2005/8/layout/vList2"/>
    <dgm:cxn modelId="{78D15660-5FF3-4399-85C9-DED89B6D69EE}" type="presParOf" srcId="{CB8E8194-22A5-1241-9150-E512D485EB2E}" destId="{16C2FDAA-9811-49B3-BAA1-C60ED919228A}" srcOrd="4" destOrd="0" presId="urn:microsoft.com/office/officeart/2005/8/layout/vList2"/>
    <dgm:cxn modelId="{6CB102F5-471A-4D47-B285-A29C217F2224}" type="presParOf" srcId="{CB8E8194-22A5-1241-9150-E512D485EB2E}" destId="{5EAFEB41-AADC-4093-846E-439EC752771E}" srcOrd="5" destOrd="0" presId="urn:microsoft.com/office/officeart/2005/8/layout/vList2"/>
    <dgm:cxn modelId="{6D5E5B6C-723E-4FB8-B456-F0B82EB9F598}" type="presParOf" srcId="{CB8E8194-22A5-1241-9150-E512D485EB2E}" destId="{8381AAA4-CF41-42A3-92B6-FA9D8983527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F40699A-D504-431C-BB7B-1472B609C23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E8F4511-B145-4DF9-AA14-1813ECD15BD3}">
      <dgm:prSet custT="1"/>
      <dgm:spPr/>
      <dgm:t>
        <a:bodyPr/>
        <a:lstStyle/>
        <a:p>
          <a:r>
            <a:rPr lang="en-IN" sz="2000" dirty="0"/>
            <a:t>Chosen </a:t>
          </a:r>
          <a:r>
            <a:rPr lang="en-IN" sz="2000" dirty="0" err="1"/>
            <a:t>Fbprophet</a:t>
          </a:r>
          <a:r>
            <a:rPr lang="en-IN" sz="2000" dirty="0"/>
            <a:t> model to forecast weekly sales.</a:t>
          </a:r>
          <a:r>
            <a:rPr lang="en-US" sz="2000" b="0" i="0" dirty="0"/>
            <a:t> </a:t>
          </a:r>
        </a:p>
        <a:p>
          <a:r>
            <a:rPr lang="en-US" sz="2000" b="0" i="0" dirty="0"/>
            <a:t>Prophet is a procedure for forecasting time series data based on an additive model where non-linear trends are fit with yearly, weekly, and daily seasonality, plus holiday effects. It works best with time series that have strong seasonal effects and several seasons of historical data. Prophet is robust to missing data and shifts in the trend, and typically handles outliers well.</a:t>
          </a:r>
        </a:p>
        <a:p>
          <a:r>
            <a:rPr lang="en-IN" sz="2000" dirty="0"/>
            <a:t>Its fully automatic and accurate and fast.</a:t>
          </a:r>
          <a:endParaRPr lang="en-US" sz="2000" dirty="0"/>
        </a:p>
      </dgm:t>
    </dgm:pt>
    <dgm:pt modelId="{60D29EDF-E2AA-4012-9F36-171732CDE428}" type="parTrans" cxnId="{8CA7FF89-359A-4361-B916-548104DAB856}">
      <dgm:prSet/>
      <dgm:spPr/>
      <dgm:t>
        <a:bodyPr/>
        <a:lstStyle/>
        <a:p>
          <a:endParaRPr lang="en-US" sz="1400"/>
        </a:p>
      </dgm:t>
    </dgm:pt>
    <dgm:pt modelId="{7EA7CCFB-9C34-4D54-A6E4-02EA612EF28C}" type="sibTrans" cxnId="{8CA7FF89-359A-4361-B916-548104DAB856}">
      <dgm:prSet/>
      <dgm:spPr/>
      <dgm:t>
        <a:bodyPr/>
        <a:lstStyle/>
        <a:p>
          <a:endParaRPr lang="en-US" sz="1400"/>
        </a:p>
      </dgm:t>
    </dgm:pt>
    <dgm:pt modelId="{2BDB7357-AA71-A24B-B388-8EE287122DAB}" type="pres">
      <dgm:prSet presAssocID="{EF40699A-D504-431C-BB7B-1472B609C235}" presName="vert0" presStyleCnt="0">
        <dgm:presLayoutVars>
          <dgm:dir/>
          <dgm:animOne val="branch"/>
          <dgm:animLvl val="lvl"/>
        </dgm:presLayoutVars>
      </dgm:prSet>
      <dgm:spPr/>
    </dgm:pt>
    <dgm:pt modelId="{D1C24D28-8B37-9C47-86A6-0EC0842EE828}" type="pres">
      <dgm:prSet presAssocID="{CE8F4511-B145-4DF9-AA14-1813ECD15BD3}" presName="thickLine" presStyleLbl="alignNode1" presStyleIdx="0" presStyleCnt="1"/>
      <dgm:spPr/>
    </dgm:pt>
    <dgm:pt modelId="{2F7BBE5E-FA7E-1B4F-8894-931365A3EB0F}" type="pres">
      <dgm:prSet presAssocID="{CE8F4511-B145-4DF9-AA14-1813ECD15BD3}" presName="horz1" presStyleCnt="0"/>
      <dgm:spPr/>
    </dgm:pt>
    <dgm:pt modelId="{236A6782-46A3-8E45-9853-279C69F88406}" type="pres">
      <dgm:prSet presAssocID="{CE8F4511-B145-4DF9-AA14-1813ECD15BD3}" presName="tx1" presStyleLbl="revTx" presStyleIdx="0" presStyleCnt="1"/>
      <dgm:spPr/>
    </dgm:pt>
    <dgm:pt modelId="{1FE9D6E0-E210-8347-B944-5DDE99F5B9E4}" type="pres">
      <dgm:prSet presAssocID="{CE8F4511-B145-4DF9-AA14-1813ECD15BD3}" presName="vert1" presStyleCnt="0"/>
      <dgm:spPr/>
    </dgm:pt>
  </dgm:ptLst>
  <dgm:cxnLst>
    <dgm:cxn modelId="{15920F25-6A38-2845-B4D5-041795D3756E}" type="presOf" srcId="{EF40699A-D504-431C-BB7B-1472B609C235}" destId="{2BDB7357-AA71-A24B-B388-8EE287122DAB}" srcOrd="0" destOrd="0" presId="urn:microsoft.com/office/officeart/2008/layout/LinedList"/>
    <dgm:cxn modelId="{A37AE872-C171-564E-BB8C-6CFA27BE7C64}" type="presOf" srcId="{CE8F4511-B145-4DF9-AA14-1813ECD15BD3}" destId="{236A6782-46A3-8E45-9853-279C69F88406}" srcOrd="0" destOrd="0" presId="urn:microsoft.com/office/officeart/2008/layout/LinedList"/>
    <dgm:cxn modelId="{8CA7FF89-359A-4361-B916-548104DAB856}" srcId="{EF40699A-D504-431C-BB7B-1472B609C235}" destId="{CE8F4511-B145-4DF9-AA14-1813ECD15BD3}" srcOrd="0" destOrd="0" parTransId="{60D29EDF-E2AA-4012-9F36-171732CDE428}" sibTransId="{7EA7CCFB-9C34-4D54-A6E4-02EA612EF28C}"/>
    <dgm:cxn modelId="{0EF27A6D-388A-794B-B713-68B6CB0C70F1}" type="presParOf" srcId="{2BDB7357-AA71-A24B-B388-8EE287122DAB}" destId="{D1C24D28-8B37-9C47-86A6-0EC0842EE828}" srcOrd="0" destOrd="0" presId="urn:microsoft.com/office/officeart/2008/layout/LinedList"/>
    <dgm:cxn modelId="{0C033F57-0F2C-2841-8AE6-4811A3333E44}" type="presParOf" srcId="{2BDB7357-AA71-A24B-B388-8EE287122DAB}" destId="{2F7BBE5E-FA7E-1B4F-8894-931365A3EB0F}" srcOrd="1" destOrd="0" presId="urn:microsoft.com/office/officeart/2008/layout/LinedList"/>
    <dgm:cxn modelId="{24021F4A-CDE9-5847-B466-97CA654F7E66}" type="presParOf" srcId="{2F7BBE5E-FA7E-1B4F-8894-931365A3EB0F}" destId="{236A6782-46A3-8E45-9853-279C69F88406}" srcOrd="0" destOrd="0" presId="urn:microsoft.com/office/officeart/2008/layout/LinedList"/>
    <dgm:cxn modelId="{97ECDFD7-5191-714A-B325-8D60F04B8838}" type="presParOf" srcId="{2F7BBE5E-FA7E-1B4F-8894-931365A3EB0F}" destId="{1FE9D6E0-E210-8347-B944-5DDE99F5B9E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C31A1-B6D1-304A-BCE1-D474BF693493}">
      <dsp:nvSpPr>
        <dsp:cNvPr id="0" name=""/>
        <dsp:cNvSpPr/>
      </dsp:nvSpPr>
      <dsp:spPr>
        <a:xfrm>
          <a:off x="0" y="2232"/>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901C5B-4E92-9145-98D3-41A05A88BCBC}">
      <dsp:nvSpPr>
        <dsp:cNvPr id="0" name=""/>
        <dsp:cNvSpPr/>
      </dsp:nvSpPr>
      <dsp:spPr>
        <a:xfrm>
          <a:off x="0" y="2232"/>
          <a:ext cx="10515600" cy="761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Introduction </a:t>
          </a:r>
        </a:p>
      </dsp:txBody>
      <dsp:txXfrm>
        <a:off x="0" y="2232"/>
        <a:ext cx="10515600" cy="761272"/>
      </dsp:txXfrm>
    </dsp:sp>
    <dsp:sp modelId="{63AF5912-F251-8944-999D-6AC0DA6FA7AE}">
      <dsp:nvSpPr>
        <dsp:cNvPr id="0" name=""/>
        <dsp:cNvSpPr/>
      </dsp:nvSpPr>
      <dsp:spPr>
        <a:xfrm>
          <a:off x="0" y="763504"/>
          <a:ext cx="10515600" cy="0"/>
        </a:xfrm>
        <a:prstGeom prst="line">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7E0D5-CFDA-2D4A-A979-9D809E5371C4}">
      <dsp:nvSpPr>
        <dsp:cNvPr id="0" name=""/>
        <dsp:cNvSpPr/>
      </dsp:nvSpPr>
      <dsp:spPr>
        <a:xfrm>
          <a:off x="0" y="763504"/>
          <a:ext cx="10515600" cy="761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Data Collection and Usage </a:t>
          </a:r>
        </a:p>
      </dsp:txBody>
      <dsp:txXfrm>
        <a:off x="0" y="763504"/>
        <a:ext cx="10515600" cy="761272"/>
      </dsp:txXfrm>
    </dsp:sp>
    <dsp:sp modelId="{7537CCEC-7291-DA42-AE98-BED5DC95FFB0}">
      <dsp:nvSpPr>
        <dsp:cNvPr id="0" name=""/>
        <dsp:cNvSpPr/>
      </dsp:nvSpPr>
      <dsp:spPr>
        <a:xfrm>
          <a:off x="0" y="1524776"/>
          <a:ext cx="10515600" cy="0"/>
        </a:xfrm>
        <a:prstGeom prst="lin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65991A-0002-3F4F-8D5F-B3033CB45D07}">
      <dsp:nvSpPr>
        <dsp:cNvPr id="0" name=""/>
        <dsp:cNvSpPr/>
      </dsp:nvSpPr>
      <dsp:spPr>
        <a:xfrm>
          <a:off x="0" y="1524776"/>
          <a:ext cx="10515600" cy="761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Exploratory Data Analysis </a:t>
          </a:r>
        </a:p>
      </dsp:txBody>
      <dsp:txXfrm>
        <a:off x="0" y="1524776"/>
        <a:ext cx="10515600" cy="761272"/>
      </dsp:txXfrm>
    </dsp:sp>
    <dsp:sp modelId="{85BE2ED8-DE4B-48D6-9BC8-642AAC1A97EC}">
      <dsp:nvSpPr>
        <dsp:cNvPr id="0" name=""/>
        <dsp:cNvSpPr/>
      </dsp:nvSpPr>
      <dsp:spPr>
        <a:xfrm>
          <a:off x="0" y="2286049"/>
          <a:ext cx="10515600" cy="0"/>
        </a:xfrm>
        <a:prstGeom prst="line">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D58227-A670-4574-9C7A-5F16040843E4}">
      <dsp:nvSpPr>
        <dsp:cNvPr id="0" name=""/>
        <dsp:cNvSpPr/>
      </dsp:nvSpPr>
      <dsp:spPr>
        <a:xfrm>
          <a:off x="0" y="2286049"/>
          <a:ext cx="10515600" cy="761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Prediction Model - </a:t>
          </a:r>
          <a:r>
            <a:rPr lang="en-US" sz="2800" kern="1200" dirty="0" err="1"/>
            <a:t>FbProphet</a:t>
          </a:r>
          <a:endParaRPr lang="en-US" sz="2800" kern="1200" dirty="0"/>
        </a:p>
      </dsp:txBody>
      <dsp:txXfrm>
        <a:off x="0" y="2286049"/>
        <a:ext cx="10515600" cy="761272"/>
      </dsp:txXfrm>
    </dsp:sp>
    <dsp:sp modelId="{F8792983-9DFD-6940-9AA3-97EA25C9415A}">
      <dsp:nvSpPr>
        <dsp:cNvPr id="0" name=""/>
        <dsp:cNvSpPr/>
      </dsp:nvSpPr>
      <dsp:spPr>
        <a:xfrm>
          <a:off x="0" y="3047321"/>
          <a:ext cx="10515600" cy="0"/>
        </a:xfrm>
        <a:prstGeom prst="lin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26C10B-D51F-454B-BCF9-F8B3F72D9F8E}">
      <dsp:nvSpPr>
        <dsp:cNvPr id="0" name=""/>
        <dsp:cNvSpPr/>
      </dsp:nvSpPr>
      <dsp:spPr>
        <a:xfrm>
          <a:off x="0" y="3047321"/>
          <a:ext cx="10515600" cy="761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Result and Recommendation</a:t>
          </a:r>
        </a:p>
      </dsp:txBody>
      <dsp:txXfrm>
        <a:off x="0" y="3047321"/>
        <a:ext cx="10515600" cy="761272"/>
      </dsp:txXfrm>
    </dsp:sp>
    <dsp:sp modelId="{00A8F3AE-66D8-4FF9-98F6-4EF775045560}">
      <dsp:nvSpPr>
        <dsp:cNvPr id="0" name=""/>
        <dsp:cNvSpPr/>
      </dsp:nvSpPr>
      <dsp:spPr>
        <a:xfrm>
          <a:off x="0" y="3808593"/>
          <a:ext cx="1051560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B25D4E-09E9-4F66-8E43-F110C3BFB067}">
      <dsp:nvSpPr>
        <dsp:cNvPr id="0" name=""/>
        <dsp:cNvSpPr/>
      </dsp:nvSpPr>
      <dsp:spPr>
        <a:xfrm>
          <a:off x="0" y="3808593"/>
          <a:ext cx="10515600" cy="761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References  </a:t>
          </a:r>
        </a:p>
      </dsp:txBody>
      <dsp:txXfrm>
        <a:off x="0" y="3808593"/>
        <a:ext cx="10515600" cy="7612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D9EF1-BCA7-9148-8EAD-124A25241243}">
      <dsp:nvSpPr>
        <dsp:cNvPr id="0" name=""/>
        <dsp:cNvSpPr/>
      </dsp:nvSpPr>
      <dsp:spPr>
        <a:xfrm>
          <a:off x="0" y="212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FD57A52-6337-924E-9DB8-CD805A05FB85}">
      <dsp:nvSpPr>
        <dsp:cNvPr id="0" name=""/>
        <dsp:cNvSpPr/>
      </dsp:nvSpPr>
      <dsp:spPr>
        <a:xfrm>
          <a:off x="0" y="0"/>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0" i="0" kern="1200" dirty="0"/>
            <a:t>In the retail industry, forecasting is essential for retailers to stay competitive and optimize their pricing strategies, inventory management, and other key business decisions.</a:t>
          </a:r>
          <a:endParaRPr lang="en-IN" sz="2800" kern="1200" dirty="0"/>
        </a:p>
      </dsp:txBody>
      <dsp:txXfrm>
        <a:off x="0" y="0"/>
        <a:ext cx="10515600" cy="1449029"/>
      </dsp:txXfrm>
    </dsp:sp>
    <dsp:sp modelId="{8EDB077C-3A9A-5348-9A31-4E68F317927E}">
      <dsp:nvSpPr>
        <dsp:cNvPr id="0" name=""/>
        <dsp:cNvSpPr/>
      </dsp:nvSpPr>
      <dsp:spPr>
        <a:xfrm>
          <a:off x="0" y="1451154"/>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8165C74-2D91-E54A-9628-456262198022}">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0" i="0" kern="1200" dirty="0"/>
            <a:t>The project develops a forecasting model for retail sales that addresses the unique challenges of the industry, such as limited historical data, seasonal fluctuations, and the impact of markdowns on sales</a:t>
          </a:r>
          <a:endParaRPr lang="en-IN" sz="2800" kern="1200" dirty="0"/>
        </a:p>
      </dsp:txBody>
      <dsp:txXfrm>
        <a:off x="0" y="1451154"/>
        <a:ext cx="10515600" cy="1449029"/>
      </dsp:txXfrm>
    </dsp:sp>
    <dsp:sp modelId="{40351F3D-86D0-4E48-8379-F34040681BF2}">
      <dsp:nvSpPr>
        <dsp:cNvPr id="0" name=""/>
        <dsp:cNvSpPr/>
      </dsp:nvSpPr>
      <dsp:spPr>
        <a:xfrm>
          <a:off x="0" y="2900183"/>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8C5DE47-EAB2-FE4C-A60D-E96B6BCEA81D}">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0" i="0" kern="1200" dirty="0"/>
            <a:t>Our model can be customized to meet the specific needs of individual retailers, taking into account factors such as store size, seasonality, weekly sales, pricing, promotions, and inventory.</a:t>
          </a:r>
          <a:endParaRPr lang="en-IN" sz="2800" kern="1200" dirty="0"/>
        </a:p>
      </dsp:txBody>
      <dsp:txXfrm>
        <a:off x="0" y="2900183"/>
        <a:ext cx="10515600" cy="14490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09F94-2589-C343-9F85-665691AF9CD0}">
      <dsp:nvSpPr>
        <dsp:cNvPr id="0" name=""/>
        <dsp:cNvSpPr/>
      </dsp:nvSpPr>
      <dsp:spPr>
        <a:xfrm>
          <a:off x="0" y="154"/>
          <a:ext cx="11291511" cy="982731"/>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dataset was collected from Kaggle </a:t>
          </a:r>
          <a:r>
            <a:rPr lang="en-IN" sz="1800" b="0" i="0" kern="1200" dirty="0"/>
            <a:t>for 45 stores located in different regions - each store contains multiple departments. Here is the link:</a:t>
          </a:r>
        </a:p>
        <a:p>
          <a:pPr marL="0" lvl="0" indent="0" algn="l" defTabSz="800100">
            <a:lnSpc>
              <a:spcPct val="90000"/>
            </a:lnSpc>
            <a:spcBef>
              <a:spcPct val="0"/>
            </a:spcBef>
            <a:spcAft>
              <a:spcPct val="35000"/>
            </a:spcAft>
            <a:buNone/>
          </a:pPr>
          <a:r>
            <a:rPr lang="en-US" sz="1800" b="0" i="0" kern="1200" dirty="0">
              <a:hlinkClick xmlns:r="http://schemas.openxmlformats.org/officeDocument/2006/relationships" r:id="rId1"/>
            </a:rPr>
            <a:t>https://www.kaggle.com/datasets/manjeetsingh/retaildataset?select=sales+data-set.csv</a:t>
          </a:r>
          <a:endParaRPr lang="en-US" sz="1800" b="0" i="0" kern="1200" dirty="0"/>
        </a:p>
      </dsp:txBody>
      <dsp:txXfrm>
        <a:off x="47973" y="48127"/>
        <a:ext cx="11195565" cy="886785"/>
      </dsp:txXfrm>
    </dsp:sp>
    <dsp:sp modelId="{DB042427-2FBD-ED44-B2D7-9419C8C65D4C}">
      <dsp:nvSpPr>
        <dsp:cNvPr id="0" name=""/>
        <dsp:cNvSpPr/>
      </dsp:nvSpPr>
      <dsp:spPr>
        <a:xfrm>
          <a:off x="0" y="995753"/>
          <a:ext cx="11291511" cy="982731"/>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The dataset is divided into three parts where : </a:t>
          </a:r>
        </a:p>
      </dsp:txBody>
      <dsp:txXfrm>
        <a:off x="47973" y="1043726"/>
        <a:ext cx="11195565" cy="886785"/>
      </dsp:txXfrm>
    </dsp:sp>
    <dsp:sp modelId="{E13A3407-5404-684D-86FC-E9DF79B7696C}">
      <dsp:nvSpPr>
        <dsp:cNvPr id="0" name=""/>
        <dsp:cNvSpPr/>
      </dsp:nvSpPr>
      <dsp:spPr>
        <a:xfrm>
          <a:off x="0" y="1978484"/>
          <a:ext cx="11291511" cy="1035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8505"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IN" sz="1400" kern="1200" dirty="0"/>
            <a:t>Stores- </a:t>
          </a:r>
          <a:r>
            <a:rPr lang="en-IN" sz="1400" b="0" i="0" kern="1200" dirty="0"/>
            <a:t>Anonymized information about the 45 stores, indicating the type and size of store</a:t>
          </a:r>
          <a:endParaRPr lang="en-IN" sz="1400" kern="1200" dirty="0"/>
        </a:p>
        <a:p>
          <a:pPr marL="114300" lvl="1" indent="-114300" algn="l" defTabSz="622300">
            <a:lnSpc>
              <a:spcPct val="90000"/>
            </a:lnSpc>
            <a:spcBef>
              <a:spcPct val="0"/>
            </a:spcBef>
            <a:spcAft>
              <a:spcPct val="20000"/>
            </a:spcAft>
            <a:buChar char="•"/>
          </a:pPr>
          <a:r>
            <a:rPr lang="en-IN" sz="1400" kern="1200" dirty="0"/>
            <a:t>Features- This dataset has columns representing Store number, date, temperature (of that day) Markdown (amount of discount or price reduction offered on certain products)</a:t>
          </a:r>
        </a:p>
        <a:p>
          <a:pPr marL="114300" lvl="1" indent="-114300" algn="l" defTabSz="622300">
            <a:lnSpc>
              <a:spcPct val="90000"/>
            </a:lnSpc>
            <a:spcBef>
              <a:spcPct val="0"/>
            </a:spcBef>
            <a:spcAft>
              <a:spcPct val="20000"/>
            </a:spcAft>
            <a:buChar char="•"/>
          </a:pPr>
          <a:r>
            <a:rPr lang="en-IN" sz="1400" kern="1200"/>
            <a:t>Sales – Store, Date, Department, Weekly_sales, Is_holiday</a:t>
          </a:r>
        </a:p>
      </dsp:txBody>
      <dsp:txXfrm>
        <a:off x="0" y="1978484"/>
        <a:ext cx="11291511" cy="1035143"/>
      </dsp:txXfrm>
    </dsp:sp>
    <dsp:sp modelId="{D0CA367E-8C4A-DC45-A264-69A8D83028E9}">
      <dsp:nvSpPr>
        <dsp:cNvPr id="0" name=""/>
        <dsp:cNvSpPr/>
      </dsp:nvSpPr>
      <dsp:spPr>
        <a:xfrm>
          <a:off x="0" y="3013628"/>
          <a:ext cx="11291511" cy="982731"/>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On merging the datasets there were around 421570  rows ranging from </a:t>
          </a:r>
          <a:r>
            <a:rPr lang="en-IN" sz="1800" b="0" i="0" kern="1200"/>
            <a:t>2010-02-05 to 2012-11-01. </a:t>
          </a:r>
          <a:endParaRPr lang="en-IN" sz="1800" kern="1200"/>
        </a:p>
      </dsp:txBody>
      <dsp:txXfrm>
        <a:off x="47973" y="3061601"/>
        <a:ext cx="11195565" cy="886785"/>
      </dsp:txXfrm>
    </dsp:sp>
    <dsp:sp modelId="{8AFD7DAB-248A-6F45-862D-468CBB954A74}">
      <dsp:nvSpPr>
        <dsp:cNvPr id="0" name=""/>
        <dsp:cNvSpPr/>
      </dsp:nvSpPr>
      <dsp:spPr>
        <a:xfrm>
          <a:off x="0" y="4009226"/>
          <a:ext cx="11291511" cy="982731"/>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err="1"/>
            <a:t>Weekly_sales</a:t>
          </a:r>
          <a:r>
            <a:rPr lang="en-IN" sz="1800" kern="1200" dirty="0"/>
            <a:t> is our dependent variable whereas the rest of our variables are our independent variables </a:t>
          </a:r>
        </a:p>
      </dsp:txBody>
      <dsp:txXfrm>
        <a:off x="47973" y="4057199"/>
        <a:ext cx="11195565" cy="8867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09F94-2589-C343-9F85-665691AF9CD0}">
      <dsp:nvSpPr>
        <dsp:cNvPr id="0" name=""/>
        <dsp:cNvSpPr/>
      </dsp:nvSpPr>
      <dsp:spPr>
        <a:xfrm>
          <a:off x="0" y="829684"/>
          <a:ext cx="11291511" cy="12168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The Consumer Price Index (CPI) measures the monthly change in prices paid by U.S. consumers. We can see 3 peaks in its distribution which hints that there might be seasonality in the data.</a:t>
          </a:r>
          <a:endParaRPr lang="en-IN" sz="1800" kern="1200" dirty="0"/>
        </a:p>
      </dsp:txBody>
      <dsp:txXfrm>
        <a:off x="59399" y="889083"/>
        <a:ext cx="11172713" cy="1098002"/>
      </dsp:txXfrm>
    </dsp:sp>
    <dsp:sp modelId="{DB042427-2FBD-ED44-B2D7-9419C8C65D4C}">
      <dsp:nvSpPr>
        <dsp:cNvPr id="0" name=""/>
        <dsp:cNvSpPr/>
      </dsp:nvSpPr>
      <dsp:spPr>
        <a:xfrm>
          <a:off x="0" y="2233685"/>
          <a:ext cx="11291511" cy="12168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We can again see peaks and troughs in fuel prices which depicts that prices go high at a certain ‘season’ than others.</a:t>
          </a:r>
        </a:p>
      </dsp:txBody>
      <dsp:txXfrm>
        <a:off x="59399" y="2293084"/>
        <a:ext cx="11172713" cy="10980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09F94-2589-C343-9F85-665691AF9CD0}">
      <dsp:nvSpPr>
        <dsp:cNvPr id="0" name=""/>
        <dsp:cNvSpPr/>
      </dsp:nvSpPr>
      <dsp:spPr>
        <a:xfrm>
          <a:off x="0" y="37838"/>
          <a:ext cx="11408243" cy="10296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In the Year v/s </a:t>
          </a:r>
          <a:r>
            <a:rPr lang="en-US" sz="1800" b="0" i="0" kern="1200" dirty="0" err="1"/>
            <a:t>weekly_sales</a:t>
          </a:r>
          <a:r>
            <a:rPr lang="en-US" sz="1800" b="0" i="0" kern="1200" dirty="0"/>
            <a:t> diagram, Holidays are marked by red vertical lines. We can clearly see that store sales spike during Thanksgiving, Labor Day and Christmas. This is a clear indicator of seasonal component being present in our data. </a:t>
          </a:r>
          <a:endParaRPr lang="en-IN" sz="1800" kern="1200" dirty="0"/>
        </a:p>
      </dsp:txBody>
      <dsp:txXfrm>
        <a:off x="50261" y="88099"/>
        <a:ext cx="11307721" cy="929078"/>
      </dsp:txXfrm>
    </dsp:sp>
    <dsp:sp modelId="{DB042427-2FBD-ED44-B2D7-9419C8C65D4C}">
      <dsp:nvSpPr>
        <dsp:cNvPr id="0" name=""/>
        <dsp:cNvSpPr/>
      </dsp:nvSpPr>
      <dsp:spPr>
        <a:xfrm>
          <a:off x="0" y="1225838"/>
          <a:ext cx="11408243" cy="10296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Markdowns are nothing but discounts. These discounts are given during holiday seasons. We can clearly see a pattern of offering more discounts during festive seasons to boost up sales.</a:t>
          </a:r>
        </a:p>
      </dsp:txBody>
      <dsp:txXfrm>
        <a:off x="50261" y="1276099"/>
        <a:ext cx="11307721" cy="929078"/>
      </dsp:txXfrm>
    </dsp:sp>
    <dsp:sp modelId="{16C2FDAA-9811-49B3-BAA1-C60ED919228A}">
      <dsp:nvSpPr>
        <dsp:cNvPr id="0" name=""/>
        <dsp:cNvSpPr/>
      </dsp:nvSpPr>
      <dsp:spPr>
        <a:xfrm>
          <a:off x="0" y="2413838"/>
          <a:ext cx="11408243" cy="10296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The line graph displays that monthly sales are highest during festive time</a:t>
          </a:r>
        </a:p>
      </dsp:txBody>
      <dsp:txXfrm>
        <a:off x="50261" y="2464099"/>
        <a:ext cx="11307721" cy="929078"/>
      </dsp:txXfrm>
    </dsp:sp>
    <dsp:sp modelId="{8381AAA4-CF41-42A3-92B6-FA9D89835272}">
      <dsp:nvSpPr>
        <dsp:cNvPr id="0" name=""/>
        <dsp:cNvSpPr/>
      </dsp:nvSpPr>
      <dsp:spPr>
        <a:xfrm>
          <a:off x="0" y="3601838"/>
          <a:ext cx="11408243" cy="10296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In the Sales distribution, 2012 doesn’t show much of a pattern because it doesn’t have enough data for holiday sales</a:t>
          </a:r>
        </a:p>
      </dsp:txBody>
      <dsp:txXfrm>
        <a:off x="50261" y="3652099"/>
        <a:ext cx="11307721" cy="9290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24D28-8B37-9C47-86A6-0EC0842EE828}">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6A6782-46A3-8E45-9853-279C69F88406}">
      <dsp:nvSpPr>
        <dsp:cNvPr id="0" name=""/>
        <dsp:cNvSpPr/>
      </dsp:nvSpPr>
      <dsp:spPr>
        <a:xfrm>
          <a:off x="0" y="0"/>
          <a:ext cx="10515600" cy="2256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t>Chosen </a:t>
          </a:r>
          <a:r>
            <a:rPr lang="en-IN" sz="2000" kern="1200" dirty="0" err="1"/>
            <a:t>Fbprophet</a:t>
          </a:r>
          <a:r>
            <a:rPr lang="en-IN" sz="2000" kern="1200" dirty="0"/>
            <a:t> model to forecast weekly sales.</a:t>
          </a:r>
          <a:r>
            <a:rPr lang="en-US" sz="2000" b="0" i="0" kern="1200" dirty="0"/>
            <a:t> </a:t>
          </a:r>
        </a:p>
        <a:p>
          <a:pPr marL="0" lvl="0" indent="0" algn="l" defTabSz="889000">
            <a:lnSpc>
              <a:spcPct val="90000"/>
            </a:lnSpc>
            <a:spcBef>
              <a:spcPct val="0"/>
            </a:spcBef>
            <a:spcAft>
              <a:spcPct val="35000"/>
            </a:spcAft>
            <a:buNone/>
          </a:pPr>
          <a:r>
            <a:rPr lang="en-US" sz="2000" b="0" i="0" kern="1200" dirty="0"/>
            <a:t>Prophet is a procedure for forecasting time series data based on an additive model where non-linear trends are fit with yearly, weekly, and daily seasonality, plus holiday effects. It works best with time series that have strong seasonal effects and several seasons of historical data. Prophet is robust to missing data and shifts in the trend, and typically handles outliers well.</a:t>
          </a:r>
        </a:p>
        <a:p>
          <a:pPr marL="0" lvl="0" indent="0" algn="l" defTabSz="889000">
            <a:lnSpc>
              <a:spcPct val="90000"/>
            </a:lnSpc>
            <a:spcBef>
              <a:spcPct val="0"/>
            </a:spcBef>
            <a:spcAft>
              <a:spcPct val="35000"/>
            </a:spcAft>
            <a:buNone/>
          </a:pPr>
          <a:r>
            <a:rPr lang="en-IN" sz="2000" kern="1200" dirty="0"/>
            <a:t>Its fully automatic and accurate and fast.</a:t>
          </a:r>
          <a:endParaRPr lang="en-US" sz="2000" kern="1200" dirty="0"/>
        </a:p>
      </dsp:txBody>
      <dsp:txXfrm>
        <a:off x="0" y="0"/>
        <a:ext cx="10515600" cy="225673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9C8640-D871-9D41-8673-6DBD33920466}"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A9374-E352-9340-8977-05A5B8967685}" type="slidenum">
              <a:rPr lang="en-US" smtClean="0"/>
              <a:t>‹#›</a:t>
            </a:fld>
            <a:endParaRPr lang="en-US"/>
          </a:p>
        </p:txBody>
      </p:sp>
    </p:spTree>
    <p:extLst>
      <p:ext uri="{BB962C8B-B14F-4D97-AF65-F5344CB8AC3E}">
        <p14:creationId xmlns:p14="http://schemas.microsoft.com/office/powerpoint/2010/main" val="1351477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2A9374-E352-9340-8977-05A5B8967685}" type="slidenum">
              <a:rPr lang="en-US" smtClean="0"/>
              <a:t>3</a:t>
            </a:fld>
            <a:endParaRPr lang="en-US"/>
          </a:p>
        </p:txBody>
      </p:sp>
    </p:spTree>
    <p:extLst>
      <p:ext uri="{BB962C8B-B14F-4D97-AF65-F5344CB8AC3E}">
        <p14:creationId xmlns:p14="http://schemas.microsoft.com/office/powerpoint/2010/main" val="1484783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AEAB-62E7-4277-75D1-CDC65F52A31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7AF3C85-9DF1-732E-503C-05D2CDB19C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AB1D4E5-73A4-A531-7EC4-87F2059FE0C2}"/>
              </a:ext>
            </a:extLst>
          </p:cNvPr>
          <p:cNvSpPr>
            <a:spLocks noGrp="1"/>
          </p:cNvSpPr>
          <p:nvPr>
            <p:ph type="dt" sz="half" idx="10"/>
          </p:nvPr>
        </p:nvSpPr>
        <p:spPr/>
        <p:txBody>
          <a:bodyPr/>
          <a:lstStyle/>
          <a:p>
            <a:fld id="{5E7AA473-D82F-4EFF-9DF7-AE6D83C51288}" type="datetime1">
              <a:rPr lang="en-US" smtClean="0"/>
              <a:t>12/7/2023</a:t>
            </a:fld>
            <a:endParaRPr lang="en-US"/>
          </a:p>
        </p:txBody>
      </p:sp>
      <p:sp>
        <p:nvSpPr>
          <p:cNvPr id="5" name="Footer Placeholder 4">
            <a:extLst>
              <a:ext uri="{FF2B5EF4-FFF2-40B4-BE49-F238E27FC236}">
                <a16:creationId xmlns:a16="http://schemas.microsoft.com/office/drawing/2014/main" id="{F43AF5D5-423E-61C1-BFA2-0A1178971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AEAF4-D892-FE4F-15CC-326F6BCBE8F4}"/>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24264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B85E-AAF1-50BC-DC66-FA3AB596817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8EFADA8-8CB4-C2D1-C15C-1309CC60E4B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60BA9C5-3FEA-399F-4C32-F0BC19969AE7}"/>
              </a:ext>
            </a:extLst>
          </p:cNvPr>
          <p:cNvSpPr>
            <a:spLocks noGrp="1"/>
          </p:cNvSpPr>
          <p:nvPr>
            <p:ph type="dt" sz="half" idx="10"/>
          </p:nvPr>
        </p:nvSpPr>
        <p:spPr/>
        <p:txBody>
          <a:bodyPr/>
          <a:lstStyle/>
          <a:p>
            <a:fld id="{1E12F1F0-FE2D-4C1C-B320-8CB9BE735F0F}" type="datetime1">
              <a:rPr lang="en-US" smtClean="0"/>
              <a:t>12/7/2023</a:t>
            </a:fld>
            <a:endParaRPr lang="en-US"/>
          </a:p>
        </p:txBody>
      </p:sp>
      <p:sp>
        <p:nvSpPr>
          <p:cNvPr id="5" name="Footer Placeholder 4">
            <a:extLst>
              <a:ext uri="{FF2B5EF4-FFF2-40B4-BE49-F238E27FC236}">
                <a16:creationId xmlns:a16="http://schemas.microsoft.com/office/drawing/2014/main" id="{327FB854-815B-7138-63E8-4C30866C3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0D835-FE97-3C01-44B2-1A980801509E}"/>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7751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385CA1-E070-C313-C6E9-E9FAAB71881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C866C7F-93F9-5118-6C25-9F27E8D4A0A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AB6AD08-F476-20C3-05AB-47DB353AB408}"/>
              </a:ext>
            </a:extLst>
          </p:cNvPr>
          <p:cNvSpPr>
            <a:spLocks noGrp="1"/>
          </p:cNvSpPr>
          <p:nvPr>
            <p:ph type="dt" sz="half" idx="10"/>
          </p:nvPr>
        </p:nvSpPr>
        <p:spPr/>
        <p:txBody>
          <a:bodyPr/>
          <a:lstStyle/>
          <a:p>
            <a:fld id="{2CF1B96C-10FD-4EBC-9029-9652B7535D02}" type="datetime1">
              <a:rPr lang="en-US" smtClean="0"/>
              <a:t>12/7/2023</a:t>
            </a:fld>
            <a:endParaRPr lang="en-US"/>
          </a:p>
        </p:txBody>
      </p:sp>
      <p:sp>
        <p:nvSpPr>
          <p:cNvPr id="5" name="Footer Placeholder 4">
            <a:extLst>
              <a:ext uri="{FF2B5EF4-FFF2-40B4-BE49-F238E27FC236}">
                <a16:creationId xmlns:a16="http://schemas.microsoft.com/office/drawing/2014/main" id="{20957A88-B2E2-7FC3-5A88-F671FDC9C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9024A-8FE1-5A29-9A15-CE5FBFE24CFD}"/>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8767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5195B-100A-9FE2-69AD-A0D2FD62091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F06E90D-7ECA-5D4A-9211-83D09E0E759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D3AB06-B854-B411-6299-82799BE0876E}"/>
              </a:ext>
            </a:extLst>
          </p:cNvPr>
          <p:cNvSpPr>
            <a:spLocks noGrp="1"/>
          </p:cNvSpPr>
          <p:nvPr>
            <p:ph type="dt" sz="half" idx="10"/>
          </p:nvPr>
        </p:nvSpPr>
        <p:spPr/>
        <p:txBody>
          <a:bodyPr/>
          <a:lstStyle/>
          <a:p>
            <a:fld id="{14878474-CC00-4A95-9D50-A41C12D1EEC4}" type="datetime1">
              <a:rPr lang="en-US" smtClean="0"/>
              <a:t>12/7/2023</a:t>
            </a:fld>
            <a:endParaRPr lang="en-US"/>
          </a:p>
        </p:txBody>
      </p:sp>
      <p:sp>
        <p:nvSpPr>
          <p:cNvPr id="5" name="Footer Placeholder 4">
            <a:extLst>
              <a:ext uri="{FF2B5EF4-FFF2-40B4-BE49-F238E27FC236}">
                <a16:creationId xmlns:a16="http://schemas.microsoft.com/office/drawing/2014/main" id="{60718808-C039-4055-27E8-749B13299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75506-D28B-DE7E-FC5B-DDF55BB64AB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4288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8357C-D381-978B-C4D3-2C647574C93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6AAA9A4-9A98-E97A-59FA-E947B1D438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6951569-A5F9-0568-AA25-0142F27FF2A5}"/>
              </a:ext>
            </a:extLst>
          </p:cNvPr>
          <p:cNvSpPr>
            <a:spLocks noGrp="1"/>
          </p:cNvSpPr>
          <p:nvPr>
            <p:ph type="dt" sz="half" idx="10"/>
          </p:nvPr>
        </p:nvSpPr>
        <p:spPr/>
        <p:txBody>
          <a:bodyPr/>
          <a:lstStyle/>
          <a:p>
            <a:fld id="{7F38C8B4-7FBB-408F-BDB9-F0496874AFB2}" type="datetime1">
              <a:rPr lang="en-US" smtClean="0"/>
              <a:t>12/7/2023</a:t>
            </a:fld>
            <a:endParaRPr lang="en-US"/>
          </a:p>
        </p:txBody>
      </p:sp>
      <p:sp>
        <p:nvSpPr>
          <p:cNvPr id="5" name="Footer Placeholder 4">
            <a:extLst>
              <a:ext uri="{FF2B5EF4-FFF2-40B4-BE49-F238E27FC236}">
                <a16:creationId xmlns:a16="http://schemas.microsoft.com/office/drawing/2014/main" id="{47696428-2B83-4980-E326-0436A92C82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7E245A-B2A0-E163-5FE1-B3E61718B3DF}"/>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93079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0277-955C-1823-0218-8F4F71A051E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72C5202-3F2F-1A77-C064-6D919A0A227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D8B3A20-8CF1-27D4-74FC-92558849F2F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810D888-F1C0-1FC4-E369-E412FA84809E}"/>
              </a:ext>
            </a:extLst>
          </p:cNvPr>
          <p:cNvSpPr>
            <a:spLocks noGrp="1"/>
          </p:cNvSpPr>
          <p:nvPr>
            <p:ph type="dt" sz="half" idx="10"/>
          </p:nvPr>
        </p:nvSpPr>
        <p:spPr/>
        <p:txBody>
          <a:bodyPr/>
          <a:lstStyle/>
          <a:p>
            <a:fld id="{2BB8EE20-A5E2-47D3-8F6D-A2BA7AB2E093}" type="datetime1">
              <a:rPr lang="en-US" smtClean="0"/>
              <a:t>12/7/2023</a:t>
            </a:fld>
            <a:endParaRPr lang="en-US"/>
          </a:p>
        </p:txBody>
      </p:sp>
      <p:sp>
        <p:nvSpPr>
          <p:cNvPr id="6" name="Footer Placeholder 5">
            <a:extLst>
              <a:ext uri="{FF2B5EF4-FFF2-40B4-BE49-F238E27FC236}">
                <a16:creationId xmlns:a16="http://schemas.microsoft.com/office/drawing/2014/main" id="{B88B087C-6582-BF37-3116-D8E74862F1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7FE22-A1B9-DEC2-B52A-A3711A5335B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6471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43244-EB95-7421-DF2D-05DF827CC9B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FFD54EF-CC10-AB69-3678-51665A6EED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EEA5D96-F92C-4802-06A3-4913F290D43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F095A4F-F39B-B91B-2E9C-74439C9F85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DC42EB0-EE7D-21E1-A1AF-76E12C180A4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0B0A091-EA13-BF88-1D9C-C39AFD478A49}"/>
              </a:ext>
            </a:extLst>
          </p:cNvPr>
          <p:cNvSpPr>
            <a:spLocks noGrp="1"/>
          </p:cNvSpPr>
          <p:nvPr>
            <p:ph type="dt" sz="half" idx="10"/>
          </p:nvPr>
        </p:nvSpPr>
        <p:spPr/>
        <p:txBody>
          <a:bodyPr/>
          <a:lstStyle/>
          <a:p>
            <a:fld id="{3382CF99-132F-413F-B7EF-71A5C33F2ED6}" type="datetime1">
              <a:rPr lang="en-US" smtClean="0"/>
              <a:t>12/7/2023</a:t>
            </a:fld>
            <a:endParaRPr lang="en-US"/>
          </a:p>
        </p:txBody>
      </p:sp>
      <p:sp>
        <p:nvSpPr>
          <p:cNvPr id="8" name="Footer Placeholder 7">
            <a:extLst>
              <a:ext uri="{FF2B5EF4-FFF2-40B4-BE49-F238E27FC236}">
                <a16:creationId xmlns:a16="http://schemas.microsoft.com/office/drawing/2014/main" id="{0FC91504-74E3-5A6F-F494-CBB77E0428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BFA6F3-256D-F9F1-47B7-64E23C1B5DAB}"/>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1005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18EF-15BB-4833-8075-544167123C0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5312F98-B2E4-EC85-B9EF-7800EE6CFAFC}"/>
              </a:ext>
            </a:extLst>
          </p:cNvPr>
          <p:cNvSpPr>
            <a:spLocks noGrp="1"/>
          </p:cNvSpPr>
          <p:nvPr>
            <p:ph type="dt" sz="half" idx="10"/>
          </p:nvPr>
        </p:nvSpPr>
        <p:spPr/>
        <p:txBody>
          <a:bodyPr/>
          <a:lstStyle/>
          <a:p>
            <a:fld id="{1F17AE06-98E0-4D9F-A059-92C3548821BB}" type="datetime1">
              <a:rPr lang="en-US" smtClean="0"/>
              <a:t>12/7/2023</a:t>
            </a:fld>
            <a:endParaRPr lang="en-US"/>
          </a:p>
        </p:txBody>
      </p:sp>
      <p:sp>
        <p:nvSpPr>
          <p:cNvPr id="4" name="Footer Placeholder 3">
            <a:extLst>
              <a:ext uri="{FF2B5EF4-FFF2-40B4-BE49-F238E27FC236}">
                <a16:creationId xmlns:a16="http://schemas.microsoft.com/office/drawing/2014/main" id="{0377B976-C2BF-662F-791C-0D86F0569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EFCEB9-6E49-59C9-EA90-6855A3FF8DF3}"/>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54092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D2E9E5-BF7E-F3D3-1199-73587ECF4350}"/>
              </a:ext>
            </a:extLst>
          </p:cNvPr>
          <p:cNvSpPr>
            <a:spLocks noGrp="1"/>
          </p:cNvSpPr>
          <p:nvPr>
            <p:ph type="dt" sz="half" idx="10"/>
          </p:nvPr>
        </p:nvSpPr>
        <p:spPr/>
        <p:txBody>
          <a:bodyPr/>
          <a:lstStyle/>
          <a:p>
            <a:fld id="{FFBA00CA-3DDC-4705-B840-978EF5EA0707}" type="datetime1">
              <a:rPr lang="en-US" smtClean="0"/>
              <a:t>12/7/2023</a:t>
            </a:fld>
            <a:endParaRPr lang="en-US"/>
          </a:p>
        </p:txBody>
      </p:sp>
      <p:sp>
        <p:nvSpPr>
          <p:cNvPr id="3" name="Footer Placeholder 2">
            <a:extLst>
              <a:ext uri="{FF2B5EF4-FFF2-40B4-BE49-F238E27FC236}">
                <a16:creationId xmlns:a16="http://schemas.microsoft.com/office/drawing/2014/main" id="{8F4DD35F-1A76-E0C5-3AC8-C2C9211F72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EC77EB-EDE1-006B-3B94-C366980797A3}"/>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56605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9214B-DDBB-0D37-744C-7CB0011D1FF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7B2BA73-FF34-292A-B584-D438473008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FB5FD71-CC37-A1D3-B8BE-FD7808E6F3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3F0AEA-2A87-F8F7-5CD2-178829F587ED}"/>
              </a:ext>
            </a:extLst>
          </p:cNvPr>
          <p:cNvSpPr>
            <a:spLocks noGrp="1"/>
          </p:cNvSpPr>
          <p:nvPr>
            <p:ph type="dt" sz="half" idx="10"/>
          </p:nvPr>
        </p:nvSpPr>
        <p:spPr/>
        <p:txBody>
          <a:bodyPr/>
          <a:lstStyle/>
          <a:p>
            <a:fld id="{FC366D49-0BBA-4C5A-AD96-6448CA63451A}" type="datetime1">
              <a:rPr lang="en-US" smtClean="0"/>
              <a:t>12/7/2023</a:t>
            </a:fld>
            <a:endParaRPr lang="en-US"/>
          </a:p>
        </p:txBody>
      </p:sp>
      <p:sp>
        <p:nvSpPr>
          <p:cNvPr id="6" name="Footer Placeholder 5">
            <a:extLst>
              <a:ext uri="{FF2B5EF4-FFF2-40B4-BE49-F238E27FC236}">
                <a16:creationId xmlns:a16="http://schemas.microsoft.com/office/drawing/2014/main" id="{809C8986-B169-1908-2BE8-39FC4772F6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F07172-CC0F-8943-F2C3-1405600DC547}"/>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4391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1C4B-6375-1C14-CE86-6E65ECBE78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301EE3A-6090-2713-A0A9-3528410DF1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F52187-701D-3A06-CEB8-CEA303082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E737E35-D8E7-6D62-FD17-C638995C720E}"/>
              </a:ext>
            </a:extLst>
          </p:cNvPr>
          <p:cNvSpPr>
            <a:spLocks noGrp="1"/>
          </p:cNvSpPr>
          <p:nvPr>
            <p:ph type="dt" sz="half" idx="10"/>
          </p:nvPr>
        </p:nvSpPr>
        <p:spPr/>
        <p:txBody>
          <a:bodyPr/>
          <a:lstStyle/>
          <a:p>
            <a:fld id="{4F4EB293-A316-472D-A8B4-6947CF1A12B7}" type="datetime1">
              <a:rPr lang="en-US" smtClean="0"/>
              <a:t>12/7/2023</a:t>
            </a:fld>
            <a:endParaRPr lang="en-US"/>
          </a:p>
        </p:txBody>
      </p:sp>
      <p:sp>
        <p:nvSpPr>
          <p:cNvPr id="6" name="Footer Placeholder 5">
            <a:extLst>
              <a:ext uri="{FF2B5EF4-FFF2-40B4-BE49-F238E27FC236}">
                <a16:creationId xmlns:a16="http://schemas.microsoft.com/office/drawing/2014/main" id="{2ECB31DB-19D9-9F1A-8743-34A00E6AB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9FB664-F7FA-6B4E-1851-87FE7DF6E6C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6237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FE3701-6AC3-9AC7-DCFD-084EF51D8C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F08D640-F4E2-E145-81DE-ECAC56BFA1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0EEAC10-E73D-5EC1-C57B-523B959802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4BCCD4-CEB1-405B-A443-DD9CBCBEA552}" type="datetime1">
              <a:rPr lang="en-US" smtClean="0"/>
              <a:t>12/7/2023</a:t>
            </a:fld>
            <a:endParaRPr lang="en-US"/>
          </a:p>
        </p:txBody>
      </p:sp>
      <p:sp>
        <p:nvSpPr>
          <p:cNvPr id="5" name="Footer Placeholder 4">
            <a:extLst>
              <a:ext uri="{FF2B5EF4-FFF2-40B4-BE49-F238E27FC236}">
                <a16:creationId xmlns:a16="http://schemas.microsoft.com/office/drawing/2014/main" id="{34E6FCAD-5929-62E6-8CB6-5436910C0D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11E6936-8B9A-47D6-B6D6-2399CECE35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67833133"/>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tackoverflow.com/questions/50808322/prophet-fbprophet-package-in-python" TargetMode="External"/><Relationship Id="rId2" Type="http://schemas.openxmlformats.org/officeDocument/2006/relationships/hyperlink" Target="https://facebook.github.io/prophet/" TargetMode="External"/><Relationship Id="rId1" Type="http://schemas.openxmlformats.org/officeDocument/2006/relationships/slideLayout" Target="../slideLayouts/slideLayout2.xml"/><Relationship Id="rId4" Type="http://schemas.openxmlformats.org/officeDocument/2006/relationships/hyperlink" Target="https://www.kaggle.com/datasets/manjeetsingh/retaildataset?select=sales+data-set.csv"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C8E71-91AF-CF5A-0B3E-CA660B6AFE40}"/>
              </a:ext>
            </a:extLst>
          </p:cNvPr>
          <p:cNvSpPr>
            <a:spLocks noGrp="1"/>
          </p:cNvSpPr>
          <p:nvPr>
            <p:ph type="ctrTitle"/>
          </p:nvPr>
        </p:nvSpPr>
        <p:spPr>
          <a:xfrm>
            <a:off x="517869" y="978408"/>
            <a:ext cx="5854356" cy="2164842"/>
          </a:xfrm>
        </p:spPr>
        <p:txBody>
          <a:bodyPr anchor="t">
            <a:normAutofit/>
          </a:bodyPr>
          <a:lstStyle/>
          <a:p>
            <a:pPr>
              <a:lnSpc>
                <a:spcPct val="90000"/>
              </a:lnSpc>
            </a:pPr>
            <a:r>
              <a:rPr lang="en-US" dirty="0"/>
              <a:t>Retail Sales Forecasting</a:t>
            </a:r>
          </a:p>
        </p:txBody>
      </p:sp>
      <p:sp>
        <p:nvSpPr>
          <p:cNvPr id="3" name="Subtitle 2">
            <a:extLst>
              <a:ext uri="{FF2B5EF4-FFF2-40B4-BE49-F238E27FC236}">
                <a16:creationId xmlns:a16="http://schemas.microsoft.com/office/drawing/2014/main" id="{9859ACA5-A76C-E488-3CF5-D3F76BDD8D9D}"/>
              </a:ext>
            </a:extLst>
          </p:cNvPr>
          <p:cNvSpPr>
            <a:spLocks noGrp="1"/>
          </p:cNvSpPr>
          <p:nvPr>
            <p:ph type="subTitle" idx="1"/>
          </p:nvPr>
        </p:nvSpPr>
        <p:spPr>
          <a:xfrm>
            <a:off x="5747659" y="4470670"/>
            <a:ext cx="6253404" cy="1408922"/>
          </a:xfrm>
        </p:spPr>
        <p:txBody>
          <a:bodyPr anchor="b">
            <a:normAutofit/>
          </a:bodyPr>
          <a:lstStyle/>
          <a:p>
            <a:r>
              <a:rPr lang="en-US" dirty="0"/>
              <a:t>By</a:t>
            </a:r>
          </a:p>
          <a:p>
            <a:r>
              <a:rPr lang="en-US" dirty="0"/>
              <a:t>Shreya Mukerjee – SXM220064</a:t>
            </a:r>
          </a:p>
          <a:p>
            <a:r>
              <a:rPr lang="en-US" dirty="0"/>
              <a:t>Prescriptive Extra Credit Assignment</a:t>
            </a:r>
          </a:p>
        </p:txBody>
      </p:sp>
      <p:pic>
        <p:nvPicPr>
          <p:cNvPr id="5" name="Picture 3" descr="Background pattern&#10;&#10;Description automatically generated">
            <a:extLst>
              <a:ext uri="{FF2B5EF4-FFF2-40B4-BE49-F238E27FC236}">
                <a16:creationId xmlns:a16="http://schemas.microsoft.com/office/drawing/2014/main" id="{63679D84-24B3-7899-DF04-9FF2E8045DEF}"/>
              </a:ext>
            </a:extLst>
          </p:cNvPr>
          <p:cNvPicPr>
            <a:picLocks noChangeAspect="1"/>
          </p:cNvPicPr>
          <p:nvPr/>
        </p:nvPicPr>
        <p:blipFill rotWithShape="1">
          <a:blip r:embed="rId2"/>
          <a:srcRect t="10473" r="1" b="10382"/>
          <a:stretch/>
        </p:blipFill>
        <p:spPr>
          <a:xfrm>
            <a:off x="6662166" y="657369"/>
            <a:ext cx="5011957" cy="2647807"/>
          </a:xfrm>
          <a:prstGeom prst="rect">
            <a:avLst/>
          </a:prstGeom>
        </p:spPr>
      </p:pic>
    </p:spTree>
    <p:extLst>
      <p:ext uri="{BB962C8B-B14F-4D97-AF65-F5344CB8AC3E}">
        <p14:creationId xmlns:p14="http://schemas.microsoft.com/office/powerpoint/2010/main" val="553271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8B45-E286-2028-D6DA-96A9A256D7DC}"/>
              </a:ext>
            </a:extLst>
          </p:cNvPr>
          <p:cNvSpPr>
            <a:spLocks noGrp="1"/>
          </p:cNvSpPr>
          <p:nvPr>
            <p:ph type="title"/>
          </p:nvPr>
        </p:nvSpPr>
        <p:spPr>
          <a:xfrm>
            <a:off x="330742" y="204281"/>
            <a:ext cx="3297676" cy="564771"/>
          </a:xfrm>
        </p:spPr>
        <p:txBody>
          <a:bodyPr>
            <a:normAutofit/>
          </a:bodyPr>
          <a:lstStyle/>
          <a:p>
            <a:r>
              <a:rPr lang="en-US" sz="2800" dirty="0"/>
              <a:t>Time series Analysis </a:t>
            </a:r>
          </a:p>
        </p:txBody>
      </p:sp>
      <p:pic>
        <p:nvPicPr>
          <p:cNvPr id="1026" name="Picture 2">
            <a:extLst>
              <a:ext uri="{FF2B5EF4-FFF2-40B4-BE49-F238E27FC236}">
                <a16:creationId xmlns:a16="http://schemas.microsoft.com/office/drawing/2014/main" id="{CDB2A560-F4D7-7A90-4F6C-7F64250E5A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52" y="961857"/>
            <a:ext cx="6673175" cy="25241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7B8B291-6F52-1741-B31C-8D81819AE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741" y="3678825"/>
            <a:ext cx="10000034" cy="27942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B4361B6-8F07-FCEA-28EE-3169B09A364C}"/>
              </a:ext>
            </a:extLst>
          </p:cNvPr>
          <p:cNvSpPr txBox="1"/>
          <p:nvPr/>
        </p:nvSpPr>
        <p:spPr>
          <a:xfrm>
            <a:off x="2123060" y="6473105"/>
            <a:ext cx="7196037" cy="338554"/>
          </a:xfrm>
          <a:prstGeom prst="rect">
            <a:avLst/>
          </a:prstGeom>
          <a:noFill/>
        </p:spPr>
        <p:txBody>
          <a:bodyPr wrap="square">
            <a:spAutoFit/>
          </a:bodyPr>
          <a:lstStyle/>
          <a:p>
            <a:r>
              <a:rPr lang="en-US" sz="1600" dirty="0"/>
              <a:t>Difference of Weekly Sales sum by day of year compared with a previous day of year</a:t>
            </a:r>
          </a:p>
        </p:txBody>
      </p:sp>
      <p:sp>
        <p:nvSpPr>
          <p:cNvPr id="8" name="TextBox 7">
            <a:extLst>
              <a:ext uri="{FF2B5EF4-FFF2-40B4-BE49-F238E27FC236}">
                <a16:creationId xmlns:a16="http://schemas.microsoft.com/office/drawing/2014/main" id="{E5441031-092D-A622-8D80-DC79953ACD67}"/>
              </a:ext>
            </a:extLst>
          </p:cNvPr>
          <p:cNvSpPr txBox="1"/>
          <p:nvPr/>
        </p:nvSpPr>
        <p:spPr>
          <a:xfrm>
            <a:off x="7222786" y="1424849"/>
            <a:ext cx="4192622" cy="1754326"/>
          </a:xfrm>
          <a:prstGeom prst="rect">
            <a:avLst/>
          </a:prstGeom>
          <a:noFill/>
        </p:spPr>
        <p:txBody>
          <a:bodyPr wrap="square" rtlCol="0">
            <a:spAutoFit/>
          </a:bodyPr>
          <a:lstStyle/>
          <a:p>
            <a:r>
              <a:rPr lang="en-US" dirty="0">
                <a:solidFill>
                  <a:srgbClr val="FF0000"/>
                </a:solidFill>
              </a:rPr>
              <a:t>Insights</a:t>
            </a:r>
          </a:p>
          <a:p>
            <a:r>
              <a:rPr lang="en-US" dirty="0"/>
              <a:t>Rolling mean(or Moving Average) taken at k = 4 shows a much smoother graph for weekly sales.</a:t>
            </a:r>
          </a:p>
          <a:p>
            <a:endParaRPr lang="en-US" dirty="0"/>
          </a:p>
          <a:p>
            <a:endParaRPr lang="en-US" dirty="0"/>
          </a:p>
        </p:txBody>
      </p:sp>
    </p:spTree>
    <p:extLst>
      <p:ext uri="{BB962C8B-B14F-4D97-AF65-F5344CB8AC3E}">
        <p14:creationId xmlns:p14="http://schemas.microsoft.com/office/powerpoint/2010/main" val="826715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A3B2E-5509-CE07-B0EF-D6F95F981313}"/>
              </a:ext>
            </a:extLst>
          </p:cNvPr>
          <p:cNvSpPr>
            <a:spLocks noGrp="1"/>
          </p:cNvSpPr>
          <p:nvPr>
            <p:ph idx="1"/>
          </p:nvPr>
        </p:nvSpPr>
        <p:spPr>
          <a:xfrm>
            <a:off x="79442" y="5026026"/>
            <a:ext cx="12033115" cy="973558"/>
          </a:xfrm>
        </p:spPr>
        <p:txBody>
          <a:bodyPr>
            <a:normAutofit/>
          </a:bodyPr>
          <a:lstStyle/>
          <a:p>
            <a:pPr marL="0" indent="0">
              <a:buNone/>
            </a:pPr>
            <a:r>
              <a:rPr lang="en-US" sz="2000" dirty="0"/>
              <a:t>The above diagram shows the analysis of CPI over the tenure provided. We can observe that not only payment capability has increased over the years but also that there are visible spikes during festive seasons. The blue dotted line indicates moving average for k = 2.</a:t>
            </a:r>
          </a:p>
        </p:txBody>
      </p:sp>
      <p:pic>
        <p:nvPicPr>
          <p:cNvPr id="2050" name="Picture 2">
            <a:extLst>
              <a:ext uri="{FF2B5EF4-FFF2-40B4-BE49-F238E27FC236}">
                <a16:creationId xmlns:a16="http://schemas.microsoft.com/office/drawing/2014/main" id="{1F4D589F-27FD-0E4B-19B5-8B075C6DE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1183"/>
            <a:ext cx="11629631" cy="3814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205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8055-0761-34C9-0AFD-6422D6081B7B}"/>
              </a:ext>
            </a:extLst>
          </p:cNvPr>
          <p:cNvSpPr>
            <a:spLocks noGrp="1"/>
          </p:cNvSpPr>
          <p:nvPr>
            <p:ph type="title"/>
          </p:nvPr>
        </p:nvSpPr>
        <p:spPr>
          <a:xfrm>
            <a:off x="838200" y="264916"/>
            <a:ext cx="10515600" cy="837374"/>
          </a:xfrm>
        </p:spPr>
        <p:txBody>
          <a:bodyPr/>
          <a:lstStyle/>
          <a:p>
            <a:r>
              <a:rPr lang="en-US" dirty="0"/>
              <a:t>Model</a:t>
            </a:r>
          </a:p>
        </p:txBody>
      </p:sp>
      <p:graphicFrame>
        <p:nvGraphicFramePr>
          <p:cNvPr id="5" name="Content Placeholder 2">
            <a:extLst>
              <a:ext uri="{FF2B5EF4-FFF2-40B4-BE49-F238E27FC236}">
                <a16:creationId xmlns:a16="http://schemas.microsoft.com/office/drawing/2014/main" id="{5BA3E4EB-FE41-4295-54E4-346A6DFA5B8F}"/>
              </a:ext>
            </a:extLst>
          </p:cNvPr>
          <p:cNvGraphicFramePr>
            <a:graphicFrameLocks noGrp="1"/>
          </p:cNvGraphicFramePr>
          <p:nvPr>
            <p:ph idx="1"/>
            <p:extLst>
              <p:ext uri="{D42A27DB-BD31-4B8C-83A1-F6EECF244321}">
                <p14:modId xmlns:p14="http://schemas.microsoft.com/office/powerpoint/2010/main" val="164258746"/>
              </p:ext>
            </p:extLst>
          </p:nvPr>
        </p:nvGraphicFramePr>
        <p:xfrm>
          <a:off x="931506" y="1708781"/>
          <a:ext cx="10515600" cy="2256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2801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5722-421E-8230-9AE6-88CF70A84719}"/>
              </a:ext>
            </a:extLst>
          </p:cNvPr>
          <p:cNvSpPr>
            <a:spLocks noGrp="1"/>
          </p:cNvSpPr>
          <p:nvPr>
            <p:ph type="title"/>
          </p:nvPr>
        </p:nvSpPr>
        <p:spPr>
          <a:xfrm>
            <a:off x="483636" y="393117"/>
            <a:ext cx="3360575" cy="679904"/>
          </a:xfrm>
        </p:spPr>
        <p:txBody>
          <a:bodyPr>
            <a:normAutofit fontScale="90000"/>
          </a:bodyPr>
          <a:lstStyle/>
          <a:p>
            <a:r>
              <a:rPr lang="en-US" dirty="0"/>
              <a:t>Forecast</a:t>
            </a:r>
          </a:p>
        </p:txBody>
      </p:sp>
      <p:pic>
        <p:nvPicPr>
          <p:cNvPr id="1026" name="Picture 2">
            <a:extLst>
              <a:ext uri="{FF2B5EF4-FFF2-40B4-BE49-F238E27FC236}">
                <a16:creationId xmlns:a16="http://schemas.microsoft.com/office/drawing/2014/main" id="{E6EC4009-5047-E76D-6926-B90E47D409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5422" y="474555"/>
            <a:ext cx="8300015" cy="492602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E653B04C-DABF-CAE3-7B61-94A99C0EAAF3}"/>
              </a:ext>
            </a:extLst>
          </p:cNvPr>
          <p:cNvGrpSpPr/>
          <p:nvPr/>
        </p:nvGrpSpPr>
        <p:grpSpPr>
          <a:xfrm>
            <a:off x="483636" y="5610746"/>
            <a:ext cx="11408243" cy="1029600"/>
            <a:chOff x="0" y="1225838"/>
            <a:chExt cx="11408243" cy="1029600"/>
          </a:xfrm>
        </p:grpSpPr>
        <p:sp>
          <p:nvSpPr>
            <p:cNvPr id="5" name="Rectangle: Rounded Corners 4">
              <a:extLst>
                <a:ext uri="{FF2B5EF4-FFF2-40B4-BE49-F238E27FC236}">
                  <a16:creationId xmlns:a16="http://schemas.microsoft.com/office/drawing/2014/main" id="{D39C7DFC-7054-D76E-DC51-71FD3501B751}"/>
                </a:ext>
              </a:extLst>
            </p:cNvPr>
            <p:cNvSpPr/>
            <p:nvPr/>
          </p:nvSpPr>
          <p:spPr>
            <a:xfrm>
              <a:off x="0" y="1225838"/>
              <a:ext cx="11408243" cy="1029600"/>
            </a:xfrm>
            <a:prstGeom prst="roundRect">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6" name="Rectangle: Rounded Corners 4">
              <a:extLst>
                <a:ext uri="{FF2B5EF4-FFF2-40B4-BE49-F238E27FC236}">
                  <a16:creationId xmlns:a16="http://schemas.microsoft.com/office/drawing/2014/main" id="{20F1EC8C-A649-AD19-D975-F84B706733F9}"/>
                </a:ext>
              </a:extLst>
            </p:cNvPr>
            <p:cNvSpPr txBox="1"/>
            <p:nvPr/>
          </p:nvSpPr>
          <p:spPr>
            <a:xfrm>
              <a:off x="50261" y="1276099"/>
              <a:ext cx="11307721" cy="92907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Here, weekly sales have been forecasted for next three years(2013, 2014, 2015) </a:t>
              </a:r>
              <a:r>
                <a:rPr lang="en-IN" sz="1800" kern="1200" dirty="0" err="1"/>
                <a:t>alongwith</a:t>
              </a:r>
              <a:r>
                <a:rPr lang="en-IN" sz="1800" kern="1200" dirty="0"/>
                <a:t> the lower and upper boundaries using the </a:t>
              </a:r>
              <a:r>
                <a:rPr lang="en-IN" sz="1800" kern="1200" dirty="0" err="1"/>
                <a:t>FbProphet</a:t>
              </a:r>
              <a:r>
                <a:rPr lang="en-IN" sz="1800" kern="1200" dirty="0"/>
                <a:t> model.</a:t>
              </a:r>
            </a:p>
          </p:txBody>
        </p:sp>
      </p:grpSp>
    </p:spTree>
    <p:extLst>
      <p:ext uri="{BB962C8B-B14F-4D97-AF65-F5344CB8AC3E}">
        <p14:creationId xmlns:p14="http://schemas.microsoft.com/office/powerpoint/2010/main" val="2348960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BD7B583-2A1E-09EB-57B4-5BCB63858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265" y="393117"/>
            <a:ext cx="9372614" cy="558531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36768E44-44EF-108C-8535-FABCA28856A7}"/>
              </a:ext>
            </a:extLst>
          </p:cNvPr>
          <p:cNvSpPr>
            <a:spLocks noGrp="1"/>
          </p:cNvSpPr>
          <p:nvPr>
            <p:ph type="title"/>
          </p:nvPr>
        </p:nvSpPr>
        <p:spPr>
          <a:xfrm>
            <a:off x="483636" y="393117"/>
            <a:ext cx="2035629" cy="679904"/>
          </a:xfrm>
        </p:spPr>
        <p:txBody>
          <a:bodyPr>
            <a:normAutofit fontScale="90000"/>
          </a:bodyPr>
          <a:lstStyle/>
          <a:p>
            <a:r>
              <a:rPr lang="en-US" dirty="0"/>
              <a:t>Forecast</a:t>
            </a:r>
          </a:p>
        </p:txBody>
      </p:sp>
      <p:sp>
        <p:nvSpPr>
          <p:cNvPr id="5" name="Rectangle: Rounded Corners 4">
            <a:extLst>
              <a:ext uri="{FF2B5EF4-FFF2-40B4-BE49-F238E27FC236}">
                <a16:creationId xmlns:a16="http://schemas.microsoft.com/office/drawing/2014/main" id="{799257AE-48E2-5367-9EF8-B97F11AFF8C6}"/>
              </a:ext>
            </a:extLst>
          </p:cNvPr>
          <p:cNvSpPr/>
          <p:nvPr/>
        </p:nvSpPr>
        <p:spPr>
          <a:xfrm>
            <a:off x="483636" y="6216971"/>
            <a:ext cx="11408243" cy="463908"/>
          </a:xfrm>
          <a:prstGeom prst="roundRect">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pPr algn="ctr"/>
            <a:r>
              <a:rPr lang="en-US" dirty="0"/>
              <a:t>Here, forecast has been done for next 3 months of 2012 using </a:t>
            </a:r>
            <a:r>
              <a:rPr lang="en-US" dirty="0" err="1"/>
              <a:t>FbProphet</a:t>
            </a:r>
            <a:r>
              <a:rPr lang="en-US" dirty="0"/>
              <a:t> model</a:t>
            </a:r>
          </a:p>
        </p:txBody>
      </p:sp>
    </p:spTree>
    <p:extLst>
      <p:ext uri="{BB962C8B-B14F-4D97-AF65-F5344CB8AC3E}">
        <p14:creationId xmlns:p14="http://schemas.microsoft.com/office/powerpoint/2010/main" val="2980585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5C68A-0F0D-7C54-688C-E27AA34CE417}"/>
              </a:ext>
            </a:extLst>
          </p:cNvPr>
          <p:cNvSpPr>
            <a:spLocks noGrp="1"/>
          </p:cNvSpPr>
          <p:nvPr>
            <p:ph type="title"/>
          </p:nvPr>
        </p:nvSpPr>
        <p:spPr>
          <a:xfrm>
            <a:off x="681038" y="365126"/>
            <a:ext cx="10672762" cy="706437"/>
          </a:xfrm>
        </p:spPr>
        <p:txBody>
          <a:bodyPr/>
          <a:lstStyle/>
          <a:p>
            <a:r>
              <a:rPr lang="en-US" dirty="0"/>
              <a:t>Results </a:t>
            </a:r>
          </a:p>
        </p:txBody>
      </p:sp>
      <p:sp>
        <p:nvSpPr>
          <p:cNvPr id="3" name="Content Placeholder 2">
            <a:extLst>
              <a:ext uri="{FF2B5EF4-FFF2-40B4-BE49-F238E27FC236}">
                <a16:creationId xmlns:a16="http://schemas.microsoft.com/office/drawing/2014/main" id="{7EFEFDDC-E337-BAE7-C55B-0FECD88527CC}"/>
              </a:ext>
            </a:extLst>
          </p:cNvPr>
          <p:cNvSpPr>
            <a:spLocks noGrp="1"/>
          </p:cNvSpPr>
          <p:nvPr>
            <p:ph idx="1"/>
          </p:nvPr>
        </p:nvSpPr>
        <p:spPr>
          <a:xfrm>
            <a:off x="681038" y="1184274"/>
            <a:ext cx="10898252" cy="5308599"/>
          </a:xfrm>
        </p:spPr>
        <p:txBody>
          <a:bodyPr>
            <a:normAutofit/>
          </a:bodyPr>
          <a:lstStyle/>
          <a:p>
            <a:pPr marL="0" indent="0">
              <a:buNone/>
            </a:pPr>
            <a:r>
              <a:rPr lang="en-IN" dirty="0"/>
              <a:t>The following patterns were noticed during our analysis : </a:t>
            </a:r>
          </a:p>
          <a:p>
            <a:pPr lvl="1"/>
            <a:r>
              <a:rPr lang="en-IN" dirty="0"/>
              <a:t>Sales is highest for months when there are festivals like Thanksgiving, Black Friday, Christmas</a:t>
            </a:r>
          </a:p>
          <a:p>
            <a:pPr lvl="1"/>
            <a:r>
              <a:rPr lang="en-IN" dirty="0"/>
              <a:t>Larger the size of the store, more is the sales</a:t>
            </a:r>
          </a:p>
          <a:p>
            <a:pPr lvl="1"/>
            <a:r>
              <a:rPr lang="en-IN" dirty="0"/>
              <a:t>When temperature is b/w 20 - 60, the companies have recorded highest sales</a:t>
            </a:r>
          </a:p>
          <a:p>
            <a:pPr lvl="1"/>
            <a:r>
              <a:rPr lang="en-IN" dirty="0"/>
              <a:t>Weekly Sales increased noticeably when the stores started offering promotions</a:t>
            </a:r>
          </a:p>
          <a:p>
            <a:pPr marL="0" indent="0">
              <a:buNone/>
            </a:pPr>
            <a:r>
              <a:rPr lang="en-US" dirty="0"/>
              <a:t>Recommendations for improving sales – </a:t>
            </a:r>
          </a:p>
          <a:p>
            <a:pPr lvl="1"/>
            <a:r>
              <a:rPr lang="en-US" dirty="0"/>
              <a:t>To improve sales in Type B and Type C, the stores can send out better promotional offers that should align with holiday season </a:t>
            </a:r>
          </a:p>
          <a:p>
            <a:pPr lvl="1"/>
            <a:r>
              <a:rPr lang="en-US" dirty="0"/>
              <a:t>Type B and Type C stores can increase the size of the store and their interiors to attract more customers </a:t>
            </a:r>
          </a:p>
          <a:p>
            <a:endParaRPr lang="en-US" dirty="0"/>
          </a:p>
          <a:p>
            <a:pPr marL="0" indent="0">
              <a:buNone/>
            </a:pPr>
            <a:endParaRPr lang="en-US" dirty="0"/>
          </a:p>
        </p:txBody>
      </p:sp>
    </p:spTree>
    <p:extLst>
      <p:ext uri="{BB962C8B-B14F-4D97-AF65-F5344CB8AC3E}">
        <p14:creationId xmlns:p14="http://schemas.microsoft.com/office/powerpoint/2010/main" val="3019707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B256-7CB6-D6A6-B677-17E7FF3DABF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F2117AF-750C-6E55-CF66-0E39F3E23EAB}"/>
              </a:ext>
            </a:extLst>
          </p:cNvPr>
          <p:cNvSpPr>
            <a:spLocks noGrp="1"/>
          </p:cNvSpPr>
          <p:nvPr>
            <p:ph idx="1"/>
          </p:nvPr>
        </p:nvSpPr>
        <p:spPr/>
        <p:txBody>
          <a:bodyPr/>
          <a:lstStyle/>
          <a:p>
            <a:r>
              <a:rPr lang="en-US" dirty="0">
                <a:hlinkClick r:id="rId2"/>
              </a:rPr>
              <a:t>https://facebook.github.io/prophet/</a:t>
            </a:r>
            <a:endParaRPr lang="en-US" dirty="0"/>
          </a:p>
          <a:p>
            <a:endParaRPr lang="en-US" dirty="0"/>
          </a:p>
          <a:p>
            <a:r>
              <a:rPr lang="en-US" dirty="0"/>
              <a:t>Instructions to download Prophet can be found here</a:t>
            </a:r>
          </a:p>
          <a:p>
            <a:pPr marL="0" indent="0">
              <a:buNone/>
            </a:pPr>
            <a:r>
              <a:rPr lang="en-US" dirty="0">
                <a:hlinkClick r:id="rId3"/>
              </a:rPr>
              <a:t>https://stackoverflow.com/questions/50808322/prophet-fbprophet-package-in-python</a:t>
            </a:r>
            <a:endParaRPr lang="en-US" dirty="0"/>
          </a:p>
          <a:p>
            <a:pPr marL="0" indent="0">
              <a:buNone/>
            </a:pPr>
            <a:endParaRPr lang="en-US" dirty="0"/>
          </a:p>
          <a:p>
            <a:r>
              <a:rPr lang="en-US" dirty="0"/>
              <a:t>Data can be downloaded from here</a:t>
            </a:r>
          </a:p>
          <a:p>
            <a:pPr marL="0" indent="0">
              <a:buNone/>
            </a:pPr>
            <a:r>
              <a:rPr lang="en-US" sz="2800" b="0" i="0" dirty="0">
                <a:hlinkClick r:id="rId4"/>
              </a:rPr>
              <a:t>https://www.kaggle.com/datasets/manjeetsingh/retaildataset?select=sales+data-set.csv</a:t>
            </a:r>
            <a:endParaRPr lang="en-US" sz="2800" b="0" i="0" dirty="0"/>
          </a:p>
          <a:p>
            <a:endParaRPr lang="en-US" dirty="0"/>
          </a:p>
          <a:p>
            <a:endParaRPr lang="en-US" dirty="0"/>
          </a:p>
          <a:p>
            <a:endParaRPr lang="en-US" dirty="0"/>
          </a:p>
        </p:txBody>
      </p:sp>
    </p:spTree>
    <p:extLst>
      <p:ext uri="{BB962C8B-B14F-4D97-AF65-F5344CB8AC3E}">
        <p14:creationId xmlns:p14="http://schemas.microsoft.com/office/powerpoint/2010/main" val="887108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7DEFF-67B0-A6AA-FA8A-3E08DDDD620A}"/>
              </a:ext>
            </a:extLst>
          </p:cNvPr>
          <p:cNvSpPr>
            <a:spLocks noGrp="1"/>
          </p:cNvSpPr>
          <p:nvPr>
            <p:ph type="title"/>
          </p:nvPr>
        </p:nvSpPr>
        <p:spPr>
          <a:xfrm>
            <a:off x="836675" y="356982"/>
            <a:ext cx="10515600" cy="818676"/>
          </a:xfrm>
        </p:spPr>
        <p:txBody>
          <a:bodyPr>
            <a:normAutofit/>
          </a:bodyPr>
          <a:lstStyle/>
          <a:p>
            <a:r>
              <a:rPr lang="en-US" sz="5200" dirty="0"/>
              <a:t>Index</a:t>
            </a:r>
          </a:p>
        </p:txBody>
      </p:sp>
      <p:graphicFrame>
        <p:nvGraphicFramePr>
          <p:cNvPr id="5" name="Content Placeholder 2">
            <a:extLst>
              <a:ext uri="{FF2B5EF4-FFF2-40B4-BE49-F238E27FC236}">
                <a16:creationId xmlns:a16="http://schemas.microsoft.com/office/drawing/2014/main" id="{2303BAD6-4FBA-B108-5AA6-D8E5473950B2}"/>
              </a:ext>
            </a:extLst>
          </p:cNvPr>
          <p:cNvGraphicFramePr>
            <a:graphicFrameLocks noGrp="1"/>
          </p:cNvGraphicFramePr>
          <p:nvPr>
            <p:ph idx="1"/>
            <p:extLst>
              <p:ext uri="{D42A27DB-BD31-4B8C-83A1-F6EECF244321}">
                <p14:modId xmlns:p14="http://schemas.microsoft.com/office/powerpoint/2010/main" val="300952847"/>
              </p:ext>
            </p:extLst>
          </p:nvPr>
        </p:nvGraphicFramePr>
        <p:xfrm>
          <a:off x="838200" y="1604865"/>
          <a:ext cx="10515600" cy="4572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051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55733C-638F-9DF6-D255-9E968FAEC85E}"/>
              </a:ext>
            </a:extLst>
          </p:cNvPr>
          <p:cNvPicPr>
            <a:picLocks noChangeAspect="1"/>
          </p:cNvPicPr>
          <p:nvPr/>
        </p:nvPicPr>
        <p:blipFill rotWithShape="1">
          <a:blip r:embed="rId3">
            <a:duotone>
              <a:schemeClr val="bg2">
                <a:shade val="45000"/>
                <a:satMod val="135000"/>
              </a:schemeClr>
              <a:prstClr val="white"/>
            </a:duotone>
          </a:blip>
          <a:srcRect t="15413"/>
          <a:stretch/>
        </p:blipFill>
        <p:spPr>
          <a:xfrm>
            <a:off x="0" y="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3E3D97-B4B7-E244-ECDD-A91AFEC1AD9A}"/>
              </a:ext>
            </a:extLst>
          </p:cNvPr>
          <p:cNvSpPr>
            <a:spLocks noGrp="1"/>
          </p:cNvSpPr>
          <p:nvPr>
            <p:ph type="title"/>
          </p:nvPr>
        </p:nvSpPr>
        <p:spPr>
          <a:xfrm>
            <a:off x="838200" y="365125"/>
            <a:ext cx="10515600" cy="1325563"/>
          </a:xfrm>
        </p:spPr>
        <p:txBody>
          <a:bodyPr>
            <a:normAutofit/>
          </a:bodyPr>
          <a:lstStyle/>
          <a:p>
            <a:r>
              <a:rPr lang="en-US" dirty="0"/>
              <a:t>Introduction</a:t>
            </a:r>
          </a:p>
        </p:txBody>
      </p:sp>
      <p:graphicFrame>
        <p:nvGraphicFramePr>
          <p:cNvPr id="4" name="Content Placeholder 3">
            <a:extLst>
              <a:ext uri="{FF2B5EF4-FFF2-40B4-BE49-F238E27FC236}">
                <a16:creationId xmlns:a16="http://schemas.microsoft.com/office/drawing/2014/main" id="{1ABAEEC2-6913-044E-F3E1-AB44AEB7E32B}"/>
              </a:ext>
            </a:extLst>
          </p:cNvPr>
          <p:cNvGraphicFramePr>
            <a:graphicFrameLocks noGrp="1"/>
          </p:cNvGraphicFramePr>
          <p:nvPr>
            <p:ph idx="1"/>
            <p:extLst>
              <p:ext uri="{D42A27DB-BD31-4B8C-83A1-F6EECF244321}">
                <p14:modId xmlns:p14="http://schemas.microsoft.com/office/powerpoint/2010/main" val="35188868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17060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607B-3879-C2CB-93AB-3149E635DD87}"/>
              </a:ext>
            </a:extLst>
          </p:cNvPr>
          <p:cNvSpPr>
            <a:spLocks noGrp="1"/>
          </p:cNvSpPr>
          <p:nvPr>
            <p:ph type="title"/>
          </p:nvPr>
        </p:nvSpPr>
        <p:spPr>
          <a:xfrm>
            <a:off x="517868" y="575327"/>
            <a:ext cx="8686800" cy="709765"/>
          </a:xfrm>
        </p:spPr>
        <p:txBody>
          <a:bodyPr>
            <a:normAutofit/>
          </a:bodyPr>
          <a:lstStyle/>
          <a:p>
            <a:r>
              <a:rPr lang="en-US" dirty="0"/>
              <a:t>Data </a:t>
            </a:r>
          </a:p>
        </p:txBody>
      </p:sp>
      <p:graphicFrame>
        <p:nvGraphicFramePr>
          <p:cNvPr id="4" name="Content Placeholder 3">
            <a:extLst>
              <a:ext uri="{FF2B5EF4-FFF2-40B4-BE49-F238E27FC236}">
                <a16:creationId xmlns:a16="http://schemas.microsoft.com/office/drawing/2014/main" id="{406502B5-DA15-8578-D202-3B623FE3B404}"/>
              </a:ext>
            </a:extLst>
          </p:cNvPr>
          <p:cNvGraphicFramePr>
            <a:graphicFrameLocks noGrp="1"/>
          </p:cNvGraphicFramePr>
          <p:nvPr>
            <p:ph idx="1"/>
            <p:extLst>
              <p:ext uri="{D42A27DB-BD31-4B8C-83A1-F6EECF244321}">
                <p14:modId xmlns:p14="http://schemas.microsoft.com/office/powerpoint/2010/main" val="1967317407"/>
              </p:ext>
            </p:extLst>
          </p:nvPr>
        </p:nvGraphicFramePr>
        <p:xfrm>
          <a:off x="517867" y="1457325"/>
          <a:ext cx="11291511" cy="4992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133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D081-5CB4-9698-62BB-DC156F45E5F3}"/>
              </a:ext>
            </a:extLst>
          </p:cNvPr>
          <p:cNvSpPr>
            <a:spLocks noGrp="1"/>
          </p:cNvSpPr>
          <p:nvPr>
            <p:ph type="title"/>
          </p:nvPr>
        </p:nvSpPr>
        <p:spPr>
          <a:xfrm>
            <a:off x="620027" y="131915"/>
            <a:ext cx="8622355" cy="1086680"/>
          </a:xfrm>
        </p:spPr>
        <p:txBody>
          <a:bodyPr>
            <a:normAutofit fontScale="90000"/>
          </a:bodyPr>
          <a:lstStyle/>
          <a:p>
            <a:r>
              <a:rPr lang="en-US" dirty="0"/>
              <a:t>EDA- Univariate Analysis  </a:t>
            </a:r>
            <a:br>
              <a:rPr lang="en-US" dirty="0"/>
            </a:br>
            <a:endParaRPr lang="en-US" dirty="0"/>
          </a:p>
        </p:txBody>
      </p:sp>
      <p:pic>
        <p:nvPicPr>
          <p:cNvPr id="13" name="Content Placeholder 12" descr="Graphical user interface&#10;&#10;Description automatically generated with low confidence">
            <a:extLst>
              <a:ext uri="{FF2B5EF4-FFF2-40B4-BE49-F238E27FC236}">
                <a16:creationId xmlns:a16="http://schemas.microsoft.com/office/drawing/2014/main" id="{C7713049-306E-DD7E-AA08-0C1E065CFB94}"/>
              </a:ext>
            </a:extLst>
          </p:cNvPr>
          <p:cNvPicPr>
            <a:picLocks noGrp="1" noChangeAspect="1"/>
          </p:cNvPicPr>
          <p:nvPr>
            <p:ph idx="1"/>
          </p:nvPr>
        </p:nvPicPr>
        <p:blipFill>
          <a:blip r:embed="rId2"/>
          <a:stretch>
            <a:fillRect/>
          </a:stretch>
        </p:blipFill>
        <p:spPr>
          <a:xfrm>
            <a:off x="257175" y="961421"/>
            <a:ext cx="11314798" cy="5887188"/>
          </a:xfrm>
        </p:spPr>
      </p:pic>
    </p:spTree>
    <p:extLst>
      <p:ext uri="{BB962C8B-B14F-4D97-AF65-F5344CB8AC3E}">
        <p14:creationId xmlns:p14="http://schemas.microsoft.com/office/powerpoint/2010/main" val="111918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FEA8-E30B-5DE7-5053-1DE3F3065AA9}"/>
              </a:ext>
            </a:extLst>
          </p:cNvPr>
          <p:cNvSpPr>
            <a:spLocks noGrp="1"/>
          </p:cNvSpPr>
          <p:nvPr>
            <p:ph type="title"/>
          </p:nvPr>
        </p:nvSpPr>
        <p:spPr>
          <a:xfrm>
            <a:off x="517867" y="365125"/>
            <a:ext cx="10835933" cy="938381"/>
          </a:xfrm>
        </p:spPr>
        <p:txBody>
          <a:bodyPr/>
          <a:lstStyle/>
          <a:p>
            <a:r>
              <a:rPr lang="en-US" dirty="0"/>
              <a:t>Insights from univariate analysis</a:t>
            </a:r>
          </a:p>
        </p:txBody>
      </p:sp>
      <p:graphicFrame>
        <p:nvGraphicFramePr>
          <p:cNvPr id="4" name="Content Placeholder 3">
            <a:extLst>
              <a:ext uri="{FF2B5EF4-FFF2-40B4-BE49-F238E27FC236}">
                <a16:creationId xmlns:a16="http://schemas.microsoft.com/office/drawing/2014/main" id="{D56E8F09-4FBC-4140-2385-7EF0E0DAA065}"/>
              </a:ext>
            </a:extLst>
          </p:cNvPr>
          <p:cNvGraphicFramePr>
            <a:graphicFrameLocks noGrp="1"/>
          </p:cNvGraphicFramePr>
          <p:nvPr>
            <p:ph idx="1"/>
            <p:extLst>
              <p:ext uri="{D42A27DB-BD31-4B8C-83A1-F6EECF244321}">
                <p14:modId xmlns:p14="http://schemas.microsoft.com/office/powerpoint/2010/main" val="3317983289"/>
              </p:ext>
            </p:extLst>
          </p:nvPr>
        </p:nvGraphicFramePr>
        <p:xfrm>
          <a:off x="517867" y="943583"/>
          <a:ext cx="11291511" cy="4280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8430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AED41-E6D6-7FE1-C411-1546002AA1CF}"/>
              </a:ext>
            </a:extLst>
          </p:cNvPr>
          <p:cNvSpPr>
            <a:spLocks noGrp="1"/>
          </p:cNvSpPr>
          <p:nvPr>
            <p:ph type="title"/>
          </p:nvPr>
        </p:nvSpPr>
        <p:spPr>
          <a:xfrm>
            <a:off x="7431710" y="1037765"/>
            <a:ext cx="7272338" cy="412738"/>
          </a:xfrm>
        </p:spPr>
        <p:txBody>
          <a:bodyPr>
            <a:noAutofit/>
          </a:bodyPr>
          <a:lstStyle/>
          <a:p>
            <a:r>
              <a:rPr lang="en-US" sz="3300" dirty="0"/>
              <a:t>EDA – Bivariate Analysis </a:t>
            </a:r>
          </a:p>
        </p:txBody>
      </p:sp>
      <p:pic>
        <p:nvPicPr>
          <p:cNvPr id="13" name="Content Placeholder 12" descr="Chart, histogram&#10;&#10;Description automatically generated">
            <a:extLst>
              <a:ext uri="{FF2B5EF4-FFF2-40B4-BE49-F238E27FC236}">
                <a16:creationId xmlns:a16="http://schemas.microsoft.com/office/drawing/2014/main" id="{757779E5-5B32-479D-CA2C-1A253FA93093}"/>
              </a:ext>
            </a:extLst>
          </p:cNvPr>
          <p:cNvPicPr>
            <a:picLocks noGrp="1" noChangeAspect="1"/>
          </p:cNvPicPr>
          <p:nvPr>
            <p:ph idx="1"/>
          </p:nvPr>
        </p:nvPicPr>
        <p:blipFill>
          <a:blip r:embed="rId2"/>
          <a:stretch>
            <a:fillRect/>
          </a:stretch>
        </p:blipFill>
        <p:spPr>
          <a:xfrm>
            <a:off x="905" y="226986"/>
            <a:ext cx="7415213" cy="3556000"/>
          </a:xfrm>
        </p:spPr>
      </p:pic>
      <p:pic>
        <p:nvPicPr>
          <p:cNvPr id="5" name="Content Placeholder 4" descr="Chart, bar chart&#10;&#10;Description automatically generated">
            <a:extLst>
              <a:ext uri="{FF2B5EF4-FFF2-40B4-BE49-F238E27FC236}">
                <a16:creationId xmlns:a16="http://schemas.microsoft.com/office/drawing/2014/main" id="{BB0B8FAA-07A9-C0F9-CD89-23647BD0A4FF}"/>
              </a:ext>
            </a:extLst>
          </p:cNvPr>
          <p:cNvPicPr>
            <a:picLocks noChangeAspect="1"/>
          </p:cNvPicPr>
          <p:nvPr/>
        </p:nvPicPr>
        <p:blipFill>
          <a:blip r:embed="rId3"/>
          <a:stretch>
            <a:fillRect/>
          </a:stretch>
        </p:blipFill>
        <p:spPr>
          <a:xfrm>
            <a:off x="7431710" y="1576240"/>
            <a:ext cx="4740745" cy="3271694"/>
          </a:xfrm>
          <a:prstGeom prst="rect">
            <a:avLst/>
          </a:prstGeom>
        </p:spPr>
      </p:pic>
      <p:pic>
        <p:nvPicPr>
          <p:cNvPr id="11" name="Picture 10" descr="Chart, histogram&#10;&#10;Description automatically generated">
            <a:extLst>
              <a:ext uri="{FF2B5EF4-FFF2-40B4-BE49-F238E27FC236}">
                <a16:creationId xmlns:a16="http://schemas.microsoft.com/office/drawing/2014/main" id="{03AC6690-68A8-A00F-B319-81EFE6A00CAD}"/>
              </a:ext>
            </a:extLst>
          </p:cNvPr>
          <p:cNvPicPr>
            <a:picLocks noChangeAspect="1"/>
          </p:cNvPicPr>
          <p:nvPr/>
        </p:nvPicPr>
        <p:blipFill>
          <a:blip r:embed="rId4"/>
          <a:stretch>
            <a:fillRect/>
          </a:stretch>
        </p:blipFill>
        <p:spPr>
          <a:xfrm>
            <a:off x="144687" y="3929063"/>
            <a:ext cx="7127651" cy="2782855"/>
          </a:xfrm>
          <a:prstGeom prst="rect">
            <a:avLst/>
          </a:prstGeom>
        </p:spPr>
      </p:pic>
    </p:spTree>
    <p:extLst>
      <p:ext uri="{BB962C8B-B14F-4D97-AF65-F5344CB8AC3E}">
        <p14:creationId xmlns:p14="http://schemas.microsoft.com/office/powerpoint/2010/main" val="437541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a line drawn on it&#10;&#10;Description automatically generated">
            <a:extLst>
              <a:ext uri="{FF2B5EF4-FFF2-40B4-BE49-F238E27FC236}">
                <a16:creationId xmlns:a16="http://schemas.microsoft.com/office/drawing/2014/main" id="{141C6273-FAE4-B133-FAA7-DD5545255E1F}"/>
              </a:ext>
            </a:extLst>
          </p:cNvPr>
          <p:cNvPicPr>
            <a:picLocks noChangeAspect="1"/>
          </p:cNvPicPr>
          <p:nvPr/>
        </p:nvPicPr>
        <p:blipFill>
          <a:blip r:embed="rId2"/>
          <a:stretch>
            <a:fillRect/>
          </a:stretch>
        </p:blipFill>
        <p:spPr>
          <a:xfrm>
            <a:off x="894945" y="3883063"/>
            <a:ext cx="11209506" cy="2974937"/>
          </a:xfrm>
          <a:prstGeom prst="rect">
            <a:avLst/>
          </a:prstGeom>
        </p:spPr>
      </p:pic>
      <p:pic>
        <p:nvPicPr>
          <p:cNvPr id="6" name="Picture 5" descr="A graph with different colored squares&#10;&#10;Description automatically generated">
            <a:extLst>
              <a:ext uri="{FF2B5EF4-FFF2-40B4-BE49-F238E27FC236}">
                <a16:creationId xmlns:a16="http://schemas.microsoft.com/office/drawing/2014/main" id="{22C8B6B8-B05F-34BE-E981-78621C6DA768}"/>
              </a:ext>
            </a:extLst>
          </p:cNvPr>
          <p:cNvPicPr>
            <a:picLocks noChangeAspect="1"/>
          </p:cNvPicPr>
          <p:nvPr/>
        </p:nvPicPr>
        <p:blipFill>
          <a:blip r:embed="rId3"/>
          <a:stretch>
            <a:fillRect/>
          </a:stretch>
        </p:blipFill>
        <p:spPr>
          <a:xfrm>
            <a:off x="107004" y="157344"/>
            <a:ext cx="10282136" cy="3589531"/>
          </a:xfrm>
          <a:prstGeom prst="rect">
            <a:avLst/>
          </a:prstGeom>
        </p:spPr>
      </p:pic>
    </p:spTree>
    <p:extLst>
      <p:ext uri="{BB962C8B-B14F-4D97-AF65-F5344CB8AC3E}">
        <p14:creationId xmlns:p14="http://schemas.microsoft.com/office/powerpoint/2010/main" val="1619816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4F162A-BEDF-381A-31B8-0773343661CD}"/>
              </a:ext>
            </a:extLst>
          </p:cNvPr>
          <p:cNvSpPr>
            <a:spLocks noGrp="1"/>
          </p:cNvSpPr>
          <p:nvPr>
            <p:ph type="title"/>
          </p:nvPr>
        </p:nvSpPr>
        <p:spPr>
          <a:xfrm>
            <a:off x="517867" y="486383"/>
            <a:ext cx="10835933" cy="690665"/>
          </a:xfrm>
        </p:spPr>
        <p:txBody>
          <a:bodyPr>
            <a:normAutofit fontScale="90000"/>
          </a:bodyPr>
          <a:lstStyle/>
          <a:p>
            <a:r>
              <a:rPr lang="en-US" dirty="0"/>
              <a:t>Insights from bivariate analysis</a:t>
            </a:r>
          </a:p>
        </p:txBody>
      </p:sp>
      <p:graphicFrame>
        <p:nvGraphicFramePr>
          <p:cNvPr id="5" name="Content Placeholder 3">
            <a:extLst>
              <a:ext uri="{FF2B5EF4-FFF2-40B4-BE49-F238E27FC236}">
                <a16:creationId xmlns:a16="http://schemas.microsoft.com/office/drawing/2014/main" id="{BFAF2995-6C03-A1DA-A6A4-0BE78CC3CDA6}"/>
              </a:ext>
            </a:extLst>
          </p:cNvPr>
          <p:cNvGraphicFramePr>
            <a:graphicFrameLocks noGrp="1"/>
          </p:cNvGraphicFramePr>
          <p:nvPr>
            <p:ph idx="1"/>
            <p:extLst>
              <p:ext uri="{D42A27DB-BD31-4B8C-83A1-F6EECF244321}">
                <p14:modId xmlns:p14="http://schemas.microsoft.com/office/powerpoint/2010/main" val="1743017919"/>
              </p:ext>
            </p:extLst>
          </p:nvPr>
        </p:nvGraphicFramePr>
        <p:xfrm>
          <a:off x="517867" y="1566153"/>
          <a:ext cx="11408243" cy="4669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7137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7081E88-63E5-054E-A939-A3DF4270DC79}">
  <we:reference id="4b785c87-866c-4bad-85d8-5d1ae467ac9a" version="3.5.1.0" store="EXCatalog" storeType="EXCatalog"/>
  <we:alternateReferences>
    <we:reference id="WA104381909" version="3.5.1.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 2013 - 2022</Template>
  <TotalTime>825</TotalTime>
  <Words>861</Words>
  <Application>Microsoft Office PowerPoint</Application>
  <PresentationFormat>Widescreen</PresentationFormat>
  <Paragraphs>66</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Retail Sales Forecasting</vt:lpstr>
      <vt:lpstr>Index</vt:lpstr>
      <vt:lpstr>Introduction</vt:lpstr>
      <vt:lpstr>Data </vt:lpstr>
      <vt:lpstr>EDA- Univariate Analysis   </vt:lpstr>
      <vt:lpstr>Insights from univariate analysis</vt:lpstr>
      <vt:lpstr>EDA – Bivariate Analysis </vt:lpstr>
      <vt:lpstr>PowerPoint Presentation</vt:lpstr>
      <vt:lpstr>Insights from bivariate analysis</vt:lpstr>
      <vt:lpstr>Time series Analysis </vt:lpstr>
      <vt:lpstr>PowerPoint Presentation</vt:lpstr>
      <vt:lpstr>Model</vt:lpstr>
      <vt:lpstr>Forecast</vt:lpstr>
      <vt:lpstr>Forecast</vt:lpstr>
      <vt:lpstr>Results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Price and Sales Forecasting</dc:title>
  <dc:creator>Chincholikar, Mrunalini</dc:creator>
  <cp:lastModifiedBy>Shreya Mukerjee</cp:lastModifiedBy>
  <cp:revision>38</cp:revision>
  <dcterms:created xsi:type="dcterms:W3CDTF">2023-04-17T17:20:54Z</dcterms:created>
  <dcterms:modified xsi:type="dcterms:W3CDTF">2023-12-08T06:00:31Z</dcterms:modified>
</cp:coreProperties>
</file>