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1857375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Lora Medium"/>
      <p:regular r:id="rId29"/>
      <p:bold r:id="rId30"/>
      <p:italic r:id="rId31"/>
      <p:boldItalic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IBM Plex Mono"/>
      <p:regular r:id="rId41"/>
      <p:bold r:id="rId42"/>
      <p:italic r:id="rId43"/>
      <p:boldItalic r:id="rId44"/>
    </p:embeddedFont>
    <p:embeddedFont>
      <p:font typeface="IBM Plex Sans SemiBol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44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4" orient="horz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42" Type="http://schemas.openxmlformats.org/officeDocument/2006/relationships/font" Target="fonts/IBMPlexMono-bold.fntdata"/><Relationship Id="rId41" Type="http://schemas.openxmlformats.org/officeDocument/2006/relationships/font" Target="fonts/IBMPlexMono-regular.fntdata"/><Relationship Id="rId22" Type="http://schemas.openxmlformats.org/officeDocument/2006/relationships/slide" Target="slides/slide17.xml"/><Relationship Id="rId44" Type="http://schemas.openxmlformats.org/officeDocument/2006/relationships/font" Target="fonts/IBMPlex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IBMPlexMono-italic.fntdata"/><Relationship Id="rId24" Type="http://schemas.openxmlformats.org/officeDocument/2006/relationships/slide" Target="slides/slide19.xml"/><Relationship Id="rId46" Type="http://schemas.openxmlformats.org/officeDocument/2006/relationships/font" Target="fonts/IBMPlexSansSemiBold-bold.fntdata"/><Relationship Id="rId23" Type="http://schemas.openxmlformats.org/officeDocument/2006/relationships/slide" Target="slides/slide18.xml"/><Relationship Id="rId45" Type="http://schemas.openxmlformats.org/officeDocument/2006/relationships/font" Target="fonts/IBMPlex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-bold.fntdata"/><Relationship Id="rId48" Type="http://schemas.openxmlformats.org/officeDocument/2006/relationships/font" Target="fonts/IBMPlexSansSemiBold-boldItalic.fntdata"/><Relationship Id="rId25" Type="http://schemas.openxmlformats.org/officeDocument/2006/relationships/font" Target="fonts/IBMPlexSans-regular.fntdata"/><Relationship Id="rId47" Type="http://schemas.openxmlformats.org/officeDocument/2006/relationships/font" Target="fonts/IBMPlexSansSemiBold-italic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Medium-italic.fntdata"/><Relationship Id="rId30" Type="http://schemas.openxmlformats.org/officeDocument/2006/relationships/font" Target="fonts/LoraMedium-bold.fntdata"/><Relationship Id="rId11" Type="http://schemas.openxmlformats.org/officeDocument/2006/relationships/slide" Target="slides/slide6.xml"/><Relationship Id="rId33" Type="http://schemas.openxmlformats.org/officeDocument/2006/relationships/font" Target="fonts/Lora-regular.fntdata"/><Relationship Id="rId10" Type="http://schemas.openxmlformats.org/officeDocument/2006/relationships/slide" Target="slides/slide5.xml"/><Relationship Id="rId32" Type="http://schemas.openxmlformats.org/officeDocument/2006/relationships/font" Target="fonts/Lora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Lora-italic.fntdata"/><Relationship Id="rId12" Type="http://schemas.openxmlformats.org/officeDocument/2006/relationships/slide" Target="slides/slide7.xml"/><Relationship Id="rId34" Type="http://schemas.openxmlformats.org/officeDocument/2006/relationships/font" Target="fonts/Lora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font" Target="fonts/Lora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ctrTitle"/>
          </p:nvPr>
        </p:nvSpPr>
        <p:spPr>
          <a:xfrm>
            <a:off x="613873" y="1168401"/>
            <a:ext cx="10964254" cy="23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IBM Plex Sans SemiBold"/>
              <a:buNone/>
              <a:defRPr b="0" i="0" sz="4800">
                <a:solidFill>
                  <a:srgbClr val="52525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528273" y="3731247"/>
            <a:ext cx="913545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b="0" i="0" sz="2400">
                <a:solidFill>
                  <a:srgbClr val="52525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52" name="Google Shape;52;p2"/>
          <p:cNvCxnSpPr/>
          <p:nvPr/>
        </p:nvCxnSpPr>
        <p:spPr>
          <a:xfrm>
            <a:off x="2880360" y="3649111"/>
            <a:ext cx="6431280" cy="0"/>
          </a:xfrm>
          <a:prstGeom prst="straightConnector1">
            <a:avLst/>
          </a:prstGeom>
          <a:noFill/>
          <a:ln cap="flat" cmpd="sng" w="9525">
            <a:solidFill>
              <a:srgbClr val="6C4DE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"/>
          <p:cNvSpPr/>
          <p:nvPr/>
        </p:nvSpPr>
        <p:spPr>
          <a:xfrm>
            <a:off x="4093580" y="5537419"/>
            <a:ext cx="4004840" cy="3043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IBM Corporation. All rights reserved.</a:t>
            </a:r>
            <a:endParaRPr/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887" y="6372553"/>
            <a:ext cx="613059" cy="24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53" y="6372101"/>
            <a:ext cx="163068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  <a:defRPr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838200" y="1600199"/>
            <a:ext cx="10744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>
                <a:solidFill>
                  <a:srgbClr val="26262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  <a:defRPr>
                <a:solidFill>
                  <a:srgbClr val="262626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3"/>
          <p:cNvCxnSpPr/>
          <p:nvPr/>
        </p:nvCxnSpPr>
        <p:spPr>
          <a:xfrm>
            <a:off x="838200" y="1296645"/>
            <a:ext cx="10515600" cy="368"/>
          </a:xfrm>
          <a:prstGeom prst="straightConnector1">
            <a:avLst/>
          </a:prstGeom>
          <a:noFill/>
          <a:ln cap="flat" cmpd="sng" w="9525">
            <a:solidFill>
              <a:srgbClr val="6C4DE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  <a:defRPr b="1" i="0">
                <a:solidFill>
                  <a:srgbClr val="52525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838200" y="1600200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>
                <a:solidFill>
                  <a:srgbClr val="26262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  <a:defRPr>
                <a:solidFill>
                  <a:srgbClr val="262626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2" type="body"/>
          </p:nvPr>
        </p:nvSpPr>
        <p:spPr>
          <a:xfrm>
            <a:off x="6172200" y="1600200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  <a:defRPr>
                <a:solidFill>
                  <a:srgbClr val="26262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  <a:defRPr>
                <a:solidFill>
                  <a:srgbClr val="262626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>
                <a:solidFill>
                  <a:srgbClr val="262626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>
                <a:solidFill>
                  <a:srgbClr val="52525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4" name="Google Shape;64;p4"/>
          <p:cNvCxnSpPr/>
          <p:nvPr/>
        </p:nvCxnSpPr>
        <p:spPr>
          <a:xfrm>
            <a:off x="838200" y="1364249"/>
            <a:ext cx="10515600" cy="368"/>
          </a:xfrm>
          <a:prstGeom prst="straightConnector1">
            <a:avLst/>
          </a:prstGeom>
          <a:noFill/>
          <a:ln cap="flat" cmpd="sng" w="9525">
            <a:solidFill>
              <a:srgbClr val="6C4DE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IBM Plex Sans SemiBold"/>
              <a:buNone/>
              <a:defRPr b="1" i="0" sz="4800">
                <a:solidFill>
                  <a:srgbClr val="52525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>
  <p:cSld name="2_Blan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  <a:defRPr b="1" i="0" sz="4000" u="none" cap="none" strike="noStrike">
                <a:solidFill>
                  <a:srgbClr val="52525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descr="Text, logo&#10;&#10;Description automatically generated" id="12" name="Google Shape;12;p1"/>
          <p:cNvPicPr preferRelativeResize="0"/>
          <p:nvPr/>
        </p:nvPicPr>
        <p:blipFill rotWithShape="1">
          <a:blip r:embed="rId1">
            <a:alphaModFix amt="5000"/>
          </a:blip>
          <a:srcRect b="0" l="-1923" r="70315" t="0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#BE95FF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#33B1FF</a:t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#FF7EB6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#08BDBA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Purple 40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Magenta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40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Teal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40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Cyan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40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#8A3FFC</a:t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#0072C3</a:t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#D02670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#007D79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Purple 60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Magenta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60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Teal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60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Cyan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60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Icon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r>
              <a:rPr b="0" i="0" lang="en-US" sz="18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000000</a:t>
            </a:r>
            <a:endParaRPr sz="180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Icon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</a:t>
            </a:r>
            <a:r>
              <a:rPr b="0" i="0" lang="en-US" sz="1800">
                <a:solidFill>
                  <a:srgbClr val="262626"/>
                </a:solidFill>
                <a:latin typeface="IBM Plex Mono"/>
                <a:ea typeface="IBM Plex Mono"/>
                <a:cs typeface="IBM Plex Mono"/>
                <a:sym typeface="IBM Plex Mono"/>
              </a:rPr>
              <a:t>FFFFFF</a:t>
            </a:r>
            <a:endParaRPr sz="1800">
              <a:solidFill>
                <a:srgbClr val="2626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#F6F2FF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#E5F6FF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#FFF0F7</a:t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#D9FBFB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Purple 10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Magenta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10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Teal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10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Cyan</a:t>
            </a:r>
            <a:r>
              <a:rPr b="1" i="0"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10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#C1C7CD</a:t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#F2F4F8</a:t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#BE95FF</a:t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#33B1FF</a:t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#08BDBA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BG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#78A9FF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Labels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#525252</a:t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#262626</a:t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37887" y="6372553"/>
            <a:ext cx="613059" cy="24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53" y="6372101"/>
            <a:ext cx="1630680" cy="247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ookerstudio.google.com/u/0/reporting/2962feb2-9e17-41a6-b3d5-6f4749dd9295/page/tuoNF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ctrTitle"/>
          </p:nvPr>
        </p:nvSpPr>
        <p:spPr>
          <a:xfrm>
            <a:off x="78700" y="1101975"/>
            <a:ext cx="85227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IBM Plex Sans SemiBold"/>
              <a:buNone/>
            </a:pPr>
            <a:r>
              <a:rPr b="1" lang="en-US" sz="3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IBM Data Analysis</a:t>
            </a:r>
            <a:endParaRPr b="1" sz="3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IBM Plex Sans SemiBold"/>
              <a:buNone/>
            </a:pPr>
            <a:r>
              <a:rPr b="1" lang="en-US" sz="3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Final Project</a:t>
            </a:r>
            <a:endParaRPr b="1" sz="3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-149377" y="3573822"/>
            <a:ext cx="913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Sujan Shrestha 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06/19/2024</a:t>
            </a:r>
            <a:endParaRPr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</a:t>
            </a:r>
            <a:r>
              <a:rPr lang="en-US" sz="2200" u="sng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the Dashboard</a:t>
            </a:r>
            <a:r>
              <a:rPr lang="en-US" sz="220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&gt;</a:t>
            </a:r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475" y="1901819"/>
            <a:ext cx="3054361" cy="305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DASHBOARD TAB 1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/>
              <a:t>Screenshot of dashboard tab 1 goes here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50" y="1387350"/>
            <a:ext cx="10468250" cy="48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DASHBOARD TAB 2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/>
              <a:t>Screenshot of dashboard tab 2 goes here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16850"/>
            <a:ext cx="10515599" cy="49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DASHBOARD TAB 3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/>
              <a:t>Screenshot of dashboard tab 3 goes here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00" y="1456225"/>
            <a:ext cx="10466399" cy="49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DISCUSSION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3" name="Google Shape;1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24" y="1825625"/>
            <a:ext cx="50931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OVERALL FINDINGS &amp; IMPLICATIONS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13816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 Medium"/>
                <a:ea typeface="Lora Medium"/>
                <a:cs typeface="Lora Medium"/>
                <a:sym typeface="Lora Medium"/>
              </a:rPr>
              <a:t>Findings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JavaScript, Python, and TypeScript dominate language usage, while newer languages like Rust and Go are gaining strong developer interest.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PostgreSQL leads database adoption, with rising use of MongoDB, Firebase, and Supabase in modern, cloud-based applications.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Linux, Docker, and cloud platforms (like AWS and Google Cloud) are the most used, reflecting the shift toward cloud-native and containerized development.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 Medium"/>
                <a:ea typeface="Lora Medium"/>
                <a:cs typeface="Lora Medium"/>
                <a:sym typeface="Lora Medium"/>
              </a:rPr>
              <a:t>Implications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Developers should focus on modern, versatile languages and tools like Python, TypeScript, Rust, and Go to stay competitive.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There is a clear industry move toward open-source, scalable, and serverless databases, favoring PostgreSQL and cloud-integrated solutions.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Platforms built around cloud infrastructure, containers, and DevOps tools are now essential, highlighting the need for platform fluency in development roles.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544291" y="2113900"/>
            <a:ext cx="680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Modern languages like TypeScript, Rust, and Go are reshaping development, while JavaScript and Python continue to dominate due to their versatility and wide adoption.</a:t>
            </a:r>
            <a:br>
              <a:rPr lang="en-US">
                <a:latin typeface="Lora"/>
                <a:ea typeface="Lora"/>
                <a:cs typeface="Lora"/>
                <a:sym typeface="Lora"/>
              </a:rPr>
            </a:b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PostgreSQL leads a growing preference for open-source, feature-rich databases, with MongoDB, Firebase, and Supabase rising in popularity for modern app architectures.</a:t>
            </a:r>
            <a:br>
              <a:rPr lang="en-US">
                <a:latin typeface="Lora"/>
                <a:ea typeface="Lora"/>
                <a:cs typeface="Lora"/>
                <a:sym typeface="Lora"/>
              </a:rPr>
            </a:b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Cloud-native platforms and tools such as Docker, Linux, and AWS have become essential, reflecting a strong shift toward containerization and scalable cloud solutions.</a:t>
            </a:r>
            <a:br>
              <a:rPr lang="en-US">
                <a:latin typeface="Lora"/>
                <a:ea typeface="Lora"/>
                <a:cs typeface="Lora"/>
                <a:sym typeface="Lora"/>
              </a:rPr>
            </a:b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Developers and organizations must adapt to these evolving technology trends to stay relevant, competitive, and prepared for the next wave of innovation in software development.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7" name="Google Shape;18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967" y="2113896"/>
            <a:ext cx="3054361" cy="305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4544291" y="1825625"/>
            <a:ext cx="680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4" name="Google Shape;19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348" y="1831700"/>
            <a:ext cx="4119600" cy="3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538248" y="383051"/>
            <a:ext cx="59290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 JOB POSTINGS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625" y="1620075"/>
            <a:ext cx="7541200" cy="4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75" y="1913650"/>
            <a:ext cx="3258864" cy="3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538248" y="383051"/>
            <a:ext cx="59290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/>
              <a:t>POPULAR LANGUAGES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25" y="1541350"/>
            <a:ext cx="7234976" cy="45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025" y="1541350"/>
            <a:ext cx="2880786" cy="4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711" y="2025672"/>
            <a:ext cx="3194581" cy="319458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782054" y="263810"/>
            <a:ext cx="85085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b="1" i="0" lang="en-US" sz="4000">
                <a:solidFill>
                  <a:srgbClr val="525252"/>
                </a:solidFill>
                <a:latin typeface="Lora"/>
                <a:ea typeface="Lora"/>
                <a:cs typeface="Lora"/>
                <a:sym typeface="Lora"/>
              </a:rPr>
              <a:t>OUTLINE</a:t>
            </a:r>
            <a:endParaRPr b="1" i="0" sz="4000">
              <a:solidFill>
                <a:srgbClr val="52525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Executive Summary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Methodology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Lora"/>
              <a:buChar char="•"/>
            </a:pPr>
            <a:r>
              <a:rPr i="0" lang="en-US" sz="1800" u="none" cap="none" strike="noStrike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Visualization – Charts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Lora"/>
              <a:buChar char="•"/>
            </a:pPr>
            <a:r>
              <a:rPr i="0" lang="en-US" sz="1800" u="none" cap="none" strike="noStrike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Dashboard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Discussion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Lora"/>
              <a:buChar char="•"/>
            </a:pPr>
            <a:r>
              <a:rPr i="0" lang="en-US" sz="1800" u="none" cap="none" strike="noStrike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Findings &amp; Implications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Appendix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783126" y="275440"/>
            <a:ext cx="856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EXECUTIVE SUMMARY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An Analytical Review of Programming Language and Database Trends in 2024</a:t>
            </a:r>
            <a:endParaRPr b="1" sz="800">
              <a:latin typeface="Lora"/>
              <a:ea typeface="Lora"/>
              <a:cs typeface="Lora"/>
              <a:sym typeface="Lora"/>
            </a:endParaRPr>
          </a:p>
          <a:p>
            <a:pPr indent="-31496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6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Current Technology Usage</a:t>
            </a:r>
            <a:endParaRPr b="1" sz="8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The Top 10 Programming Languages Used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The Top 10 Databases Used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The Top 10 Platforms Used</a:t>
            </a:r>
            <a:endParaRPr sz="12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33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The Top 10 Web Frameworks Used</a:t>
            </a:r>
            <a:endParaRPr sz="12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4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6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Future Technology Trends</a:t>
            </a:r>
            <a:endParaRPr b="1" sz="16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33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Top 10 Languages Desired Next Year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Top 10 Databases Desired Next Year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Top 10 Desired Platforms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Top 10 Desired Web Frameworks</a:t>
            </a:r>
            <a:endParaRPr sz="12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49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60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Demographics</a:t>
            </a:r>
            <a:endParaRPr b="1" sz="16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Respondents by Age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Respondent Count by Country</a:t>
            </a:r>
            <a:endParaRPr sz="1200"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Respondent Distribution by Education Level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33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Respondent Count by Age, Classified by Education Level</a:t>
            </a:r>
            <a:endParaRPr sz="200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494" y="2302762"/>
            <a:ext cx="3194581" cy="31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770021" y="365125"/>
            <a:ext cx="76478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47" y="2262036"/>
            <a:ext cx="3054361" cy="30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Analyzes developer preferences from the 2024 Stack Overflow Survey.</a:t>
            </a:r>
            <a:b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Focuses on current and future technology usage trends.</a:t>
            </a:r>
            <a:b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Includes insights into developer demographics worldwide.</a:t>
            </a:r>
            <a:b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Aims to guide tech leaders, educators, and recruiters.</a:t>
            </a:r>
            <a:b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"/>
              <a:buChar char="•"/>
            </a:pPr>
            <a:r>
              <a:rPr lang="en-US" sz="2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Uses visual dashboards to present data clearly and comparably.</a:t>
            </a:r>
            <a:endParaRPr sz="2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782053" y="376642"/>
            <a:ext cx="72307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METHODOLOGY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7299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Data Collection</a:t>
            </a:r>
            <a:endParaRPr b="1"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78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35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Source: 2024 Stack Overflow Developer Survey dataset.</a:t>
            </a:r>
            <a:endParaRPr sz="1350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78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350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Data gathered from thousands of global respondents, including both professionals and students.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177299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Data Cleaning &amp; Preprocessing</a:t>
            </a:r>
            <a:endParaRPr b="1"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Removed incomplete, inconsistent, or duplicate responses.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Standardized categorical variables (e.g., language names, database types).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Converted raw text responses into structured formats for analysis.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177299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b="1"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Data Analysis</a:t>
            </a:r>
            <a:endParaRPr b="1"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Aggregated and ranked data to identify top 10 items in each category (e.g., languages, databases).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Calculated distributions and preference shifts using comparative metrics.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69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Lora"/>
              <a:buChar char="●"/>
            </a:pPr>
            <a:r>
              <a:rPr lang="en-US" sz="1505">
                <a:solidFill>
                  <a:srgbClr val="262626"/>
                </a:solidFill>
                <a:latin typeface="Lora"/>
                <a:ea typeface="Lora"/>
                <a:cs typeface="Lora"/>
                <a:sym typeface="Lora"/>
              </a:rPr>
              <a:t>Used statistical summaries to highlight usage vs. aspiration gaps.</a:t>
            </a:r>
            <a:endParaRPr sz="1505">
              <a:solidFill>
                <a:srgbClr val="262626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61111"/>
              <a:buNone/>
            </a:pPr>
            <a:r>
              <a:t/>
            </a:r>
            <a:endParaRPr b="0" i="0" sz="1395" u="none" cap="none" strike="noStrike">
              <a:solidFill>
                <a:srgbClr val="2626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55" y="1831709"/>
            <a:ext cx="3194581" cy="319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PROGRAMMING LANGUAGE TRENDS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813816" y="1825625"/>
            <a:ext cx="2228642" cy="5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/>
              <a:t>Current Year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6172200" y="1825625"/>
            <a:ext cx="1758142" cy="5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/>
              <a:t>Next Year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&lt;Bar chart of top 10 programming languages for the current year goes here.&gt;</a:t>
            </a:r>
            <a:endParaRPr sz="1200"/>
          </a:p>
        </p:txBody>
      </p:sp>
      <p:sp>
        <p:nvSpPr>
          <p:cNvPr id="112" name="Google Shape;112;p13"/>
          <p:cNvSpPr txBox="1"/>
          <p:nvPr/>
        </p:nvSpPr>
        <p:spPr>
          <a:xfrm>
            <a:off x="6172200" y="2506661"/>
            <a:ext cx="46149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 Bar chart of top 10 programming languages for the next year goes here.&gt;</a:t>
            </a:r>
            <a:endParaRPr sz="1200"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25" y="2327575"/>
            <a:ext cx="5143869" cy="38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321150"/>
            <a:ext cx="5339346" cy="38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IBM Plex Sans SemiBold"/>
              <a:buNone/>
            </a:pPr>
            <a:r>
              <a:rPr lang="en-US" sz="2400">
                <a:latin typeface="Lora"/>
                <a:ea typeface="Lora"/>
                <a:cs typeface="Lora"/>
                <a:sym typeface="Lora"/>
              </a:rPr>
              <a:t>PROGRAMMING LANGUAGE TRENDS - FINDINGS &amp; IMPLICATIONS</a:t>
            </a:r>
            <a:endParaRPr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813816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Findings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•"/>
            </a:pPr>
            <a: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JavaScript &amp; Python dominate in usage, with Python growing due to its role in data science and AI.</a:t>
            </a:r>
            <a:b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5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•"/>
            </a:pPr>
            <a: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TypeScript and Rust are rapidly gaining popularity, with TypeScript favored for large-scale web apps and Rust for system-level and performance-critical applications.</a:t>
            </a:r>
            <a:b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5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•"/>
            </a:pPr>
            <a: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Go continues to rise, especially in cloud-native and microservices development.</a:t>
            </a:r>
            <a:endParaRPr sz="15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1" name="Google Shape;12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Implications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•"/>
            </a:pPr>
            <a: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Skill Demand: JavaScript, Python, TypeScript, and Rust will be key languages for developers, especially in web, cloud, and AI roles.</a:t>
            </a:r>
            <a:endParaRPr sz="15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ora"/>
              <a:buChar char="•"/>
            </a:pPr>
            <a:r>
              <a:rPr lang="en-US" sz="15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Institutions should focus on TypeScript, Go, and Rust to equip students with skills for modern development</a:t>
            </a:r>
            <a:endParaRPr sz="1500"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Font typeface="Lora"/>
              <a:buChar char="•"/>
            </a:pPr>
            <a:r>
              <a:rPr lang="en-US" sz="1500">
                <a:latin typeface="Lora"/>
                <a:ea typeface="Lora"/>
                <a:cs typeface="Lora"/>
                <a:sym typeface="Lora"/>
              </a:rPr>
              <a:t>Companies may shift from Java/C# to Kotlin and Go for modern, scalable solutions.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882284" y="3992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DATABASE TRENDS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813816" y="1825625"/>
            <a:ext cx="2228642" cy="5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Current Year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15"/>
          <p:cNvSpPr txBox="1"/>
          <p:nvPr>
            <p:ph idx="2" type="body"/>
          </p:nvPr>
        </p:nvSpPr>
        <p:spPr>
          <a:xfrm>
            <a:off x="6172200" y="1825625"/>
            <a:ext cx="1758142" cy="50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>
                <a:latin typeface="Lora"/>
                <a:ea typeface="Lora"/>
                <a:cs typeface="Lora"/>
                <a:sym typeface="Lora"/>
              </a:rPr>
              <a:t>Next Year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 Bar chart of top 10 databases for the current year goes here &gt;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 Bar chart of top 10 databases for the next year goes here.&gt;</a:t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28950"/>
            <a:ext cx="5258650" cy="406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50" y="2255850"/>
            <a:ext cx="5496635" cy="40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48985" y="365125"/>
            <a:ext cx="120940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IBM Plex Sans SemiBold"/>
              <a:buNone/>
            </a:pPr>
            <a:r>
              <a:rPr lang="en-US" sz="3800">
                <a:latin typeface="Lora"/>
                <a:ea typeface="Lora"/>
                <a:cs typeface="Lora"/>
                <a:sym typeface="Lora"/>
              </a:rPr>
              <a:t>DATABASE TRENDS - FINDINGS &amp; IMPLICATIONS</a:t>
            </a:r>
            <a:endParaRPr sz="3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13816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 Medium"/>
                <a:ea typeface="Lora Medium"/>
                <a:cs typeface="Lora Medium"/>
                <a:sym typeface="Lora Medium"/>
              </a:rPr>
              <a:t>Findings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 sz="31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PostgreSQL is the most used and most admired database, signaling its dominance in both open-source and enterprise projects.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MySQL, SQLite, and MongoDB remain popular, with MongoDB leading among NoSQL solutions for flexible, document-based data handling.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Newer and cloud-native databases like Firebase, Supabase, and DynamoDB are rising quickly, especially in web, mobile, and serverless environments.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n-US">
                <a:latin typeface="Lora Medium"/>
                <a:ea typeface="Lora Medium"/>
                <a:cs typeface="Lora Medium"/>
                <a:sym typeface="Lora Medium"/>
              </a:rPr>
              <a:t>Implications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Developers should focus on PostgreSQL and MongoDB to align with current market demands and project preferences.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Companies are moving toward scalable, cloud-friendly databases, reducing reliance on legacy systems like Oracle and SQL Server.</a:t>
            </a:r>
            <a:b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•"/>
            </a:pPr>
            <a:r>
              <a:rPr lang="en-US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 growth of real-time and backend-as-a-service platforms indicates a shift toward faster, lightweight development workflows, especially for startups and mobile-first teams.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