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76" r:id="rId6"/>
    <p:sldId id="284" r:id="rId7"/>
    <p:sldId id="273" r:id="rId8"/>
    <p:sldId id="275" r:id="rId9"/>
    <p:sldId id="282" r:id="rId10"/>
    <p:sldId id="283" r:id="rId11"/>
    <p:sldId id="294" r:id="rId12"/>
    <p:sldId id="299" r:id="rId13"/>
    <p:sldId id="296" r:id="rId14"/>
    <p:sldId id="306" r:id="rId15"/>
    <p:sldId id="278" r:id="rId16"/>
    <p:sldId id="301" r:id="rId17"/>
    <p:sldId id="302" r:id="rId18"/>
    <p:sldId id="307" r:id="rId19"/>
    <p:sldId id="308" r:id="rId20"/>
    <p:sldId id="309" r:id="rId21"/>
    <p:sldId id="310" r:id="rId22"/>
  </p:sldIdLst>
  <p:sldSz cx="9144000" cy="6858000" type="screen4x3"/>
  <p:notesSz cx="6858000" cy="9144000"/>
  <p:defaultTextStyle>
    <a:defPPr>
      <a:defRPr lang="en-GB"/>
    </a:defPPr>
    <a:lvl1pPr marL="0" lvl="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1pPr>
    <a:lvl2pPr marL="742950" lvl="1" indent="-28575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5pPr>
    <a:lvl6pPr marL="2286000" lvl="5"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6pPr>
    <a:lvl7pPr marL="2743200" lvl="6"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7pPr>
    <a:lvl8pPr marL="3200400" lvl="7"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8pPr>
    <a:lvl9pPr marL="3657600" lvl="8"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323" autoAdjust="0"/>
  </p:normalViewPr>
  <p:slideViewPr>
    <p:cSldViewPr showGuides="1">
      <p:cViewPr varScale="1">
        <p:scale>
          <a:sx n="63" d="100"/>
          <a:sy n="63" d="100"/>
        </p:scale>
        <p:origin x="-1596"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AutoShape 1"/>
          <p:cNvSpPr/>
          <p:nvPr/>
        </p:nvSpPr>
        <p:spPr>
          <a:xfrm>
            <a:off x="0" y="0"/>
            <a:ext cx="6858000" cy="9144000"/>
          </a:xfrm>
          <a:prstGeom prst="roundRect">
            <a:avLst>
              <a:gd name="adj" fmla="val 23"/>
            </a:avLst>
          </a:prstGeom>
          <a:solidFill>
            <a:srgbClr val="FFFFFF"/>
          </a:solidFill>
          <a:ln w="9360">
            <a:noFill/>
          </a:ln>
        </p:spPr>
        <p:txBody>
          <a:bodyPr wrap="none" anchor="ctr" anchorCtr="0"/>
          <a:lstStyle/>
          <a:p>
            <a:pPr lvl="0"/>
            <a:endParaRPr lang="en-US" altLang="x-none" dirty="0"/>
          </a:p>
        </p:txBody>
      </p:sp>
      <p:sp>
        <p:nvSpPr>
          <p:cNvPr id="59395" name="AutoShape 2"/>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6" name="AutoShape 3"/>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7" name="AutoShape 4"/>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8" name="AutoShape 5"/>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9" name="AutoShape 6"/>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400" name="AutoShape 7"/>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401" name="Text Box 8"/>
          <p:cNvSpPr txBox="1"/>
          <p:nvPr/>
        </p:nvSpPr>
        <p:spPr>
          <a:xfrm>
            <a:off x="0" y="0"/>
            <a:ext cx="2971800" cy="457200"/>
          </a:xfrm>
          <a:prstGeom prst="rect">
            <a:avLst/>
          </a:prstGeom>
          <a:noFill/>
          <a:ln w="9525">
            <a:noFill/>
          </a:ln>
        </p:spPr>
        <p:txBody>
          <a:bodyPr wrap="none" anchor="ctr" anchorCtr="0"/>
          <a:lstStyle/>
          <a:p>
            <a:pPr lvl="0"/>
            <a:endParaRPr lang="en-US" altLang="x-none" dirty="0"/>
          </a:p>
        </p:txBody>
      </p:sp>
      <p:sp>
        <p:nvSpPr>
          <p:cNvPr id="59402" name="Text Box 9"/>
          <p:cNvSpPr txBox="1"/>
          <p:nvPr/>
        </p:nvSpPr>
        <p:spPr>
          <a:xfrm>
            <a:off x="3884613" y="0"/>
            <a:ext cx="2971800" cy="457200"/>
          </a:xfrm>
          <a:prstGeom prst="rect">
            <a:avLst/>
          </a:prstGeom>
          <a:noFill/>
          <a:ln w="9525">
            <a:noFill/>
          </a:ln>
        </p:spPr>
        <p:txBody>
          <a:bodyPr wrap="none" anchor="ctr" anchorCtr="0"/>
          <a:lstStyle/>
          <a:p>
            <a:pPr lvl="0"/>
            <a:endParaRPr lang="en-US" altLang="x-none" dirty="0"/>
          </a:p>
        </p:txBody>
      </p:sp>
      <p:sp>
        <p:nvSpPr>
          <p:cNvPr id="59403" name="Rectangle 10"/>
          <p:cNvSpPr>
            <a:spLocks noGrp="1" noRot="1" noChangeAspect="1"/>
          </p:cNvSpPr>
          <p:nvPr>
            <p:ph type="sldImg"/>
          </p:nvPr>
        </p:nvSpPr>
        <p:spPr>
          <a:xfrm>
            <a:off x="1143000" y="685800"/>
            <a:ext cx="4560888" cy="3417888"/>
          </a:xfrm>
          <a:prstGeom prst="rect">
            <a:avLst/>
          </a:prstGeom>
          <a:noFill/>
          <a:ln w="9360" cap="flat" cmpd="sng">
            <a:solidFill>
              <a:srgbClr val="000000"/>
            </a:solidFill>
            <a:prstDash val="solid"/>
            <a:miter/>
            <a:headEnd type="none" w="med" len="med"/>
            <a:tailEnd type="none" w="med" len="med"/>
          </a:ln>
        </p:spPr>
      </p:sp>
      <p:sp>
        <p:nvSpPr>
          <p:cNvPr id="3083" name="Rectangle 11"/>
          <p:cNvSpPr>
            <a:spLocks noGrp="1" noChangeArrowheads="1"/>
          </p:cNvSpPr>
          <p:nvPr>
            <p:ph type="body"/>
          </p:nvPr>
        </p:nvSpPr>
        <p:spPr bwMode="auto">
          <a:xfrm>
            <a:off x="685800" y="4343400"/>
            <a:ext cx="5475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59405" name="Text Box 12"/>
          <p:cNvSpPr txBox="1"/>
          <p:nvPr/>
        </p:nvSpPr>
        <p:spPr>
          <a:xfrm>
            <a:off x="0" y="8685213"/>
            <a:ext cx="2971800" cy="457200"/>
          </a:xfrm>
          <a:prstGeom prst="rect">
            <a:avLst/>
          </a:prstGeom>
          <a:noFill/>
          <a:ln w="9525">
            <a:noFill/>
          </a:ln>
        </p:spPr>
        <p:txBody>
          <a:bodyPr wrap="none" anchor="ctr" anchorCtr="0"/>
          <a:lstStyle/>
          <a:p>
            <a:pPr lvl="0"/>
            <a:endParaRPr lang="en-US" altLang="x-none" dirty="0"/>
          </a:p>
        </p:txBody>
      </p:sp>
      <p:sp>
        <p:nvSpPr>
          <p:cNvPr id="3085" name="Rectangle 13"/>
          <p:cNvSpPr>
            <a:spLocks noGrp="1" noChangeArrowheads="1"/>
          </p:cNvSpPr>
          <p:nvPr>
            <p:ph type="sldNum"/>
          </p:nvPr>
        </p:nvSpPr>
        <p:spPr bwMode="auto">
          <a:xfrm>
            <a:off x="3884613" y="8685213"/>
            <a:ext cx="29606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p>
            <a:pPr lvl="0" algn="r" defTabSz="449580" eaLnBrk="1" hangingPunct="1">
              <a:buClrTx/>
              <a:buSzPct val="45000"/>
              <a:buFontTx/>
              <a:buNone/>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60419"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60420"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7782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7782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79875"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79876"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57712" cy="3417888"/>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457200"/>
            <a:ext cx="2054225" cy="5637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1863" cy="563721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B97365-EBCA-4027-87D5-99FC1D4DF0BB}" type="datetimeFigureOut">
              <a:rPr lang="en-US" smtClean="0"/>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225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1850" y="1981200"/>
            <a:ext cx="4033838"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smtClean="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p:nvPr/>
        </p:nvGrpSpPr>
        <p:grpSpPr>
          <a:xfrm>
            <a:off x="0" y="0"/>
            <a:ext cx="9132888" cy="6846888"/>
            <a:chOff x="0" y="0"/>
            <a:chExt cx="5753" cy="4313"/>
          </a:xfrm>
        </p:grpSpPr>
        <p:sp>
          <p:nvSpPr>
            <p:cNvPr id="2056" name="Rectangle 2"/>
            <p:cNvSpPr/>
            <p:nvPr/>
          </p:nvSpPr>
          <p:spPr>
            <a:xfrm>
              <a:off x="0" y="0"/>
              <a:ext cx="2201" cy="4313"/>
            </a:xfrm>
            <a:prstGeom prst="rect">
              <a:avLst/>
            </a:prstGeom>
            <a:gradFill rotWithShape="0">
              <a:gsLst>
                <a:gs pos="0">
                  <a:srgbClr val="FFFFFF"/>
                </a:gs>
                <a:gs pos="100000">
                  <a:srgbClr val="CCCCE6"/>
                </a:gs>
              </a:gsLst>
              <a:lin ang="0" scaled="1"/>
              <a:tileRect/>
            </a:gradFill>
            <a:ln w="9525">
              <a:noFill/>
            </a:ln>
          </p:spPr>
          <p:txBody>
            <a:bodyPr wrap="none" anchor="ctr" anchorCtr="0"/>
            <a:lstStyle/>
            <a:p>
              <a:pPr lvl="0"/>
              <a:endParaRPr lang="en-US" altLang="x-none" dirty="0">
                <a:latin typeface="Arial" panose="020B0604020202020204" pitchFamily="34" charset="0"/>
              </a:endParaRPr>
            </a:p>
          </p:txBody>
        </p:sp>
        <p:sp>
          <p:nvSpPr>
            <p:cNvPr id="2057" name="Rectangle 3"/>
            <p:cNvSpPr/>
            <p:nvPr/>
          </p:nvSpPr>
          <p:spPr>
            <a:xfrm>
              <a:off x="1081" y="1065"/>
              <a:ext cx="4672" cy="1589"/>
            </a:xfrm>
            <a:prstGeom prst="rect">
              <a:avLst/>
            </a:prstGeom>
            <a:solidFill>
              <a:srgbClr val="00007D"/>
            </a:solidFill>
            <a:ln w="9525">
              <a:noFill/>
            </a:ln>
          </p:spPr>
          <p:txBody>
            <a:bodyPr wrap="none" anchor="ctr" anchorCtr="0"/>
            <a:lstStyle/>
            <a:p>
              <a:pPr lvl="0"/>
              <a:endParaRPr lang="en-US" altLang="x-none" dirty="0">
                <a:latin typeface="Arial" panose="020B0604020202020204" pitchFamily="34" charset="0"/>
              </a:endParaRPr>
            </a:p>
          </p:txBody>
        </p:sp>
        <p:grpSp>
          <p:nvGrpSpPr>
            <p:cNvPr id="2058" name="Group 4"/>
            <p:cNvGrpSpPr/>
            <p:nvPr/>
          </p:nvGrpSpPr>
          <p:grpSpPr>
            <a:xfrm>
              <a:off x="0" y="672"/>
              <a:ext cx="1799" cy="1982"/>
              <a:chOff x="0" y="672"/>
              <a:chExt cx="1799" cy="1982"/>
            </a:xfrm>
          </p:grpSpPr>
          <p:sp>
            <p:nvSpPr>
              <p:cNvPr id="2059" name="Rectangle 5"/>
              <p:cNvSpPr/>
              <p:nvPr/>
            </p:nvSpPr>
            <p:spPr>
              <a:xfrm>
                <a:off x="361" y="2257"/>
                <a:ext cx="356" cy="397"/>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sp>
            <p:nvSpPr>
              <p:cNvPr id="2060" name="Rectangle 6"/>
              <p:cNvSpPr/>
              <p:nvPr/>
            </p:nvSpPr>
            <p:spPr>
              <a:xfrm>
                <a:off x="1081" y="1065"/>
                <a:ext cx="355" cy="398"/>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1" name="Rectangle 7"/>
              <p:cNvSpPr/>
              <p:nvPr/>
            </p:nvSpPr>
            <p:spPr>
              <a:xfrm>
                <a:off x="1437" y="672"/>
                <a:ext cx="362" cy="393"/>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2" name="Rectangle 8"/>
              <p:cNvSpPr/>
              <p:nvPr/>
            </p:nvSpPr>
            <p:spPr>
              <a:xfrm>
                <a:off x="719" y="2257"/>
                <a:ext cx="361" cy="397"/>
              </a:xfrm>
              <a:prstGeom prst="rect">
                <a:avLst/>
              </a:prstGeom>
              <a:solidFill>
                <a:srgbClr val="00007D"/>
              </a:solidFill>
              <a:ln w="9525">
                <a:noFill/>
              </a:ln>
            </p:spPr>
            <p:txBody>
              <a:bodyPr wrap="none" anchor="ctr" anchorCtr="0"/>
              <a:lstStyle/>
              <a:p>
                <a:pPr lvl="0"/>
                <a:endParaRPr lang="en-US" altLang="x-none" dirty="0">
                  <a:latin typeface="Arial" panose="020B0604020202020204" pitchFamily="34" charset="0"/>
                </a:endParaRPr>
              </a:p>
            </p:txBody>
          </p:sp>
          <p:sp>
            <p:nvSpPr>
              <p:cNvPr id="2063" name="Rectangle 9"/>
              <p:cNvSpPr/>
              <p:nvPr/>
            </p:nvSpPr>
            <p:spPr>
              <a:xfrm>
                <a:off x="1437" y="1065"/>
                <a:ext cx="362" cy="398"/>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sp>
            <p:nvSpPr>
              <p:cNvPr id="2064" name="Rectangle 10"/>
              <p:cNvSpPr/>
              <p:nvPr/>
            </p:nvSpPr>
            <p:spPr>
              <a:xfrm>
                <a:off x="719" y="1464"/>
                <a:ext cx="361" cy="392"/>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5" name="Rectangle 11"/>
              <p:cNvSpPr/>
              <p:nvPr/>
            </p:nvSpPr>
            <p:spPr>
              <a:xfrm>
                <a:off x="0" y="1464"/>
                <a:ext cx="360" cy="392"/>
              </a:xfrm>
              <a:prstGeom prst="rect">
                <a:avLst/>
              </a:prstGeom>
              <a:solidFill>
                <a:srgbClr val="00007D"/>
              </a:solidFill>
              <a:ln w="9525">
                <a:noFill/>
              </a:ln>
            </p:spPr>
            <p:txBody>
              <a:bodyPr wrap="none" anchor="ctr" anchorCtr="0"/>
              <a:lstStyle/>
              <a:p>
                <a:pPr lvl="0"/>
                <a:endParaRPr lang="en-US" altLang="x-none" dirty="0">
                  <a:latin typeface="Arial" panose="020B0604020202020204" pitchFamily="34" charset="0"/>
                </a:endParaRPr>
              </a:p>
            </p:txBody>
          </p:sp>
          <p:sp>
            <p:nvSpPr>
              <p:cNvPr id="2066" name="Rectangle 12"/>
              <p:cNvSpPr/>
              <p:nvPr/>
            </p:nvSpPr>
            <p:spPr>
              <a:xfrm>
                <a:off x="1081" y="1464"/>
                <a:ext cx="355" cy="392"/>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sp>
            <p:nvSpPr>
              <p:cNvPr id="2067" name="Rectangle 13"/>
              <p:cNvSpPr/>
              <p:nvPr/>
            </p:nvSpPr>
            <p:spPr>
              <a:xfrm>
                <a:off x="361" y="1857"/>
                <a:ext cx="356" cy="399"/>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8" name="Rectangle 14"/>
              <p:cNvSpPr/>
              <p:nvPr/>
            </p:nvSpPr>
            <p:spPr>
              <a:xfrm>
                <a:off x="719" y="1857"/>
                <a:ext cx="361" cy="399"/>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grpSp>
      </p:grpSp>
      <p:sp>
        <p:nvSpPr>
          <p:cNvPr id="2051" name="Rectangle 15"/>
          <p:cNvSpPr>
            <a:spLocks noGrp="1"/>
          </p:cNvSpPr>
          <p:nvPr>
            <p:ph type="title"/>
          </p:nvPr>
        </p:nvSpPr>
        <p:spPr>
          <a:xfrm>
            <a:off x="457200" y="457200"/>
            <a:ext cx="8218488" cy="1360488"/>
          </a:xfrm>
          <a:prstGeom prst="rect">
            <a:avLst/>
          </a:prstGeom>
          <a:noFill/>
          <a:ln w="9525">
            <a:noFill/>
          </a:ln>
        </p:spPr>
        <p:txBody>
          <a:bodyPr lIns="90000" tIns="46800" rIns="90000" bIns="46800" anchor="ctr" anchorCtr="0"/>
          <a:lstStyle/>
          <a:p>
            <a:pPr lvl="0"/>
            <a:r>
              <a:rPr dirty="0"/>
              <a:t>Click to edit the title text format</a:t>
            </a:r>
            <a:endParaRPr dirty="0"/>
          </a:p>
        </p:txBody>
      </p:sp>
      <p:sp>
        <p:nvSpPr>
          <p:cNvPr id="2052" name="Rectangle 16"/>
          <p:cNvSpPr>
            <a:spLocks noGrp="1"/>
          </p:cNvSpPr>
          <p:nvPr>
            <p:ph type="body" idx="1"/>
          </p:nvPr>
        </p:nvSpPr>
        <p:spPr>
          <a:xfrm>
            <a:off x="457200" y="1981200"/>
            <a:ext cx="8218488" cy="4113213"/>
          </a:xfrm>
          <a:prstGeom prst="rect">
            <a:avLst/>
          </a:prstGeom>
          <a:noFill/>
          <a:ln w="9525">
            <a:noFill/>
          </a:ln>
        </p:spPr>
        <p:txBody>
          <a:bodyPr lIns="90000" tIns="46800" rIns="90000" bIns="46800"/>
          <a:lstStyle/>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2053" name="Text Box 17"/>
          <p:cNvSpPr txBox="1"/>
          <p:nvPr/>
        </p:nvSpPr>
        <p:spPr>
          <a:xfrm>
            <a:off x="457200" y="6248400"/>
            <a:ext cx="2133600" cy="457200"/>
          </a:xfrm>
          <a:prstGeom prst="rect">
            <a:avLst/>
          </a:prstGeom>
          <a:noFill/>
          <a:ln w="9525">
            <a:noFill/>
          </a:ln>
        </p:spPr>
        <p:txBody>
          <a:bodyPr wrap="none" anchor="ctr" anchorCtr="0"/>
          <a:lstStyle/>
          <a:p>
            <a:pPr lvl="0"/>
            <a:endParaRPr lang="en-US" altLang="x-none" dirty="0">
              <a:latin typeface="Arial" panose="020B0604020202020204" pitchFamily="34" charset="0"/>
            </a:endParaRPr>
          </a:p>
        </p:txBody>
      </p:sp>
      <p:sp>
        <p:nvSpPr>
          <p:cNvPr id="2054" name="Text Box 18"/>
          <p:cNvSpPr txBox="1"/>
          <p:nvPr/>
        </p:nvSpPr>
        <p:spPr>
          <a:xfrm>
            <a:off x="3124200" y="6248400"/>
            <a:ext cx="2895600" cy="457200"/>
          </a:xfrm>
          <a:prstGeom prst="rect">
            <a:avLst/>
          </a:prstGeom>
          <a:noFill/>
          <a:ln w="9525">
            <a:noFill/>
          </a:ln>
        </p:spPr>
        <p:txBody>
          <a:bodyPr wrap="none" anchor="ctr" anchorCtr="0"/>
          <a:lstStyle/>
          <a:p>
            <a:pPr lvl="0"/>
            <a:endParaRPr lang="en-US" altLang="x-none" dirty="0">
              <a:latin typeface="Arial" panose="020B0604020202020204" pitchFamily="34" charset="0"/>
            </a:endParaRPr>
          </a:p>
        </p:txBody>
      </p:sp>
      <p:sp>
        <p:nvSpPr>
          <p:cNvPr id="2" name="Rectangle 19"/>
          <p:cNvSpPr>
            <a:spLocks noGrp="1" noChangeArrowheads="1"/>
          </p:cNvSpPr>
          <p:nvPr>
            <p:ph type="sldNum"/>
          </p:nvPr>
        </p:nvSpPr>
        <p:spPr bwMode="auto">
          <a:xfrm>
            <a:off x="6553200" y="6248400"/>
            <a:ext cx="21224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lvl1pPr algn="r">
              <a:buFontTx/>
              <a:defRPr sz="1200">
                <a:solidFill>
                  <a:srgbClr val="000000"/>
                </a:solidFill>
                <a:latin typeface="Arial Black" panose="020B0A04020102020204" pitchFamily="34" charset="0"/>
              </a:defRPr>
            </a:lvl1p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5pPr>
      <a:lvl6pPr marL="25146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6pPr>
      <a:lvl7pPr marL="29718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7pPr>
      <a:lvl8pPr marL="34290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8pPr>
      <a:lvl9pPr marL="38862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9pPr>
    </p:titleStyle>
    <p:bodyStyle>
      <a:lvl1pPr marL="342900" indent="-342900" algn="l" defTabSz="44958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lvl="0" defTabSz="449580" eaLnBrk="1" hangingPunct="1">
              <a:buClrTx/>
              <a:buNone/>
              <a:tabLst>
                <a:tab pos="723900" algn="l"/>
                <a:tab pos="1447800" algn="l"/>
              </a:tabLst>
            </a:pPr>
            <a:fld id="{9A0DB2DC-4C9A-4742-B13C-FB6460FD3503}" type="slidenum">
              <a:rPr lang="en-US" altLang="x-none" smtClean="0">
                <a:cs typeface="DejaVu Sans" panose="020B0606030804020204" charset="0"/>
              </a:rPr>
            </a:fld>
            <a:endParaRPr lang="en-US" altLang="x-none" dirty="0">
              <a:latin typeface="Arial" panose="020B0604020202020204" pitchFamily="34" charset="0"/>
              <a:cs typeface="DejaVu Sans" panose="020B0606030804020204" charset="0"/>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GI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hyperlink" Target="https://www.google.com/search?q=What+is+cathode+ray+tube+explain+with+diagram?&amp;hl=en&amp;tbm=isch&amp;source=iu&amp;ictx=1&amp;fir=wSOqf7gkKwD5eM%2ClFqGxE6SVTsINM%2C_&amp;vet=1&amp;usg=AI4_-kTODZ_I2zyhL2DUPj6BqJiKnIrVbw&amp;sa=X&amp;ved=2ahUKEwiFk7eM4fL0AhXir1YBHaFzCncQ9QF6BAgGEAE"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p:cNvSpPr txBox="1"/>
          <p:nvPr/>
        </p:nvSpPr>
        <p:spPr>
          <a:xfrm>
            <a:off x="3124200" y="1676400"/>
            <a:ext cx="6019800" cy="3429000"/>
          </a:xfrm>
          <a:prstGeom prst="rect">
            <a:avLst/>
          </a:prstGeom>
          <a:noFill/>
          <a:ln w="9525">
            <a:noFill/>
          </a:ln>
        </p:spPr>
        <p:txBody>
          <a:bodyPr anchor="ctr" anchorCtr="0"/>
          <a:lstStyle/>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B0604020202020204" pitchFamily="34" charset="0"/>
              </a:rPr>
              <a:t>Graphics</a:t>
            </a:r>
            <a:endParaRPr lang="en-US" altLang="en-IN" sz="5000" dirty="0">
              <a:solidFill>
                <a:srgbClr val="FFFFFF"/>
              </a:solidFill>
              <a:latin typeface="Arial" panose="020B0604020202020204" pitchFamily="34" charset="0"/>
            </a:endParaRPr>
          </a:p>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B0604020202020204" pitchFamily="34" charset="0"/>
              </a:rPr>
              <a:t>Group G</a:t>
            </a:r>
            <a:endParaRPr lang="en-US" altLang="en-IN" sz="5000" dirty="0">
              <a:solidFill>
                <a:srgbClr val="FFFFFF"/>
              </a:solidFill>
              <a:latin typeface="Arial" panose="020B0604020202020204" pitchFamily="34" charset="0"/>
            </a:endParaRPr>
          </a:p>
        </p:txBody>
      </p:sp>
      <p:sp>
        <p:nvSpPr>
          <p:cNvPr id="2" name="Text Box 1"/>
          <p:cNvSpPr txBox="1"/>
          <p:nvPr/>
        </p:nvSpPr>
        <p:spPr>
          <a:xfrm>
            <a:off x="4339590" y="5202555"/>
            <a:ext cx="2722880" cy="1476375"/>
          </a:xfrm>
          <a:prstGeom prst="rect">
            <a:avLst/>
          </a:prstGeom>
          <a:noFill/>
        </p:spPr>
        <p:txBody>
          <a:bodyPr wrap="none" rtlCol="0">
            <a:spAutoFit/>
          </a:bodyPr>
          <a:p>
            <a:r>
              <a:rPr lang="en-US">
                <a:solidFill>
                  <a:schemeClr val="tx1"/>
                </a:solidFill>
                <a:effectLst>
                  <a:outerShdw blurRad="38100" dist="19050" dir="2700000" algn="tl" rotWithShape="0">
                    <a:schemeClr val="dk1">
                      <a:alpha val="40000"/>
                    </a:schemeClr>
                  </a:outerShdw>
                </a:effectLst>
              </a:rPr>
              <a:t>Binay Shah</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Papila Ghising</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Prajwal Sigdel</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Umesh Krishna Shrestha</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mputer Graphics Basics"/>
          <p:cNvPicPr>
            <a:picLocks noChangeAspect="1" noChangeArrowheads="1"/>
          </p:cNvPicPr>
          <p:nvPr/>
        </p:nvPicPr>
        <p:blipFill>
          <a:blip r:embed="rId1"/>
          <a:srcRect/>
          <a:stretch>
            <a:fillRect/>
          </a:stretch>
        </p:blipFill>
        <p:spPr bwMode="auto">
          <a:xfrm>
            <a:off x="228600" y="990600"/>
            <a:ext cx="8077200" cy="5867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817880" y="2252980"/>
            <a:ext cx="7797800" cy="392938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2819400"/>
            <a:ext cx="5791200" cy="369332"/>
          </a:xfrm>
          <a:prstGeom prst="rect">
            <a:avLst/>
          </a:prstGeom>
          <a:noFill/>
        </p:spPr>
        <p:txBody>
          <a:bodyPr wrap="square" rtlCol="0">
            <a:spAutoFit/>
          </a:bodyPr>
          <a:lstStyle/>
          <a:p>
            <a:endParaRPr lang="en-US" dirty="0">
              <a:solidFill>
                <a:schemeClr val="tx1"/>
              </a:solidFill>
            </a:endParaRPr>
          </a:p>
        </p:txBody>
      </p:sp>
      <p:pic>
        <p:nvPicPr>
          <p:cNvPr id="26626" name="Picture 2" descr="Overview of Graphic Systems - ppt video online download"/>
          <p:cNvPicPr>
            <a:picLocks noChangeAspect="1" noChangeArrowheads="1"/>
          </p:cNvPicPr>
          <p:nvPr/>
        </p:nvPicPr>
        <p:blipFill>
          <a:blip r:embed="rId1"/>
          <a:srcRect/>
          <a:stretch>
            <a:fillRect/>
          </a:stretch>
        </p:blipFill>
        <p:spPr bwMode="auto">
          <a:xfrm>
            <a:off x="0" y="0"/>
            <a:ext cx="9144000" cy="68580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967335"/>
            <a:ext cx="4572000" cy="923330"/>
          </a:xfrm>
          <a:prstGeom prst="rect">
            <a:avLst/>
          </a:prstGeom>
        </p:spPr>
        <p:txBody>
          <a:bodyPr>
            <a:spAutoFit/>
          </a:bodyPr>
          <a:lstStyle/>
          <a:p>
            <a:r>
              <a:rPr lang="en-US" dirty="0" smtClean="0"/>
              <a:t>-- Random scan displays are designed to draw all the components of a picture 30 to 60 times each second</a:t>
            </a:r>
            <a:endParaRPr lang="en-US" dirty="0"/>
          </a:p>
        </p:txBody>
      </p:sp>
      <p:sp>
        <p:nvSpPr>
          <p:cNvPr id="5" name="Rectangle 4"/>
          <p:cNvSpPr/>
          <p:nvPr/>
        </p:nvSpPr>
        <p:spPr>
          <a:xfrm>
            <a:off x="457200" y="762000"/>
            <a:ext cx="5006242" cy="923330"/>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dvantage</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Right Arrow 8"/>
          <p:cNvSpPr/>
          <p:nvPr/>
        </p:nvSpPr>
        <p:spPr>
          <a:xfrm flipV="1">
            <a:off x="304800" y="2209801"/>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81000" y="3200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1905000"/>
            <a:ext cx="9144000" cy="2523768"/>
          </a:xfrm>
          <a:prstGeom prst="rect">
            <a:avLst/>
          </a:prstGeom>
          <a:noFill/>
        </p:spPr>
        <p:txBody>
          <a:bodyPr wrap="square" rtlCol="0">
            <a:spAutoFit/>
          </a:bodyPr>
          <a:lstStyle/>
          <a:p>
            <a:endParaRPr lang="en-US" dirty="0" smtClean="0"/>
          </a:p>
          <a:p>
            <a:r>
              <a:rPr lang="en-US" dirty="0" smtClean="0"/>
              <a:t>              </a:t>
            </a:r>
            <a:r>
              <a:rPr lang="en-US" sz="2000" dirty="0" smtClean="0">
                <a:solidFill>
                  <a:schemeClr val="tx1"/>
                </a:solidFill>
              </a:rPr>
              <a:t>High resolution &amp; better time interval.</a:t>
            </a: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             Better than raster for animation, requires only end point information.</a:t>
            </a: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             produces smooth line.</a:t>
            </a:r>
            <a:endParaRPr lang="en-US" sz="2000" dirty="0" smtClean="0">
              <a:solidFill>
                <a:schemeClr val="tx1"/>
              </a:solidFill>
            </a:endParaRPr>
          </a:p>
        </p:txBody>
      </p:sp>
      <p:sp>
        <p:nvSpPr>
          <p:cNvPr id="12" name="Right Arrow 11"/>
          <p:cNvSpPr/>
          <p:nvPr/>
        </p:nvSpPr>
        <p:spPr>
          <a:xfrm>
            <a:off x="457200" y="4038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4762843"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Disadvantage</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Right Arrow 2"/>
          <p:cNvSpPr/>
          <p:nvPr/>
        </p:nvSpPr>
        <p:spPr>
          <a:xfrm>
            <a:off x="0" y="2209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0" y="2133600"/>
            <a:ext cx="9144000" cy="1938992"/>
          </a:xfrm>
          <a:prstGeom prst="rect">
            <a:avLst/>
          </a:prstGeom>
          <a:noFill/>
        </p:spPr>
        <p:txBody>
          <a:bodyPr wrap="square" rtlCol="0">
            <a:spAutoFit/>
          </a:bodyPr>
          <a:lstStyle/>
          <a:p>
            <a:r>
              <a:rPr lang="en-US" sz="2400" dirty="0" smtClean="0">
                <a:solidFill>
                  <a:schemeClr val="tx1"/>
                </a:solidFill>
              </a:rPr>
              <a:t> </a:t>
            </a:r>
            <a:r>
              <a:rPr lang="en-US" sz="2400" dirty="0" smtClean="0">
                <a:solidFill>
                  <a:schemeClr val="tx1"/>
                </a:solidFill>
              </a:rPr>
              <a:t>     can’t fill area with patterns and manipulate bits.</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Random scan monitors cannot display realistic shades scenes.</a:t>
            </a:r>
            <a:endParaRPr lang="en-US" sz="2400" dirty="0" smtClean="0">
              <a:solidFill>
                <a:schemeClr val="tx1"/>
              </a:solidFill>
            </a:endParaRPr>
          </a:p>
          <a:p>
            <a:endParaRPr lang="en-US" sz="2400" dirty="0">
              <a:solidFill>
                <a:schemeClr val="tx1"/>
              </a:solidFill>
            </a:endParaRPr>
          </a:p>
        </p:txBody>
      </p:sp>
      <p:sp>
        <p:nvSpPr>
          <p:cNvPr id="6" name="Right Arrow 5"/>
          <p:cNvSpPr/>
          <p:nvPr/>
        </p:nvSpPr>
        <p:spPr>
          <a:xfrm>
            <a:off x="0" y="2819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94" y="974429"/>
            <a:ext cx="6447501" cy="990600"/>
          </a:xfrm>
        </p:spPr>
        <p:txBody>
          <a:bodyPr/>
          <a:lstStyle/>
          <a:p>
            <a:r>
              <a:rPr lang="en-US" b="1" dirty="0">
                <a:solidFill>
                  <a:schemeClr val="tx1"/>
                </a:solidFill>
                <a:latin typeface="Times New Roman" panose="02020603050405020304" pitchFamily="18" charset="0"/>
                <a:cs typeface="Times New Roman" panose="02020603050405020304" pitchFamily="18" charset="0"/>
              </a:rPr>
              <a:t>What is raster scan?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994" y="2091929"/>
            <a:ext cx="6447501" cy="3351608"/>
          </a:xfrm>
        </p:spPr>
        <p:txBody>
          <a:bodyPr/>
          <a:lstStyle/>
          <a:p>
            <a:r>
              <a:rPr lang="en-GB" sz="1600" dirty="0">
                <a:solidFill>
                  <a:schemeClr val="tx1"/>
                </a:solidFill>
                <a:latin typeface="Times New Roman" panose="02020603050405020304" pitchFamily="18" charset="0"/>
                <a:cs typeface="Times New Roman" panose="02020603050405020304" pitchFamily="18" charset="0"/>
              </a:rPr>
              <a:t>A raster scan, or raster scanning, is the rectangular pattern of image capture and reconstruction. </a:t>
            </a:r>
            <a:endParaRPr lang="en-GB" sz="1600" dirty="0">
              <a:solidFill>
                <a:schemeClr val="tx1"/>
              </a:solidFill>
              <a:latin typeface="Times New Roman" panose="02020603050405020304" pitchFamily="18" charset="0"/>
              <a:cs typeface="Times New Roman" panose="02020603050405020304" pitchFamily="18" charset="0"/>
            </a:endParaRPr>
          </a:p>
          <a:p>
            <a:r>
              <a:rPr lang="en-GB" sz="1600" dirty="0">
                <a:solidFill>
                  <a:schemeClr val="tx1"/>
                </a:solidFill>
                <a:latin typeface="Times New Roman" panose="02020603050405020304" pitchFamily="18" charset="0"/>
                <a:cs typeface="Times New Roman" panose="02020603050405020304" pitchFamily="18" charset="0"/>
              </a:rPr>
              <a:t>Raster Scan Displays are most common type of graphics monitor which employs CRT.</a:t>
            </a:r>
            <a:endParaRPr lang="en-GB" sz="1600" dirty="0">
              <a:solidFill>
                <a:schemeClr val="tx1"/>
              </a:solidFill>
              <a:latin typeface="Times New Roman" panose="02020603050405020304" pitchFamily="18" charset="0"/>
              <a:cs typeface="Times New Roman" panose="02020603050405020304" pitchFamily="18" charset="0"/>
            </a:endParaRPr>
          </a:p>
          <a:p>
            <a:r>
              <a:rPr lang="en-GB" sz="1600" dirty="0">
                <a:solidFill>
                  <a:schemeClr val="tx1"/>
                </a:solidFill>
                <a:latin typeface="Times New Roman" panose="02020603050405020304" pitchFamily="18" charset="0"/>
                <a:cs typeface="Times New Roman" panose="02020603050405020304" pitchFamily="18" charset="0"/>
              </a:rPr>
              <a:t>It is a systematic process of covering the area progressively, one line at a time. </a:t>
            </a:r>
            <a:endParaRPr lang="en-GB" sz="1600" dirty="0">
              <a:solidFill>
                <a:schemeClr val="tx1"/>
              </a:solidFill>
              <a:latin typeface="Times New Roman" panose="02020603050405020304" pitchFamily="18" charset="0"/>
              <a:cs typeface="Times New Roman" panose="02020603050405020304" pitchFamily="18" charset="0"/>
            </a:endParaRPr>
          </a:p>
          <a:p>
            <a:r>
              <a:rPr lang="en-GB" sz="1600" dirty="0">
                <a:solidFill>
                  <a:schemeClr val="tx1"/>
                </a:solidFill>
                <a:latin typeface="Times New Roman" panose="02020603050405020304" pitchFamily="18" charset="0"/>
                <a:cs typeface="Times New Roman" panose="02020603050405020304" pitchFamily="18" charset="0"/>
              </a:rPr>
              <a:t>Raster images are created with pixel-based programs or captured with a camera or scanner. </a:t>
            </a:r>
            <a:endParaRPr lang="en-GB" sz="1600" dirty="0">
              <a:solidFill>
                <a:schemeClr val="tx1"/>
              </a:solidFill>
              <a:latin typeface="Times New Roman" panose="02020603050405020304" pitchFamily="18" charset="0"/>
              <a:cs typeface="Times New Roman" panose="02020603050405020304" pitchFamily="18" charset="0"/>
            </a:endParaRPr>
          </a:p>
          <a:p>
            <a:r>
              <a:rPr lang="en-GB" sz="1600" dirty="0">
                <a:solidFill>
                  <a:schemeClr val="tx1"/>
                </a:solidFill>
                <a:latin typeface="Times New Roman" panose="02020603050405020304" pitchFamily="18" charset="0"/>
                <a:cs typeface="Times New Roman" panose="02020603050405020304" pitchFamily="18" charset="0"/>
              </a:rPr>
              <a:t>They are more common in general such as jpg, gif, </a:t>
            </a:r>
            <a:r>
              <a:rPr lang="en-GB" sz="1600" dirty="0" err="1">
                <a:solidFill>
                  <a:schemeClr val="tx1"/>
                </a:solidFill>
                <a:latin typeface="Times New Roman" panose="02020603050405020304" pitchFamily="18" charset="0"/>
                <a:cs typeface="Times New Roman" panose="02020603050405020304" pitchFamily="18" charset="0"/>
              </a:rPr>
              <a:t>png</a:t>
            </a:r>
            <a:r>
              <a:rPr lang="en-GB" sz="1600" dirty="0">
                <a:solidFill>
                  <a:schemeClr val="tx1"/>
                </a:solidFill>
                <a:latin typeface="Times New Roman" panose="02020603050405020304" pitchFamily="18" charset="0"/>
                <a:cs typeface="Times New Roman" panose="02020603050405020304" pitchFamily="18" charset="0"/>
              </a:rPr>
              <a:t> and are widely used on the web.</a:t>
            </a:r>
            <a:endParaRPr lang="en-GB"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38537" y="4581525"/>
            <a:ext cx="3283744" cy="1194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0"/>
            <a:ext cx="6447501" cy="542925"/>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How raster scan works: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1" y="2027636"/>
            <a:ext cx="6447501" cy="3658790"/>
          </a:xfrm>
        </p:spPr>
        <p:txBody>
          <a:bodyPr>
            <a:normAutofit/>
          </a:bodyPr>
          <a:lstStyle/>
          <a:p>
            <a:pPr>
              <a:buFont typeface="Wingdings" panose="05000000000000000000" pitchFamily="2" charset="2"/>
              <a:buChar char="q"/>
            </a:pPr>
            <a:r>
              <a:rPr lang="en-GB" sz="1800" dirty="0">
                <a:solidFill>
                  <a:schemeClr val="tx1"/>
                </a:solidFill>
                <a:latin typeface="Times New Roman" panose="02020603050405020304" pitchFamily="18" charset="0"/>
                <a:cs typeface="Times New Roman" panose="02020603050405020304" pitchFamily="18" charset="0"/>
              </a:rPr>
              <a:t>In a raster scan system, the electron beam is swept across the screen, one row at a time from top to bottom. </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solidFill>
                  <a:schemeClr val="tx1"/>
                </a:solidFill>
                <a:latin typeface="Times New Roman" panose="02020603050405020304" pitchFamily="18" charset="0"/>
                <a:cs typeface="Times New Roman" panose="02020603050405020304" pitchFamily="18" charset="0"/>
              </a:rPr>
              <a:t>As the electron beam moves across each row, the beam intensity is turned on and off to create a pattern of illuminated spots. </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solidFill>
                  <a:schemeClr val="tx1"/>
                </a:solidFill>
                <a:latin typeface="Times New Roman" panose="02020603050405020304" pitchFamily="18" charset="0"/>
                <a:cs typeface="Times New Roman" panose="02020603050405020304" pitchFamily="18" charset="0"/>
              </a:rPr>
              <a:t>The return to the left of the screen, after refreshing each scan line is called Horizontal retrace. At the end of each frame the electron beam returns to the top left corner of the screen to begin the next frame is called Vertical retrace: </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GB" sz="1800" dirty="0">
              <a:solidFill>
                <a:schemeClr val="tx1"/>
              </a:solidFill>
              <a:latin typeface="Times New Roman" panose="02020603050405020304" pitchFamily="18" charset="0"/>
              <a:cs typeface="Times New Roman" panose="02020603050405020304" pitchFamily="18" charset="0"/>
            </a:endParaRPr>
          </a:p>
          <a:p>
            <a:endParaRPr lang="en-GB"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00441" y="4114722"/>
            <a:ext cx="3352800" cy="18073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6" y="1298973"/>
            <a:ext cx="6447501" cy="4466033"/>
          </a:xfrm>
        </p:spPr>
        <p:txBody>
          <a:bodyPr>
            <a:noAutofit/>
          </a:bodyPr>
          <a:lstStyle/>
          <a:p>
            <a:pPr>
              <a:buFont typeface="Wingdings" panose="05000000000000000000" pitchFamily="2" charset="2"/>
              <a:buChar char="q"/>
            </a:pPr>
            <a:r>
              <a:rPr lang="en-GB" sz="1800" dirty="0">
                <a:solidFill>
                  <a:schemeClr val="tx1"/>
                </a:solidFill>
                <a:latin typeface="Times New Roman" panose="02020603050405020304" pitchFamily="18" charset="0"/>
                <a:cs typeface="Times New Roman" panose="02020603050405020304" pitchFamily="18" charset="0"/>
              </a:rPr>
              <a:t>Picture definition is stored in a memory area called the refresh buffer or frame buffer. Refresh buffer or frame buffer is memory area that holds the set of intensity values for all the screen points. </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solidFill>
                  <a:schemeClr val="tx1"/>
                </a:solidFill>
                <a:latin typeface="Times New Roman" panose="02020603050405020304" pitchFamily="18" charset="0"/>
                <a:cs typeface="Times New Roman" panose="02020603050405020304" pitchFamily="18" charset="0"/>
              </a:rPr>
              <a:t>Stored intensity values then retrieved from refresh buffer and "painted° on the screen one row (scan line) at a time.</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The quality of a raster image is determined by the total number pixels (resolution), and the amount of information in each pixel (</a:t>
            </a:r>
            <a:r>
              <a:rPr lang="en-GB" sz="1800" dirty="0" err="1">
                <a:latin typeface="Times New Roman" panose="02020603050405020304" pitchFamily="18" charset="0"/>
                <a:cs typeface="Times New Roman" panose="02020603050405020304" pitchFamily="18" charset="0"/>
              </a:rPr>
              <a:t>color</a:t>
            </a:r>
            <a:r>
              <a:rPr lang="en-GB" sz="1800" dirty="0">
                <a:latin typeface="Times New Roman" panose="02020603050405020304" pitchFamily="18" charset="0"/>
                <a:cs typeface="Times New Roman" panose="02020603050405020304" pitchFamily="18" charset="0"/>
              </a:rPr>
              <a:t> depth) </a:t>
            </a: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A black-and-white system: each screen point is either on or off, so only one bit per pixel is needed to control the intensity of screen positions. Such type of frame buffer is called Bit map </a:t>
            </a: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High quality raster graphics system have 24 bits per pixel in the frame buffer (a full </a:t>
            </a:r>
            <a:r>
              <a:rPr lang="en-GB" sz="1800" dirty="0" err="1">
                <a:latin typeface="Times New Roman" panose="02020603050405020304" pitchFamily="18" charset="0"/>
                <a:cs typeface="Times New Roman" panose="02020603050405020304" pitchFamily="18" charset="0"/>
              </a:rPr>
              <a:t>color</a:t>
            </a:r>
            <a:r>
              <a:rPr lang="en-GB" sz="1800" dirty="0">
                <a:latin typeface="Times New Roman" panose="02020603050405020304" pitchFamily="18" charset="0"/>
                <a:cs typeface="Times New Roman" panose="02020603050405020304" pitchFamily="18" charset="0"/>
              </a:rPr>
              <a:t> system or a true </a:t>
            </a:r>
            <a:r>
              <a:rPr lang="en-GB" sz="1800" dirty="0" err="1">
                <a:latin typeface="Times New Roman" panose="02020603050405020304" pitchFamily="18" charset="0"/>
                <a:cs typeface="Times New Roman" panose="02020603050405020304" pitchFamily="18" charset="0"/>
              </a:rPr>
              <a:t>color</a:t>
            </a:r>
            <a:r>
              <a:rPr lang="en-GB" sz="1800" dirty="0">
                <a:latin typeface="Times New Roman" panose="02020603050405020304" pitchFamily="18" charset="0"/>
                <a:cs typeface="Times New Roman" panose="02020603050405020304" pitchFamily="18" charset="0"/>
              </a:rPr>
              <a:t> system)</a:t>
            </a: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Refreshing on raster scan displays is carried out at the rate 60 to 80 frame per second. </a:t>
            </a: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chemeClr val="tx1"/>
                </a:solidFill>
                <a:latin typeface="Times New Roman" panose="02020603050405020304" pitchFamily="18" charset="0"/>
                <a:cs typeface="Times New Roman" panose="02020603050405020304" pitchFamily="18" charset="0"/>
              </a:rPr>
              <a:t>Advantages and Disadvantages: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1" y="2305050"/>
            <a:ext cx="6447501" cy="2910580"/>
          </a:xfrm>
        </p:spPr>
        <p:txBody>
          <a:bodyPr>
            <a:normAutofit/>
          </a:bodyPr>
          <a:lstStyle/>
          <a:p>
            <a:r>
              <a:rPr lang="en-GB" sz="1800" dirty="0">
                <a:solidFill>
                  <a:schemeClr val="tx1"/>
                </a:solidFill>
                <a:latin typeface="Times New Roman" panose="02020603050405020304" pitchFamily="18" charset="0"/>
                <a:cs typeface="Times New Roman" panose="02020603050405020304" pitchFamily="18" charset="0"/>
              </a:rPr>
              <a:t>ADVANTAGES:</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solidFill>
                  <a:schemeClr val="tx1"/>
                </a:solidFill>
                <a:latin typeface="Times New Roman" panose="02020603050405020304" pitchFamily="18" charset="0"/>
                <a:cs typeface="Times New Roman" panose="02020603050405020304" pitchFamily="18" charset="0"/>
              </a:rPr>
              <a:t>Real life images with different shades can be displayed.</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err="1">
                <a:solidFill>
                  <a:schemeClr val="tx1"/>
                </a:solidFill>
                <a:latin typeface="Times New Roman" panose="02020603050405020304" pitchFamily="18" charset="0"/>
                <a:cs typeface="Times New Roman" panose="02020603050405020304" pitchFamily="18" charset="0"/>
              </a:rPr>
              <a:t>Color</a:t>
            </a:r>
            <a:r>
              <a:rPr lang="en-GB" sz="1800" dirty="0">
                <a:solidFill>
                  <a:schemeClr val="tx1"/>
                </a:solidFill>
                <a:latin typeface="Times New Roman" panose="02020603050405020304" pitchFamily="18" charset="0"/>
                <a:cs typeface="Times New Roman" panose="02020603050405020304" pitchFamily="18" charset="0"/>
              </a:rPr>
              <a:t> range available is bigger than random scan display.</a:t>
            </a:r>
            <a:endParaRPr lang="en-GB" sz="1800" dirty="0">
              <a:solidFill>
                <a:schemeClr val="tx1"/>
              </a:solidFill>
              <a:latin typeface="Times New Roman" panose="02020603050405020304" pitchFamily="18" charset="0"/>
              <a:cs typeface="Times New Roman" panose="02020603050405020304" pitchFamily="18" charset="0"/>
            </a:endParaRPr>
          </a:p>
          <a:p>
            <a:endParaRPr lang="en-GB" sz="1800" dirty="0">
              <a:solidFill>
                <a:schemeClr val="tx1"/>
              </a:solidFill>
              <a:latin typeface="Times New Roman" panose="02020603050405020304" pitchFamily="18" charset="0"/>
              <a:cs typeface="Times New Roman" panose="02020603050405020304" pitchFamily="18" charset="0"/>
            </a:endParaRPr>
          </a:p>
          <a:p>
            <a:r>
              <a:rPr lang="en-GB" sz="1800" dirty="0">
                <a:solidFill>
                  <a:schemeClr val="tx1"/>
                </a:solidFill>
                <a:latin typeface="Times New Roman" panose="02020603050405020304" pitchFamily="18" charset="0"/>
                <a:cs typeface="Times New Roman" panose="02020603050405020304" pitchFamily="18" charset="0"/>
              </a:rPr>
              <a:t>DISADVANTAGES:</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solidFill>
                  <a:schemeClr val="tx1"/>
                </a:solidFill>
                <a:latin typeface="Times New Roman" panose="02020603050405020304" pitchFamily="18" charset="0"/>
                <a:cs typeface="Times New Roman" panose="02020603050405020304" pitchFamily="18" charset="0"/>
              </a:rPr>
              <a:t>Resolution is lower than random scan display.</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solidFill>
                  <a:schemeClr val="tx1"/>
                </a:solidFill>
                <a:latin typeface="Times New Roman" panose="02020603050405020304" pitchFamily="18" charset="0"/>
                <a:cs typeface="Times New Roman" panose="02020603050405020304" pitchFamily="18" charset="0"/>
              </a:rPr>
              <a:t>More memory is required.</a:t>
            </a:r>
            <a:endParaRPr lang="en-GB"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solidFill>
                  <a:schemeClr val="tx1"/>
                </a:solidFill>
                <a:latin typeface="Times New Roman" panose="02020603050405020304" pitchFamily="18" charset="0"/>
                <a:cs typeface="Times New Roman" panose="02020603050405020304" pitchFamily="18" charset="0"/>
              </a:rPr>
              <a:t>Data about the intensities of all pixel has to be stored.</a:t>
            </a:r>
            <a:endParaRPr lang="en-GB"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914400"/>
            <a:ext cx="9144000" cy="2953385"/>
          </a:xfrm>
          <a:prstGeom prst="rect">
            <a:avLst/>
          </a:prstGeom>
          <a:solidFill>
            <a:srgbClr val="FFFFFF"/>
          </a:solidFill>
          <a:ln w="9525">
            <a:noFill/>
            <a:miter lim="800000"/>
          </a:ln>
          <a:effectLst/>
        </p:spPr>
        <p:txBody>
          <a:bodyPr vert="horz" wrap="square" lIns="91440" tIns="45720" rIns="91440" bIns="45720" numCol="1" anchor="t" anchorCtr="0" compatLnSpc="1">
            <a:spAutoFit/>
          </a:bodyPr>
          <a:lstStyle/>
          <a:p>
            <a:pPr marL="0" marR="0" lvl="0" indent="0" algn="l" defTabSz="914400" rtl="0" eaLnBrk="1" fontAlgn="t" latinLnBrk="0" hangingPunct="1">
              <a:lnSpc>
                <a:spcPct val="100000"/>
              </a:lnSpc>
              <a:spcBef>
                <a:spcPct val="0"/>
              </a:spcBef>
              <a:spcAft>
                <a:spcPct val="0"/>
              </a:spcAft>
              <a:buClrTx/>
              <a:buSzTx/>
              <a:buFontTx/>
              <a:buNone/>
            </a:pPr>
            <a:br>
              <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1"/>
              </a:rPr>
            </a:br>
            <a:r>
              <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1"/>
              </a:rPr>
              <a:t> </a:t>
            </a:r>
            <a:r>
              <a:rPr kumimoji="0" lang="en-US" sz="28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A cathode-ray tube (CRT) is a vacuum tube containing one or more electron guns, the beams of </a:t>
            </a:r>
            <a:r>
              <a:rPr kumimoji="0" lang="en-US" sz="2800" b="1"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which are manipulated to display images on a phosphorescent screen</a:t>
            </a:r>
            <a:r>
              <a:rPr kumimoji="0" lang="en-US" sz="28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The images may represent electrical waveforms (oscilloscope), pictures (television set, computer monitor), radar targets, or other phenomena</a:t>
            </a:r>
            <a:r>
              <a:rPr kumimoji="0" lang="en-US" sz="12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a:t>
            </a:r>
            <a:endPar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endParaRPr>
          </a:p>
        </p:txBody>
      </p:sp>
      <p:pic>
        <p:nvPicPr>
          <p:cNvPr id="6" name="Picture 2" descr="Image result for cathode ray tube pdf">
            <a:hlinkClick r:id="rId1"/>
          </p:cNvPr>
          <p:cNvPicPr>
            <a:picLocks noChangeAspect="1" noChangeArrowheads="1"/>
          </p:cNvPicPr>
          <p:nvPr/>
        </p:nvPicPr>
        <p:blipFill>
          <a:blip r:embed="rId2"/>
          <a:srcRect/>
          <a:stretch>
            <a:fillRect/>
          </a:stretch>
        </p:blipFill>
        <p:spPr bwMode="auto">
          <a:xfrm flipV="1">
            <a:off x="1676400" y="6534149"/>
            <a:ext cx="2066925" cy="45719"/>
          </a:xfrm>
          <a:prstGeom prst="rect">
            <a:avLst/>
          </a:prstGeom>
          <a:noFill/>
        </p:spPr>
      </p:pic>
      <p:sp>
        <p:nvSpPr>
          <p:cNvPr id="2" name="TextBox 1"/>
          <p:cNvSpPr txBox="1"/>
          <p:nvPr/>
        </p:nvSpPr>
        <p:spPr>
          <a:xfrm>
            <a:off x="0" y="3750310"/>
            <a:ext cx="9144000" cy="3107690"/>
          </a:xfrm>
          <a:prstGeom prst="rect">
            <a:avLst/>
          </a:prstGeom>
          <a:noFill/>
        </p:spPr>
        <p:txBody>
          <a:bodyPr wrap="square" rtlCol="0">
            <a:spAutoFit/>
          </a:bodyPr>
          <a:p>
            <a:endParaRPr lang="en-US" sz="2800" dirty="0" smtClean="0">
              <a:solidFill>
                <a:schemeClr val="tx1"/>
              </a:solidFill>
            </a:endParaRPr>
          </a:p>
          <a:p>
            <a:r>
              <a:rPr lang="en-US" sz="2800" dirty="0" smtClean="0">
                <a:solidFill>
                  <a:schemeClr val="tx1"/>
                </a:solidFill>
              </a:rPr>
              <a:t>The first cathode ray tube scanning device was invented by the German scientist Karl Ferdinand Braun in 1897. Braun introduced a CRT with a fluorescent screen, known as the cathode ray oscilloscope. The screen would emit a visible light when struck by a beam of electrons.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athode Ray Tube (CRT) - Science Facts"/>
          <p:cNvPicPr>
            <a:picLocks noChangeAspect="1" noChangeArrowheads="1"/>
          </p:cNvPicPr>
          <p:nvPr/>
        </p:nvPicPr>
        <p:blipFill>
          <a:blip r:embed="rId1"/>
          <a:srcRect/>
          <a:stretch>
            <a:fillRect/>
          </a:stretch>
        </p:blipFill>
        <p:spPr bwMode="auto">
          <a:xfrm>
            <a:off x="0" y="609600"/>
            <a:ext cx="9144000" cy="6248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506" name="Text Box 1"/>
          <p:cNvSpPr txBox="1"/>
          <p:nvPr/>
        </p:nvSpPr>
        <p:spPr>
          <a:xfrm>
            <a:off x="457200" y="457200"/>
            <a:ext cx="8229600" cy="1371600"/>
          </a:xfrm>
          <a:prstGeom prst="rect">
            <a:avLst/>
          </a:prstGeom>
          <a:noFill/>
          <a:ln w="9525">
            <a:noFill/>
          </a:ln>
        </p:spPr>
        <p:txBody>
          <a:bodyPr anchor="ctr" anchorCtr="1"/>
          <a:lstStyle/>
          <a:p>
            <a:pP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4400" dirty="0">
              <a:solidFill>
                <a:srgbClr val="000000"/>
              </a:solidFill>
              <a:latin typeface="Arial" panose="020B0604020202020204" pitchFamily="34" charset="0"/>
            </a:endParaRPr>
          </a:p>
        </p:txBody>
      </p:sp>
      <p:sp>
        <p:nvSpPr>
          <p:cNvPr id="21507" name="Text Box 2"/>
          <p:cNvSpPr txBox="1"/>
          <p:nvPr/>
        </p:nvSpPr>
        <p:spPr>
          <a:xfrm>
            <a:off x="457200" y="1981200"/>
            <a:ext cx="8229600" cy="3886200"/>
          </a:xfrm>
          <a:prstGeom prst="rect">
            <a:avLst/>
          </a:prstGeom>
          <a:noFill/>
          <a:ln w="9525">
            <a:noFill/>
          </a:ln>
        </p:spPr>
        <p:txBody>
          <a:bodyPr/>
          <a:lstStyle/>
          <a:p>
            <a:pPr defTabSz="449580" eaLnBrk="1" hangingPunct="1">
              <a:spcBef>
                <a:spcPts val="600"/>
              </a:spcBef>
              <a:buClr>
                <a:srgbClr val="00007D"/>
              </a:buClr>
              <a:buSzPct val="75000"/>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B0604020202020204" pitchFamily="34" charset="0"/>
            </a:endParaRPr>
          </a:p>
        </p:txBody>
      </p:sp>
      <p:pic>
        <p:nvPicPr>
          <p:cNvPr id="21508" name="Picture 3"/>
          <p:cNvPicPr>
            <a:picLocks noChangeAspect="1"/>
          </p:cNvPicPr>
          <p:nvPr/>
        </p:nvPicPr>
        <p:blipFill>
          <a:blip r:embed="rId1"/>
          <a:stretch>
            <a:fillRect/>
          </a:stretch>
        </p:blipFill>
        <p:spPr>
          <a:xfrm>
            <a:off x="1295400" y="1524000"/>
            <a:ext cx="6897688" cy="40386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554" name="Text Box 1"/>
          <p:cNvSpPr txBox="1"/>
          <p:nvPr/>
        </p:nvSpPr>
        <p:spPr>
          <a:xfrm>
            <a:off x="457200" y="457200"/>
            <a:ext cx="8229600" cy="1371600"/>
          </a:xfrm>
          <a:prstGeom prst="rect">
            <a:avLst/>
          </a:prstGeom>
          <a:noFill/>
          <a:ln w="9525">
            <a:noFill/>
          </a:ln>
        </p:spPr>
        <p:txBody>
          <a:bodyPr anchor="ctr" anchorCtr="0"/>
          <a:lstStyle/>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3200" dirty="0">
              <a:solidFill>
                <a:srgbClr val="000000"/>
              </a:solidFill>
              <a:latin typeface="Arial" panose="020B0604020202020204" pitchFamily="34" charset="0"/>
            </a:endParaRPr>
          </a:p>
        </p:txBody>
      </p:sp>
      <p:pic>
        <p:nvPicPr>
          <p:cNvPr id="23556" name="Picture 3"/>
          <p:cNvPicPr>
            <a:picLocks noChangeAspect="1"/>
          </p:cNvPicPr>
          <p:nvPr/>
        </p:nvPicPr>
        <p:blipFill>
          <a:blip r:embed="rId1"/>
          <a:stretch>
            <a:fillRect/>
          </a:stretch>
        </p:blipFill>
        <p:spPr>
          <a:xfrm>
            <a:off x="990600" y="1676400"/>
            <a:ext cx="6742430" cy="505714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8915400" cy="4154170"/>
          </a:xfrm>
          <a:prstGeom prst="rect">
            <a:avLst/>
          </a:prstGeom>
        </p:spPr>
        <p:txBody>
          <a:bodyPr wrap="square">
            <a:spAutoFit/>
          </a:bodyPr>
          <a:lstStyle/>
          <a:p>
            <a:r>
              <a:rPr lang="en-US" sz="2400" dirty="0" smtClean="0">
                <a:solidFill>
                  <a:schemeClr val="tx1"/>
                </a:solidFill>
              </a:rPr>
              <a:t>• Electron gun is the primary component of a CRT. When the heat is supplied to the electron gun by directing a current, a beam of electrons emitted by an electron gun, passes through focusing and deflection systems that direct the beam toward specified positions on the phosphor-coated </a:t>
            </a:r>
            <a:r>
              <a:rPr lang="en-US" sz="2400" dirty="0" smtClean="0">
                <a:solidFill>
                  <a:schemeClr val="tx1"/>
                </a:solidFill>
                <a:sym typeface="+mn-ea"/>
              </a:rPr>
              <a:t>screen</a:t>
            </a:r>
            <a:r>
              <a:rPr lang="en-US" sz="2400" dirty="0" smtClean="0">
                <a:solidFill>
                  <a:schemeClr val="tx1"/>
                </a:solidFill>
              </a:rPr>
              <a:t>.</a:t>
            </a:r>
            <a:endParaRPr lang="en-US" sz="2400" dirty="0" smtClean="0">
              <a:solidFill>
                <a:schemeClr val="tx1"/>
              </a:solidFill>
            </a:endParaRPr>
          </a:p>
          <a:p>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The focusing system in a CRT is needed to force the electron beam to converge into a small spot as it strikes the phosphor. </a:t>
            </a:r>
            <a:endParaRPr lang="en-US" sz="2400" dirty="0" smtClean="0">
              <a:solidFill>
                <a:schemeClr val="tx1"/>
              </a:solidFill>
            </a:endParaRPr>
          </a:p>
          <a:p>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There are two pairs of deflection plates - Horizontal deflection plates and vertical deflection plates or by magetic fields.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8200"/>
            <a:ext cx="9144000" cy="6123940"/>
          </a:xfrm>
          <a:prstGeom prst="rect">
            <a:avLst/>
          </a:prstGeom>
        </p:spPr>
        <p:txBody>
          <a:bodyPr wrap="square">
            <a:spAutoFit/>
          </a:bodyPr>
          <a:lstStyle/>
          <a:p>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 The phosphor then emits a small spot of light at each position contacted by the electron beam. Phosphor is chemical coating (</a:t>
            </a:r>
            <a:r>
              <a:rPr lang="en-US" sz="2800" dirty="0" smtClean="0">
                <a:solidFill>
                  <a:schemeClr val="tx1"/>
                </a:solidFill>
                <a:sym typeface="+mn-ea"/>
              </a:rPr>
              <a:t>Zn, S, P, Se, As, Te, and rare earth) </a:t>
            </a:r>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 Because the light emitted by the phosphor fades very rapidly, some method is needed for maintaining the screen picture. </a:t>
            </a:r>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One Way to keep the phosphor glowing is to redraw the picture repeatedly by quickly directing the electron beam back over the same points. This type of display is called a refresh CRT</a:t>
            </a:r>
            <a:r>
              <a:rPr lang="en-US" sz="2800" dirty="0" smtClean="0">
                <a:solidFill>
                  <a:schemeClr val="tx1"/>
                </a:solidFill>
              </a:rPr>
              <a:t>.</a:t>
            </a:r>
            <a:endParaRPr lang="en-US" sz="2800" dirty="0" smtClean="0">
              <a:solidFill>
                <a:schemeClr val="tx1"/>
              </a:solidFill>
            </a:endParaRPr>
          </a:p>
          <a:p>
            <a:r>
              <a:rPr lang="en-US" sz="2800" dirty="0" smtClean="0">
                <a:solidFill>
                  <a:schemeClr val="tx1"/>
                </a:solidFill>
              </a:rPr>
              <a:t> </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85800" y="914400"/>
            <a:ext cx="6934200" cy="2514600"/>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00"/>
                </a:solidFill>
              </a:rPr>
              <a:t> • In CRT monitors there are two techniques of displaying images: </a:t>
            </a:r>
            <a:endParaRPr lang="en-US" sz="2800" dirty="0">
              <a:solidFill>
                <a:srgbClr val="FFFF00"/>
              </a:solidFill>
            </a:endParaRPr>
          </a:p>
        </p:txBody>
      </p:sp>
      <p:sp>
        <p:nvSpPr>
          <p:cNvPr id="7" name="Right Arrow 6"/>
          <p:cNvSpPr/>
          <p:nvPr/>
        </p:nvSpPr>
        <p:spPr>
          <a:xfrm>
            <a:off x="0" y="4038600"/>
            <a:ext cx="1219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0" y="5105400"/>
            <a:ext cx="1295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3962400"/>
            <a:ext cx="7315200" cy="461665"/>
          </a:xfrm>
          <a:prstGeom prst="rect">
            <a:avLst/>
          </a:prstGeom>
        </p:spPr>
        <p:txBody>
          <a:bodyPr wrap="square">
            <a:spAutoFit/>
          </a:bodyPr>
          <a:lstStyle/>
          <a:p>
            <a:r>
              <a:rPr lang="en-US" sz="2400" dirty="0" smtClean="0">
                <a:solidFill>
                  <a:schemeClr val="tx1"/>
                </a:solidFill>
              </a:rPr>
              <a:t>Random(vector) </a:t>
            </a:r>
            <a:r>
              <a:rPr lang="en-US" sz="2400" dirty="0" smtClean="0">
                <a:solidFill>
                  <a:schemeClr val="tx1"/>
                </a:solidFill>
              </a:rPr>
              <a:t>scan </a:t>
            </a:r>
            <a:r>
              <a:rPr lang="en-US" sz="2400" dirty="0" smtClean="0">
                <a:solidFill>
                  <a:schemeClr val="tx1"/>
                </a:solidFill>
              </a:rPr>
              <a:t>display</a:t>
            </a:r>
            <a:endParaRPr lang="en-US" sz="2400" dirty="0"/>
          </a:p>
        </p:txBody>
      </p:sp>
      <p:sp>
        <p:nvSpPr>
          <p:cNvPr id="11" name="Rectangle 10"/>
          <p:cNvSpPr/>
          <p:nvPr/>
        </p:nvSpPr>
        <p:spPr>
          <a:xfrm>
            <a:off x="1600200" y="5181600"/>
            <a:ext cx="4114800" cy="461665"/>
          </a:xfrm>
          <a:prstGeom prst="rect">
            <a:avLst/>
          </a:prstGeom>
        </p:spPr>
        <p:txBody>
          <a:bodyPr wrap="square">
            <a:spAutoFit/>
          </a:bodyPr>
          <a:lstStyle/>
          <a:p>
            <a:r>
              <a:rPr lang="en-US" sz="2400" dirty="0" smtClean="0">
                <a:solidFill>
                  <a:schemeClr val="tx1"/>
                </a:solidFill>
              </a:rPr>
              <a:t>Raster </a:t>
            </a:r>
            <a:r>
              <a:rPr lang="en-US" sz="2400" dirty="0" smtClean="0">
                <a:solidFill>
                  <a:schemeClr val="tx1"/>
                </a:solidFill>
              </a:rPr>
              <a:t>scan </a:t>
            </a:r>
            <a:r>
              <a:rPr lang="en-US" sz="2400" dirty="0" smtClean="0">
                <a:solidFill>
                  <a:schemeClr val="tx1"/>
                </a:solidFill>
              </a:rPr>
              <a:t>display </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667000"/>
            <a:ext cx="7086600" cy="923330"/>
          </a:xfrm>
          <a:prstGeom prst="rect">
            <a:avLst/>
          </a:prstGeom>
          <a:noFill/>
        </p:spPr>
        <p:txBody>
          <a:bodyPr wrap="square" lIns="91440" tIns="45720" rIns="91440" bIns="45720">
            <a:spAutoFit/>
          </a:bodyPr>
          <a:lstStyle/>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Rectangle 4"/>
          <p:cNvSpPr/>
          <p:nvPr/>
        </p:nvSpPr>
        <p:spPr>
          <a:xfrm>
            <a:off x="0" y="1066800"/>
            <a:ext cx="9144000" cy="4523105"/>
          </a:xfrm>
          <a:prstGeom prst="rect">
            <a:avLst/>
          </a:prstGeom>
        </p:spPr>
        <p:txBody>
          <a:bodyPr wrap="square">
            <a:spAutoFit/>
          </a:bodyPr>
          <a:lstStyle/>
          <a:p>
            <a:pPr>
              <a:buFontTx/>
              <a:buChar char="-"/>
            </a:pPr>
            <a:r>
              <a:rPr lang="en-US" sz="2400" dirty="0" smtClean="0">
                <a:solidFill>
                  <a:schemeClr val="tx1"/>
                </a:solidFill>
              </a:rPr>
              <a:t> Electron </a:t>
            </a:r>
            <a:r>
              <a:rPr lang="en-US" sz="2400" dirty="0" smtClean="0">
                <a:solidFill>
                  <a:schemeClr val="tx1"/>
                </a:solidFill>
              </a:rPr>
              <a:t>beam is directed only to the points of the screen where a picture is to be drawn </a:t>
            </a:r>
            <a:r>
              <a:rPr lang="en-US" sz="2400" dirty="0" err="1" smtClean="0">
                <a:solidFill>
                  <a:schemeClr val="tx1"/>
                </a:solidFill>
              </a:rPr>
              <a:t>eg</a:t>
            </a:r>
            <a:r>
              <a:rPr lang="en-US" sz="2400" dirty="0" smtClean="0">
                <a:solidFill>
                  <a:schemeClr val="tx1"/>
                </a:solidFill>
              </a:rPr>
              <a:t>. Oscilloscope and Radar screen. </a:t>
            </a:r>
            <a:endParaRPr lang="en-US" sz="2400" dirty="0" smtClean="0">
              <a:solidFill>
                <a:schemeClr val="tx1"/>
              </a:solidFill>
            </a:endParaRPr>
          </a:p>
          <a:p>
            <a:pPr>
              <a:buFontTx/>
              <a:buChar char="-"/>
            </a:pPr>
            <a:endParaRPr lang="en-US" sz="2400" dirty="0" smtClean="0">
              <a:solidFill>
                <a:schemeClr val="tx1"/>
              </a:solidFill>
            </a:endParaRPr>
          </a:p>
          <a:p>
            <a:r>
              <a:rPr lang="en-US" sz="2400" dirty="0" smtClean="0">
                <a:solidFill>
                  <a:schemeClr val="tx1"/>
                </a:solidFill>
              </a:rPr>
              <a:t> - Refresh </a:t>
            </a:r>
            <a:r>
              <a:rPr lang="en-US" sz="2400" dirty="0" smtClean="0">
                <a:solidFill>
                  <a:schemeClr val="tx1"/>
                </a:solidFill>
              </a:rPr>
              <a:t>rate depends on the number of lines to be displayed</a:t>
            </a:r>
            <a:r>
              <a:rPr lang="en-US" sz="2400" dirty="0" smtClean="0">
                <a:solidFill>
                  <a:schemeClr val="tx1"/>
                </a:solidFill>
              </a:rPr>
              <a:t>.</a:t>
            </a:r>
            <a:endParaRPr lang="en-US" sz="2400" dirty="0" smtClean="0">
              <a:solidFill>
                <a:schemeClr val="tx1"/>
              </a:solidFill>
            </a:endParaRPr>
          </a:p>
          <a:p>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Picture definition is stored as a set of line drawing commands in system memory called display file (or display program or display list</a:t>
            </a:r>
            <a:r>
              <a:rPr lang="en-US" sz="2400" dirty="0" smtClean="0">
                <a:solidFill>
                  <a:schemeClr val="tx1"/>
                </a:solidFill>
              </a:rPr>
              <a:t>).</a:t>
            </a:r>
            <a:endParaRPr lang="en-US" sz="2400" dirty="0" smtClean="0">
              <a:solidFill>
                <a:schemeClr val="tx1"/>
              </a:solidFill>
            </a:endParaRPr>
          </a:p>
          <a:p>
            <a:r>
              <a:rPr lang="en-US" sz="2400" dirty="0" smtClean="0">
                <a:solidFill>
                  <a:schemeClr val="tx1"/>
                </a:solidFill>
              </a:rPr>
              <a:t> </a:t>
            </a:r>
            <a:r>
              <a:rPr lang="en-US" sz="2400" dirty="0" smtClean="0"/>
              <a:t> – </a:t>
            </a:r>
            <a:endParaRPr lang="en-US" sz="2400" dirty="0" smtClean="0">
              <a:solidFill>
                <a:schemeClr val="tx1"/>
              </a:solidFill>
            </a:endParaRPr>
          </a:p>
          <a:p>
            <a:r>
              <a:rPr lang="en-US" sz="2400" dirty="0" smtClean="0">
                <a:solidFill>
                  <a:schemeClr val="tx1"/>
                </a:solidFill>
              </a:rPr>
              <a:t>- Random </a:t>
            </a:r>
            <a:r>
              <a:rPr lang="en-US" sz="2400" dirty="0" smtClean="0">
                <a:solidFill>
                  <a:schemeClr val="tx1"/>
                </a:solidFill>
              </a:rPr>
              <a:t>scan displays are designed to draw all the components of a picture 30 to 60 times each </a:t>
            </a:r>
            <a:r>
              <a:rPr lang="en-US" sz="2400" dirty="0" smtClean="0">
                <a:solidFill>
                  <a:schemeClr val="tx1"/>
                </a:solidFill>
              </a:rPr>
              <a:t>second.</a:t>
            </a:r>
            <a:endParaRPr lang="en-US" sz="2400" dirty="0" smtClean="0">
              <a:solidFill>
                <a:schemeClr val="tx1"/>
              </a:solidFill>
            </a:endParaRPr>
          </a:p>
          <a:p>
            <a:endParaRPr lang="en-US" sz="2400" dirty="0">
              <a:solidFill>
                <a:schemeClr val="tx1"/>
              </a:solidFill>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4757</Words>
  <Application>WPS Presentation</Application>
  <PresentationFormat>On-screen Show (4:3)</PresentationFormat>
  <Paragraphs>96</Paragraphs>
  <Slides>18</Slides>
  <Notes>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18</vt:i4>
      </vt:variant>
    </vt:vector>
  </HeadingPairs>
  <TitlesOfParts>
    <vt:vector size="33" baseType="lpstr">
      <vt:lpstr>Arial</vt:lpstr>
      <vt:lpstr>SimSun</vt:lpstr>
      <vt:lpstr>Wingdings</vt:lpstr>
      <vt:lpstr>Times New Roman</vt:lpstr>
      <vt:lpstr>Arial Black</vt:lpstr>
      <vt:lpstr>DejaVu Sans</vt:lpstr>
      <vt:lpstr>WenQuanYi Micro Hei</vt:lpstr>
      <vt:lpstr>Segoe Print</vt:lpstr>
      <vt:lpstr>Wingdings 2</vt:lpstr>
      <vt:lpstr>Microsoft YaHei</vt:lpstr>
      <vt:lpstr>Arial Unicode MS</vt:lpstr>
      <vt:lpstr>Constantia</vt:lpstr>
      <vt:lpstr>Calibri</vt:lpstr>
      <vt:lpstr>1_Office Theme</vt:lpstr>
      <vt:lpst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What is raster scan?</vt:lpstr>
      <vt:lpstr>How raster scan works:</vt:lpstr>
      <vt:lpstr>PowerPoint 演示文稿</vt:lpstr>
      <vt:lpstr>Advantages and Disadvantages: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user</cp:lastModifiedBy>
  <cp:revision>391</cp:revision>
  <dcterms:created xsi:type="dcterms:W3CDTF">2021-12-19T13:33:00Z</dcterms:created>
  <dcterms:modified xsi:type="dcterms:W3CDTF">2021-12-24T05:19:15Z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F32E04DAAA704CDEBA380E824B395485</vt:lpwstr>
  </property>
</Properties>
</file>