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926C3B-F8C1-4F38-85A4-EED287928132}"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400532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26C3B-F8C1-4F38-85A4-EED287928132}"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324263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26C3B-F8C1-4F38-85A4-EED287928132}"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97323-BBA8-47BF-A929-B0C74C2E104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4025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26C3B-F8C1-4F38-85A4-EED287928132}"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4281949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26C3B-F8C1-4F38-85A4-EED287928132}"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97323-BBA8-47BF-A929-B0C74C2E104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4890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26C3B-F8C1-4F38-85A4-EED287928132}"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597649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26C3B-F8C1-4F38-85A4-EED287928132}"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2935485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26C3B-F8C1-4F38-85A4-EED287928132}"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301547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26C3B-F8C1-4F38-85A4-EED287928132}"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78106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26C3B-F8C1-4F38-85A4-EED287928132}"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357566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926C3B-F8C1-4F38-85A4-EED287928132}"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20572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926C3B-F8C1-4F38-85A4-EED287928132}"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17849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926C3B-F8C1-4F38-85A4-EED287928132}"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62872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26C3B-F8C1-4F38-85A4-EED287928132}"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191667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26C3B-F8C1-4F38-85A4-EED287928132}"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387446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26C3B-F8C1-4F38-85A4-EED287928132}"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97323-BBA8-47BF-A929-B0C74C2E104C}" type="slidenum">
              <a:rPr lang="en-US" smtClean="0"/>
              <a:t>‹#›</a:t>
            </a:fld>
            <a:endParaRPr lang="en-US"/>
          </a:p>
        </p:txBody>
      </p:sp>
    </p:spTree>
    <p:extLst>
      <p:ext uri="{BB962C8B-B14F-4D97-AF65-F5344CB8AC3E}">
        <p14:creationId xmlns:p14="http://schemas.microsoft.com/office/powerpoint/2010/main" val="306326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926C3B-F8C1-4F38-85A4-EED287928132}" type="datetimeFigureOut">
              <a:rPr lang="en-US" smtClean="0"/>
              <a:t>12/23/2021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C97323-BBA8-47BF-A929-B0C74C2E104C}" type="slidenum">
              <a:rPr lang="en-US" smtClean="0"/>
              <a:t>‹#›</a:t>
            </a:fld>
            <a:endParaRPr lang="en-US"/>
          </a:p>
        </p:txBody>
      </p:sp>
    </p:spTree>
    <p:extLst>
      <p:ext uri="{BB962C8B-B14F-4D97-AF65-F5344CB8AC3E}">
        <p14:creationId xmlns:p14="http://schemas.microsoft.com/office/powerpoint/2010/main" val="2882376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1275-54E9-413C-8CB8-D5F50E4D472D}"/>
              </a:ext>
            </a:extLst>
          </p:cNvPr>
          <p:cNvSpPr>
            <a:spLocks noGrp="1"/>
          </p:cNvSpPr>
          <p:nvPr>
            <p:ph type="title"/>
          </p:nvPr>
        </p:nvSpPr>
        <p:spPr>
          <a:xfrm>
            <a:off x="610659" y="156238"/>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What is raster scan?</a:t>
            </a:r>
          </a:p>
        </p:txBody>
      </p:sp>
      <p:sp>
        <p:nvSpPr>
          <p:cNvPr id="3" name="Content Placeholder 2">
            <a:extLst>
              <a:ext uri="{FF2B5EF4-FFF2-40B4-BE49-F238E27FC236}">
                <a16:creationId xmlns:a16="http://schemas.microsoft.com/office/drawing/2014/main" id="{5746659E-9FD5-4551-98A9-C0D3BF63F605}"/>
              </a:ext>
            </a:extLst>
          </p:cNvPr>
          <p:cNvSpPr>
            <a:spLocks noGrp="1"/>
          </p:cNvSpPr>
          <p:nvPr>
            <p:ph idx="1"/>
          </p:nvPr>
        </p:nvSpPr>
        <p:spPr>
          <a:xfrm>
            <a:off x="610659" y="1646239"/>
            <a:ext cx="8596668" cy="4468811"/>
          </a:xfrm>
        </p:spPr>
        <p:txBody>
          <a:bodyPr/>
          <a:lstStyle/>
          <a:p>
            <a:r>
              <a:rPr lang="en-GB" sz="2000" dirty="0">
                <a:solidFill>
                  <a:schemeClr val="tx1"/>
                </a:solidFill>
                <a:latin typeface="Times New Roman" panose="02020603050405020304" pitchFamily="18" charset="0"/>
                <a:cs typeface="Times New Roman" panose="02020603050405020304" pitchFamily="18" charset="0"/>
              </a:rPr>
              <a:t>A raster scan, or raster scanning, is the rectangular pattern of image capture and reconstruction. </a:t>
            </a:r>
          </a:p>
          <a:p>
            <a:r>
              <a:rPr lang="en-GB" sz="2000" dirty="0">
                <a:solidFill>
                  <a:schemeClr val="tx1"/>
                </a:solidFill>
                <a:latin typeface="Times New Roman" panose="02020603050405020304" pitchFamily="18" charset="0"/>
                <a:cs typeface="Times New Roman" panose="02020603050405020304" pitchFamily="18" charset="0"/>
              </a:rPr>
              <a:t>Raster Scan Displays are most common type of graphics monitor which employs CRT.</a:t>
            </a:r>
          </a:p>
          <a:p>
            <a:r>
              <a:rPr lang="en-GB" sz="2000" dirty="0">
                <a:solidFill>
                  <a:schemeClr val="tx1"/>
                </a:solidFill>
                <a:latin typeface="Times New Roman" panose="02020603050405020304" pitchFamily="18" charset="0"/>
                <a:cs typeface="Times New Roman" panose="02020603050405020304" pitchFamily="18" charset="0"/>
              </a:rPr>
              <a:t>It is a systematic process of covering the area progressively, one line at a time. </a:t>
            </a:r>
          </a:p>
          <a:p>
            <a:r>
              <a:rPr lang="en-GB" sz="2000" dirty="0">
                <a:solidFill>
                  <a:schemeClr val="tx1"/>
                </a:solidFill>
                <a:latin typeface="Times New Roman" panose="02020603050405020304" pitchFamily="18" charset="0"/>
                <a:cs typeface="Times New Roman" panose="02020603050405020304" pitchFamily="18" charset="0"/>
              </a:rPr>
              <a:t>Raster images are created with pixel-based programs or captured with a camera or scanner. </a:t>
            </a:r>
          </a:p>
          <a:p>
            <a:r>
              <a:rPr lang="en-GB" sz="2000" dirty="0">
                <a:solidFill>
                  <a:schemeClr val="tx1"/>
                </a:solidFill>
                <a:latin typeface="Times New Roman" panose="02020603050405020304" pitchFamily="18" charset="0"/>
                <a:cs typeface="Times New Roman" panose="02020603050405020304" pitchFamily="18" charset="0"/>
              </a:rPr>
              <a:t>They are more common in general such as jpg, gif, </a:t>
            </a:r>
            <a:r>
              <a:rPr lang="en-GB" sz="2000" dirty="0" err="1">
                <a:solidFill>
                  <a:schemeClr val="tx1"/>
                </a:solidFill>
                <a:latin typeface="Times New Roman" panose="02020603050405020304" pitchFamily="18" charset="0"/>
                <a:cs typeface="Times New Roman" panose="02020603050405020304" pitchFamily="18" charset="0"/>
              </a:rPr>
              <a:t>png</a:t>
            </a:r>
            <a:r>
              <a:rPr lang="en-GB" sz="2000" dirty="0">
                <a:solidFill>
                  <a:schemeClr val="tx1"/>
                </a:solidFill>
                <a:latin typeface="Times New Roman" panose="02020603050405020304" pitchFamily="18" charset="0"/>
                <a:cs typeface="Times New Roman" panose="02020603050405020304" pitchFamily="18" charset="0"/>
              </a:rPr>
              <a:t> and are widely used on the web.</a:t>
            </a:r>
          </a:p>
          <a:p>
            <a:pPr marL="0" indent="0">
              <a:buNone/>
            </a:pPr>
            <a:endParaRPr lang="en-GB" dirty="0"/>
          </a:p>
        </p:txBody>
      </p:sp>
      <p:pic>
        <p:nvPicPr>
          <p:cNvPr id="5" name="Picture 4">
            <a:extLst>
              <a:ext uri="{FF2B5EF4-FFF2-40B4-BE49-F238E27FC236}">
                <a16:creationId xmlns:a16="http://schemas.microsoft.com/office/drawing/2014/main" id="{F801BFCC-6F4F-4306-B81F-D59C2438D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049" y="4965700"/>
            <a:ext cx="4378325" cy="1593187"/>
          </a:xfrm>
          <a:prstGeom prst="rect">
            <a:avLst/>
          </a:prstGeom>
        </p:spPr>
      </p:pic>
    </p:spTree>
    <p:extLst>
      <p:ext uri="{BB962C8B-B14F-4D97-AF65-F5344CB8AC3E}">
        <p14:creationId xmlns:p14="http://schemas.microsoft.com/office/powerpoint/2010/main" val="47767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442E-E7CF-4166-A2C5-8C9F3D93C713}"/>
              </a:ext>
            </a:extLst>
          </p:cNvPr>
          <p:cNvSpPr>
            <a:spLocks noGrp="1"/>
          </p:cNvSpPr>
          <p:nvPr>
            <p:ph type="title"/>
          </p:nvPr>
        </p:nvSpPr>
        <p:spPr>
          <a:xfrm>
            <a:off x="677334" y="609600"/>
            <a:ext cx="8596668" cy="723900"/>
          </a:xfrm>
        </p:spPr>
        <p:txBody>
          <a:bodyPr/>
          <a:lstStyle/>
          <a:p>
            <a:r>
              <a:rPr lang="en-US" b="1" dirty="0">
                <a:solidFill>
                  <a:schemeClr val="tx1"/>
                </a:solidFill>
                <a:latin typeface="Times New Roman" panose="02020603050405020304" pitchFamily="18" charset="0"/>
                <a:cs typeface="Times New Roman" panose="02020603050405020304" pitchFamily="18" charset="0"/>
              </a:rPr>
              <a:t>How raster scan works:</a:t>
            </a:r>
          </a:p>
        </p:txBody>
      </p:sp>
      <p:sp>
        <p:nvSpPr>
          <p:cNvPr id="3" name="Content Placeholder 2">
            <a:extLst>
              <a:ext uri="{FF2B5EF4-FFF2-40B4-BE49-F238E27FC236}">
                <a16:creationId xmlns:a16="http://schemas.microsoft.com/office/drawing/2014/main" id="{699AF885-FBDB-4014-9622-20C26D577E55}"/>
              </a:ext>
            </a:extLst>
          </p:cNvPr>
          <p:cNvSpPr>
            <a:spLocks noGrp="1"/>
          </p:cNvSpPr>
          <p:nvPr>
            <p:ph idx="1"/>
          </p:nvPr>
        </p:nvSpPr>
        <p:spPr>
          <a:xfrm>
            <a:off x="677334" y="1560514"/>
            <a:ext cx="8596668" cy="4878386"/>
          </a:xfrm>
        </p:spPr>
        <p:txBody>
          <a:bodyPr>
            <a:normAutofit/>
          </a:bodyPr>
          <a:lstStyle/>
          <a:p>
            <a:pPr>
              <a:buFont typeface="Wingdings" panose="05000000000000000000" pitchFamily="2" charset="2"/>
              <a:buChar char="q"/>
            </a:pPr>
            <a:r>
              <a:rPr lang="en-GB" sz="2000" dirty="0">
                <a:solidFill>
                  <a:schemeClr val="tx1"/>
                </a:solidFill>
                <a:latin typeface="Times New Roman" panose="02020603050405020304" pitchFamily="18" charset="0"/>
                <a:cs typeface="Times New Roman" panose="02020603050405020304" pitchFamily="18" charset="0"/>
              </a:rPr>
              <a:t>In a raster scan system, the electron beam is swept across the screen, one row at a time from top to bottom. </a:t>
            </a:r>
          </a:p>
          <a:p>
            <a:pPr>
              <a:buFont typeface="Wingdings" panose="05000000000000000000" pitchFamily="2" charset="2"/>
              <a:buChar char="q"/>
            </a:pPr>
            <a:r>
              <a:rPr lang="en-GB" sz="2000" dirty="0">
                <a:solidFill>
                  <a:schemeClr val="tx1"/>
                </a:solidFill>
                <a:latin typeface="Times New Roman" panose="02020603050405020304" pitchFamily="18" charset="0"/>
                <a:cs typeface="Times New Roman" panose="02020603050405020304" pitchFamily="18" charset="0"/>
              </a:rPr>
              <a:t>As the electron beam moves across each row, the beam intensity is turned on and off to create a pattern of illuminated spots. </a:t>
            </a:r>
          </a:p>
          <a:p>
            <a:pPr>
              <a:buFont typeface="Wingdings" panose="05000000000000000000" pitchFamily="2" charset="2"/>
              <a:buChar char="q"/>
            </a:pPr>
            <a:r>
              <a:rPr lang="en-GB" sz="2000" dirty="0">
                <a:solidFill>
                  <a:schemeClr val="tx1"/>
                </a:solidFill>
                <a:latin typeface="Times New Roman" panose="02020603050405020304" pitchFamily="18" charset="0"/>
                <a:cs typeface="Times New Roman" panose="02020603050405020304" pitchFamily="18" charset="0"/>
              </a:rPr>
              <a:t>The return to the left of the screen, after refreshing each scan line is called Horizontal retrace. At the end of each frame the electron beam returns to the top left corner of the screen to begin the next frame is called Vertical retrace: </a:t>
            </a:r>
          </a:p>
          <a:p>
            <a:pPr>
              <a:buFont typeface="Wingdings" panose="05000000000000000000" pitchFamily="2" charset="2"/>
              <a:buChar char="q"/>
            </a:pPr>
            <a:endParaRPr lang="en-GB" sz="20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E0FB46F4-A089-42CA-9E85-02ED48D0C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275" y="4256089"/>
            <a:ext cx="4470400" cy="2409825"/>
          </a:xfrm>
          <a:prstGeom prst="rect">
            <a:avLst/>
          </a:prstGeom>
        </p:spPr>
      </p:pic>
    </p:spTree>
    <p:extLst>
      <p:ext uri="{BB962C8B-B14F-4D97-AF65-F5344CB8AC3E}">
        <p14:creationId xmlns:p14="http://schemas.microsoft.com/office/powerpoint/2010/main" val="24855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0815D-B8AB-4069-A58A-47511BF8824F}"/>
              </a:ext>
            </a:extLst>
          </p:cNvPr>
          <p:cNvSpPr>
            <a:spLocks noGrp="1"/>
          </p:cNvSpPr>
          <p:nvPr>
            <p:ph idx="1"/>
          </p:nvPr>
        </p:nvSpPr>
        <p:spPr>
          <a:xfrm>
            <a:off x="639234" y="588964"/>
            <a:ext cx="8596668" cy="5954711"/>
          </a:xfrm>
        </p:spPr>
        <p:txBody>
          <a:bodyPr/>
          <a:lstStyle/>
          <a:p>
            <a:pPr>
              <a:buFont typeface="Wingdings" panose="05000000000000000000" pitchFamily="2" charset="2"/>
              <a:buChar char="q"/>
            </a:pPr>
            <a:r>
              <a:rPr lang="en-GB" sz="2000" dirty="0">
                <a:solidFill>
                  <a:schemeClr val="tx1"/>
                </a:solidFill>
                <a:latin typeface="Times New Roman" panose="02020603050405020304" pitchFamily="18" charset="0"/>
                <a:cs typeface="Times New Roman" panose="02020603050405020304" pitchFamily="18" charset="0"/>
              </a:rPr>
              <a:t>Picture definition is stored in a memory area called the refresh buffer or frame buffer. Refresh buffer or frame buffer is memory area that holds the set of intensity values for all the screen points. </a:t>
            </a:r>
          </a:p>
          <a:p>
            <a:pPr>
              <a:buFont typeface="Wingdings" panose="05000000000000000000" pitchFamily="2" charset="2"/>
              <a:buChar char="q"/>
            </a:pPr>
            <a:r>
              <a:rPr lang="en-GB" sz="2000" dirty="0">
                <a:solidFill>
                  <a:schemeClr val="tx1"/>
                </a:solidFill>
                <a:latin typeface="Times New Roman" panose="02020603050405020304" pitchFamily="18" charset="0"/>
                <a:cs typeface="Times New Roman" panose="02020603050405020304" pitchFamily="18" charset="0"/>
              </a:rPr>
              <a:t>Stored intensity values then retrieved from refresh buffer and "painted° on the screen one row (scan line) at a time.</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The quality of a raster image is determined by the total number pixels (resolution), and the amount of information in each pixel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depth) </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A black-and-white system: each screen point is either on or off, so only one bit per pixel is needed to control the intensity of screen positions. Such type of frame buffer is called Bit map </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High quality raster graphics system have 24 bits per pixel in the frame buffer (a full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system or a true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system)</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Refreshing on raster scan displays is carried out at the rate 60 to 80 frame per second. </a:t>
            </a:r>
          </a:p>
          <a:p>
            <a:pPr marL="0" indent="0">
              <a:buNone/>
            </a:pPr>
            <a:endParaRPr lang="en-US" dirty="0"/>
          </a:p>
        </p:txBody>
      </p:sp>
    </p:spTree>
    <p:extLst>
      <p:ext uri="{BB962C8B-B14F-4D97-AF65-F5344CB8AC3E}">
        <p14:creationId xmlns:p14="http://schemas.microsoft.com/office/powerpoint/2010/main" val="140764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4D7E-B2E2-4B40-86B5-F8CCEE962F08}"/>
              </a:ext>
            </a:extLst>
          </p:cNvPr>
          <p:cNvSpPr>
            <a:spLocks noGrp="1"/>
          </p:cNvSpPr>
          <p:nvPr>
            <p:ph type="title"/>
          </p:nvPr>
        </p:nvSpPr>
        <p:spPr/>
        <p:txBody>
          <a:bodyPr/>
          <a:lstStyle/>
          <a:p>
            <a:r>
              <a:rPr lang="en-GB" b="1" dirty="0">
                <a:solidFill>
                  <a:schemeClr val="tx1"/>
                </a:solidFill>
                <a:latin typeface="Times New Roman" panose="02020603050405020304" pitchFamily="18" charset="0"/>
                <a:cs typeface="Times New Roman" panose="02020603050405020304" pitchFamily="18" charset="0"/>
              </a:rPr>
              <a:t>Advantages and Disadvantages: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241402-83F6-47AA-9980-058FA9488146}"/>
              </a:ext>
            </a:extLst>
          </p:cNvPr>
          <p:cNvSpPr>
            <a:spLocks noGrp="1"/>
          </p:cNvSpPr>
          <p:nvPr>
            <p:ph idx="1"/>
          </p:nvPr>
        </p:nvSpPr>
        <p:spPr>
          <a:xfrm>
            <a:off x="677334" y="1930400"/>
            <a:ext cx="8596668" cy="3880773"/>
          </a:xfrm>
        </p:spPr>
        <p:txBody>
          <a:bodyPr>
            <a:normAutofit/>
          </a:bodyPr>
          <a:lstStyle/>
          <a:p>
            <a:r>
              <a:rPr lang="en-GB" sz="2000" dirty="0">
                <a:solidFill>
                  <a:schemeClr val="tx1"/>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q"/>
            </a:pPr>
            <a:r>
              <a:rPr lang="en-GB" sz="2000" dirty="0">
                <a:solidFill>
                  <a:schemeClr val="tx1"/>
                </a:solidFill>
                <a:latin typeface="Times New Roman" panose="02020603050405020304" pitchFamily="18" charset="0"/>
                <a:cs typeface="Times New Roman" panose="02020603050405020304" pitchFamily="18" charset="0"/>
              </a:rPr>
              <a:t>Real life images with different shades can be displayed.</a:t>
            </a:r>
          </a:p>
          <a:p>
            <a:pPr>
              <a:buFont typeface="Wingdings" panose="05000000000000000000" pitchFamily="2" charset="2"/>
              <a:buChar char="q"/>
            </a:pPr>
            <a:r>
              <a:rPr lang="en-GB" sz="2000" dirty="0" err="1">
                <a:solidFill>
                  <a:schemeClr val="tx1"/>
                </a:solidFill>
                <a:latin typeface="Times New Roman" panose="02020603050405020304" pitchFamily="18" charset="0"/>
                <a:cs typeface="Times New Roman" panose="02020603050405020304" pitchFamily="18" charset="0"/>
              </a:rPr>
              <a:t>Color</a:t>
            </a:r>
            <a:r>
              <a:rPr lang="en-GB" sz="2000" dirty="0">
                <a:solidFill>
                  <a:schemeClr val="tx1"/>
                </a:solidFill>
                <a:latin typeface="Times New Roman" panose="02020603050405020304" pitchFamily="18" charset="0"/>
                <a:cs typeface="Times New Roman" panose="02020603050405020304" pitchFamily="18" charset="0"/>
              </a:rPr>
              <a:t> range available is bigger than random scan display.</a:t>
            </a:r>
          </a:p>
          <a:p>
            <a:endParaRPr lang="en-GB" sz="2000" dirty="0">
              <a:solidFill>
                <a:schemeClr val="tx1"/>
              </a:solidFill>
              <a:latin typeface="Times New Roman" panose="02020603050405020304" pitchFamily="18" charset="0"/>
              <a:cs typeface="Times New Roman" panose="02020603050405020304" pitchFamily="18" charset="0"/>
            </a:endParaRPr>
          </a:p>
          <a:p>
            <a:r>
              <a:rPr lang="en-GB" sz="2000" dirty="0">
                <a:solidFill>
                  <a:schemeClr val="tx1"/>
                </a:solidFill>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q"/>
            </a:pPr>
            <a:r>
              <a:rPr lang="en-GB" sz="2000" dirty="0">
                <a:solidFill>
                  <a:schemeClr val="tx1"/>
                </a:solidFill>
                <a:latin typeface="Times New Roman" panose="02020603050405020304" pitchFamily="18" charset="0"/>
                <a:cs typeface="Times New Roman" panose="02020603050405020304" pitchFamily="18" charset="0"/>
              </a:rPr>
              <a:t>Resolution is lower than random scan display.</a:t>
            </a:r>
          </a:p>
          <a:p>
            <a:pPr>
              <a:buFont typeface="Wingdings" panose="05000000000000000000" pitchFamily="2" charset="2"/>
              <a:buChar char="q"/>
            </a:pPr>
            <a:r>
              <a:rPr lang="en-GB" sz="2000" dirty="0">
                <a:solidFill>
                  <a:schemeClr val="tx1"/>
                </a:solidFill>
                <a:latin typeface="Times New Roman" panose="02020603050405020304" pitchFamily="18" charset="0"/>
                <a:cs typeface="Times New Roman" panose="02020603050405020304" pitchFamily="18" charset="0"/>
              </a:rPr>
              <a:t>More memory is required.</a:t>
            </a:r>
          </a:p>
          <a:p>
            <a:pPr>
              <a:buFont typeface="Wingdings" panose="05000000000000000000" pitchFamily="2" charset="2"/>
              <a:buChar char="q"/>
            </a:pPr>
            <a:r>
              <a:rPr lang="en-GB" sz="2000" dirty="0">
                <a:solidFill>
                  <a:schemeClr val="tx1"/>
                </a:solidFill>
                <a:latin typeface="Times New Roman" panose="02020603050405020304" pitchFamily="18" charset="0"/>
                <a:cs typeface="Times New Roman" panose="02020603050405020304" pitchFamily="18" charset="0"/>
              </a:rPr>
              <a:t>Data about the intensities of all pixel has to be stored.</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4807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416</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Times New Roman</vt:lpstr>
      <vt:lpstr>Trebuchet MS</vt:lpstr>
      <vt:lpstr>Wingdings</vt:lpstr>
      <vt:lpstr>Wingdings 3</vt:lpstr>
      <vt:lpstr>Facet</vt:lpstr>
      <vt:lpstr>What is raster scan?</vt:lpstr>
      <vt:lpstr>How raster scan works:</vt:lpstr>
      <vt:lpstr>PowerPoint Presentation</vt:lpstr>
      <vt:lpstr>Advantages and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Raster Graphics</dc:title>
  <dc:creator>suman lamichhane</dc:creator>
  <cp:lastModifiedBy>suman lamichhane</cp:lastModifiedBy>
  <cp:revision>10</cp:revision>
  <dcterms:created xsi:type="dcterms:W3CDTF">2021-12-23T12:59:45Z</dcterms:created>
  <dcterms:modified xsi:type="dcterms:W3CDTF">2021-12-23T14:00:53Z</dcterms:modified>
</cp:coreProperties>
</file>