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9" r:id="rId7"/>
    <p:sldId id="261" r:id="rId8"/>
    <p:sldId id="262" r:id="rId9"/>
    <p:sldId id="264" r:id="rId10"/>
    <p:sldId id="265" r:id="rId11"/>
    <p:sldId id="266" r:id="rId12"/>
    <p:sldId id="267" r:id="rId13"/>
    <p:sldId id="269" r:id="rId14"/>
    <p:sldId id="270" r:id="rId15"/>
    <p:sldId id="271" r:id="rId16"/>
    <p:sldId id="273" r:id="rId17"/>
    <p:sldId id="275" r:id="rId18"/>
    <p:sldId id="276" r:id="rId19"/>
    <p:sldId id="277" r:id="rId20"/>
    <p:sldId id="278" r:id="rId21"/>
    <p:sldId id="279" r:id="rId22"/>
    <p:sldId id="280" r:id="rId23"/>
    <p:sldId id="281" r:id="rId24"/>
    <p:sldId id="282" r:id="rId25"/>
    <p:sldId id="284" r:id="rId26"/>
    <p:sldId id="285" r:id="rId27"/>
    <p:sldId id="286" r:id="rId28"/>
    <p:sldId id="292" r:id="rId29"/>
  </p:sldIdLst>
  <p:sldSz cx="9144000" cy="6858000" type="screen4x3"/>
  <p:notesSz cx="6858000" cy="9144000"/>
  <p:defaultTextStyle>
    <a:defPPr>
      <a:defRPr lang="en-GB"/>
    </a:defPPr>
    <a:lvl1pPr marL="0" lvl="0" indent="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1pPr>
    <a:lvl2pPr marL="742950" lvl="1" indent="-28575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2pPr>
    <a:lvl3pPr marL="1143000" lvl="2"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3pPr>
    <a:lvl4pPr marL="1600200" lvl="3"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4pPr>
    <a:lvl5pPr marL="2057400" lvl="4"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5pPr>
    <a:lvl6pPr marL="2286000" lvl="5"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6pPr>
    <a:lvl7pPr marL="2743200" lvl="6"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7pPr>
    <a:lvl8pPr marL="3200400" lvl="7"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8pPr>
    <a:lvl9pPr marL="3657600" lvl="8"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9" d="100"/>
          <a:sy n="69" d="100"/>
        </p:scale>
        <p:origin x="-1416" y="-96"/>
      </p:cViewPr>
      <p:guideLst>
        <p:guide orient="horz" pos="2160"/>
        <p:guide pos="2862"/>
      </p:guideLst>
    </p:cSldViewPr>
  </p:slideViewPr>
  <p:outlineViewPr>
    <p:cViewPr varScale="1">
      <p:scale>
        <a:sx n="170" d="200"/>
        <a:sy n="170" d="200"/>
      </p:scale>
      <p:origin x="-780" y="-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9394" name="AutoShape 1"/>
          <p:cNvSpPr/>
          <p:nvPr/>
        </p:nvSpPr>
        <p:spPr>
          <a:xfrm>
            <a:off x="0" y="0"/>
            <a:ext cx="6858000" cy="9144000"/>
          </a:xfrm>
          <a:prstGeom prst="roundRect">
            <a:avLst>
              <a:gd name="adj" fmla="val 23"/>
            </a:avLst>
          </a:prstGeom>
          <a:solidFill>
            <a:srgbClr val="FFFFFF"/>
          </a:solidFill>
          <a:ln w="9360">
            <a:noFill/>
          </a:ln>
        </p:spPr>
        <p:txBody>
          <a:bodyPr wrap="none" anchor="ctr" anchorCtr="0"/>
          <a:p>
            <a:pPr lvl="0"/>
            <a:endParaRPr lang="en-US" altLang="x-none" dirty="0"/>
          </a:p>
        </p:txBody>
      </p:sp>
      <p:sp>
        <p:nvSpPr>
          <p:cNvPr id="59395" name="AutoShape 2"/>
          <p:cNvSpPr/>
          <p:nvPr/>
        </p:nvSpPr>
        <p:spPr>
          <a:xfrm>
            <a:off x="0" y="0"/>
            <a:ext cx="6858000" cy="9144000"/>
          </a:xfrm>
          <a:prstGeom prst="roundRect">
            <a:avLst>
              <a:gd name="adj" fmla="val 23"/>
            </a:avLst>
          </a:prstGeom>
          <a:solidFill>
            <a:srgbClr val="FFFFFF"/>
          </a:solidFill>
          <a:ln w="9525">
            <a:noFill/>
          </a:ln>
        </p:spPr>
        <p:txBody>
          <a:bodyPr wrap="none" anchor="ctr" anchorCtr="0"/>
          <a:p>
            <a:pPr lvl="0"/>
            <a:endParaRPr lang="en-US" altLang="x-none" dirty="0"/>
          </a:p>
        </p:txBody>
      </p:sp>
      <p:sp>
        <p:nvSpPr>
          <p:cNvPr id="59396" name="AutoShape 3"/>
          <p:cNvSpPr/>
          <p:nvPr/>
        </p:nvSpPr>
        <p:spPr>
          <a:xfrm>
            <a:off x="0" y="0"/>
            <a:ext cx="6858000" cy="9144000"/>
          </a:xfrm>
          <a:prstGeom prst="roundRect">
            <a:avLst>
              <a:gd name="adj" fmla="val 23"/>
            </a:avLst>
          </a:prstGeom>
          <a:solidFill>
            <a:srgbClr val="FFFFFF"/>
          </a:solidFill>
          <a:ln w="9525">
            <a:noFill/>
          </a:ln>
        </p:spPr>
        <p:txBody>
          <a:bodyPr wrap="none" anchor="ctr" anchorCtr="0"/>
          <a:p>
            <a:pPr lvl="0"/>
            <a:endParaRPr lang="en-US" altLang="x-none" dirty="0"/>
          </a:p>
        </p:txBody>
      </p:sp>
      <p:sp>
        <p:nvSpPr>
          <p:cNvPr id="59397" name="AutoShape 4"/>
          <p:cNvSpPr/>
          <p:nvPr/>
        </p:nvSpPr>
        <p:spPr>
          <a:xfrm>
            <a:off x="0" y="0"/>
            <a:ext cx="6858000" cy="9144000"/>
          </a:xfrm>
          <a:prstGeom prst="roundRect">
            <a:avLst>
              <a:gd name="adj" fmla="val 23"/>
            </a:avLst>
          </a:prstGeom>
          <a:solidFill>
            <a:srgbClr val="FFFFFF"/>
          </a:solidFill>
          <a:ln w="9525">
            <a:noFill/>
          </a:ln>
        </p:spPr>
        <p:txBody>
          <a:bodyPr wrap="none" anchor="ctr" anchorCtr="0"/>
          <a:p>
            <a:pPr lvl="0"/>
            <a:endParaRPr lang="en-US" altLang="x-none" dirty="0"/>
          </a:p>
        </p:txBody>
      </p:sp>
      <p:sp>
        <p:nvSpPr>
          <p:cNvPr id="59398" name="AutoShape 5"/>
          <p:cNvSpPr/>
          <p:nvPr/>
        </p:nvSpPr>
        <p:spPr>
          <a:xfrm>
            <a:off x="0" y="0"/>
            <a:ext cx="6858000" cy="9144000"/>
          </a:xfrm>
          <a:prstGeom prst="roundRect">
            <a:avLst>
              <a:gd name="adj" fmla="val 23"/>
            </a:avLst>
          </a:prstGeom>
          <a:solidFill>
            <a:srgbClr val="FFFFFF"/>
          </a:solidFill>
          <a:ln w="9525">
            <a:noFill/>
          </a:ln>
        </p:spPr>
        <p:txBody>
          <a:bodyPr wrap="none" anchor="ctr" anchorCtr="0"/>
          <a:p>
            <a:pPr lvl="0"/>
            <a:endParaRPr lang="en-US" altLang="x-none" dirty="0"/>
          </a:p>
        </p:txBody>
      </p:sp>
      <p:sp>
        <p:nvSpPr>
          <p:cNvPr id="59399" name="AutoShape 6"/>
          <p:cNvSpPr/>
          <p:nvPr/>
        </p:nvSpPr>
        <p:spPr>
          <a:xfrm>
            <a:off x="0" y="0"/>
            <a:ext cx="6858000" cy="9144000"/>
          </a:xfrm>
          <a:prstGeom prst="roundRect">
            <a:avLst>
              <a:gd name="adj" fmla="val 23"/>
            </a:avLst>
          </a:prstGeom>
          <a:solidFill>
            <a:srgbClr val="FFFFFF"/>
          </a:solidFill>
          <a:ln w="9525">
            <a:noFill/>
          </a:ln>
        </p:spPr>
        <p:txBody>
          <a:bodyPr wrap="none" anchor="ctr" anchorCtr="0"/>
          <a:p>
            <a:pPr lvl="0"/>
            <a:endParaRPr lang="en-US" altLang="x-none" dirty="0"/>
          </a:p>
        </p:txBody>
      </p:sp>
      <p:sp>
        <p:nvSpPr>
          <p:cNvPr id="59400" name="AutoShape 7"/>
          <p:cNvSpPr/>
          <p:nvPr/>
        </p:nvSpPr>
        <p:spPr>
          <a:xfrm>
            <a:off x="0" y="0"/>
            <a:ext cx="6858000" cy="9144000"/>
          </a:xfrm>
          <a:prstGeom prst="roundRect">
            <a:avLst>
              <a:gd name="adj" fmla="val 23"/>
            </a:avLst>
          </a:prstGeom>
          <a:solidFill>
            <a:srgbClr val="FFFFFF"/>
          </a:solidFill>
          <a:ln w="9525">
            <a:noFill/>
          </a:ln>
        </p:spPr>
        <p:txBody>
          <a:bodyPr wrap="none" anchor="ctr" anchorCtr="0"/>
          <a:p>
            <a:pPr lvl="0"/>
            <a:endParaRPr lang="en-US" altLang="x-none" dirty="0"/>
          </a:p>
        </p:txBody>
      </p:sp>
      <p:sp>
        <p:nvSpPr>
          <p:cNvPr id="59401" name="Text Box 8"/>
          <p:cNvSpPr txBox="1"/>
          <p:nvPr/>
        </p:nvSpPr>
        <p:spPr>
          <a:xfrm>
            <a:off x="0" y="0"/>
            <a:ext cx="2971800" cy="457200"/>
          </a:xfrm>
          <a:prstGeom prst="rect">
            <a:avLst/>
          </a:prstGeom>
          <a:noFill/>
          <a:ln w="9525">
            <a:noFill/>
          </a:ln>
        </p:spPr>
        <p:txBody>
          <a:bodyPr wrap="none" anchor="ctr" anchorCtr="0"/>
          <a:p>
            <a:pPr lvl="0"/>
            <a:endParaRPr lang="en-US" altLang="x-none" dirty="0"/>
          </a:p>
        </p:txBody>
      </p:sp>
      <p:sp>
        <p:nvSpPr>
          <p:cNvPr id="59402" name="Text Box 9"/>
          <p:cNvSpPr txBox="1"/>
          <p:nvPr/>
        </p:nvSpPr>
        <p:spPr>
          <a:xfrm>
            <a:off x="3884613" y="0"/>
            <a:ext cx="2971800" cy="457200"/>
          </a:xfrm>
          <a:prstGeom prst="rect">
            <a:avLst/>
          </a:prstGeom>
          <a:noFill/>
          <a:ln w="9525">
            <a:noFill/>
          </a:ln>
        </p:spPr>
        <p:txBody>
          <a:bodyPr wrap="none" anchor="ctr" anchorCtr="0"/>
          <a:p>
            <a:pPr lvl="0"/>
            <a:endParaRPr lang="en-US" altLang="x-none" dirty="0"/>
          </a:p>
        </p:txBody>
      </p:sp>
      <p:sp>
        <p:nvSpPr>
          <p:cNvPr id="59403" name="Rectangle 10"/>
          <p:cNvSpPr>
            <a:spLocks noGrp="1"/>
          </p:cNvSpPr>
          <p:nvPr>
            <p:ph type="sldImg"/>
          </p:nvPr>
        </p:nvSpPr>
        <p:spPr>
          <a:xfrm>
            <a:off x="1143000" y="685800"/>
            <a:ext cx="4560888" cy="3417888"/>
          </a:xfrm>
          <a:prstGeom prst="rect">
            <a:avLst/>
          </a:prstGeom>
          <a:noFill/>
          <a:ln w="9360" cap="flat" cmpd="sng">
            <a:solidFill>
              <a:srgbClr val="000000"/>
            </a:solidFill>
            <a:prstDash val="solid"/>
            <a:miter/>
            <a:headEnd type="none" w="med" len="med"/>
            <a:tailEnd type="none" w="med" len="med"/>
          </a:ln>
        </p:spPr>
      </p:sp>
      <p:sp>
        <p:nvSpPr>
          <p:cNvPr id="3083" name="Rectangle 11"/>
          <p:cNvSpPr>
            <a:spLocks noGrp="1" noChangeArrowheads="1"/>
          </p:cNvSpPr>
          <p:nvPr>
            <p:ph type="body"/>
          </p:nvPr>
        </p:nvSpPr>
        <p:spPr bwMode="auto">
          <a:xfrm>
            <a:off x="685800" y="4343400"/>
            <a:ext cx="5475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59405" name="Text Box 12"/>
          <p:cNvSpPr txBox="1"/>
          <p:nvPr/>
        </p:nvSpPr>
        <p:spPr>
          <a:xfrm>
            <a:off x="0" y="8685213"/>
            <a:ext cx="2971800" cy="457200"/>
          </a:xfrm>
          <a:prstGeom prst="rect">
            <a:avLst/>
          </a:prstGeom>
          <a:noFill/>
          <a:ln w="9525">
            <a:noFill/>
          </a:ln>
        </p:spPr>
        <p:txBody>
          <a:bodyPr wrap="none" anchor="ctr" anchorCtr="0"/>
          <a:p>
            <a:pPr lvl="0"/>
            <a:endParaRPr lang="en-US" altLang="x-none" dirty="0"/>
          </a:p>
        </p:txBody>
      </p:sp>
      <p:sp>
        <p:nvSpPr>
          <p:cNvPr id="3085" name="Rectangle 13"/>
          <p:cNvSpPr>
            <a:spLocks noGrp="1" noChangeArrowheads="1"/>
          </p:cNvSpPr>
          <p:nvPr>
            <p:ph type="sldNum"/>
          </p:nvPr>
        </p:nvSpPr>
        <p:spPr bwMode="auto">
          <a:xfrm>
            <a:off x="3884613" y="8685213"/>
            <a:ext cx="29606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
            <a:pPr lvl="0" algn="r" defTabSz="449580" eaLnBrk="1" hangingPunct="1">
              <a:buClrTx/>
              <a:buSzPct val="45000"/>
              <a:buFontTx/>
              <a:buNone/>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60419" name="Rectangle 1"/>
          <p:cNvSpPr>
            <a:spLocks noTextEdit="1"/>
          </p:cNvSpPr>
          <p:nvPr>
            <p:ph type="sldImg"/>
          </p:nvPr>
        </p:nvSpPr>
        <p:spPr>
          <a:xfrm>
            <a:off x="1143000" y="685800"/>
            <a:ext cx="4572000" cy="3429000"/>
          </a:xfrm>
          <a:solidFill>
            <a:srgbClr val="FFFFFF">
              <a:alpha val="100000"/>
            </a:srgbClr>
          </a:solidFill>
        </p:spPr>
      </p:sp>
      <p:sp>
        <p:nvSpPr>
          <p:cNvPr id="60420"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3730"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73731" name="Rectangle 1"/>
          <p:cNvSpPr>
            <a:spLocks noTextEdit="1"/>
          </p:cNvSpPr>
          <p:nvPr>
            <p:ph type="sldImg"/>
          </p:nvPr>
        </p:nvSpPr>
        <p:spPr>
          <a:xfrm>
            <a:off x="1143000" y="685800"/>
            <a:ext cx="4572000" cy="3429000"/>
          </a:xfrm>
          <a:solidFill>
            <a:srgbClr val="FFFFFF">
              <a:alpha val="100000"/>
            </a:srgbClr>
          </a:solidFill>
        </p:spPr>
      </p:sp>
      <p:sp>
        <p:nvSpPr>
          <p:cNvPr id="73732"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4754"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74755" name="Rectangle 1"/>
          <p:cNvSpPr>
            <a:spLocks noTextEdit="1"/>
          </p:cNvSpPr>
          <p:nvPr>
            <p:ph type="sldImg"/>
          </p:nvPr>
        </p:nvSpPr>
        <p:spPr>
          <a:xfrm>
            <a:off x="1143000" y="685800"/>
            <a:ext cx="4572000" cy="3429000"/>
          </a:xfrm>
          <a:solidFill>
            <a:srgbClr val="FFFFFF">
              <a:alpha val="100000"/>
            </a:srgbClr>
          </a:solidFill>
        </p:spPr>
      </p:sp>
      <p:sp>
        <p:nvSpPr>
          <p:cNvPr id="74756"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577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75779" name="Rectangle 1"/>
          <p:cNvSpPr>
            <a:spLocks noTextEdit="1"/>
          </p:cNvSpPr>
          <p:nvPr>
            <p:ph type="sldImg"/>
          </p:nvPr>
        </p:nvSpPr>
        <p:spPr>
          <a:xfrm>
            <a:off x="1143000" y="685800"/>
            <a:ext cx="4572000" cy="3429000"/>
          </a:xfrm>
          <a:solidFill>
            <a:srgbClr val="FFFFFF">
              <a:alpha val="100000"/>
            </a:srgbClr>
          </a:solidFill>
        </p:spPr>
      </p:sp>
      <p:sp>
        <p:nvSpPr>
          <p:cNvPr id="75780"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7826"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77827" name="Rectangle 1"/>
          <p:cNvSpPr>
            <a:spLocks noTextEdit="1"/>
          </p:cNvSpPr>
          <p:nvPr>
            <p:ph type="sldImg"/>
          </p:nvPr>
        </p:nvSpPr>
        <p:spPr>
          <a:xfrm>
            <a:off x="1143000" y="685800"/>
            <a:ext cx="4572000" cy="3429000"/>
          </a:xfrm>
          <a:solidFill>
            <a:srgbClr val="FFFFFF">
              <a:alpha val="100000"/>
            </a:srgbClr>
          </a:solidFill>
        </p:spPr>
      </p:sp>
      <p:sp>
        <p:nvSpPr>
          <p:cNvPr id="77828"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9874"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79875" name="Rectangle 1"/>
          <p:cNvSpPr>
            <a:spLocks noTextEdit="1"/>
          </p:cNvSpPr>
          <p:nvPr>
            <p:ph type="sldImg"/>
          </p:nvPr>
        </p:nvSpPr>
        <p:spPr>
          <a:xfrm>
            <a:off x="1143000" y="685800"/>
            <a:ext cx="4572000" cy="3429000"/>
          </a:xfrm>
          <a:solidFill>
            <a:srgbClr val="FFFFFF">
              <a:alpha val="100000"/>
            </a:srgbClr>
          </a:solidFill>
        </p:spPr>
      </p:sp>
      <p:sp>
        <p:nvSpPr>
          <p:cNvPr id="79876"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089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80899" name="Rectangle 1"/>
          <p:cNvSpPr>
            <a:spLocks noTextEdit="1"/>
          </p:cNvSpPr>
          <p:nvPr>
            <p:ph type="sldImg"/>
          </p:nvPr>
        </p:nvSpPr>
        <p:spPr>
          <a:xfrm>
            <a:off x="1143000" y="685800"/>
            <a:ext cx="4572000" cy="3429000"/>
          </a:xfrm>
          <a:solidFill>
            <a:srgbClr val="FFFFFF">
              <a:alpha val="100000"/>
            </a:srgbClr>
          </a:solidFill>
        </p:spPr>
      </p:sp>
      <p:sp>
        <p:nvSpPr>
          <p:cNvPr id="80900"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22"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81923" name="Rectangle 1"/>
          <p:cNvSpPr>
            <a:spLocks noTextEdit="1"/>
          </p:cNvSpPr>
          <p:nvPr>
            <p:ph type="sldImg"/>
          </p:nvPr>
        </p:nvSpPr>
        <p:spPr>
          <a:xfrm>
            <a:off x="1143000" y="685800"/>
            <a:ext cx="4572000" cy="3429000"/>
          </a:xfrm>
          <a:solidFill>
            <a:srgbClr val="FFFFFF">
              <a:alpha val="100000"/>
            </a:srgbClr>
          </a:solidFill>
        </p:spPr>
      </p:sp>
      <p:sp>
        <p:nvSpPr>
          <p:cNvPr id="81924"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6"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82947" name="Rectangle 1"/>
          <p:cNvSpPr>
            <a:spLocks noTextEdit="1"/>
          </p:cNvSpPr>
          <p:nvPr>
            <p:ph type="sldImg"/>
          </p:nvPr>
        </p:nvSpPr>
        <p:spPr>
          <a:xfrm>
            <a:off x="1143000" y="685800"/>
            <a:ext cx="4572000" cy="3429000"/>
          </a:xfrm>
          <a:solidFill>
            <a:srgbClr val="FFFFFF">
              <a:alpha val="100000"/>
            </a:srgbClr>
          </a:solidFill>
        </p:spPr>
      </p:sp>
      <p:sp>
        <p:nvSpPr>
          <p:cNvPr id="82948"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3970"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83971" name="Rectangle 1"/>
          <p:cNvSpPr>
            <a:spLocks noTextEdit="1"/>
          </p:cNvSpPr>
          <p:nvPr>
            <p:ph type="sldImg"/>
          </p:nvPr>
        </p:nvSpPr>
        <p:spPr>
          <a:xfrm>
            <a:off x="1143000" y="685800"/>
            <a:ext cx="4572000" cy="3429000"/>
          </a:xfrm>
          <a:solidFill>
            <a:srgbClr val="FFFFFF">
              <a:alpha val="100000"/>
            </a:srgbClr>
          </a:solidFill>
        </p:spPr>
      </p:sp>
      <p:sp>
        <p:nvSpPr>
          <p:cNvPr id="83972"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4"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84995" name="Rectangle 1"/>
          <p:cNvSpPr>
            <a:spLocks noTextEdit="1"/>
          </p:cNvSpPr>
          <p:nvPr>
            <p:ph type="sldImg"/>
          </p:nvPr>
        </p:nvSpPr>
        <p:spPr>
          <a:xfrm>
            <a:off x="1143000" y="685800"/>
            <a:ext cx="4572000" cy="3429000"/>
          </a:xfrm>
          <a:solidFill>
            <a:srgbClr val="FFFFFF">
              <a:alpha val="100000"/>
            </a:srgbClr>
          </a:solidFill>
        </p:spPr>
      </p:sp>
      <p:sp>
        <p:nvSpPr>
          <p:cNvPr id="84996"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42"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61443" name="Rectangle 1"/>
          <p:cNvSpPr>
            <a:spLocks noTextEdit="1"/>
          </p:cNvSpPr>
          <p:nvPr>
            <p:ph type="sldImg"/>
          </p:nvPr>
        </p:nvSpPr>
        <p:spPr>
          <a:xfrm>
            <a:off x="1143000" y="685800"/>
            <a:ext cx="4572000" cy="3429000"/>
          </a:xfrm>
          <a:solidFill>
            <a:srgbClr val="FFFFFF">
              <a:alpha val="100000"/>
            </a:srgbClr>
          </a:solidFill>
        </p:spPr>
      </p:sp>
      <p:sp>
        <p:nvSpPr>
          <p:cNvPr id="61444"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601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86019" name="Rectangle 1"/>
          <p:cNvSpPr>
            <a:spLocks noTextEdit="1"/>
          </p:cNvSpPr>
          <p:nvPr>
            <p:ph type="sldImg"/>
          </p:nvPr>
        </p:nvSpPr>
        <p:spPr>
          <a:xfrm>
            <a:off x="1143000" y="685800"/>
            <a:ext cx="4572000" cy="3429000"/>
          </a:xfrm>
          <a:solidFill>
            <a:srgbClr val="FFFFFF">
              <a:alpha val="100000"/>
            </a:srgbClr>
          </a:solidFill>
        </p:spPr>
      </p:sp>
      <p:sp>
        <p:nvSpPr>
          <p:cNvPr id="86020"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2"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87043" name="Rectangle 1"/>
          <p:cNvSpPr>
            <a:spLocks noTextEdit="1"/>
          </p:cNvSpPr>
          <p:nvPr>
            <p:ph type="sldImg"/>
          </p:nvPr>
        </p:nvSpPr>
        <p:spPr>
          <a:xfrm>
            <a:off x="1143000" y="685800"/>
            <a:ext cx="4572000" cy="3429000"/>
          </a:xfrm>
          <a:solidFill>
            <a:srgbClr val="FFFFFF">
              <a:alpha val="100000"/>
            </a:srgbClr>
          </a:solidFill>
        </p:spPr>
      </p:sp>
      <p:sp>
        <p:nvSpPr>
          <p:cNvPr id="87044"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89091" name="Rectangle 1"/>
          <p:cNvSpPr>
            <a:spLocks noTextEdit="1"/>
          </p:cNvSpPr>
          <p:nvPr>
            <p:ph type="sldImg"/>
          </p:nvPr>
        </p:nvSpPr>
        <p:spPr>
          <a:xfrm>
            <a:off x="1143000" y="685800"/>
            <a:ext cx="4572000" cy="3429000"/>
          </a:xfrm>
          <a:solidFill>
            <a:srgbClr val="FFFFFF">
              <a:alpha val="100000"/>
            </a:srgbClr>
          </a:solidFill>
        </p:spPr>
      </p:sp>
      <p:sp>
        <p:nvSpPr>
          <p:cNvPr id="89092"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0114"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90115" name="Rectangle 1"/>
          <p:cNvSpPr>
            <a:spLocks noTextEdit="1"/>
          </p:cNvSpPr>
          <p:nvPr>
            <p:ph type="sldImg"/>
          </p:nvPr>
        </p:nvSpPr>
        <p:spPr>
          <a:xfrm>
            <a:off x="1143000" y="685800"/>
            <a:ext cx="4572000" cy="3429000"/>
          </a:xfrm>
          <a:solidFill>
            <a:srgbClr val="FFFFFF">
              <a:alpha val="100000"/>
            </a:srgbClr>
          </a:solidFill>
        </p:spPr>
      </p:sp>
      <p:sp>
        <p:nvSpPr>
          <p:cNvPr id="90116"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113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91139" name="Rectangle 1"/>
          <p:cNvSpPr>
            <a:spLocks noTextEdit="1"/>
          </p:cNvSpPr>
          <p:nvPr>
            <p:ph type="sldImg"/>
          </p:nvPr>
        </p:nvSpPr>
        <p:spPr>
          <a:xfrm>
            <a:off x="1143000" y="685800"/>
            <a:ext cx="4572000" cy="3429000"/>
          </a:xfrm>
          <a:solidFill>
            <a:srgbClr val="FFFFFF">
              <a:alpha val="100000"/>
            </a:srgbClr>
          </a:solidFill>
        </p:spPr>
      </p:sp>
      <p:sp>
        <p:nvSpPr>
          <p:cNvPr id="91140"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7282"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97283" name="Rectangle 1"/>
          <p:cNvSpPr>
            <a:spLocks noTextEdit="1"/>
          </p:cNvSpPr>
          <p:nvPr>
            <p:ph type="sldImg"/>
          </p:nvPr>
        </p:nvSpPr>
        <p:spPr>
          <a:xfrm>
            <a:off x="1143000" y="685800"/>
            <a:ext cx="4572000" cy="3429000"/>
          </a:xfrm>
          <a:solidFill>
            <a:srgbClr val="FFFFFF">
              <a:alpha val="100000"/>
            </a:srgbClr>
          </a:solidFill>
        </p:spPr>
      </p:sp>
      <p:sp>
        <p:nvSpPr>
          <p:cNvPr id="97284"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3490"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63491" name="Rectangle 1"/>
          <p:cNvSpPr>
            <a:spLocks noTextEdit="1"/>
          </p:cNvSpPr>
          <p:nvPr>
            <p:ph type="sldImg"/>
          </p:nvPr>
        </p:nvSpPr>
        <p:spPr>
          <a:xfrm>
            <a:off x="1143000" y="685800"/>
            <a:ext cx="4572000" cy="3429000"/>
          </a:xfrm>
          <a:solidFill>
            <a:srgbClr val="FFFFFF">
              <a:alpha val="100000"/>
            </a:srgbClr>
          </a:solidFill>
        </p:spPr>
      </p:sp>
      <p:sp>
        <p:nvSpPr>
          <p:cNvPr id="63492"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553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65539" name="Rectangle 1"/>
          <p:cNvSpPr>
            <a:spLocks noTextEdit="1"/>
          </p:cNvSpPr>
          <p:nvPr>
            <p:ph type="sldImg"/>
          </p:nvPr>
        </p:nvSpPr>
        <p:spPr>
          <a:xfrm>
            <a:off x="1143000" y="685800"/>
            <a:ext cx="4572000" cy="3429000"/>
          </a:xfrm>
          <a:solidFill>
            <a:srgbClr val="FFFFFF">
              <a:alpha val="100000"/>
            </a:srgbClr>
          </a:solidFill>
        </p:spPr>
      </p:sp>
      <p:sp>
        <p:nvSpPr>
          <p:cNvPr id="65540"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2"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66563" name="Rectangle 1"/>
          <p:cNvSpPr>
            <a:spLocks noTextEdit="1"/>
          </p:cNvSpPr>
          <p:nvPr>
            <p:ph type="sldImg"/>
          </p:nvPr>
        </p:nvSpPr>
        <p:spPr>
          <a:xfrm>
            <a:off x="1143000" y="685800"/>
            <a:ext cx="4572000" cy="3429000"/>
          </a:xfrm>
          <a:solidFill>
            <a:srgbClr val="FFFFFF">
              <a:alpha val="100000"/>
            </a:srgbClr>
          </a:solidFill>
        </p:spPr>
      </p:sp>
      <p:sp>
        <p:nvSpPr>
          <p:cNvPr id="66564"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10"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68611" name="Rectangle 1"/>
          <p:cNvSpPr>
            <a:spLocks noTextEdit="1"/>
          </p:cNvSpPr>
          <p:nvPr>
            <p:ph type="sldImg"/>
          </p:nvPr>
        </p:nvSpPr>
        <p:spPr>
          <a:xfrm>
            <a:off x="1143000" y="685800"/>
            <a:ext cx="4572000" cy="3429000"/>
          </a:xfrm>
          <a:solidFill>
            <a:srgbClr val="FFFFFF">
              <a:alpha val="100000"/>
            </a:srgbClr>
          </a:solidFill>
        </p:spPr>
      </p:sp>
      <p:sp>
        <p:nvSpPr>
          <p:cNvPr id="68612"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9634"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69635" name="Rectangle 1"/>
          <p:cNvSpPr>
            <a:spLocks noTextEdit="1"/>
          </p:cNvSpPr>
          <p:nvPr>
            <p:ph type="sldImg"/>
          </p:nvPr>
        </p:nvSpPr>
        <p:spPr>
          <a:xfrm>
            <a:off x="1143000" y="685800"/>
            <a:ext cx="4572000" cy="3429000"/>
          </a:xfrm>
          <a:solidFill>
            <a:srgbClr val="FFFFFF">
              <a:alpha val="100000"/>
            </a:srgbClr>
          </a:solidFill>
        </p:spPr>
      </p:sp>
      <p:sp>
        <p:nvSpPr>
          <p:cNvPr id="69636"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065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70659" name="Rectangle 1"/>
          <p:cNvSpPr>
            <a:spLocks noTextEdit="1"/>
          </p:cNvSpPr>
          <p:nvPr>
            <p:ph type="sldImg"/>
          </p:nvPr>
        </p:nvSpPr>
        <p:spPr>
          <a:xfrm>
            <a:off x="1143000" y="685800"/>
            <a:ext cx="4572000" cy="3429000"/>
          </a:xfrm>
          <a:solidFill>
            <a:srgbClr val="FFFFFF">
              <a:alpha val="100000"/>
            </a:srgbClr>
          </a:solidFill>
        </p:spPr>
      </p:sp>
      <p:sp>
        <p:nvSpPr>
          <p:cNvPr id="70660"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682"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71683" name="Rectangle 1"/>
          <p:cNvSpPr>
            <a:spLocks noTextEdit="1"/>
          </p:cNvSpPr>
          <p:nvPr>
            <p:ph type="sldImg"/>
          </p:nvPr>
        </p:nvSpPr>
        <p:spPr>
          <a:xfrm>
            <a:off x="1143000" y="685800"/>
            <a:ext cx="4572000" cy="3429000"/>
          </a:xfrm>
          <a:solidFill>
            <a:srgbClr val="FFFFFF">
              <a:alpha val="100000"/>
            </a:srgbClr>
          </a:solidFill>
        </p:spPr>
      </p:sp>
      <p:sp>
        <p:nvSpPr>
          <p:cNvPr id="71684"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457200"/>
            <a:ext cx="2054225" cy="5637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1863" cy="563721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18488" cy="1360488"/>
          </a:xfrm>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Slide Number Placeholder 3"/>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225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1850" y="1981200"/>
            <a:ext cx="4033838"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Slide Number Placeholder 4"/>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itchFamily="18" charset="0"/>
              <a:buNone/>
              <a:defRPr/>
            </a:pPr>
            <a:endParaRPr kumimoji="0" lang="en-US" sz="3200" b="0" i="0" u="none" strike="noStrike" kern="0" cap="none" spc="0" normalizeH="0" baseline="0" noProof="0" smtClean="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457200"/>
            <a:ext cx="2054225" cy="5637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1863" cy="563721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Slide Number Placeholder 3"/>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225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1850" y="1981200"/>
            <a:ext cx="4033838"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Slide Number Placeholder 4"/>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itchFamily="18" charset="0"/>
              <a:buNone/>
              <a:defRPr/>
            </a:pPr>
            <a:endParaRPr kumimoji="0" lang="en-US" sz="3200" b="0" i="0" u="none" strike="noStrike" kern="0" cap="none" spc="0" normalizeH="0" baseline="0" noProof="0" smtClean="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Text Box 1"/>
          <p:cNvSpPr txBox="1"/>
          <p:nvPr/>
        </p:nvSpPr>
        <p:spPr>
          <a:xfrm>
            <a:off x="3124200" y="6248400"/>
            <a:ext cx="2895600" cy="457200"/>
          </a:xfrm>
          <a:prstGeom prst="rect">
            <a:avLst/>
          </a:prstGeom>
          <a:noFill/>
          <a:ln w="9525">
            <a:noFill/>
          </a:ln>
        </p:spPr>
        <p:txBody>
          <a:bodyPr wrap="none" anchor="ctr" anchorCtr="0"/>
          <a:p>
            <a:pPr lvl="0"/>
            <a:endParaRPr lang="en-US" altLang="x-none" dirty="0">
              <a:latin typeface="Arial" panose="02080604020202020204" pitchFamily="34" charset="0"/>
            </a:endParaRPr>
          </a:p>
        </p:txBody>
      </p:sp>
      <p:sp>
        <p:nvSpPr>
          <p:cNvPr id="2" name="Rectangle 2"/>
          <p:cNvSpPr>
            <a:spLocks noGrp="1" noChangeArrowheads="1"/>
          </p:cNvSpPr>
          <p:nvPr>
            <p:ph type="sldNum"/>
          </p:nvPr>
        </p:nvSpPr>
        <p:spPr bwMode="auto">
          <a:xfrm>
            <a:off x="6553200" y="6248400"/>
            <a:ext cx="21224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lvl1pPr>
              <a:buFontTx/>
              <a:defRPr>
                <a:solidFill>
                  <a:srgbClr val="000000"/>
                </a:solidFill>
              </a:defRPr>
            </a:lvl1p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dirty="0">
                <a:latin typeface="Arial" panose="02080604020202020204" pitchFamily="34" charset="0"/>
              </a:rPr>
            </a:fld>
            <a:endParaRPr lang="en-US" altLang="x-none" dirty="0">
              <a:latin typeface="Arial" panose="02080604020202020204" pitchFamily="34" charset="0"/>
            </a:endParaRPr>
          </a:p>
        </p:txBody>
      </p:sp>
      <p:grpSp>
        <p:nvGrpSpPr>
          <p:cNvPr id="1028" name="Group 3"/>
          <p:cNvGrpSpPr/>
          <p:nvPr/>
        </p:nvGrpSpPr>
        <p:grpSpPr>
          <a:xfrm>
            <a:off x="0" y="0"/>
            <a:ext cx="9132888" cy="534988"/>
            <a:chOff x="0" y="0"/>
            <a:chExt cx="5753" cy="337"/>
          </a:xfrm>
        </p:grpSpPr>
        <p:sp>
          <p:nvSpPr>
            <p:cNvPr id="1032" name="Rectangle 4"/>
            <p:cNvSpPr/>
            <p:nvPr/>
          </p:nvSpPr>
          <p:spPr>
            <a:xfrm>
              <a:off x="0" y="0"/>
              <a:ext cx="173" cy="329"/>
            </a:xfrm>
            <a:prstGeom prst="rect">
              <a:avLst/>
            </a:prstGeom>
            <a:gradFill rotWithShape="0">
              <a:gsLst>
                <a:gs pos="0">
                  <a:srgbClr val="FFFFFF"/>
                </a:gs>
                <a:gs pos="100000">
                  <a:srgbClr val="CCCCE6"/>
                </a:gs>
              </a:gsLst>
              <a:lin ang="0" scaled="1"/>
              <a:tileRect/>
            </a:gradFill>
            <a:ln w="9525">
              <a:noFill/>
            </a:ln>
          </p:spPr>
          <p:txBody>
            <a:bodyPr wrap="none" anchor="ctr" anchorCtr="0"/>
            <a:p>
              <a:pPr lvl="0"/>
              <a:endParaRPr lang="en-US" altLang="x-none" dirty="0">
                <a:latin typeface="Arial" panose="02080604020202020204" pitchFamily="34" charset="0"/>
              </a:endParaRPr>
            </a:p>
          </p:txBody>
        </p:sp>
        <p:sp>
          <p:nvSpPr>
            <p:cNvPr id="1033" name="Rectangle 5"/>
            <p:cNvSpPr/>
            <p:nvPr/>
          </p:nvSpPr>
          <p:spPr>
            <a:xfrm>
              <a:off x="260" y="85"/>
              <a:ext cx="5493" cy="166"/>
            </a:xfrm>
            <a:prstGeom prst="rect">
              <a:avLst/>
            </a:prstGeom>
            <a:gradFill rotWithShape="0">
              <a:gsLst>
                <a:gs pos="0">
                  <a:srgbClr val="FFFFFF"/>
                </a:gs>
                <a:gs pos="100000">
                  <a:srgbClr val="00007D"/>
                </a:gs>
              </a:gsLst>
              <a:lin ang="0" scaled="1"/>
              <a:tileRect/>
            </a:gradFill>
            <a:ln w="9525">
              <a:noFill/>
            </a:ln>
          </p:spPr>
          <p:txBody>
            <a:bodyPr wrap="none" anchor="ctr" anchorCtr="0"/>
            <a:p>
              <a:pPr lvl="0"/>
              <a:endParaRPr lang="en-US" altLang="x-none" dirty="0">
                <a:latin typeface="Arial" panose="02080604020202020204" pitchFamily="34" charset="0"/>
              </a:endParaRPr>
            </a:p>
          </p:txBody>
        </p:sp>
        <p:sp>
          <p:nvSpPr>
            <p:cNvPr id="1034" name="Rectangle 6"/>
            <p:cNvSpPr/>
            <p:nvPr/>
          </p:nvSpPr>
          <p:spPr>
            <a:xfrm>
              <a:off x="258" y="85"/>
              <a:ext cx="80" cy="82"/>
            </a:xfrm>
            <a:prstGeom prst="rect">
              <a:avLst/>
            </a:prstGeom>
            <a:solidFill>
              <a:srgbClr val="CCCCE6"/>
            </a:solidFill>
            <a:ln w="9525">
              <a:noFill/>
            </a:ln>
          </p:spPr>
          <p:txBody>
            <a:bodyPr wrap="none" anchor="ctr" anchorCtr="0"/>
            <a:p>
              <a:pPr lvl="0"/>
              <a:endParaRPr lang="en-US" altLang="x-none" dirty="0">
                <a:latin typeface="Arial" panose="02080604020202020204" pitchFamily="34" charset="0"/>
              </a:endParaRPr>
            </a:p>
          </p:txBody>
        </p:sp>
        <p:sp>
          <p:nvSpPr>
            <p:cNvPr id="1035" name="Rectangle 7"/>
            <p:cNvSpPr/>
            <p:nvPr/>
          </p:nvSpPr>
          <p:spPr>
            <a:xfrm>
              <a:off x="345" y="0"/>
              <a:ext cx="81" cy="80"/>
            </a:xfrm>
            <a:prstGeom prst="rect">
              <a:avLst/>
            </a:prstGeom>
            <a:solidFill>
              <a:srgbClr val="CCCCE6"/>
            </a:solidFill>
            <a:ln w="9525">
              <a:noFill/>
            </a:ln>
          </p:spPr>
          <p:txBody>
            <a:bodyPr wrap="none" anchor="ctr" anchorCtr="0"/>
            <a:p>
              <a:pPr lvl="0"/>
              <a:endParaRPr lang="en-US" altLang="x-none" dirty="0">
                <a:latin typeface="Arial" panose="02080604020202020204" pitchFamily="34" charset="0"/>
              </a:endParaRPr>
            </a:p>
          </p:txBody>
        </p:sp>
        <p:sp>
          <p:nvSpPr>
            <p:cNvPr id="1036" name="Rectangle 8"/>
            <p:cNvSpPr/>
            <p:nvPr/>
          </p:nvSpPr>
          <p:spPr>
            <a:xfrm>
              <a:off x="345" y="85"/>
              <a:ext cx="81" cy="82"/>
            </a:xfrm>
            <a:prstGeom prst="rect">
              <a:avLst/>
            </a:prstGeom>
            <a:solidFill>
              <a:srgbClr val="9999CC"/>
            </a:solidFill>
            <a:ln w="9525">
              <a:noFill/>
            </a:ln>
          </p:spPr>
          <p:txBody>
            <a:bodyPr wrap="none" anchor="ctr" anchorCtr="0"/>
            <a:p>
              <a:pPr lvl="0"/>
              <a:endParaRPr lang="en-US" altLang="x-none" dirty="0">
                <a:latin typeface="Arial" panose="02080604020202020204" pitchFamily="34" charset="0"/>
              </a:endParaRPr>
            </a:p>
          </p:txBody>
        </p:sp>
        <p:sp>
          <p:nvSpPr>
            <p:cNvPr id="1037" name="Rectangle 9"/>
            <p:cNvSpPr/>
            <p:nvPr/>
          </p:nvSpPr>
          <p:spPr>
            <a:xfrm>
              <a:off x="173" y="173"/>
              <a:ext cx="79" cy="80"/>
            </a:xfrm>
            <a:prstGeom prst="rect">
              <a:avLst/>
            </a:prstGeom>
            <a:solidFill>
              <a:srgbClr val="CCCCE6"/>
            </a:solidFill>
            <a:ln w="9525">
              <a:noFill/>
            </a:ln>
          </p:spPr>
          <p:txBody>
            <a:bodyPr wrap="none" anchor="ctr" anchorCtr="0"/>
            <a:p>
              <a:pPr lvl="0"/>
              <a:endParaRPr lang="en-US" altLang="x-none" dirty="0">
                <a:latin typeface="Arial" panose="02080604020202020204" pitchFamily="34" charset="0"/>
              </a:endParaRPr>
            </a:p>
          </p:txBody>
        </p:sp>
        <p:sp>
          <p:nvSpPr>
            <p:cNvPr id="1038" name="Rectangle 10"/>
            <p:cNvSpPr/>
            <p:nvPr/>
          </p:nvSpPr>
          <p:spPr>
            <a:xfrm>
              <a:off x="83" y="86"/>
              <a:ext cx="82" cy="80"/>
            </a:xfrm>
            <a:prstGeom prst="rect">
              <a:avLst/>
            </a:prstGeom>
            <a:solidFill>
              <a:srgbClr val="00007D"/>
            </a:solidFill>
            <a:ln w="9525">
              <a:noFill/>
            </a:ln>
          </p:spPr>
          <p:txBody>
            <a:bodyPr wrap="none" anchor="ctr" anchorCtr="0"/>
            <a:p>
              <a:pPr lvl="0"/>
              <a:endParaRPr lang="en-US" altLang="x-none" dirty="0">
                <a:latin typeface="Arial" panose="02080604020202020204" pitchFamily="34" charset="0"/>
              </a:endParaRPr>
            </a:p>
          </p:txBody>
        </p:sp>
        <p:sp>
          <p:nvSpPr>
            <p:cNvPr id="1039" name="Rectangle 11"/>
            <p:cNvSpPr/>
            <p:nvPr/>
          </p:nvSpPr>
          <p:spPr>
            <a:xfrm>
              <a:off x="258" y="171"/>
              <a:ext cx="80" cy="80"/>
            </a:xfrm>
            <a:prstGeom prst="rect">
              <a:avLst/>
            </a:prstGeom>
            <a:solidFill>
              <a:srgbClr val="9999CC"/>
            </a:solidFill>
            <a:ln w="9525">
              <a:noFill/>
            </a:ln>
          </p:spPr>
          <p:txBody>
            <a:bodyPr wrap="none" anchor="ctr" anchorCtr="0"/>
            <a:p>
              <a:pPr lvl="0"/>
              <a:endParaRPr lang="en-US" altLang="x-none" dirty="0">
                <a:latin typeface="Arial" panose="02080604020202020204" pitchFamily="34" charset="0"/>
              </a:endParaRPr>
            </a:p>
          </p:txBody>
        </p:sp>
        <p:sp>
          <p:nvSpPr>
            <p:cNvPr id="1040" name="Rectangle 12"/>
            <p:cNvSpPr/>
            <p:nvPr/>
          </p:nvSpPr>
          <p:spPr>
            <a:xfrm>
              <a:off x="173" y="258"/>
              <a:ext cx="79" cy="79"/>
            </a:xfrm>
            <a:prstGeom prst="rect">
              <a:avLst/>
            </a:prstGeom>
            <a:solidFill>
              <a:srgbClr val="9999CC"/>
            </a:solidFill>
            <a:ln w="9525">
              <a:noFill/>
            </a:ln>
          </p:spPr>
          <p:txBody>
            <a:bodyPr wrap="none" anchor="ctr" anchorCtr="0"/>
            <a:p>
              <a:pPr lvl="0"/>
              <a:endParaRPr lang="en-US" altLang="x-none" dirty="0">
                <a:latin typeface="Arial" panose="02080604020202020204" pitchFamily="34" charset="0"/>
              </a:endParaRPr>
            </a:p>
          </p:txBody>
        </p:sp>
      </p:grpSp>
      <p:sp>
        <p:nvSpPr>
          <p:cNvPr id="1029" name="Rectangle 13"/>
          <p:cNvSpPr>
            <a:spLocks noGrp="1"/>
          </p:cNvSpPr>
          <p:nvPr>
            <p:ph type="title"/>
          </p:nvPr>
        </p:nvSpPr>
        <p:spPr>
          <a:xfrm>
            <a:off x="457200" y="457200"/>
            <a:ext cx="8218488" cy="1360488"/>
          </a:xfrm>
          <a:prstGeom prst="rect">
            <a:avLst/>
          </a:prstGeom>
          <a:noFill/>
          <a:ln w="9525">
            <a:noFill/>
          </a:ln>
        </p:spPr>
        <p:txBody>
          <a:bodyPr lIns="90000" tIns="46800" rIns="90000" bIns="46800" anchor="ctr" anchorCtr="0"/>
          <a:p>
            <a:pPr lvl="0"/>
            <a:r>
              <a:rPr dirty="0"/>
              <a:t>Click to edit the title text format</a:t>
            </a:r>
            <a:endParaRPr dirty="0"/>
          </a:p>
        </p:txBody>
      </p:sp>
      <p:sp>
        <p:nvSpPr>
          <p:cNvPr id="1030" name="Rectangle 14"/>
          <p:cNvSpPr>
            <a:spLocks noGrp="1"/>
          </p:cNvSpPr>
          <p:nvPr>
            <p:ph type="body" idx="1"/>
          </p:nvPr>
        </p:nvSpPr>
        <p:spPr>
          <a:xfrm>
            <a:off x="457200" y="1981200"/>
            <a:ext cx="8218488" cy="4113213"/>
          </a:xfrm>
          <a:prstGeom prst="rect">
            <a:avLst/>
          </a:prstGeom>
          <a:noFill/>
          <a:ln w="9525">
            <a:noFill/>
          </a:ln>
        </p:spPr>
        <p:txBody>
          <a:bodyPr lIns="90000" tIns="46800" rIns="90000" bIns="4680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1031" name="Text Box 15"/>
          <p:cNvSpPr txBox="1"/>
          <p:nvPr/>
        </p:nvSpPr>
        <p:spPr>
          <a:xfrm>
            <a:off x="457200" y="6245225"/>
            <a:ext cx="2133600" cy="476250"/>
          </a:xfrm>
          <a:prstGeom prst="rect">
            <a:avLst/>
          </a:prstGeom>
          <a:noFill/>
          <a:ln w="9525">
            <a:noFill/>
          </a:ln>
        </p:spPr>
        <p:txBody>
          <a:bodyPr wrap="none" anchor="ctr" anchorCtr="0"/>
          <a:p>
            <a:pPr lvl="0"/>
            <a:endParaRPr lang="en-US" altLang="x-none" dirty="0">
              <a:latin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2pPr>
      <a:lvl3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3pPr>
      <a:lvl4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4pPr>
      <a:lvl5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5pPr>
      <a:lvl6pPr marL="25146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6pPr>
      <a:lvl7pPr marL="29718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7pPr>
      <a:lvl8pPr marL="34290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8pPr>
      <a:lvl9pPr marL="38862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9pPr>
    </p:titleStyle>
    <p:bodyStyle>
      <a:lvl1pPr marL="342900" indent="-342900" algn="l" defTabSz="449580"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58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050" name="Group 1"/>
          <p:cNvGrpSpPr/>
          <p:nvPr/>
        </p:nvGrpSpPr>
        <p:grpSpPr>
          <a:xfrm>
            <a:off x="0" y="0"/>
            <a:ext cx="9132888" cy="6846888"/>
            <a:chOff x="0" y="0"/>
            <a:chExt cx="5753" cy="4313"/>
          </a:xfrm>
        </p:grpSpPr>
        <p:sp>
          <p:nvSpPr>
            <p:cNvPr id="2056" name="Rectangle 2"/>
            <p:cNvSpPr/>
            <p:nvPr/>
          </p:nvSpPr>
          <p:spPr>
            <a:xfrm>
              <a:off x="0" y="0"/>
              <a:ext cx="2201" cy="4313"/>
            </a:xfrm>
            <a:prstGeom prst="rect">
              <a:avLst/>
            </a:prstGeom>
            <a:gradFill rotWithShape="0">
              <a:gsLst>
                <a:gs pos="0">
                  <a:srgbClr val="FFFFFF"/>
                </a:gs>
                <a:gs pos="100000">
                  <a:srgbClr val="CCCCE6"/>
                </a:gs>
              </a:gsLst>
              <a:lin ang="0" scaled="1"/>
              <a:tileRect/>
            </a:gradFill>
            <a:ln w="9525">
              <a:noFill/>
            </a:ln>
          </p:spPr>
          <p:txBody>
            <a:bodyPr wrap="none" anchor="ctr" anchorCtr="0"/>
            <a:p>
              <a:pPr lvl="0"/>
              <a:endParaRPr lang="en-US" altLang="x-none" dirty="0">
                <a:latin typeface="Arial" panose="02080604020202020204" pitchFamily="34" charset="0"/>
              </a:endParaRPr>
            </a:p>
          </p:txBody>
        </p:sp>
        <p:sp>
          <p:nvSpPr>
            <p:cNvPr id="2057" name="Rectangle 3"/>
            <p:cNvSpPr/>
            <p:nvPr/>
          </p:nvSpPr>
          <p:spPr>
            <a:xfrm>
              <a:off x="1081" y="1065"/>
              <a:ext cx="4672" cy="1589"/>
            </a:xfrm>
            <a:prstGeom prst="rect">
              <a:avLst/>
            </a:prstGeom>
            <a:solidFill>
              <a:srgbClr val="00007D"/>
            </a:solidFill>
            <a:ln w="9525">
              <a:noFill/>
            </a:ln>
          </p:spPr>
          <p:txBody>
            <a:bodyPr wrap="none" anchor="ctr" anchorCtr="0"/>
            <a:p>
              <a:pPr lvl="0"/>
              <a:endParaRPr lang="en-US" altLang="x-none" dirty="0">
                <a:latin typeface="Arial" panose="02080604020202020204" pitchFamily="34" charset="0"/>
              </a:endParaRPr>
            </a:p>
          </p:txBody>
        </p:sp>
        <p:grpSp>
          <p:nvGrpSpPr>
            <p:cNvPr id="2058" name="Group 4"/>
            <p:cNvGrpSpPr/>
            <p:nvPr/>
          </p:nvGrpSpPr>
          <p:grpSpPr>
            <a:xfrm>
              <a:off x="0" y="672"/>
              <a:ext cx="1799" cy="1982"/>
              <a:chOff x="0" y="672"/>
              <a:chExt cx="1799" cy="1982"/>
            </a:xfrm>
          </p:grpSpPr>
          <p:sp>
            <p:nvSpPr>
              <p:cNvPr id="2059" name="Rectangle 5"/>
              <p:cNvSpPr/>
              <p:nvPr/>
            </p:nvSpPr>
            <p:spPr>
              <a:xfrm>
                <a:off x="361" y="2257"/>
                <a:ext cx="356" cy="397"/>
              </a:xfrm>
              <a:prstGeom prst="rect">
                <a:avLst/>
              </a:prstGeom>
              <a:solidFill>
                <a:srgbClr val="9999CC"/>
              </a:solidFill>
              <a:ln w="9525">
                <a:noFill/>
              </a:ln>
            </p:spPr>
            <p:txBody>
              <a:bodyPr wrap="none" anchor="ctr" anchorCtr="0"/>
              <a:p>
                <a:pPr lvl="0"/>
                <a:endParaRPr lang="en-US" altLang="x-none" dirty="0">
                  <a:latin typeface="Arial" panose="02080604020202020204" pitchFamily="34" charset="0"/>
                </a:endParaRPr>
              </a:p>
            </p:txBody>
          </p:sp>
          <p:sp>
            <p:nvSpPr>
              <p:cNvPr id="2060" name="Rectangle 6"/>
              <p:cNvSpPr/>
              <p:nvPr/>
            </p:nvSpPr>
            <p:spPr>
              <a:xfrm>
                <a:off x="1081" y="1065"/>
                <a:ext cx="355" cy="398"/>
              </a:xfrm>
              <a:prstGeom prst="rect">
                <a:avLst/>
              </a:prstGeom>
              <a:solidFill>
                <a:srgbClr val="CCCCE6"/>
              </a:solidFill>
              <a:ln w="9525">
                <a:noFill/>
              </a:ln>
            </p:spPr>
            <p:txBody>
              <a:bodyPr wrap="none" anchor="ctr" anchorCtr="0"/>
              <a:p>
                <a:pPr lvl="0"/>
                <a:endParaRPr lang="en-US" altLang="x-none" dirty="0">
                  <a:latin typeface="Arial" panose="02080604020202020204" pitchFamily="34" charset="0"/>
                </a:endParaRPr>
              </a:p>
            </p:txBody>
          </p:sp>
          <p:sp>
            <p:nvSpPr>
              <p:cNvPr id="2061" name="Rectangle 7"/>
              <p:cNvSpPr/>
              <p:nvPr/>
            </p:nvSpPr>
            <p:spPr>
              <a:xfrm>
                <a:off x="1437" y="672"/>
                <a:ext cx="362" cy="393"/>
              </a:xfrm>
              <a:prstGeom prst="rect">
                <a:avLst/>
              </a:prstGeom>
              <a:solidFill>
                <a:srgbClr val="CCCCE6"/>
              </a:solidFill>
              <a:ln w="9525">
                <a:noFill/>
              </a:ln>
            </p:spPr>
            <p:txBody>
              <a:bodyPr wrap="none" anchor="ctr" anchorCtr="0"/>
              <a:p>
                <a:pPr lvl="0"/>
                <a:endParaRPr lang="en-US" altLang="x-none" dirty="0">
                  <a:latin typeface="Arial" panose="02080604020202020204" pitchFamily="34" charset="0"/>
                </a:endParaRPr>
              </a:p>
            </p:txBody>
          </p:sp>
          <p:sp>
            <p:nvSpPr>
              <p:cNvPr id="2062" name="Rectangle 8"/>
              <p:cNvSpPr/>
              <p:nvPr/>
            </p:nvSpPr>
            <p:spPr>
              <a:xfrm>
                <a:off x="719" y="2257"/>
                <a:ext cx="361" cy="397"/>
              </a:xfrm>
              <a:prstGeom prst="rect">
                <a:avLst/>
              </a:prstGeom>
              <a:solidFill>
                <a:srgbClr val="00007D"/>
              </a:solidFill>
              <a:ln w="9525">
                <a:noFill/>
              </a:ln>
            </p:spPr>
            <p:txBody>
              <a:bodyPr wrap="none" anchor="ctr" anchorCtr="0"/>
              <a:p>
                <a:pPr lvl="0"/>
                <a:endParaRPr lang="en-US" altLang="x-none" dirty="0">
                  <a:latin typeface="Arial" panose="02080604020202020204" pitchFamily="34" charset="0"/>
                </a:endParaRPr>
              </a:p>
            </p:txBody>
          </p:sp>
          <p:sp>
            <p:nvSpPr>
              <p:cNvPr id="2063" name="Rectangle 9"/>
              <p:cNvSpPr/>
              <p:nvPr/>
            </p:nvSpPr>
            <p:spPr>
              <a:xfrm>
                <a:off x="1437" y="1065"/>
                <a:ext cx="362" cy="398"/>
              </a:xfrm>
              <a:prstGeom prst="rect">
                <a:avLst/>
              </a:prstGeom>
              <a:solidFill>
                <a:srgbClr val="9999CC"/>
              </a:solidFill>
              <a:ln w="9525">
                <a:noFill/>
              </a:ln>
            </p:spPr>
            <p:txBody>
              <a:bodyPr wrap="none" anchor="ctr" anchorCtr="0"/>
              <a:p>
                <a:pPr lvl="0"/>
                <a:endParaRPr lang="en-US" altLang="x-none" dirty="0">
                  <a:latin typeface="Arial" panose="02080604020202020204" pitchFamily="34" charset="0"/>
                </a:endParaRPr>
              </a:p>
            </p:txBody>
          </p:sp>
          <p:sp>
            <p:nvSpPr>
              <p:cNvPr id="2064" name="Rectangle 10"/>
              <p:cNvSpPr/>
              <p:nvPr/>
            </p:nvSpPr>
            <p:spPr>
              <a:xfrm>
                <a:off x="719" y="1464"/>
                <a:ext cx="361" cy="392"/>
              </a:xfrm>
              <a:prstGeom prst="rect">
                <a:avLst/>
              </a:prstGeom>
              <a:solidFill>
                <a:srgbClr val="CCCCE6"/>
              </a:solidFill>
              <a:ln w="9525">
                <a:noFill/>
              </a:ln>
            </p:spPr>
            <p:txBody>
              <a:bodyPr wrap="none" anchor="ctr" anchorCtr="0"/>
              <a:p>
                <a:pPr lvl="0"/>
                <a:endParaRPr lang="en-US" altLang="x-none" dirty="0">
                  <a:latin typeface="Arial" panose="02080604020202020204" pitchFamily="34" charset="0"/>
                </a:endParaRPr>
              </a:p>
            </p:txBody>
          </p:sp>
          <p:sp>
            <p:nvSpPr>
              <p:cNvPr id="2065" name="Rectangle 11"/>
              <p:cNvSpPr/>
              <p:nvPr/>
            </p:nvSpPr>
            <p:spPr>
              <a:xfrm>
                <a:off x="0" y="1464"/>
                <a:ext cx="360" cy="392"/>
              </a:xfrm>
              <a:prstGeom prst="rect">
                <a:avLst/>
              </a:prstGeom>
              <a:solidFill>
                <a:srgbClr val="00007D"/>
              </a:solidFill>
              <a:ln w="9525">
                <a:noFill/>
              </a:ln>
            </p:spPr>
            <p:txBody>
              <a:bodyPr wrap="none" anchor="ctr" anchorCtr="0"/>
              <a:p>
                <a:pPr lvl="0"/>
                <a:endParaRPr lang="en-US" altLang="x-none" dirty="0">
                  <a:latin typeface="Arial" panose="02080604020202020204" pitchFamily="34" charset="0"/>
                </a:endParaRPr>
              </a:p>
            </p:txBody>
          </p:sp>
          <p:sp>
            <p:nvSpPr>
              <p:cNvPr id="2066" name="Rectangle 12"/>
              <p:cNvSpPr/>
              <p:nvPr/>
            </p:nvSpPr>
            <p:spPr>
              <a:xfrm>
                <a:off x="1081" y="1464"/>
                <a:ext cx="355" cy="392"/>
              </a:xfrm>
              <a:prstGeom prst="rect">
                <a:avLst/>
              </a:prstGeom>
              <a:solidFill>
                <a:srgbClr val="9999CC"/>
              </a:solidFill>
              <a:ln w="9525">
                <a:noFill/>
              </a:ln>
            </p:spPr>
            <p:txBody>
              <a:bodyPr wrap="none" anchor="ctr" anchorCtr="0"/>
              <a:p>
                <a:pPr lvl="0"/>
                <a:endParaRPr lang="en-US" altLang="x-none" dirty="0">
                  <a:latin typeface="Arial" panose="02080604020202020204" pitchFamily="34" charset="0"/>
                </a:endParaRPr>
              </a:p>
            </p:txBody>
          </p:sp>
          <p:sp>
            <p:nvSpPr>
              <p:cNvPr id="2067" name="Rectangle 13"/>
              <p:cNvSpPr/>
              <p:nvPr/>
            </p:nvSpPr>
            <p:spPr>
              <a:xfrm>
                <a:off x="361" y="1857"/>
                <a:ext cx="356" cy="399"/>
              </a:xfrm>
              <a:prstGeom prst="rect">
                <a:avLst/>
              </a:prstGeom>
              <a:solidFill>
                <a:srgbClr val="CCCCE6"/>
              </a:solidFill>
              <a:ln w="9525">
                <a:noFill/>
              </a:ln>
            </p:spPr>
            <p:txBody>
              <a:bodyPr wrap="none" anchor="ctr" anchorCtr="0"/>
              <a:p>
                <a:pPr lvl="0"/>
                <a:endParaRPr lang="en-US" altLang="x-none" dirty="0">
                  <a:latin typeface="Arial" panose="02080604020202020204" pitchFamily="34" charset="0"/>
                </a:endParaRPr>
              </a:p>
            </p:txBody>
          </p:sp>
          <p:sp>
            <p:nvSpPr>
              <p:cNvPr id="2068" name="Rectangle 14"/>
              <p:cNvSpPr/>
              <p:nvPr/>
            </p:nvSpPr>
            <p:spPr>
              <a:xfrm>
                <a:off x="719" y="1857"/>
                <a:ext cx="361" cy="399"/>
              </a:xfrm>
              <a:prstGeom prst="rect">
                <a:avLst/>
              </a:prstGeom>
              <a:solidFill>
                <a:srgbClr val="9999CC"/>
              </a:solidFill>
              <a:ln w="9525">
                <a:noFill/>
              </a:ln>
            </p:spPr>
            <p:txBody>
              <a:bodyPr wrap="none" anchor="ctr" anchorCtr="0"/>
              <a:p>
                <a:pPr lvl="0"/>
                <a:endParaRPr lang="en-US" altLang="x-none" dirty="0">
                  <a:latin typeface="Arial" panose="02080604020202020204" pitchFamily="34" charset="0"/>
                </a:endParaRPr>
              </a:p>
            </p:txBody>
          </p:sp>
        </p:grpSp>
      </p:grpSp>
      <p:sp>
        <p:nvSpPr>
          <p:cNvPr id="2051" name="Rectangle 15"/>
          <p:cNvSpPr>
            <a:spLocks noGrp="1"/>
          </p:cNvSpPr>
          <p:nvPr>
            <p:ph type="title"/>
          </p:nvPr>
        </p:nvSpPr>
        <p:spPr>
          <a:xfrm>
            <a:off x="457200" y="457200"/>
            <a:ext cx="8218488" cy="1360488"/>
          </a:xfrm>
          <a:prstGeom prst="rect">
            <a:avLst/>
          </a:prstGeom>
          <a:noFill/>
          <a:ln w="9525">
            <a:noFill/>
          </a:ln>
        </p:spPr>
        <p:txBody>
          <a:bodyPr lIns="90000" tIns="46800" rIns="90000" bIns="46800" anchor="ctr" anchorCtr="0"/>
          <a:p>
            <a:pPr lvl="0"/>
            <a:r>
              <a:rPr dirty="0"/>
              <a:t>Click to edit the title text format</a:t>
            </a:r>
            <a:endParaRPr dirty="0"/>
          </a:p>
        </p:txBody>
      </p:sp>
      <p:sp>
        <p:nvSpPr>
          <p:cNvPr id="2052" name="Rectangle 16"/>
          <p:cNvSpPr>
            <a:spLocks noGrp="1"/>
          </p:cNvSpPr>
          <p:nvPr>
            <p:ph type="body" idx="1"/>
          </p:nvPr>
        </p:nvSpPr>
        <p:spPr>
          <a:xfrm>
            <a:off x="457200" y="1981200"/>
            <a:ext cx="8218488" cy="4113213"/>
          </a:xfrm>
          <a:prstGeom prst="rect">
            <a:avLst/>
          </a:prstGeom>
          <a:noFill/>
          <a:ln w="9525">
            <a:noFill/>
          </a:ln>
        </p:spPr>
        <p:txBody>
          <a:bodyPr lIns="90000" tIns="46800" rIns="90000" bIns="4680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2053" name="Text Box 17"/>
          <p:cNvSpPr txBox="1"/>
          <p:nvPr/>
        </p:nvSpPr>
        <p:spPr>
          <a:xfrm>
            <a:off x="457200" y="6248400"/>
            <a:ext cx="2133600" cy="457200"/>
          </a:xfrm>
          <a:prstGeom prst="rect">
            <a:avLst/>
          </a:prstGeom>
          <a:noFill/>
          <a:ln w="9525">
            <a:noFill/>
          </a:ln>
        </p:spPr>
        <p:txBody>
          <a:bodyPr wrap="none" anchor="ctr" anchorCtr="0"/>
          <a:p>
            <a:pPr lvl="0"/>
            <a:endParaRPr lang="en-US" altLang="x-none" dirty="0">
              <a:latin typeface="Arial" panose="02080604020202020204" pitchFamily="34" charset="0"/>
            </a:endParaRPr>
          </a:p>
        </p:txBody>
      </p:sp>
      <p:sp>
        <p:nvSpPr>
          <p:cNvPr id="2054" name="Text Box 18"/>
          <p:cNvSpPr txBox="1"/>
          <p:nvPr/>
        </p:nvSpPr>
        <p:spPr>
          <a:xfrm>
            <a:off x="3124200" y="6248400"/>
            <a:ext cx="2895600" cy="457200"/>
          </a:xfrm>
          <a:prstGeom prst="rect">
            <a:avLst/>
          </a:prstGeom>
          <a:noFill/>
          <a:ln w="9525">
            <a:noFill/>
          </a:ln>
        </p:spPr>
        <p:txBody>
          <a:bodyPr wrap="none" anchor="ctr" anchorCtr="0"/>
          <a:p>
            <a:pPr lvl="0"/>
            <a:endParaRPr lang="en-US" altLang="x-none" dirty="0">
              <a:latin typeface="Arial" panose="02080604020202020204" pitchFamily="34" charset="0"/>
            </a:endParaRPr>
          </a:p>
        </p:txBody>
      </p:sp>
      <p:sp>
        <p:nvSpPr>
          <p:cNvPr id="2" name="Rectangle 19"/>
          <p:cNvSpPr>
            <a:spLocks noGrp="1" noChangeArrowheads="1"/>
          </p:cNvSpPr>
          <p:nvPr>
            <p:ph type="sldNum"/>
          </p:nvPr>
        </p:nvSpPr>
        <p:spPr bwMode="auto">
          <a:xfrm>
            <a:off x="6553200" y="6248400"/>
            <a:ext cx="21224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lvl1pPr algn="r">
              <a:buFontTx/>
              <a:defRPr sz="1200">
                <a:solidFill>
                  <a:srgbClr val="000000"/>
                </a:solidFill>
                <a:latin typeface="Arial Black" pitchFamily="34" charset="0"/>
              </a:defRPr>
            </a:lvl1p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80604020202020204" pitchFamily="34" charset="0"/>
              <a:cs typeface="DejaVu Sans" panose="020B060603080402020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2pPr>
      <a:lvl3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3pPr>
      <a:lvl4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4pPr>
      <a:lvl5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5pPr>
      <a:lvl6pPr marL="25146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6pPr>
      <a:lvl7pPr marL="29718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7pPr>
      <a:lvl8pPr marL="34290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8pPr>
      <a:lvl9pPr marL="38862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9pPr>
    </p:titleStyle>
    <p:bodyStyle>
      <a:lvl1pPr marL="342900" indent="-342900" algn="l" defTabSz="449580"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58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Text Box 1"/>
          <p:cNvSpPr txBox="1"/>
          <p:nvPr/>
        </p:nvSpPr>
        <p:spPr>
          <a:xfrm>
            <a:off x="2971800" y="1828800"/>
            <a:ext cx="6019800" cy="22098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80604020202020204" pitchFamily="34" charset="0"/>
              </a:rPr>
              <a:t>Graphics </a:t>
            </a:r>
            <a:endParaRPr lang="en-US" altLang="en-IN" sz="5000" dirty="0">
              <a:solidFill>
                <a:srgbClr val="FFFFFF"/>
              </a:solidFill>
              <a:latin typeface="Arial" panose="02080604020202020204" pitchFamily="34" charset="0"/>
            </a:endParaRPr>
          </a:p>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80604020202020204" pitchFamily="34" charset="0"/>
              </a:rPr>
              <a:t>Cathode Ray Tube</a:t>
            </a:r>
            <a:endParaRPr lang="en-US" altLang="en-IN" sz="5000" dirty="0">
              <a:solidFill>
                <a:srgbClr val="FFFFFF"/>
              </a:solidFill>
              <a:latin typeface="Arial" panose="02080604020202020204" pitchFamily="34" charset="0"/>
            </a:endParaRPr>
          </a:p>
        </p:txBody>
      </p:sp>
      <p:sp>
        <p:nvSpPr>
          <p:cNvPr id="2" name="Text Box 1"/>
          <p:cNvSpPr txBox="1"/>
          <p:nvPr/>
        </p:nvSpPr>
        <p:spPr>
          <a:xfrm>
            <a:off x="1891030" y="4785995"/>
            <a:ext cx="6871970" cy="368300"/>
          </a:xfrm>
          <a:prstGeom prst="rect">
            <a:avLst/>
          </a:prstGeom>
          <a:noFill/>
        </p:spPr>
        <p:txBody>
          <a:bodyPr wrap="square" rtlCol="0">
            <a:spAutoFit/>
            <a:scene3d>
              <a:camera prst="orthographicFront"/>
              <a:lightRig rig="threePt" dir="t"/>
            </a:scene3d>
          </a:bodyPr>
          <a:p>
            <a:r>
              <a:rPr lang="en-US">
                <a:effectLst>
                  <a:outerShdw blurRad="38100" dist="25400" dir="5400000" algn="ctr" rotWithShape="0">
                    <a:srgbClr val="6E747A">
                      <a:alpha val="43000"/>
                    </a:srgbClr>
                  </a:outerShdw>
                </a:effectLst>
              </a:rPr>
              <a:t>by</a:t>
            </a:r>
            <a:endParaRPr lang="en-US">
              <a:effectLst>
                <a:outerShdw blurRad="38100" dist="25400" dir="5400000" algn="ctr" rotWithShape="0">
                  <a:srgbClr val="6E747A">
                    <a:alpha val="43000"/>
                  </a:srgbClr>
                </a:outerShdw>
              </a:effectLst>
            </a:endParaRPr>
          </a:p>
        </p:txBody>
      </p:sp>
      <p:sp>
        <p:nvSpPr>
          <p:cNvPr id="3" name="Text Box 2"/>
          <p:cNvSpPr txBox="1"/>
          <p:nvPr/>
        </p:nvSpPr>
        <p:spPr>
          <a:xfrm>
            <a:off x="3200400" y="5105400"/>
            <a:ext cx="479425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n/>
                <a:solidFill>
                  <a:schemeClr val="accent4"/>
                </a:solidFill>
                <a:effectLst/>
              </a:rPr>
              <a:t>by Umesh Krishna Shrestha</a:t>
            </a:r>
            <a:endParaRPr lang="en-US">
              <a:ln/>
              <a:solidFill>
                <a:schemeClr val="accent4"/>
              </a:solidFill>
              <a:effectLs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6386"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Mixing of Colors</a:t>
            </a:r>
            <a:endParaRPr lang="en-US" altLang="x-none" sz="4400" dirty="0">
              <a:solidFill>
                <a:srgbClr val="000000"/>
              </a:solidFill>
              <a:latin typeface="Arial" panose="02080604020202020204" pitchFamily="34" charset="0"/>
            </a:endParaRPr>
          </a:p>
        </p:txBody>
      </p:sp>
      <p:grpSp>
        <p:nvGrpSpPr>
          <p:cNvPr id="16387" name="Group 2"/>
          <p:cNvGrpSpPr/>
          <p:nvPr/>
        </p:nvGrpSpPr>
        <p:grpSpPr>
          <a:xfrm>
            <a:off x="685800" y="1752600"/>
            <a:ext cx="7935913" cy="4725988"/>
            <a:chOff x="432" y="1104"/>
            <a:chExt cx="4999" cy="2977"/>
          </a:xfrm>
        </p:grpSpPr>
        <p:pic>
          <p:nvPicPr>
            <p:cNvPr id="16388" name="Picture 3"/>
            <p:cNvPicPr>
              <a:picLocks noChangeAspect="1"/>
            </p:cNvPicPr>
            <p:nvPr/>
          </p:nvPicPr>
          <p:blipFill>
            <a:blip r:embed="rId1"/>
            <a:stretch>
              <a:fillRect/>
            </a:stretch>
          </p:blipFill>
          <p:spPr>
            <a:xfrm>
              <a:off x="432" y="1104"/>
              <a:ext cx="4999" cy="2977"/>
            </a:xfrm>
            <a:prstGeom prst="rect">
              <a:avLst/>
            </a:prstGeom>
            <a:noFill/>
            <a:ln w="9525">
              <a:noFill/>
            </a:ln>
          </p:spPr>
        </p:pic>
        <p:sp>
          <p:nvSpPr>
            <p:cNvPr id="16389" name="Text Box 4"/>
            <p:cNvSpPr txBox="1"/>
            <p:nvPr/>
          </p:nvSpPr>
          <p:spPr>
            <a:xfrm>
              <a:off x="432" y="1104"/>
              <a:ext cx="4999" cy="2977"/>
            </a:xfrm>
            <a:prstGeom prst="rect">
              <a:avLst/>
            </a:prstGeom>
            <a:noFill/>
            <a:ln w="9525">
              <a:noFill/>
            </a:ln>
          </p:spPr>
          <p:txBody>
            <a:bodyPr wrap="none" anchor="ctr" anchorCtr="0"/>
            <a:p>
              <a:endParaRPr lang="en-US" altLang="x-none" dirty="0">
                <a:latin typeface="Arial" panose="02080604020202020204" pitchFamily="34" charset="0"/>
              </a:endParaRPr>
            </a:p>
          </p:txBody>
        </p:sp>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7410"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How Monitor Works?</a:t>
            </a:r>
            <a:endParaRPr lang="en-US" altLang="x-none" sz="4400" dirty="0">
              <a:solidFill>
                <a:srgbClr val="000000"/>
              </a:solidFill>
              <a:latin typeface="Arial" panose="02080604020202020204" pitchFamily="34" charset="0"/>
            </a:endParaRPr>
          </a:p>
        </p:txBody>
      </p:sp>
      <p:sp>
        <p:nvSpPr>
          <p:cNvPr id="17411" name="Text Box 2"/>
          <p:cNvSpPr txBox="1"/>
          <p:nvPr/>
        </p:nvSpPr>
        <p:spPr>
          <a:xfrm>
            <a:off x="457200" y="1981200"/>
            <a:ext cx="8229600" cy="3886200"/>
          </a:xfrm>
          <a:prstGeom prst="rect">
            <a:avLst/>
          </a:prstGeom>
          <a:noFill/>
          <a:ln w="9525">
            <a:noFill/>
          </a:ln>
        </p:spPr>
        <p:txBody>
          <a:bodyPr/>
          <a:p>
            <a:pPr marL="332105" indent="-332105" defTabSz="449580" eaLnBrk="1" hangingPunct="1">
              <a:spcBef>
                <a:spcPts val="8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Three different electron guns for three different colours .</a:t>
            </a:r>
            <a:endParaRPr lang="en-US" altLang="x-none" sz="2400" dirty="0">
              <a:solidFill>
                <a:srgbClr val="000000"/>
              </a:solidFill>
              <a:latin typeface="Arial" panose="02080604020202020204" pitchFamily="34" charset="0"/>
            </a:endParaRPr>
          </a:p>
          <a:p>
            <a:pPr marL="739775" lvl="1" indent="-282575" defTabSz="449580" eaLnBrk="1" hangingPunct="1">
              <a:spcBef>
                <a:spcPts val="800"/>
              </a:spcBef>
              <a:buFont typeface="Times New Roman" pitchFamily="18"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Video signal processing and amplifier</a:t>
            </a:r>
            <a:endParaRPr lang="en-US" altLang="x-none" sz="2400" dirty="0">
              <a:solidFill>
                <a:srgbClr val="000000"/>
              </a:solidFill>
              <a:latin typeface="Arial" panose="02080604020202020204" pitchFamily="34" charset="0"/>
            </a:endParaRPr>
          </a:p>
          <a:p>
            <a:pPr marL="739775" lvl="1" indent="-282575" defTabSz="449580" eaLnBrk="1" hangingPunct="1">
              <a:spcBef>
                <a:spcPts val="800"/>
              </a:spcBef>
              <a:buFont typeface="Times New Roman" pitchFamily="18"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vertical deflection and Sync</a:t>
            </a:r>
            <a:endParaRPr lang="en-US" altLang="x-none" sz="2400" dirty="0">
              <a:solidFill>
                <a:srgbClr val="000000"/>
              </a:solidFill>
              <a:latin typeface="Arial" panose="02080604020202020204" pitchFamily="34" charset="0"/>
            </a:endParaRPr>
          </a:p>
          <a:p>
            <a:pPr marL="739775" lvl="1" indent="-282575" defTabSz="449580" eaLnBrk="1" hangingPunct="1">
              <a:spcBef>
                <a:spcPts val="800"/>
              </a:spcBef>
              <a:buFont typeface="Times New Roman" pitchFamily="18"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Horizontal deflection and Sync</a:t>
            </a:r>
            <a:endParaRPr lang="en-US" altLang="x-none" sz="2400" dirty="0">
              <a:solidFill>
                <a:srgbClr val="000000"/>
              </a:solidFill>
              <a:latin typeface="Arial" panose="02080604020202020204" pitchFamily="34" charset="0"/>
            </a:endParaRPr>
          </a:p>
          <a:p>
            <a:pPr marL="739775" lvl="1" indent="-282575" defTabSz="449580" eaLnBrk="1" hangingPunct="1">
              <a:spcBef>
                <a:spcPts val="800"/>
              </a:spcBef>
              <a:buFont typeface="Times New Roman" pitchFamily="18"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Power supply</a:t>
            </a:r>
            <a:endParaRPr lang="en-US" altLang="x-none" sz="2400" dirty="0">
              <a:solidFill>
                <a:srgbClr val="000000"/>
              </a:solidFill>
              <a:latin typeface="Arial" panose="02080604020202020204" pitchFamily="34" charset="0"/>
            </a:endParaRPr>
          </a:p>
          <a:p>
            <a:pPr marL="332105" indent="-332105" defTabSz="449580" eaLnBrk="1" hangingPunct="1">
              <a:spcBef>
                <a:spcPts val="800"/>
              </a:spcBef>
              <a:buClrTx/>
              <a:buSzPct val="75000"/>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8434" name="Text Box 1"/>
          <p:cNvSpPr txBox="1"/>
          <p:nvPr/>
        </p:nvSpPr>
        <p:spPr>
          <a:xfrm>
            <a:off x="266700" y="1079500"/>
            <a:ext cx="8229600" cy="5400675"/>
          </a:xfrm>
          <a:prstGeom prst="rect">
            <a:avLst/>
          </a:prstGeom>
          <a:noFill/>
          <a:ln w="9525">
            <a:noFill/>
          </a:ln>
        </p:spPr>
        <p:txBody>
          <a:bodyPr/>
          <a:p>
            <a:pPr marL="332105" indent="-332105" algn="just" defTabSz="449580" eaLnBrk="1" hangingPunct="1">
              <a:spcBef>
                <a:spcPts val="7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b="1" dirty="0">
                <a:solidFill>
                  <a:srgbClr val="000000"/>
                </a:solidFill>
                <a:latin typeface="Arial" panose="02080604020202020204" pitchFamily="34" charset="0"/>
              </a:rPr>
              <a:t>Video Processing Amplifier:</a:t>
            </a:r>
            <a:r>
              <a:rPr lang="en-US" altLang="x-none" sz="2400" dirty="0">
                <a:solidFill>
                  <a:srgbClr val="000000"/>
                </a:solidFill>
                <a:latin typeface="Arial" panose="02080604020202020204" pitchFamily="34" charset="0"/>
              </a:rPr>
              <a:t>Transmission line or coaxial cables carry video signal i.e RGB(video signals) from host to the monitor for amplification before signals are applied to CRT cathode.</a:t>
            </a:r>
            <a:endParaRPr lang="en-US" altLang="x-none" sz="2400" dirty="0">
              <a:solidFill>
                <a:srgbClr val="000000"/>
              </a:solidFill>
              <a:latin typeface="Arial" panose="02080604020202020204" pitchFamily="34" charset="0"/>
            </a:endParaRPr>
          </a:p>
          <a:p>
            <a:pPr algn="just" defTabSz="449580" eaLnBrk="1" hangingPunct="1">
              <a:spcBef>
                <a:spcPts val="700"/>
              </a:spcBef>
              <a:buClr>
                <a:srgbClr val="00007D"/>
              </a:buClr>
              <a:buSzPct val="75000"/>
              <a:buFont typeface="Wingdings" panose="05000000000000000000" pitchFamily="2" charset="2"/>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800" dirty="0">
              <a:solidFill>
                <a:srgbClr val="000000"/>
              </a:solidFill>
              <a:latin typeface="Arial" panose="02080604020202020204" pitchFamily="34" charset="0"/>
            </a:endParaRPr>
          </a:p>
        </p:txBody>
      </p:sp>
      <p:sp>
        <p:nvSpPr>
          <p:cNvPr id="18435" name="Rectangle 2"/>
          <p:cNvSpPr/>
          <p:nvPr/>
        </p:nvSpPr>
        <p:spPr>
          <a:xfrm>
            <a:off x="457200" y="457200"/>
            <a:ext cx="7607300" cy="406400"/>
          </a:xfrm>
          <a:prstGeom prst="rect">
            <a:avLst/>
          </a:prstGeom>
          <a:noFill/>
          <a:ln w="9525">
            <a:noFill/>
          </a:ln>
        </p:spPr>
        <p:txBody>
          <a:bodyPr lIns="90000" tIns="46800" rIns="90000" bIns="46800"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CRT Monitor working</a:t>
            </a:r>
            <a:endParaRPr lang="en-US" altLang="x-none" sz="4400"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1506" name="Text Box 1"/>
          <p:cNvSpPr txBox="1"/>
          <p:nvPr/>
        </p:nvSpPr>
        <p:spPr>
          <a:xfrm>
            <a:off x="457200" y="457200"/>
            <a:ext cx="8229600" cy="1371600"/>
          </a:xfrm>
          <a:prstGeom prst="rect">
            <a:avLst/>
          </a:prstGeom>
          <a:noFill/>
          <a:ln w="9525">
            <a:noFill/>
          </a:ln>
        </p:spPr>
        <p:txBody>
          <a:bodyPr anchor="ctr" anchorCtr="1"/>
          <a:p>
            <a:pP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4400" dirty="0">
              <a:solidFill>
                <a:srgbClr val="000000"/>
              </a:solidFill>
              <a:latin typeface="Arial" panose="02080604020202020204" pitchFamily="34" charset="0"/>
            </a:endParaRPr>
          </a:p>
        </p:txBody>
      </p:sp>
      <p:sp>
        <p:nvSpPr>
          <p:cNvPr id="21507" name="Text Box 2"/>
          <p:cNvSpPr txBox="1"/>
          <p:nvPr/>
        </p:nvSpPr>
        <p:spPr>
          <a:xfrm>
            <a:off x="457200" y="1981200"/>
            <a:ext cx="8229600" cy="3886200"/>
          </a:xfrm>
          <a:prstGeom prst="rect">
            <a:avLst/>
          </a:prstGeom>
          <a:noFill/>
          <a:ln w="9525">
            <a:noFill/>
          </a:ln>
        </p:spPr>
        <p:txBody>
          <a:bodyPr/>
          <a:p>
            <a:pPr defTabSz="449580" eaLnBrk="1" hangingPunct="1">
              <a:spcBef>
                <a:spcPts val="600"/>
              </a:spcBef>
              <a:buClr>
                <a:srgbClr val="00007D"/>
              </a:buClr>
              <a:buSzPct val="75000"/>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p:txBody>
      </p:sp>
      <p:pic>
        <p:nvPicPr>
          <p:cNvPr id="21508" name="Picture 3"/>
          <p:cNvPicPr>
            <a:picLocks noChangeAspect="1"/>
          </p:cNvPicPr>
          <p:nvPr/>
        </p:nvPicPr>
        <p:blipFill>
          <a:blip r:embed="rId1"/>
          <a:stretch>
            <a:fillRect/>
          </a:stretch>
        </p:blipFill>
        <p:spPr>
          <a:xfrm>
            <a:off x="1295400" y="1524000"/>
            <a:ext cx="6897688" cy="40386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3554"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3200" dirty="0">
                <a:solidFill>
                  <a:srgbClr val="000000"/>
                </a:solidFill>
                <a:latin typeface="Arial" panose="02080604020202020204" pitchFamily="34" charset="0"/>
              </a:rPr>
              <a:t>alingment of the dost to beam is achived with help of dotted shadow mask</a:t>
            </a:r>
            <a:endParaRPr lang="en-US" altLang="x-none" sz="3200" dirty="0">
              <a:solidFill>
                <a:srgbClr val="000000"/>
              </a:solidFill>
              <a:latin typeface="Arial" panose="02080604020202020204" pitchFamily="34" charset="0"/>
            </a:endParaRPr>
          </a:p>
        </p:txBody>
      </p:sp>
      <p:pic>
        <p:nvPicPr>
          <p:cNvPr id="23556" name="Picture 3"/>
          <p:cNvPicPr>
            <a:picLocks noChangeAspect="1"/>
          </p:cNvPicPr>
          <p:nvPr/>
        </p:nvPicPr>
        <p:blipFill>
          <a:blip r:embed="rId1"/>
          <a:stretch>
            <a:fillRect/>
          </a:stretch>
        </p:blipFill>
        <p:spPr>
          <a:xfrm>
            <a:off x="990600" y="1676400"/>
            <a:ext cx="6742430" cy="505714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4578" name="Text Box 1"/>
          <p:cNvSpPr txBox="1"/>
          <p:nvPr/>
        </p:nvSpPr>
        <p:spPr>
          <a:xfrm>
            <a:off x="457200" y="457200"/>
            <a:ext cx="8229600" cy="1371600"/>
          </a:xfrm>
          <a:prstGeom prst="rect">
            <a:avLst/>
          </a:prstGeom>
          <a:noFill/>
          <a:ln w="9525">
            <a:noFill/>
          </a:ln>
        </p:spPr>
        <p:txBody>
          <a:bodyPr anchor="ctr" anchorCtr="0"/>
          <a:p>
            <a:pP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fr-FR" altLang="x-none" sz="4400" dirty="0">
                <a:solidFill>
                  <a:srgbClr val="000000"/>
                </a:solidFill>
                <a:latin typeface="Arial" panose="02080604020202020204" pitchFamily="34" charset="0"/>
              </a:rPr>
              <a:t>Phosphore</a:t>
            </a:r>
            <a:r>
              <a:rPr lang="en-US" altLang="fr-FR" sz="4400" dirty="0">
                <a:solidFill>
                  <a:srgbClr val="000000"/>
                </a:solidFill>
                <a:latin typeface="Arial" panose="02080604020202020204" pitchFamily="34" charset="0"/>
              </a:rPr>
              <a:t> </a:t>
            </a:r>
            <a:r>
              <a:rPr lang="en-US" altLang="fr-FR" sz="2000" dirty="0">
                <a:solidFill>
                  <a:srgbClr val="000000"/>
                </a:solidFill>
                <a:latin typeface="Arial" panose="02080604020202020204" pitchFamily="34" charset="0"/>
              </a:rPr>
              <a:t>( P, S, Se, Te, Zn, Sr, Mn, Rare earths, etc)</a:t>
            </a:r>
            <a:endParaRPr lang="en-US" altLang="fr-FR" sz="2000" dirty="0">
              <a:solidFill>
                <a:srgbClr val="000000"/>
              </a:solidFill>
              <a:latin typeface="Arial" panose="02080604020202020204" pitchFamily="34" charset="0"/>
            </a:endParaRPr>
          </a:p>
        </p:txBody>
      </p:sp>
      <p:sp>
        <p:nvSpPr>
          <p:cNvPr id="24579" name="Text Box 2"/>
          <p:cNvSpPr txBox="1"/>
          <p:nvPr/>
        </p:nvSpPr>
        <p:spPr>
          <a:xfrm>
            <a:off x="457200" y="1981200"/>
            <a:ext cx="8229600" cy="3886200"/>
          </a:xfrm>
          <a:prstGeom prst="rect">
            <a:avLst/>
          </a:prstGeom>
          <a:noFill/>
          <a:ln w="9525">
            <a:noFill/>
          </a:ln>
        </p:spPr>
        <p:txBody>
          <a:bodyPr/>
          <a:p>
            <a:pPr marL="332105" indent="-332105" defTabSz="449580" eaLnBrk="1" hangingPunct="1">
              <a:spcBef>
                <a:spcPts val="65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600" dirty="0">
                <a:solidFill>
                  <a:srgbClr val="000000"/>
                </a:solidFill>
                <a:latin typeface="Arial" panose="02080604020202020204" pitchFamily="34" charset="0"/>
              </a:rPr>
              <a:t>It is a material which emits visible radiation in response to the impact of electrons, which is termed as </a:t>
            </a:r>
            <a:r>
              <a:rPr lang="en-US" altLang="x-none" sz="2600" i="1" dirty="0">
                <a:solidFill>
                  <a:srgbClr val="000000"/>
                </a:solidFill>
                <a:latin typeface="Arial" panose="02080604020202020204" pitchFamily="34" charset="0"/>
              </a:rPr>
              <a:t>Phosphorescence / </a:t>
            </a:r>
            <a:r>
              <a:rPr lang="en-US" altLang="x-none" sz="2600" i="1" dirty="0">
                <a:solidFill>
                  <a:srgbClr val="000000"/>
                </a:solidFill>
                <a:sym typeface="+mn-ea"/>
              </a:rPr>
              <a:t>fluorescence’ </a:t>
            </a:r>
            <a:r>
              <a:rPr lang="en-US" altLang="x-none" sz="2600" dirty="0">
                <a:solidFill>
                  <a:srgbClr val="000000"/>
                </a:solidFill>
                <a:latin typeface="Arial" panose="02080604020202020204" pitchFamily="34" charset="0"/>
              </a:rPr>
              <a:t>.</a:t>
            </a:r>
            <a:endParaRPr lang="en-US" altLang="x-none" sz="2600" dirty="0">
              <a:solidFill>
                <a:srgbClr val="000000"/>
              </a:solidFill>
              <a:latin typeface="Arial" panose="02080604020202020204" pitchFamily="34" charset="0"/>
            </a:endParaRPr>
          </a:p>
          <a:p>
            <a:pPr marL="332105" indent="-332105" algn="just" defTabSz="449580" eaLnBrk="1" hangingPunct="1">
              <a:spcBef>
                <a:spcPts val="65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600" dirty="0">
                <a:solidFill>
                  <a:srgbClr val="000000"/>
                </a:solidFill>
                <a:latin typeface="Arial" panose="02080604020202020204" pitchFamily="34" charset="0"/>
              </a:rPr>
              <a:t>In response to a sudden change in the electron beam(from on to off), the light emission does not fall instantaneously, there is a gradual reduction</a:t>
            </a:r>
            <a:r>
              <a:rPr lang="en-US" altLang="x-none" sz="2600" i="1" dirty="0">
                <a:solidFill>
                  <a:srgbClr val="000000"/>
                </a:solidFill>
                <a:latin typeface="Arial" panose="02080604020202020204" pitchFamily="34" charset="0"/>
              </a:rPr>
              <a:t>.</a:t>
            </a:r>
            <a:endParaRPr lang="en-US" altLang="x-none" sz="2600" i="1" dirty="0">
              <a:solidFill>
                <a:srgbClr val="000000"/>
              </a:solidFill>
              <a:latin typeface="Arial" panose="02080604020202020204" pitchFamily="34" charset="0"/>
            </a:endParaRPr>
          </a:p>
          <a:p>
            <a:pPr marL="332105" indent="-332105" algn="just" defTabSz="449580" eaLnBrk="1" hangingPunct="1">
              <a:spcBef>
                <a:spcPts val="65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600" i="1" dirty="0">
                <a:solidFill>
                  <a:srgbClr val="000000"/>
                </a:solidFill>
                <a:latin typeface="Arial" panose="02080604020202020204" pitchFamily="34" charset="0"/>
              </a:rPr>
              <a:t>flouresence is used for the shorter phenomenon</a:t>
            </a:r>
            <a:endParaRPr lang="en-US" altLang="x-none" sz="2600" i="1" dirty="0">
              <a:solidFill>
                <a:srgbClr val="000000"/>
              </a:solidFill>
              <a:latin typeface="Arial" panose="02080604020202020204" pitchFamily="34" charset="0"/>
            </a:endParaRPr>
          </a:p>
          <a:p>
            <a:pPr marL="332105" indent="-332105" algn="just" defTabSz="449580" eaLnBrk="1" hangingPunct="1">
              <a:spcBef>
                <a:spcPts val="65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600" i="1" dirty="0">
                <a:solidFill>
                  <a:srgbClr val="000000"/>
                </a:solidFill>
                <a:latin typeface="Arial" panose="02080604020202020204" pitchFamily="34" charset="0"/>
              </a:rPr>
              <a:t>while phosphorescence is used for longer one.</a:t>
            </a:r>
            <a:endParaRPr lang="en-US" altLang="x-none" sz="2600" i="1" dirty="0">
              <a:solidFill>
                <a:srgbClr val="000000"/>
              </a:solidFill>
              <a:latin typeface="Arial" panose="02080604020202020204" pitchFamily="34" charset="0"/>
            </a:endParaRPr>
          </a:p>
          <a:p>
            <a:pPr marL="332105" indent="-332105" algn="just" defTabSz="449580" eaLnBrk="1" hangingPunct="1">
              <a:spcBef>
                <a:spcPts val="65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600" i="1"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5602"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Monitor Specifications</a:t>
            </a:r>
            <a:endParaRPr lang="en-US" altLang="x-none" sz="4400" dirty="0">
              <a:solidFill>
                <a:srgbClr val="000000"/>
              </a:solidFill>
              <a:latin typeface="Arial" panose="02080604020202020204" pitchFamily="34" charset="0"/>
            </a:endParaRPr>
          </a:p>
        </p:txBody>
      </p:sp>
      <p:sp>
        <p:nvSpPr>
          <p:cNvPr id="25603" name="Text Box 2"/>
          <p:cNvSpPr txBox="1"/>
          <p:nvPr/>
        </p:nvSpPr>
        <p:spPr>
          <a:xfrm>
            <a:off x="457200" y="1981200"/>
            <a:ext cx="8229600" cy="3886200"/>
          </a:xfrm>
          <a:prstGeom prst="rect">
            <a:avLst/>
          </a:prstGeom>
          <a:noFill/>
          <a:ln w="9525">
            <a:noFill/>
          </a:ln>
        </p:spPr>
        <p:txBody>
          <a:bodyPr/>
          <a:p>
            <a:pPr marL="732155" lvl="1" indent="-274955" defTabSz="449580">
              <a:spcBef>
                <a:spcPts val="7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800" dirty="0">
                <a:solidFill>
                  <a:srgbClr val="000000"/>
                </a:solidFill>
                <a:latin typeface="Arial" panose="02080604020202020204" pitchFamily="34" charset="0"/>
              </a:rPr>
              <a:t>Size</a:t>
            </a:r>
            <a:endParaRPr lang="en-US" altLang="x-none" sz="2800" dirty="0">
              <a:solidFill>
                <a:srgbClr val="000000"/>
              </a:solidFill>
              <a:latin typeface="Arial" panose="02080604020202020204" pitchFamily="34" charset="0"/>
            </a:endParaRPr>
          </a:p>
          <a:p>
            <a:pPr marL="732155" lvl="1" indent="-274955" defTabSz="449580">
              <a:spcBef>
                <a:spcPts val="7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800" dirty="0">
                <a:solidFill>
                  <a:srgbClr val="000000"/>
                </a:solidFill>
                <a:latin typeface="Arial" panose="02080604020202020204" pitchFamily="34" charset="0"/>
              </a:rPr>
              <a:t>Resolution</a:t>
            </a:r>
            <a:endParaRPr lang="en-US" altLang="x-none" sz="2800" dirty="0">
              <a:solidFill>
                <a:srgbClr val="000000"/>
              </a:solidFill>
              <a:latin typeface="Arial" panose="02080604020202020204" pitchFamily="34" charset="0"/>
            </a:endParaRPr>
          </a:p>
          <a:p>
            <a:pPr marL="732155" lvl="1" indent="-274955" defTabSz="449580">
              <a:spcBef>
                <a:spcPts val="7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800" dirty="0">
                <a:solidFill>
                  <a:srgbClr val="000000"/>
                </a:solidFill>
                <a:latin typeface="Arial" panose="02080604020202020204" pitchFamily="34" charset="0"/>
              </a:rPr>
              <a:t>Refresh rate</a:t>
            </a:r>
            <a:endParaRPr lang="en-US" altLang="x-none" sz="2800" dirty="0">
              <a:solidFill>
                <a:srgbClr val="000000"/>
              </a:solidFill>
              <a:latin typeface="Arial" panose="02080604020202020204" pitchFamily="34" charset="0"/>
            </a:endParaRPr>
          </a:p>
          <a:p>
            <a:pPr marL="732155" lvl="1" indent="-274955" defTabSz="449580">
              <a:spcBef>
                <a:spcPts val="7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800" dirty="0">
                <a:solidFill>
                  <a:srgbClr val="000000"/>
                </a:solidFill>
                <a:latin typeface="Arial" panose="02080604020202020204" pitchFamily="34" charset="0"/>
              </a:rPr>
              <a:t>Dot pitch(CRT)</a:t>
            </a:r>
            <a:endParaRPr lang="en-US" altLang="x-none" sz="2800"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6626"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Size</a:t>
            </a:r>
            <a:endParaRPr lang="en-US" altLang="x-none" sz="4400" dirty="0">
              <a:solidFill>
                <a:srgbClr val="000000"/>
              </a:solidFill>
              <a:latin typeface="Arial" panose="02080604020202020204" pitchFamily="34" charset="0"/>
            </a:endParaRPr>
          </a:p>
        </p:txBody>
      </p:sp>
      <p:sp>
        <p:nvSpPr>
          <p:cNvPr id="26627" name="Text Box 2"/>
          <p:cNvSpPr txBox="1"/>
          <p:nvPr/>
        </p:nvSpPr>
        <p:spPr>
          <a:xfrm>
            <a:off x="457200" y="1981200"/>
            <a:ext cx="8229600" cy="2496185"/>
          </a:xfrm>
          <a:prstGeom prst="rect">
            <a:avLst/>
          </a:prstGeom>
          <a:noFill/>
          <a:ln w="9525">
            <a:noFill/>
          </a:ln>
        </p:spPr>
        <p:txBody>
          <a:bodyPr/>
          <a:p>
            <a:pPr marL="332105" indent="-332105" algn="just" defTabSz="449580">
              <a:lnSpc>
                <a:spcPct val="8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A monitor’s size affect how well we can see images.</a:t>
            </a:r>
            <a:endParaRPr lang="en-US" altLang="x-none" sz="2400" dirty="0">
              <a:solidFill>
                <a:srgbClr val="000000"/>
              </a:solidFill>
              <a:latin typeface="Arial" panose="02080604020202020204" pitchFamily="34" charset="0"/>
            </a:endParaRPr>
          </a:p>
          <a:p>
            <a:pPr marL="332105" indent="-332105" algn="just" defTabSz="449580">
              <a:lnSpc>
                <a:spcPct val="8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With a larger monitor, we can make the objects on the screen appear bigger.</a:t>
            </a:r>
            <a:endParaRPr lang="en-US" altLang="x-none" sz="2400" dirty="0">
              <a:solidFill>
                <a:srgbClr val="000000"/>
              </a:solidFill>
              <a:latin typeface="Arial" panose="02080604020202020204" pitchFamily="34" charset="0"/>
            </a:endParaRPr>
          </a:p>
          <a:p>
            <a:pPr marL="332105" indent="-332105" algn="just" defTabSz="449580">
              <a:lnSpc>
                <a:spcPct val="8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Monitors are measured diagonally, in inches, across the front of the screen.</a:t>
            </a:r>
            <a:endParaRPr lang="en-US" altLang="x-none" sz="2400" dirty="0">
              <a:solidFill>
                <a:srgbClr val="000000"/>
              </a:solidFill>
              <a:latin typeface="Arial" panose="02080604020202020204" pitchFamily="34" charset="0"/>
            </a:endParaRPr>
          </a:p>
          <a:p>
            <a:pPr marL="332105" indent="-332105" algn="just" defTabSz="449580">
              <a:lnSpc>
                <a:spcPct val="8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eg. 17 inch monitor measures 17 inches from the lower left to the upper right corner. </a:t>
            </a:r>
            <a:endParaRPr lang="en-US" altLang="x-none" sz="2400" dirty="0">
              <a:solidFill>
                <a:srgbClr val="000000"/>
              </a:solidFill>
              <a:latin typeface="Arial" panose="02080604020202020204" pitchFamily="34" charset="0"/>
            </a:endParaRPr>
          </a:p>
          <a:p>
            <a:pPr marL="332105" indent="-332105" algn="just" defTabSz="449580">
              <a:lnSpc>
                <a:spcPct val="8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sym typeface="+mn-e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7650"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Resolution</a:t>
            </a:r>
            <a:endParaRPr lang="en-US" altLang="x-none" sz="4400" dirty="0">
              <a:solidFill>
                <a:srgbClr val="000000"/>
              </a:solidFill>
              <a:latin typeface="Arial" panose="02080604020202020204" pitchFamily="34" charset="0"/>
            </a:endParaRPr>
          </a:p>
        </p:txBody>
      </p:sp>
      <p:sp>
        <p:nvSpPr>
          <p:cNvPr id="27651" name="Text Box 2"/>
          <p:cNvSpPr txBox="1"/>
          <p:nvPr/>
        </p:nvSpPr>
        <p:spPr>
          <a:xfrm>
            <a:off x="406400" y="2057400"/>
            <a:ext cx="8533765" cy="4177030"/>
          </a:xfrm>
          <a:prstGeom prst="rect">
            <a:avLst/>
          </a:prstGeom>
          <a:noFill/>
          <a:ln w="9525">
            <a:noFill/>
          </a:ln>
        </p:spPr>
        <p:txBody>
          <a:bodyPr/>
          <a:p>
            <a:pPr marL="332105" indent="-332105" defTabSz="449580">
              <a:lnSpc>
                <a:spcPct val="9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The images on monitor are made of tiny dots called pixels.</a:t>
            </a:r>
            <a:endParaRPr lang="en-US" altLang="x-none" sz="2400" dirty="0">
              <a:solidFill>
                <a:srgbClr val="000000"/>
              </a:solidFill>
              <a:latin typeface="Arial" panose="02080604020202020204" pitchFamily="34" charset="0"/>
            </a:endParaRPr>
          </a:p>
          <a:p>
            <a:pPr marL="332105" indent="-332105" algn="just" defTabSz="449580">
              <a:lnSpc>
                <a:spcPct val="9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The term resolution refers to the sharpness and clarity of an image. </a:t>
            </a:r>
            <a:endParaRPr lang="en-US" altLang="x-none" sz="2400" dirty="0">
              <a:solidFill>
                <a:srgbClr val="000000"/>
              </a:solidFill>
              <a:latin typeface="Arial" panose="02080604020202020204" pitchFamily="34" charset="0"/>
            </a:endParaRPr>
          </a:p>
          <a:p>
            <a:pPr marL="332105" indent="-332105" algn="just" defTabSz="449580">
              <a:lnSpc>
                <a:spcPct val="9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It is determined by the number of pixels on the screen. </a:t>
            </a:r>
            <a:endParaRPr lang="en-US" altLang="x-none" sz="2400" dirty="0">
              <a:solidFill>
                <a:srgbClr val="000000"/>
              </a:solidFill>
              <a:latin typeface="Arial" panose="02080604020202020204" pitchFamily="34" charset="0"/>
            </a:endParaRPr>
          </a:p>
          <a:p>
            <a:pPr marL="332105" indent="-332105" algn="just" defTabSz="449580">
              <a:lnSpc>
                <a:spcPct val="9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dirty="0">
                <a:solidFill>
                  <a:srgbClr val="000000"/>
                </a:solidFill>
                <a:sym typeface="+mn-ea"/>
              </a:rPr>
              <a:t>Resolution = total no of Horizontal pixels * total number of vertical pixels</a:t>
            </a:r>
            <a:endParaRPr lang="en-US" altLang="x-none" sz="2000" dirty="0">
              <a:solidFill>
                <a:srgbClr val="000000"/>
              </a:solidFill>
              <a:sym typeface="+mn-ea"/>
            </a:endParaRPr>
          </a:p>
          <a:p>
            <a:pPr algn="just" defTabSz="449580">
              <a:lnSpc>
                <a:spcPct val="90000"/>
              </a:lnSpc>
              <a:spcBef>
                <a:spcPts val="600"/>
              </a:spcBef>
              <a:buClr>
                <a:srgbClr val="00007D"/>
              </a:buClr>
              <a:buSzPct val="75000"/>
              <a:buFont typeface="Wingdings" panose="05000000000000000000" pitchFamily="2" charset="2"/>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a:p>
            <a:pPr algn="just" defTabSz="449580">
              <a:lnSpc>
                <a:spcPct val="90000"/>
              </a:lnSpc>
              <a:spcBef>
                <a:spcPts val="600"/>
              </a:spcBef>
              <a:buClr>
                <a:srgbClr val="00007D"/>
              </a:buClr>
              <a:buSzPct val="75000"/>
              <a:buFont typeface="Wingdings" panose="05000000000000000000" pitchFamily="2" charset="2"/>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	The more pixels a monitor displays, higher its resolution and  	Clearer is images.	</a:t>
            </a:r>
            <a:endParaRPr lang="en-US" altLang="x-none" sz="2400" dirty="0">
              <a:solidFill>
                <a:srgbClr val="000000"/>
              </a:solidFill>
              <a:latin typeface="Arial" panose="02080604020202020204" pitchFamily="34" charset="0"/>
            </a:endParaRPr>
          </a:p>
          <a:p>
            <a:pPr marL="732155" lvl="1" indent="-274955" algn="just" defTabSz="449580">
              <a:lnSpc>
                <a:spcPct val="90000"/>
              </a:lnSpc>
              <a:spcBef>
                <a:spcPts val="5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dirty="0">
                <a:solidFill>
                  <a:srgbClr val="000000"/>
                </a:solidFill>
                <a:latin typeface="Arial" panose="02080604020202020204" pitchFamily="34" charset="0"/>
              </a:rPr>
              <a:t>eg 640 X 480 resolution means that there are 640 pixels horizontally across the screen and 480 pixels vertically down the screen.</a:t>
            </a:r>
            <a:endParaRPr lang="en-US" altLang="x-none" sz="2000" dirty="0">
              <a:solidFill>
                <a:srgbClr val="000000"/>
              </a:solidFill>
              <a:latin typeface="Arial" panose="02080604020202020204" pitchFamily="34" charset="0"/>
            </a:endParaRPr>
          </a:p>
          <a:p>
            <a:pPr marL="332105" indent="-332105" algn="just" defTabSz="449580">
              <a:lnSpc>
                <a:spcPct val="90000"/>
              </a:lnSpc>
              <a:spcBef>
                <a:spcPts val="500"/>
              </a:spcBef>
              <a:buClrTx/>
              <a:buSzPct val="75000"/>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000"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8674"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Resolution</a:t>
            </a:r>
            <a:endParaRPr lang="en-US" altLang="x-none" sz="4400" dirty="0">
              <a:solidFill>
                <a:srgbClr val="000000"/>
              </a:solidFill>
              <a:latin typeface="Arial" panose="02080604020202020204" pitchFamily="34" charset="0"/>
            </a:endParaRPr>
          </a:p>
        </p:txBody>
      </p:sp>
      <p:sp>
        <p:nvSpPr>
          <p:cNvPr id="28675" name="Text Box 2"/>
          <p:cNvSpPr txBox="1"/>
          <p:nvPr/>
        </p:nvSpPr>
        <p:spPr>
          <a:xfrm>
            <a:off x="457200" y="1981200"/>
            <a:ext cx="8229600" cy="3962400"/>
          </a:xfrm>
          <a:prstGeom prst="rect">
            <a:avLst/>
          </a:prstGeom>
          <a:noFill/>
          <a:ln w="9525">
            <a:noFill/>
          </a:ln>
        </p:spPr>
        <p:txBody>
          <a:bodyPr/>
          <a:p>
            <a:pPr marL="332105" indent="-332105" algn="just" defTabSz="449580">
              <a:lnSpc>
                <a:spcPct val="9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Actual resolution is determined by the video controller. </a:t>
            </a:r>
            <a:endParaRPr lang="en-US" altLang="x-none" sz="2400" dirty="0">
              <a:solidFill>
                <a:srgbClr val="000000"/>
              </a:solidFill>
              <a:latin typeface="Arial" panose="02080604020202020204" pitchFamily="34" charset="0"/>
            </a:endParaRPr>
          </a:p>
          <a:p>
            <a:pPr marL="732155" lvl="1" indent="-274955" algn="just" defTabSz="449580">
              <a:lnSpc>
                <a:spcPct val="90000"/>
              </a:lnSpc>
              <a:spcBef>
                <a:spcPts val="5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dirty="0">
                <a:solidFill>
                  <a:srgbClr val="000000"/>
                </a:solidFill>
                <a:latin typeface="Arial" panose="02080604020202020204" pitchFamily="34" charset="0"/>
              </a:rPr>
              <a:t>Most monitors can operate at several different resolutions. They are</a:t>
            </a:r>
            <a:endParaRPr lang="en-US" altLang="x-none" sz="2000" dirty="0">
              <a:solidFill>
                <a:srgbClr val="000000"/>
              </a:solidFill>
              <a:latin typeface="Arial" panose="02080604020202020204" pitchFamily="34" charset="0"/>
            </a:endParaRPr>
          </a:p>
          <a:p>
            <a:pPr marL="732155" lvl="1" indent="-274955" algn="just" defTabSz="449580">
              <a:lnSpc>
                <a:spcPct val="90000"/>
              </a:lnSpc>
              <a:spcBef>
                <a:spcPts val="5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b="1" dirty="0">
                <a:solidFill>
                  <a:srgbClr val="000000"/>
                </a:solidFill>
                <a:latin typeface="Arial" panose="02080604020202020204" pitchFamily="34" charset="0"/>
              </a:rPr>
              <a:t>640 X 480</a:t>
            </a:r>
            <a:endParaRPr lang="en-US" altLang="x-none" sz="2000" b="1" dirty="0">
              <a:solidFill>
                <a:srgbClr val="000000"/>
              </a:solidFill>
              <a:latin typeface="Arial" panose="02080604020202020204" pitchFamily="34" charset="0"/>
            </a:endParaRPr>
          </a:p>
          <a:p>
            <a:pPr marL="732155" lvl="1" indent="-274955" algn="just" defTabSz="449580">
              <a:lnSpc>
                <a:spcPct val="90000"/>
              </a:lnSpc>
              <a:spcBef>
                <a:spcPts val="5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b="1" dirty="0">
                <a:solidFill>
                  <a:srgbClr val="000000"/>
                </a:solidFill>
                <a:latin typeface="Arial" panose="02080604020202020204" pitchFamily="34" charset="0"/>
              </a:rPr>
              <a:t>800 X 600</a:t>
            </a:r>
            <a:endParaRPr lang="en-US" altLang="x-none" sz="2000" b="1" dirty="0">
              <a:solidFill>
                <a:srgbClr val="000000"/>
              </a:solidFill>
              <a:latin typeface="Arial" panose="02080604020202020204" pitchFamily="34" charset="0"/>
            </a:endParaRPr>
          </a:p>
          <a:p>
            <a:pPr marL="732155" lvl="1" indent="-274955" algn="just" defTabSz="449580">
              <a:lnSpc>
                <a:spcPct val="90000"/>
              </a:lnSpc>
              <a:spcBef>
                <a:spcPts val="5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b="1" dirty="0">
                <a:solidFill>
                  <a:srgbClr val="000000"/>
                </a:solidFill>
                <a:latin typeface="Arial" panose="02080604020202020204" pitchFamily="34" charset="0"/>
              </a:rPr>
              <a:t>1024 X 768</a:t>
            </a:r>
            <a:endParaRPr lang="en-US" altLang="x-none" sz="2000" b="1" dirty="0">
              <a:solidFill>
                <a:srgbClr val="000000"/>
              </a:solidFill>
              <a:latin typeface="Arial" panose="02080604020202020204" pitchFamily="34" charset="0"/>
            </a:endParaRPr>
          </a:p>
          <a:p>
            <a:pPr marL="732155" lvl="1" indent="-274955" algn="just" defTabSz="449580">
              <a:lnSpc>
                <a:spcPct val="90000"/>
              </a:lnSpc>
              <a:spcBef>
                <a:spcPts val="5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dirty="0">
                <a:solidFill>
                  <a:srgbClr val="000000"/>
                </a:solidFill>
                <a:latin typeface="Arial" panose="02080604020202020204" pitchFamily="34" charset="0"/>
              </a:rPr>
              <a:t>1152 X 864</a:t>
            </a:r>
            <a:endParaRPr lang="en-US" altLang="x-none" sz="2000" dirty="0">
              <a:solidFill>
                <a:srgbClr val="000000"/>
              </a:solidFill>
              <a:latin typeface="Arial" panose="02080604020202020204" pitchFamily="34" charset="0"/>
            </a:endParaRPr>
          </a:p>
          <a:p>
            <a:pPr marL="732155" lvl="1" indent="-274955" algn="just" defTabSz="449580">
              <a:lnSpc>
                <a:spcPct val="90000"/>
              </a:lnSpc>
              <a:spcBef>
                <a:spcPts val="5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dirty="0">
                <a:solidFill>
                  <a:srgbClr val="000000"/>
                </a:solidFill>
                <a:latin typeface="Arial" panose="02080604020202020204" pitchFamily="34" charset="0"/>
              </a:rPr>
              <a:t>1280 X 1024</a:t>
            </a:r>
            <a:endParaRPr lang="en-US" altLang="x-none" sz="2000" dirty="0">
              <a:solidFill>
                <a:srgbClr val="000000"/>
              </a:solidFill>
              <a:latin typeface="Arial" panose="02080604020202020204" pitchFamily="34" charset="0"/>
            </a:endParaRPr>
          </a:p>
          <a:p>
            <a:pPr marL="332105" indent="-332105" algn="just" defTabSz="449580">
              <a:lnSpc>
                <a:spcPct val="9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As the resolution increases, image on the screen gets smaller.</a:t>
            </a:r>
            <a:endParaRPr lang="en-US" altLang="x-none" sz="2400" dirty="0">
              <a:solidFill>
                <a:srgbClr val="000000"/>
              </a:solidFill>
              <a:latin typeface="Arial" panose="02080604020202020204" pitchFamily="34" charset="0"/>
            </a:endParaRPr>
          </a:p>
          <a:p>
            <a:pPr marL="732155" lvl="1" indent="-274955" algn="just" defTabSz="449580">
              <a:lnSpc>
                <a:spcPct val="90000"/>
              </a:lnSpc>
              <a:spcBef>
                <a:spcPts val="600"/>
              </a:spcBef>
              <a:buClrTx/>
              <a:buSzPct val="80000"/>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4036" name="Picture 3"/>
          <p:cNvPicPr>
            <a:picLocks noChangeAspect="1"/>
          </p:cNvPicPr>
          <p:nvPr/>
        </p:nvPicPr>
        <p:blipFill>
          <a:blip r:embed="rId1"/>
          <a:stretch>
            <a:fillRect/>
          </a:stretch>
        </p:blipFill>
        <p:spPr>
          <a:xfrm>
            <a:off x="2286000" y="134620"/>
            <a:ext cx="3194050" cy="3528060"/>
          </a:xfrm>
          <a:prstGeom prst="rect">
            <a:avLst/>
          </a:prstGeom>
          <a:noFill/>
          <a:ln w="9525">
            <a:noFill/>
          </a:ln>
        </p:spPr>
      </p:pic>
      <p:sp>
        <p:nvSpPr>
          <p:cNvPr id="4098" name="Text Box 1"/>
          <p:cNvSpPr txBox="1"/>
          <p:nvPr/>
        </p:nvSpPr>
        <p:spPr>
          <a:xfrm>
            <a:off x="457200" y="457200"/>
            <a:ext cx="8229600" cy="1371600"/>
          </a:xfrm>
          <a:prstGeom prst="rect">
            <a:avLst/>
          </a:prstGeom>
          <a:noFill/>
          <a:ln w="9525">
            <a:noFill/>
          </a:ln>
        </p:spPr>
        <p:txBody>
          <a:bodyPr anchor="ctr" anchorCtr="0"/>
          <a:p>
            <a:pP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Monitor</a:t>
            </a:r>
            <a:endParaRPr lang="en-US" altLang="x-none" sz="4400" dirty="0">
              <a:solidFill>
                <a:srgbClr val="000000"/>
              </a:solidFill>
              <a:latin typeface="Arial" panose="02080604020202020204" pitchFamily="34" charset="0"/>
            </a:endParaRPr>
          </a:p>
        </p:txBody>
      </p:sp>
      <p:sp>
        <p:nvSpPr>
          <p:cNvPr id="4099" name="Text Box 2"/>
          <p:cNvSpPr txBox="1"/>
          <p:nvPr/>
        </p:nvSpPr>
        <p:spPr>
          <a:xfrm>
            <a:off x="1219200" y="3581400"/>
            <a:ext cx="7376795" cy="2824480"/>
          </a:xfrm>
          <a:prstGeom prst="rect">
            <a:avLst/>
          </a:prstGeom>
          <a:noFill/>
          <a:ln w="9525">
            <a:noFill/>
          </a:ln>
        </p:spPr>
        <p:txBody>
          <a:bodyPr/>
          <a:p>
            <a:pPr marL="457200" indent="-457200" algn="just" defTabSz="449580" eaLnBrk="1" hangingPunct="1">
              <a:spcBef>
                <a:spcPts val="8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IN" altLang="x-none" sz="3200" dirty="0">
                <a:solidFill>
                  <a:srgbClr val="000000"/>
                </a:solidFill>
                <a:sym typeface="+mn-ea"/>
              </a:rPr>
              <a:t>most common output device</a:t>
            </a:r>
            <a:endParaRPr lang="en-IN" altLang="x-none" sz="3200" dirty="0">
              <a:solidFill>
                <a:srgbClr val="000000"/>
              </a:solidFill>
              <a:latin typeface="Arial" panose="02080604020202020204" pitchFamily="34" charset="0"/>
            </a:endParaRPr>
          </a:p>
          <a:p>
            <a:pPr marL="457200" indent="-457200" algn="just" defTabSz="449580" eaLnBrk="1" hangingPunct="1">
              <a:spcBef>
                <a:spcPts val="8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IN" altLang="x-none" sz="3200" dirty="0">
                <a:solidFill>
                  <a:srgbClr val="000000"/>
                </a:solidFill>
                <a:latin typeface="Arial" panose="02080604020202020204" pitchFamily="34" charset="0"/>
              </a:rPr>
              <a:t>electronic visual display for computers.</a:t>
            </a:r>
            <a:endParaRPr lang="en-IN" altLang="x-none" sz="3200" dirty="0">
              <a:solidFill>
                <a:srgbClr val="000000"/>
              </a:solidFill>
              <a:latin typeface="Arial" panose="02080604020202020204" pitchFamily="34" charset="0"/>
            </a:endParaRPr>
          </a:p>
          <a:p>
            <a:pPr marL="457200" indent="-457200" algn="just" defTabSz="449580" eaLnBrk="1" hangingPunct="1">
              <a:spcBef>
                <a:spcPts val="8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IN" altLang="x-none" sz="3200" dirty="0">
                <a:solidFill>
                  <a:srgbClr val="000000"/>
                </a:solidFill>
                <a:latin typeface="Arial" panose="02080604020202020204" pitchFamily="34" charset="0"/>
              </a:rPr>
              <a:t>CRT used in most of televisions and computer displays</a:t>
            </a:r>
            <a:r>
              <a:rPr lang="en-US" altLang="en-IN" sz="3200" dirty="0">
                <a:solidFill>
                  <a:srgbClr val="000000"/>
                </a:solidFill>
                <a:latin typeface="Arial" panose="02080604020202020204" pitchFamily="34" charset="0"/>
              </a:rPr>
              <a:t>, Oscilloscope, Radar displays</a:t>
            </a:r>
            <a:endParaRPr lang="en-IN" altLang="x-none" sz="3200" dirty="0">
              <a:solidFill>
                <a:srgbClr val="000000"/>
              </a:solidFill>
              <a:latin typeface="Arial" panose="02080604020202020204" pitchFamily="34" charset="0"/>
            </a:endParaRPr>
          </a:p>
          <a:p>
            <a:pPr marL="457200" indent="-457200" algn="just" defTabSz="449580" eaLnBrk="1" hangingPunct="1">
              <a:spcBef>
                <a:spcPts val="8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IN" altLang="x-none" sz="3200" dirty="0">
              <a:solidFill>
                <a:srgbClr val="000000"/>
              </a:solidFill>
              <a:latin typeface="Arial" panose="02080604020202020204" pitchFamily="34" charset="0"/>
            </a:endParaRPr>
          </a:p>
          <a:p>
            <a:pPr marL="457200" indent="-457200" algn="just" defTabSz="449580" eaLnBrk="1" hangingPunct="1">
              <a:spcBef>
                <a:spcPts val="8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IN" altLang="x-none" sz="3200" dirty="0">
                <a:solidFill>
                  <a:srgbClr val="000000"/>
                </a:solidFill>
                <a:latin typeface="Arial" panose="02080604020202020204" pitchFamily="34" charset="0"/>
              </a:rPr>
              <a:t> </a:t>
            </a:r>
            <a:endParaRPr lang="en-IN" altLang="x-none" sz="3200" dirty="0">
              <a:solidFill>
                <a:srgbClr val="000000"/>
              </a:solidFill>
              <a:latin typeface="Arial" panose="02080604020202020204" pitchFamily="34" charset="0"/>
            </a:endParaRPr>
          </a:p>
          <a:p>
            <a:pPr marL="342900" indent="-342900" algn="just" defTabSz="449580" eaLnBrk="1" hangingPunct="1">
              <a:spcBef>
                <a:spcPts val="800"/>
              </a:spcBef>
              <a:buClrTx/>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IN" altLang="x-none" sz="2200" dirty="0">
                <a:solidFill>
                  <a:srgbClr val="000000"/>
                </a:solidFill>
                <a:latin typeface="Arial" panose="02080604020202020204" pitchFamily="34" charset="0"/>
              </a:rPr>
              <a:t>  </a:t>
            </a:r>
            <a:endParaRPr lang="en-IN" altLang="x-none" sz="2200" dirty="0">
              <a:solidFill>
                <a:srgbClr val="000000"/>
              </a:solidFill>
              <a:latin typeface="Arial" panose="02080604020202020204" pitchFamily="34" charset="0"/>
            </a:endParaRPr>
          </a:p>
        </p:txBody>
      </p:sp>
      <p:pic>
        <p:nvPicPr>
          <p:cNvPr id="10243" name="Picture 2"/>
          <p:cNvPicPr>
            <a:picLocks noChangeAspect="1"/>
          </p:cNvPicPr>
          <p:nvPr/>
        </p:nvPicPr>
        <p:blipFill>
          <a:blip r:embed="rId2"/>
          <a:stretch>
            <a:fillRect/>
          </a:stretch>
        </p:blipFill>
        <p:spPr>
          <a:xfrm>
            <a:off x="5189220" y="533400"/>
            <a:ext cx="3954780" cy="286004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9698"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Resolution Settings</a:t>
            </a:r>
            <a:endParaRPr lang="en-US" altLang="x-none" sz="4400" dirty="0">
              <a:solidFill>
                <a:srgbClr val="000000"/>
              </a:solidFill>
              <a:latin typeface="Arial" panose="02080604020202020204" pitchFamily="34" charset="0"/>
            </a:endParaRPr>
          </a:p>
        </p:txBody>
      </p:sp>
      <p:pic>
        <p:nvPicPr>
          <p:cNvPr id="29699" name="Picture 2"/>
          <p:cNvPicPr>
            <a:picLocks noChangeAspect="1"/>
          </p:cNvPicPr>
          <p:nvPr/>
        </p:nvPicPr>
        <p:blipFill>
          <a:blip r:embed="rId1"/>
          <a:stretch>
            <a:fillRect/>
          </a:stretch>
        </p:blipFill>
        <p:spPr>
          <a:xfrm>
            <a:off x="2362200" y="1676400"/>
            <a:ext cx="4386263" cy="49530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0722"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Refresh Rate(vertical Scanning frequency)</a:t>
            </a:r>
            <a:endParaRPr lang="en-US" altLang="x-none" sz="4400" dirty="0">
              <a:solidFill>
                <a:srgbClr val="000000"/>
              </a:solidFill>
              <a:latin typeface="Arial" panose="02080604020202020204" pitchFamily="34" charset="0"/>
            </a:endParaRPr>
          </a:p>
        </p:txBody>
      </p:sp>
      <p:sp>
        <p:nvSpPr>
          <p:cNvPr id="30723" name="Text Box 2"/>
          <p:cNvSpPr txBox="1"/>
          <p:nvPr/>
        </p:nvSpPr>
        <p:spPr>
          <a:xfrm>
            <a:off x="457200" y="1752600"/>
            <a:ext cx="8229600" cy="4572000"/>
          </a:xfrm>
          <a:prstGeom prst="rect">
            <a:avLst/>
          </a:prstGeom>
          <a:noFill/>
          <a:ln w="9525">
            <a:noFill/>
          </a:ln>
        </p:spPr>
        <p:txBody>
          <a:bodyPr/>
          <a:p>
            <a:pPr marL="332105" indent="-332105" defTabSz="449580">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Monitor </a:t>
            </a:r>
            <a:r>
              <a:rPr lang="en-US" altLang="x-none" sz="2400" b="1" dirty="0">
                <a:solidFill>
                  <a:srgbClr val="000000"/>
                </a:solidFill>
                <a:latin typeface="Arial" panose="02080604020202020204" pitchFamily="34" charset="0"/>
              </a:rPr>
              <a:t>refresh rate is the number of times per second that the electron guns</a:t>
            </a:r>
            <a:r>
              <a:rPr lang="en-US" altLang="x-none" sz="2400" dirty="0">
                <a:solidFill>
                  <a:srgbClr val="000000"/>
                </a:solidFill>
                <a:latin typeface="Arial" panose="02080604020202020204" pitchFamily="34" charset="0"/>
              </a:rPr>
              <a:t> scan every pixel on the screen. </a:t>
            </a:r>
            <a:endParaRPr lang="en-US" altLang="x-none" sz="2400" dirty="0">
              <a:solidFill>
                <a:srgbClr val="000000"/>
              </a:solidFill>
              <a:latin typeface="Arial" panose="02080604020202020204" pitchFamily="34" charset="0"/>
            </a:endParaRPr>
          </a:p>
          <a:p>
            <a:pPr marL="332105" indent="-332105" defTabSz="449580">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Refresh rate is important because </a:t>
            </a:r>
            <a:r>
              <a:rPr lang="en-US" altLang="x-none" sz="2400" b="1" dirty="0">
                <a:solidFill>
                  <a:srgbClr val="000000"/>
                </a:solidFill>
                <a:latin typeface="Arial" panose="02080604020202020204" pitchFamily="34" charset="0"/>
              </a:rPr>
              <a:t>phosphor dots fade quickly after the electron gun charges them with electrons.</a:t>
            </a:r>
            <a:endParaRPr lang="en-US" altLang="x-none" sz="2400" b="1" dirty="0">
              <a:solidFill>
                <a:srgbClr val="000000"/>
              </a:solidFill>
              <a:latin typeface="Arial" panose="02080604020202020204" pitchFamily="34" charset="0"/>
            </a:endParaRPr>
          </a:p>
          <a:p>
            <a:pPr marL="332105" indent="-332105" defTabSz="449580">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If the screen is not refreshed, it will appear to flicker.</a:t>
            </a:r>
            <a:endParaRPr lang="en-US" altLang="x-none" sz="2400" dirty="0">
              <a:solidFill>
                <a:srgbClr val="000000"/>
              </a:solidFill>
              <a:latin typeface="Arial" panose="02080604020202020204" pitchFamily="34" charset="0"/>
            </a:endParaRPr>
          </a:p>
          <a:p>
            <a:pPr marL="332105" indent="-332105" defTabSz="449580">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Refresh rate is measured in Hz or Cycles per second.</a:t>
            </a:r>
            <a:endParaRPr lang="en-US" altLang="x-none" sz="2400" dirty="0">
              <a:solidFill>
                <a:srgbClr val="000000"/>
              </a:solidFill>
              <a:latin typeface="Arial" panose="02080604020202020204" pitchFamily="34" charset="0"/>
            </a:endParaRPr>
          </a:p>
          <a:p>
            <a:pPr marL="732155" lvl="1" indent="-274955" defTabSz="449580">
              <a:spcBef>
                <a:spcPts val="600"/>
              </a:spcBef>
              <a:buClr>
                <a:srgbClr val="9999CC"/>
              </a:buClr>
              <a:buSzPct val="80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If the monitor refresh rate is 100 Hz, it means that it refreshes its pixels 100 times every second.</a:t>
            </a:r>
            <a:endParaRPr lang="en-US" altLang="x-none" sz="2400" dirty="0">
              <a:solidFill>
                <a:srgbClr val="000000"/>
              </a:solidFill>
              <a:latin typeface="Arial" panose="02080604020202020204" pitchFamily="34" charset="0"/>
            </a:endParaRPr>
          </a:p>
        </p:txBody>
      </p:sp>
      <p:sp>
        <p:nvSpPr>
          <p:cNvPr id="2" name="Text Box 1"/>
          <p:cNvSpPr txBox="1"/>
          <p:nvPr/>
        </p:nvSpPr>
        <p:spPr>
          <a:xfrm>
            <a:off x="533400" y="5943600"/>
            <a:ext cx="8439150" cy="5835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sz="3200">
                <a:ln/>
                <a:solidFill>
                  <a:schemeClr val="accent4"/>
                </a:solidFill>
              </a:rPr>
              <a:t>refresh rate has to do with per</a:t>
            </a:r>
            <a:r>
              <a:rPr lang="en-US" sz="3200">
                <a:ln/>
                <a:solidFill>
                  <a:schemeClr val="accent4"/>
                </a:solidFill>
                <a:effectLst/>
              </a:rPr>
              <a:t>sistance of vision</a:t>
            </a:r>
            <a:endParaRPr lang="en-US" sz="3200">
              <a:ln/>
              <a:solidFill>
                <a:schemeClr val="accent4"/>
              </a:solidFill>
              <a:effectLst/>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770"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Dot Pitch</a:t>
            </a:r>
            <a:endParaRPr lang="en-US" altLang="x-none" sz="4400" dirty="0">
              <a:solidFill>
                <a:srgbClr val="000000"/>
              </a:solidFill>
              <a:latin typeface="Arial" panose="02080604020202020204" pitchFamily="34" charset="0"/>
            </a:endParaRPr>
          </a:p>
        </p:txBody>
      </p:sp>
      <p:sp>
        <p:nvSpPr>
          <p:cNvPr id="32771" name="Text Box 2"/>
          <p:cNvSpPr txBox="1"/>
          <p:nvPr/>
        </p:nvSpPr>
        <p:spPr>
          <a:xfrm>
            <a:off x="457200" y="1655763"/>
            <a:ext cx="8229600" cy="3886200"/>
          </a:xfrm>
          <a:prstGeom prst="rect">
            <a:avLst/>
          </a:prstGeom>
          <a:noFill/>
          <a:ln w="9525">
            <a:noFill/>
          </a:ln>
        </p:spPr>
        <p:txBody>
          <a:bodyPr/>
          <a:p>
            <a:pPr defTabSz="449580" eaLnBrk="1" hangingPunct="1">
              <a:spcBef>
                <a:spcPts val="800"/>
              </a:spcBef>
              <a:buSzPct val="45000"/>
              <a:buFont typeface="Wingdings" panose="05000000000000000000" pitchFamily="2" charset="2"/>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dirty="0">
              <a:solidFill>
                <a:srgbClr val="000000"/>
              </a:solidFill>
              <a:latin typeface="Arial" panose="02080604020202020204" pitchFamily="34" charset="0"/>
            </a:endParaRPr>
          </a:p>
          <a:p>
            <a:pPr defTabSz="449580" eaLnBrk="1" hangingPunct="1">
              <a:spcBef>
                <a:spcPts val="800"/>
              </a:spcBef>
              <a:buSzPct val="45000"/>
              <a:buFont typeface="Wingdings" panose="05000000000000000000" pitchFamily="2" charset="2"/>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dirty="0">
                <a:solidFill>
                  <a:srgbClr val="000000"/>
                </a:solidFill>
                <a:latin typeface="Arial" panose="02080604020202020204" pitchFamily="34" charset="0"/>
              </a:rPr>
              <a:t>   </a:t>
            </a:r>
            <a:r>
              <a:rPr lang="en-US" altLang="x-none" sz="2400" dirty="0">
                <a:solidFill>
                  <a:srgbClr val="000000"/>
                </a:solidFill>
                <a:latin typeface="Arial" panose="02080604020202020204" pitchFamily="34" charset="0"/>
              </a:rPr>
              <a:t>Ranges between 0.25 mm and 0.40 mm</a:t>
            </a:r>
            <a:endParaRPr lang="en-US" altLang="x-none" sz="2400" dirty="0">
              <a:solidFill>
                <a:srgbClr val="000000"/>
              </a:solidFill>
              <a:latin typeface="Arial" panose="02080604020202020204" pitchFamily="34" charset="0"/>
            </a:endParaRPr>
          </a:p>
          <a:p>
            <a:pPr defTabSz="449580" eaLnBrk="1" hangingPunct="1">
              <a:spcBef>
                <a:spcPts val="800"/>
              </a:spcBef>
              <a:buSzPct val="45000"/>
              <a:buFont typeface="Wingdings" panose="05000000000000000000" pitchFamily="2" charset="2"/>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2400" dirty="0">
                <a:solidFill>
                  <a:srgbClr val="000000"/>
                </a:solidFill>
                <a:latin typeface="Arial" panose="02080604020202020204" pitchFamily="34" charset="0"/>
              </a:rPr>
              <a:t>   Smaller creates a finer picture (or higher resoultion)</a:t>
            </a:r>
            <a:endParaRPr lang="en-US" altLang="x-none" sz="2400" dirty="0">
              <a:solidFill>
                <a:srgbClr val="000000"/>
              </a:solidFill>
              <a:latin typeface="Arial" panose="02080604020202020204" pitchFamily="34" charset="0"/>
            </a:endParaRPr>
          </a:p>
          <a:p>
            <a:pPr defTabSz="449580" eaLnBrk="1" hangingPunct="1">
              <a:spcBef>
                <a:spcPts val="800"/>
              </a:spcBef>
              <a:buSzPct val="45000"/>
              <a:buFont typeface="Wingdings" panose="05000000000000000000" pitchFamily="2" charset="2"/>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2400" dirty="0">
                <a:solidFill>
                  <a:srgbClr val="000000"/>
                </a:solidFill>
                <a:latin typeface="Arial" panose="02080604020202020204" pitchFamily="34" charset="0"/>
              </a:rPr>
              <a:t>   Should be less than 0.22</a:t>
            </a:r>
            <a:endParaRPr lang="en-US" altLang="x-none" sz="2400" dirty="0">
              <a:solidFill>
                <a:srgbClr val="000000"/>
              </a:solidFill>
              <a:latin typeface="Arial" panose="02080604020202020204" pitchFamily="34" charset="0"/>
            </a:endParaRPr>
          </a:p>
          <a:p>
            <a:pPr defTabSz="449580" eaLnBrk="1" hangingPunct="1">
              <a:spcBef>
                <a:spcPts val="800"/>
              </a:spcBef>
              <a:buSzPct val="45000"/>
              <a:buFont typeface="Wingdings" panose="05000000000000000000" pitchFamily="2" charset="2"/>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2400" dirty="0">
                <a:solidFill>
                  <a:srgbClr val="000000"/>
                </a:solidFill>
                <a:latin typeface="Arial" panose="02080604020202020204" pitchFamily="34" charset="0"/>
              </a:rPr>
              <a:t>   Defines the sharpness of monitor display </a:t>
            </a:r>
            <a:endParaRPr lang="en-US" altLang="x-none" sz="2400" dirty="0">
              <a:solidFill>
                <a:srgbClr val="000000"/>
              </a:solidFill>
              <a:latin typeface="Arial" panose="02080604020202020204" pitchFamily="34" charset="0"/>
            </a:endParaRPr>
          </a:p>
          <a:p>
            <a:pPr defTabSz="449580" eaLnBrk="1" hangingPunct="1">
              <a:spcBef>
                <a:spcPts val="800"/>
              </a:spcBef>
              <a:buSzPct val="45000"/>
              <a:buFont typeface="Wingdings" panose="05000000000000000000" pitchFamily="2" charset="2"/>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2400" dirty="0">
                <a:solidFill>
                  <a:srgbClr val="000000"/>
                </a:solidFill>
                <a:latin typeface="Arial" panose="02080604020202020204" pitchFamily="34" charset="0"/>
              </a:rPr>
              <a:t>   Quality of monitor is given by dot Pitch It is the distance       between the same color dots</a:t>
            </a:r>
            <a:endParaRPr lang="en-US" altLang="x-none" sz="2400" dirty="0">
              <a:solidFill>
                <a:srgbClr val="000000"/>
              </a:solidFill>
              <a:latin typeface="Arial" panose="02080604020202020204" pitchFamily="34" charset="0"/>
            </a:endParaRPr>
          </a:p>
          <a:p>
            <a:pPr defTabSz="449580" eaLnBrk="1" hangingPunct="1">
              <a:spcBef>
                <a:spcPts val="800"/>
              </a:spcBef>
              <a:buSzPct val="45000"/>
              <a:buFont typeface="Wingdings" panose="05000000000000000000" pitchFamily="2" charset="2"/>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2400"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794"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Dot Pitch</a:t>
            </a:r>
            <a:endParaRPr lang="en-US" altLang="x-none" sz="4400" dirty="0">
              <a:solidFill>
                <a:srgbClr val="000000"/>
              </a:solidFill>
              <a:latin typeface="Arial" panose="02080604020202020204" pitchFamily="34" charset="0"/>
            </a:endParaRPr>
          </a:p>
        </p:txBody>
      </p:sp>
      <p:pic>
        <p:nvPicPr>
          <p:cNvPr id="33795" name="Picture 2"/>
          <p:cNvPicPr>
            <a:picLocks noChangeAspect="1"/>
          </p:cNvPicPr>
          <p:nvPr/>
        </p:nvPicPr>
        <p:blipFill>
          <a:blip r:embed="rId1"/>
          <a:stretch>
            <a:fillRect/>
          </a:stretch>
        </p:blipFill>
        <p:spPr>
          <a:xfrm>
            <a:off x="1219200" y="2133600"/>
            <a:ext cx="5943600" cy="33242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4818" name="Text Box 1"/>
          <p:cNvSpPr txBox="1"/>
          <p:nvPr/>
        </p:nvSpPr>
        <p:spPr>
          <a:xfrm>
            <a:off x="457200" y="457200"/>
            <a:ext cx="8229600" cy="1371600"/>
          </a:xfrm>
          <a:prstGeom prst="rect">
            <a:avLst/>
          </a:prstGeom>
          <a:noFill/>
          <a:ln w="9525">
            <a:noFill/>
          </a:ln>
        </p:spPr>
        <p:txBody>
          <a:bodyPr anchor="ctr" anchorCtr="0"/>
          <a:p>
            <a:pP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Horizontal Scanning Frequency</a:t>
            </a:r>
            <a:endParaRPr lang="en-US" altLang="x-none" sz="4400" dirty="0">
              <a:solidFill>
                <a:srgbClr val="000000"/>
              </a:solidFill>
              <a:latin typeface="Arial" panose="02080604020202020204" pitchFamily="34" charset="0"/>
            </a:endParaRPr>
          </a:p>
        </p:txBody>
      </p:sp>
      <p:sp>
        <p:nvSpPr>
          <p:cNvPr id="34819" name="Text Box 2"/>
          <p:cNvSpPr txBox="1"/>
          <p:nvPr/>
        </p:nvSpPr>
        <p:spPr>
          <a:xfrm>
            <a:off x="1219200" y="1981200"/>
            <a:ext cx="6934200" cy="3886200"/>
          </a:xfrm>
          <a:prstGeom prst="rect">
            <a:avLst/>
          </a:prstGeom>
          <a:noFill/>
          <a:ln w="9525">
            <a:noFill/>
          </a:ln>
        </p:spPr>
        <p:txBody>
          <a:bodyPr/>
          <a:p>
            <a:pPr marL="332105" indent="-332105" defTabSz="449580" eaLnBrk="1" hangingPunct="1">
              <a:spcBef>
                <a:spcPts val="8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dirty="0">
                <a:solidFill>
                  <a:srgbClr val="000000"/>
                </a:solidFill>
                <a:latin typeface="Arial" panose="02080604020202020204" pitchFamily="34" charset="0"/>
              </a:rPr>
              <a:t>Frequency at which the monitor rewritten moves the electron beam from the left to display to the right refresh rate is dependent upon monitor HSF and number of horizontal lines displayed </a:t>
            </a:r>
            <a:endParaRPr lang="en-US" altLang="x-none" sz="2200" dirty="0">
              <a:solidFill>
                <a:srgbClr val="000000"/>
              </a:solidFill>
              <a:latin typeface="Arial" panose="02080604020202020204" pitchFamily="34" charset="0"/>
            </a:endParaRPr>
          </a:p>
          <a:p>
            <a:pPr marL="332105" indent="-332105" defTabSz="449580" eaLnBrk="1" hangingPunct="1">
              <a:spcBef>
                <a:spcPts val="8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dirty="0">
                <a:solidFill>
                  <a:srgbClr val="000000"/>
                </a:solidFill>
                <a:latin typeface="Arial" panose="02080604020202020204" pitchFamily="34" charset="0"/>
              </a:rPr>
              <a:t>The horizontal lines Screen resolution – 1024 x 768</a:t>
            </a:r>
            <a:endParaRPr lang="en-US" altLang="x-none" sz="2200" dirty="0">
              <a:solidFill>
                <a:srgbClr val="000000"/>
              </a:solidFill>
              <a:latin typeface="Arial" panose="02080604020202020204" pitchFamily="34" charset="0"/>
            </a:endParaRPr>
          </a:p>
          <a:p>
            <a:pPr marL="332105" indent="-332105" defTabSz="449580" eaLnBrk="1" hangingPunct="1">
              <a:spcBef>
                <a:spcPts val="8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dirty="0">
                <a:solidFill>
                  <a:srgbClr val="000000"/>
                </a:solidFill>
                <a:latin typeface="Arial" panose="02080604020202020204" pitchFamily="34" charset="0"/>
              </a:rPr>
              <a:t>HSF measured in kilohertz.</a:t>
            </a:r>
            <a:endParaRPr lang="en-US" altLang="x-none" sz="2200" dirty="0">
              <a:solidFill>
                <a:srgbClr val="000000"/>
              </a:solidFill>
              <a:latin typeface="Arial" panose="02080604020202020204" pitchFamily="34" charset="0"/>
            </a:endParaRPr>
          </a:p>
          <a:p>
            <a:pPr marL="332105" indent="-332105" defTabSz="449580" eaLnBrk="1" hangingPunct="1">
              <a:spcBef>
                <a:spcPts val="8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dirty="0">
                <a:solidFill>
                  <a:srgbClr val="000000"/>
                </a:solidFill>
                <a:latin typeface="Arial" panose="02080604020202020204" pitchFamily="34" charset="0"/>
              </a:rPr>
              <a:t>Eg HSF is 110Khz then 110,000 lines scanned per second</a:t>
            </a:r>
            <a:endParaRPr lang="en-US" altLang="x-none" sz="2200"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0962"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000" dirty="0">
                <a:solidFill>
                  <a:srgbClr val="000000"/>
                </a:solidFill>
                <a:latin typeface="Arial" panose="02080604020202020204" pitchFamily="34" charset="0"/>
              </a:rPr>
              <a:t>Scanning Pattern of CRT Electron Gun</a:t>
            </a:r>
            <a:endParaRPr lang="en-US" altLang="x-none" sz="4000" dirty="0">
              <a:solidFill>
                <a:srgbClr val="000000"/>
              </a:solidFill>
              <a:latin typeface="Arial" panose="02080604020202020204" pitchFamily="34" charset="0"/>
            </a:endParaRPr>
          </a:p>
        </p:txBody>
      </p:sp>
      <p:sp>
        <p:nvSpPr>
          <p:cNvPr id="40963" name="Text Box 2"/>
          <p:cNvSpPr txBox="1"/>
          <p:nvPr/>
        </p:nvSpPr>
        <p:spPr>
          <a:xfrm>
            <a:off x="457200" y="1981200"/>
            <a:ext cx="8229600" cy="3886200"/>
          </a:xfrm>
          <a:prstGeom prst="rect">
            <a:avLst/>
          </a:prstGeom>
          <a:noFill/>
          <a:ln w="9525">
            <a:noFill/>
          </a:ln>
        </p:spPr>
        <p:txBody>
          <a:bodyPr/>
          <a:p>
            <a:pPr marL="332105" indent="-332105" defTabSz="449580">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The electron gun scans from left to right </a:t>
            </a:r>
            <a:r>
              <a:rPr lang="en-US" altLang="x-none" sz="2400" i="1" dirty="0">
                <a:solidFill>
                  <a:srgbClr val="000000"/>
                </a:solidFill>
                <a:latin typeface="Arial" panose="02080604020202020204" pitchFamily="34" charset="0"/>
              </a:rPr>
              <a:t>and</a:t>
            </a:r>
            <a:endParaRPr lang="en-US" altLang="x-none" sz="2400" i="1" dirty="0">
              <a:solidFill>
                <a:srgbClr val="000000"/>
              </a:solidFill>
              <a:latin typeface="Arial" panose="02080604020202020204" pitchFamily="34" charset="0"/>
            </a:endParaRPr>
          </a:p>
          <a:p>
            <a:pPr marL="332105" indent="-332105" defTabSz="449580">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From top to bottom.</a:t>
            </a:r>
            <a:endParaRPr lang="en-US" altLang="x-none" sz="2400" dirty="0">
              <a:solidFill>
                <a:srgbClr val="000000"/>
              </a:solidFill>
              <a:latin typeface="Arial" panose="02080604020202020204" pitchFamily="34" charset="0"/>
            </a:endParaRPr>
          </a:p>
          <a:p>
            <a:pPr marL="332105" indent="-332105" defTabSz="449580">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Refreshing every phosphor dot in a zig-zag pattern.</a:t>
            </a:r>
            <a:endParaRPr lang="en-US" altLang="x-none" sz="2400" dirty="0">
              <a:solidFill>
                <a:srgbClr val="000000"/>
              </a:solidFill>
              <a:latin typeface="Arial" panose="02080604020202020204" pitchFamily="34" charset="0"/>
            </a:endParaRPr>
          </a:p>
          <a:p>
            <a:pPr marL="332105" indent="-332105" defTabSz="449580">
              <a:spcBef>
                <a:spcPts val="600"/>
              </a:spcBef>
              <a:buClrTx/>
              <a:buSzPct val="75000"/>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p:txBody>
      </p:sp>
      <p:cxnSp>
        <p:nvCxnSpPr>
          <p:cNvPr id="40964" name="AutoShape 3"/>
          <p:cNvCxnSpPr/>
          <p:nvPr/>
        </p:nvCxnSpPr>
        <p:spPr>
          <a:xfrm>
            <a:off x="2590800" y="4267200"/>
            <a:ext cx="4071938" cy="217488"/>
          </a:xfrm>
          <a:prstGeom prst="straightConnector1">
            <a:avLst/>
          </a:prstGeom>
          <a:ln w="28440" cap="flat" cmpd="sng">
            <a:solidFill>
              <a:srgbClr val="9393FC"/>
            </a:solidFill>
            <a:prstDash val="solid"/>
            <a:miter/>
            <a:headEnd type="none" w="med" len="med"/>
            <a:tailEnd type="triangle" w="med" len="med"/>
          </a:ln>
        </p:spPr>
      </p:cxnSp>
      <p:cxnSp>
        <p:nvCxnSpPr>
          <p:cNvPr id="40965" name="AutoShape 4"/>
          <p:cNvCxnSpPr/>
          <p:nvPr/>
        </p:nvCxnSpPr>
        <p:spPr>
          <a:xfrm flipH="1">
            <a:off x="2622550" y="4484688"/>
            <a:ext cx="3929063" cy="288925"/>
          </a:xfrm>
          <a:prstGeom prst="straightConnector1">
            <a:avLst/>
          </a:prstGeom>
          <a:ln w="28440" cap="flat" cmpd="sng">
            <a:solidFill>
              <a:srgbClr val="404040"/>
            </a:solidFill>
            <a:prstDash val="solid"/>
            <a:miter/>
            <a:headEnd type="none" w="med" len="med"/>
            <a:tailEnd type="triangle" w="med" len="med"/>
          </a:ln>
        </p:spPr>
      </p:cxnSp>
      <p:cxnSp>
        <p:nvCxnSpPr>
          <p:cNvPr id="40966" name="AutoShape 5"/>
          <p:cNvCxnSpPr/>
          <p:nvPr/>
        </p:nvCxnSpPr>
        <p:spPr>
          <a:xfrm>
            <a:off x="2743200" y="4767263"/>
            <a:ext cx="4071938" cy="220662"/>
          </a:xfrm>
          <a:prstGeom prst="straightConnector1">
            <a:avLst/>
          </a:prstGeom>
          <a:ln w="28440" cap="flat" cmpd="sng">
            <a:solidFill>
              <a:srgbClr val="9393FC"/>
            </a:solidFill>
            <a:prstDash val="solid"/>
            <a:miter/>
            <a:headEnd type="none" w="med" len="med"/>
            <a:tailEnd type="triangle" w="med" len="med"/>
          </a:ln>
        </p:spPr>
      </p:cxnSp>
      <p:cxnSp>
        <p:nvCxnSpPr>
          <p:cNvPr id="40967" name="AutoShape 6"/>
          <p:cNvCxnSpPr/>
          <p:nvPr/>
        </p:nvCxnSpPr>
        <p:spPr>
          <a:xfrm flipH="1">
            <a:off x="2813050" y="4987925"/>
            <a:ext cx="3929063" cy="288925"/>
          </a:xfrm>
          <a:prstGeom prst="straightConnector1">
            <a:avLst/>
          </a:prstGeom>
          <a:ln w="28440" cap="flat" cmpd="sng">
            <a:solidFill>
              <a:srgbClr val="404040"/>
            </a:solidFill>
            <a:prstDash val="solid"/>
            <a:miter/>
            <a:headEnd type="none" w="med" len="med"/>
            <a:tailEnd type="triangle" w="med" len="med"/>
          </a:ln>
        </p:spPr>
      </p:cxnSp>
      <p:cxnSp>
        <p:nvCxnSpPr>
          <p:cNvPr id="40968" name="AutoShape 7"/>
          <p:cNvCxnSpPr/>
          <p:nvPr/>
        </p:nvCxnSpPr>
        <p:spPr>
          <a:xfrm>
            <a:off x="2876550" y="5267325"/>
            <a:ext cx="3929063" cy="220663"/>
          </a:xfrm>
          <a:prstGeom prst="straightConnector1">
            <a:avLst/>
          </a:prstGeom>
          <a:ln w="28440" cap="flat" cmpd="sng">
            <a:solidFill>
              <a:srgbClr val="9393FC"/>
            </a:solidFill>
            <a:prstDash val="solid"/>
            <a:miter/>
            <a:headEnd type="none" w="med" len="med"/>
            <a:tailEnd type="triangle" w="med" len="med"/>
          </a:ln>
        </p:spPr>
      </p:cxnSp>
      <p:cxnSp>
        <p:nvCxnSpPr>
          <p:cNvPr id="40969" name="AutoShape 8"/>
          <p:cNvCxnSpPr/>
          <p:nvPr/>
        </p:nvCxnSpPr>
        <p:spPr>
          <a:xfrm>
            <a:off x="2805113" y="5767388"/>
            <a:ext cx="4000500" cy="214312"/>
          </a:xfrm>
          <a:prstGeom prst="straightConnector1">
            <a:avLst/>
          </a:prstGeom>
          <a:ln w="28440" cap="flat" cmpd="sng">
            <a:solidFill>
              <a:srgbClr val="9393FC"/>
            </a:solidFill>
            <a:prstDash val="solid"/>
            <a:miter/>
            <a:headEnd type="none" w="med" len="med"/>
            <a:tailEnd type="triangle" w="med" len="med"/>
          </a:ln>
        </p:spPr>
      </p:cxnSp>
      <p:cxnSp>
        <p:nvCxnSpPr>
          <p:cNvPr id="40970" name="AutoShape 9"/>
          <p:cNvCxnSpPr/>
          <p:nvPr/>
        </p:nvCxnSpPr>
        <p:spPr>
          <a:xfrm flipH="1">
            <a:off x="2767013" y="5487988"/>
            <a:ext cx="3929062" cy="288925"/>
          </a:xfrm>
          <a:prstGeom prst="straightConnector1">
            <a:avLst/>
          </a:prstGeom>
          <a:ln w="28440" cap="flat" cmpd="sng">
            <a:solidFill>
              <a:srgbClr val="404040"/>
            </a:solidFill>
            <a:prstDash val="solid"/>
            <a:miter/>
            <a:headEnd type="none" w="med" len="med"/>
            <a:tailEnd type="triangle" w="med" len="med"/>
          </a:ln>
        </p:spPr>
      </p:cxnSp>
      <p:cxnSp>
        <p:nvCxnSpPr>
          <p:cNvPr id="40971" name="AutoShape 10"/>
          <p:cNvCxnSpPr/>
          <p:nvPr/>
        </p:nvCxnSpPr>
        <p:spPr>
          <a:xfrm flipH="1" flipV="1">
            <a:off x="2590800" y="4265613"/>
            <a:ext cx="4217988" cy="1708150"/>
          </a:xfrm>
          <a:prstGeom prst="straightConnector1">
            <a:avLst/>
          </a:prstGeom>
          <a:ln w="28440" cap="flat" cmpd="sng">
            <a:solidFill>
              <a:srgbClr val="404040"/>
            </a:solidFill>
            <a:prstDash val="solid"/>
            <a:miter/>
            <a:headEnd type="none" w="med" len="med"/>
            <a:tailEnd type="triangle" w="med" len="med"/>
          </a:ln>
        </p:spPr>
      </p:cxnSp>
      <p:cxnSp>
        <p:nvCxnSpPr>
          <p:cNvPr id="40972" name="AutoShape 11"/>
          <p:cNvCxnSpPr/>
          <p:nvPr/>
        </p:nvCxnSpPr>
        <p:spPr>
          <a:xfrm flipV="1">
            <a:off x="4708525" y="4079875"/>
            <a:ext cx="15875" cy="2163763"/>
          </a:xfrm>
          <a:prstGeom prst="straightConnector1">
            <a:avLst/>
          </a:prstGeom>
          <a:ln w="28440" cap="flat" cmpd="sng">
            <a:solidFill>
              <a:srgbClr val="404040"/>
            </a:solidFill>
            <a:prstDash val="solid"/>
            <a:miter/>
            <a:headEnd type="none" w="med" len="med"/>
            <a:tailEnd type="triangle" w="med" len="med"/>
          </a:ln>
        </p:spPr>
      </p:cxnSp>
      <p:cxnSp>
        <p:nvCxnSpPr>
          <p:cNvPr id="40973" name="AutoShape 12"/>
          <p:cNvCxnSpPr/>
          <p:nvPr/>
        </p:nvCxnSpPr>
        <p:spPr>
          <a:xfrm>
            <a:off x="4721225" y="4122738"/>
            <a:ext cx="1830388" cy="361950"/>
          </a:xfrm>
          <a:prstGeom prst="straightConnector1">
            <a:avLst/>
          </a:prstGeom>
          <a:ln w="28440" cap="flat" cmpd="sng">
            <a:solidFill>
              <a:srgbClr val="404040"/>
            </a:solidFill>
            <a:prstDash val="solid"/>
            <a:miter/>
            <a:headEnd type="none" w="med" len="med"/>
            <a:tailEnd type="triangle" w="med" len="med"/>
          </a:ln>
        </p:spPr>
      </p:cxnSp>
      <p:cxnSp>
        <p:nvCxnSpPr>
          <p:cNvPr id="40974" name="AutoShape 13"/>
          <p:cNvCxnSpPr/>
          <p:nvPr/>
        </p:nvCxnSpPr>
        <p:spPr>
          <a:xfrm>
            <a:off x="2767013" y="5776913"/>
            <a:ext cx="1914525" cy="454025"/>
          </a:xfrm>
          <a:prstGeom prst="straightConnector1">
            <a:avLst/>
          </a:prstGeom>
          <a:ln w="28440" cap="flat" cmpd="sng">
            <a:solidFill>
              <a:srgbClr val="404040"/>
            </a:solidFill>
            <a:prstDash val="solid"/>
            <a:miter/>
            <a:headEnd type="none" w="med" len="med"/>
            <a:tailEnd type="triangle" w="med" len="med"/>
          </a:ln>
        </p:spPr>
      </p:cxn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6146"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CRT Workings?</a:t>
            </a:r>
            <a:endParaRPr lang="en-US" altLang="x-none" sz="4400" dirty="0">
              <a:solidFill>
                <a:srgbClr val="000000"/>
              </a:solidFill>
              <a:latin typeface="Arial" panose="02080604020202020204" pitchFamily="34" charset="0"/>
            </a:endParaRPr>
          </a:p>
        </p:txBody>
      </p:sp>
      <p:sp>
        <p:nvSpPr>
          <p:cNvPr id="6147" name="Text Box 2"/>
          <p:cNvSpPr txBox="1"/>
          <p:nvPr/>
        </p:nvSpPr>
        <p:spPr>
          <a:xfrm>
            <a:off x="457200" y="1447800"/>
            <a:ext cx="4824095" cy="1671955"/>
          </a:xfrm>
          <a:prstGeom prst="rect">
            <a:avLst/>
          </a:prstGeom>
          <a:noFill/>
          <a:ln w="9525">
            <a:noFill/>
          </a:ln>
        </p:spPr>
        <p:txBody>
          <a:bodyPr/>
          <a:p>
            <a:pPr marL="457200" indent="-457200" defTabSz="449580" eaLnBrk="1" hangingPunct="1">
              <a:spcBef>
                <a:spcPts val="8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3200" dirty="0">
                <a:solidFill>
                  <a:srgbClr val="000000"/>
                </a:solidFill>
                <a:latin typeface="Arial" panose="02080604020202020204" pitchFamily="34" charset="0"/>
              </a:rPr>
              <a:t> </a:t>
            </a:r>
            <a:r>
              <a:rPr lang="en-US" altLang="x-none" sz="2000" dirty="0">
                <a:solidFill>
                  <a:srgbClr val="000000"/>
                </a:solidFill>
                <a:latin typeface="Arial" panose="02080604020202020204" pitchFamily="34" charset="0"/>
              </a:rPr>
              <a:t>CRT: Basically a Glass tube that is narrow at one end and opens to a flat screen at the other end. Tube is vaccum sealed.</a:t>
            </a:r>
            <a:endParaRPr lang="en-US" altLang="x-none" sz="2000" dirty="0">
              <a:solidFill>
                <a:srgbClr val="000000"/>
              </a:solidFill>
              <a:latin typeface="Arial" panose="02080604020202020204" pitchFamily="34" charset="0"/>
            </a:endParaRPr>
          </a:p>
          <a:p>
            <a:pPr marL="342900" indent="-342900" defTabSz="449580" eaLnBrk="1" hangingPunct="1">
              <a:spcBef>
                <a:spcPts val="800"/>
              </a:spcBef>
              <a:buClr>
                <a:srgbClr val="00007D"/>
              </a:buClr>
              <a:buSzPct val="75000"/>
              <a:buFont typeface="Wingdings" panose="05000000000000000000" pitchFamily="2" charset="2"/>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a:p>
            <a:pPr marL="332105" indent="-332105" defTabSz="449580" eaLnBrk="1" hangingPunct="1">
              <a:spcBef>
                <a:spcPts val="800"/>
              </a:spcBef>
              <a:buClrTx/>
              <a:buSzPct val="75000"/>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p:txBody>
      </p:sp>
      <p:pic>
        <p:nvPicPr>
          <p:cNvPr id="6148" name="Picture 3"/>
          <p:cNvPicPr>
            <a:picLocks noChangeAspect="1"/>
          </p:cNvPicPr>
          <p:nvPr/>
        </p:nvPicPr>
        <p:blipFill>
          <a:blip r:embed="rId1"/>
          <a:stretch>
            <a:fillRect/>
          </a:stretch>
        </p:blipFill>
        <p:spPr>
          <a:xfrm>
            <a:off x="5486400" y="380683"/>
            <a:ext cx="2971800" cy="2484437"/>
          </a:xfrm>
          <a:prstGeom prst="rect">
            <a:avLst/>
          </a:prstGeom>
          <a:noFill/>
          <a:ln w="9525">
            <a:noFill/>
          </a:ln>
        </p:spPr>
      </p:pic>
      <p:sp>
        <p:nvSpPr>
          <p:cNvPr id="2" name="Text Box 1"/>
          <p:cNvSpPr txBox="1"/>
          <p:nvPr/>
        </p:nvSpPr>
        <p:spPr>
          <a:xfrm>
            <a:off x="381000" y="3048000"/>
            <a:ext cx="7771130" cy="2758440"/>
          </a:xfrm>
          <a:prstGeom prst="rect">
            <a:avLst/>
          </a:prstGeom>
          <a:noFill/>
        </p:spPr>
        <p:txBody>
          <a:bodyPr wrap="square" rtlCol="0">
            <a:spAutoFit/>
          </a:bodyPr>
          <a:p>
            <a:pPr marL="457200" indent="-457200" defTabSz="449580" eaLnBrk="1" hangingPunct="1">
              <a:spcBef>
                <a:spcPts val="8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dirty="0">
                <a:solidFill>
                  <a:srgbClr val="000000"/>
                </a:solidFill>
                <a:sym typeface="+mn-ea"/>
              </a:rPr>
              <a:t>Electrons beam generated thermo-ionically and is acclerated through high electric field travel through a vacuum sealed container from the cathode (negative) to the anode (positive).</a:t>
            </a:r>
            <a:endParaRPr lang="en-US" altLang="x-none" sz="2000" dirty="0">
              <a:solidFill>
                <a:srgbClr val="000000"/>
              </a:solidFill>
              <a:sym typeface="+mn-ea"/>
            </a:endParaRPr>
          </a:p>
          <a:p>
            <a:pPr marL="457200" indent="-457200" defTabSz="449580" eaLnBrk="1" hangingPunct="1">
              <a:spcBef>
                <a:spcPts val="8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dirty="0">
                <a:solidFill>
                  <a:srgbClr val="000000"/>
                </a:solidFill>
                <a:sym typeface="+mn-ea"/>
              </a:rPr>
              <a:t>Energy of the electrons and the the sharpenss of beam is controlled by various electic and  magnetic fields.</a:t>
            </a:r>
            <a:endParaRPr lang="en-US" altLang="x-none" sz="2000" dirty="0">
              <a:solidFill>
                <a:srgbClr val="000000"/>
              </a:solidFill>
              <a:sym typeface="+mn-ea"/>
            </a:endParaRPr>
          </a:p>
          <a:p>
            <a:pPr marL="457200" indent="-457200" defTabSz="449580" eaLnBrk="1" hangingPunct="1">
              <a:spcBef>
                <a:spcPts val="8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dirty="0">
                <a:solidFill>
                  <a:srgbClr val="000000"/>
                </a:solidFill>
                <a:latin typeface="Arial" panose="02080604020202020204" pitchFamily="34" charset="0"/>
              </a:rPr>
              <a:t>These electron dump energy when they hit the flat portion of the tube, where various chemicals are coated as per need of genration of the light.</a:t>
            </a:r>
            <a:endParaRPr lang="en-US" altLang="x-none" sz="2000"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8194" name="Text Box 1"/>
          <p:cNvSpPr txBox="1"/>
          <p:nvPr/>
        </p:nvSpPr>
        <p:spPr>
          <a:xfrm>
            <a:off x="6553200" y="6248400"/>
            <a:ext cx="2133600" cy="457200"/>
          </a:xfrm>
          <a:prstGeom prst="rect">
            <a:avLst/>
          </a:prstGeom>
          <a:noFill/>
          <a:ln w="9525">
            <a:noFill/>
          </a:ln>
        </p:spPr>
        <p:txBody>
          <a:bodyPr lIns="90000" tIns="46800" rIns="90000" bIns="46800" anchor="b" anchorCtr="0"/>
          <a:p>
            <a:pPr algn="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z="1200" dirty="0">
                <a:solidFill>
                  <a:srgbClr val="000000"/>
                </a:solidFill>
                <a:latin typeface="Arial Black" pitchFamily="34" charset="0"/>
              </a:rPr>
            </a:fld>
            <a:endParaRPr lang="en-US" altLang="x-none" sz="1200" dirty="0">
              <a:solidFill>
                <a:srgbClr val="000000"/>
              </a:solidFill>
              <a:latin typeface="Arial Black" pitchFamily="34" charset="0"/>
            </a:endParaRPr>
          </a:p>
        </p:txBody>
      </p:sp>
      <p:sp>
        <p:nvSpPr>
          <p:cNvPr id="9219" name="Text Box 3"/>
          <p:cNvSpPr txBox="1">
            <a:spLocks noChangeArrowheads="1"/>
          </p:cNvSpPr>
          <p:nvPr/>
        </p:nvSpPr>
        <p:spPr bwMode="auto">
          <a:xfrm>
            <a:off x="152400" y="1524000"/>
            <a:ext cx="3263900" cy="449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80604020202020204" pitchFamily="34" charset="0"/>
                <a:ea typeface="WenQuanYi Micro Hei" charset="0"/>
                <a:cs typeface="WenQuanYi Micro Hei" charset="0"/>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80604020202020204" pitchFamily="34" charset="0"/>
                <a:ea typeface="WenQuanYi Micro Hei" charset="0"/>
                <a:cs typeface="WenQuanYi Micro Hei" charset="0"/>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80604020202020204" pitchFamily="34" charset="0"/>
                <a:ea typeface="WenQuanYi Micro Hei" charset="0"/>
                <a:cs typeface="WenQuanYi Micro Hei" charset="0"/>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80604020202020204" pitchFamily="34" charset="0"/>
                <a:ea typeface="WenQuanYi Micro Hei" charset="0"/>
                <a:cs typeface="WenQuanYi Micro Hei" charset="0"/>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80604020202020204" pitchFamily="34" charset="0"/>
                <a:ea typeface="WenQuanYi Micro Hei" charset="0"/>
                <a:cs typeface="WenQuanYi Micro Hei" charset="0"/>
              </a:defRPr>
            </a:lvl5pPr>
            <a:lvl6pPr marL="2514600" indent="-228600" defTabSz="449580" eaLnBrk="0" fontAlgn="base" hangingPunct="0">
              <a:spcBef>
                <a:spcPct val="0"/>
              </a:spcBef>
              <a:spcAft>
                <a:spcPct val="0"/>
              </a:spcAft>
              <a:buClr>
                <a:srgbClr val="000000"/>
              </a:buClr>
              <a:buSzPct val="100000"/>
              <a:buFont typeface="Times New Roman"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80604020202020204" pitchFamily="34" charset="0"/>
                <a:ea typeface="WenQuanYi Micro Hei" charset="0"/>
                <a:cs typeface="WenQuanYi Micro Hei" charset="0"/>
              </a:defRPr>
            </a:lvl6pPr>
            <a:lvl7pPr marL="2971800" indent="-228600" defTabSz="449580" eaLnBrk="0" fontAlgn="base" hangingPunct="0">
              <a:spcBef>
                <a:spcPct val="0"/>
              </a:spcBef>
              <a:spcAft>
                <a:spcPct val="0"/>
              </a:spcAft>
              <a:buClr>
                <a:srgbClr val="000000"/>
              </a:buClr>
              <a:buSzPct val="100000"/>
              <a:buFont typeface="Times New Roman"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80604020202020204" pitchFamily="34" charset="0"/>
                <a:ea typeface="WenQuanYi Micro Hei" charset="0"/>
                <a:cs typeface="WenQuanYi Micro Hei" charset="0"/>
              </a:defRPr>
            </a:lvl7pPr>
            <a:lvl8pPr marL="3429000" indent="-228600" defTabSz="449580" eaLnBrk="0" fontAlgn="base" hangingPunct="0">
              <a:spcBef>
                <a:spcPct val="0"/>
              </a:spcBef>
              <a:spcAft>
                <a:spcPct val="0"/>
              </a:spcAft>
              <a:buClr>
                <a:srgbClr val="000000"/>
              </a:buClr>
              <a:buSzPct val="100000"/>
              <a:buFont typeface="Times New Roman"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80604020202020204" pitchFamily="34" charset="0"/>
                <a:ea typeface="WenQuanYi Micro Hei" charset="0"/>
                <a:cs typeface="WenQuanYi Micro Hei" charset="0"/>
              </a:defRPr>
            </a:lvl8pPr>
            <a:lvl9pPr marL="3886200" indent="-228600" defTabSz="449580" eaLnBrk="0" fontAlgn="base" hangingPunct="0">
              <a:spcBef>
                <a:spcPct val="0"/>
              </a:spcBef>
              <a:spcAft>
                <a:spcPct val="0"/>
              </a:spcAft>
              <a:buClr>
                <a:srgbClr val="000000"/>
              </a:buClr>
              <a:buSzPct val="100000"/>
              <a:buFont typeface="Times New Roman"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80604020202020204" pitchFamily="34" charset="0"/>
                <a:ea typeface="WenQuanYi Micro Hei" charset="0"/>
                <a:cs typeface="WenQuanYi Micro Hei" charset="0"/>
              </a:defRPr>
            </a:lvl9pPr>
          </a:lstStyle>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rPr>
              <a:t>     Monochrome</a:t>
            </a: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rPr>
              <a:t>     </a:t>
            </a:r>
            <a:r>
              <a:rPr kumimoji="0" lang="en-US" sz="2400" b="0" i="0" u="none" strike="noStrike" kern="1200" cap="none" spc="0" normalizeH="0" baseline="0" noProof="0" dirty="0" err="1" smtClean="0">
                <a:ln>
                  <a:noFill/>
                </a:ln>
                <a:solidFill>
                  <a:srgbClr val="000000"/>
                </a:solidFill>
                <a:effectLst/>
                <a:uLnTx/>
                <a:uFillTx/>
                <a:latin typeface="Times" pitchFamily="18" charset="0"/>
                <a:ea typeface="WenQuanYi Micro Hei" charset="0"/>
                <a:cs typeface="WenQuanYi Micro Hei" charset="0"/>
              </a:rPr>
              <a:t>Grayscale</a:t>
            </a:r>
            <a:endParaRPr kumimoji="0" lang="en-US" sz="2400" b="0" i="0" u="none" strike="noStrike" kern="1200" cap="none" spc="0" normalizeH="0" baseline="0" noProof="0" dirty="0" err="1"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rPr>
              <a:t>     Color</a:t>
            </a: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8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200" b="0" i="0" u="none" strike="noStrike" kern="1200" cap="none" spc="0" normalizeH="0" baseline="0" noProof="0" dirty="0" smtClean="0">
              <a:ln>
                <a:noFill/>
              </a:ln>
              <a:solidFill>
                <a:srgbClr val="000000"/>
              </a:solidFill>
              <a:effectLst/>
              <a:uLnTx/>
              <a:uFillTx/>
              <a:latin typeface="Arial" panose="02080604020202020204" pitchFamily="34" charset="0"/>
              <a:ea typeface="WenQuanYi Micro Hei" charset="0"/>
              <a:cs typeface="WenQuanYi Micro Hei" charset="0"/>
            </a:endParaRPr>
          </a:p>
        </p:txBody>
      </p:sp>
      <p:sp>
        <p:nvSpPr>
          <p:cNvPr id="4" name="Text Box 3"/>
          <p:cNvSpPr txBox="1"/>
          <p:nvPr/>
        </p:nvSpPr>
        <p:spPr>
          <a:xfrm>
            <a:off x="304800" y="609600"/>
            <a:ext cx="6386195" cy="645160"/>
          </a:xfrm>
          <a:prstGeom prst="rect">
            <a:avLst/>
          </a:prstGeom>
          <a:noFill/>
        </p:spPr>
        <p:txBody>
          <a:bodyPr wrap="square" rtlCol="0" anchor="t">
            <a:spAutoFit/>
          </a:bodyPr>
          <a:p>
            <a:pPr marL="0" marR="0" lvl="0" indent="0" algn="l" defTabSz="449580" rtl="0" eaLnBrk="1" fontAlgn="base" latinLnBrk="0" hangingPunct="1">
              <a:lnSpc>
                <a:spcPct val="100000"/>
              </a:lnSpc>
              <a:spcBef>
                <a:spcPts val="80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x-none" sz="3600" dirty="0">
                <a:solidFill>
                  <a:schemeClr val="tx1"/>
                </a:solidFill>
                <a:effectLst>
                  <a:outerShdw blurRad="38100" dist="19050" dir="2700000" algn="tl" rotWithShape="0">
                    <a:schemeClr val="dk1">
                      <a:alpha val="40000"/>
                    </a:schemeClr>
                  </a:outerShdw>
                </a:effectLst>
                <a:sym typeface="+mn-ea"/>
              </a:rPr>
              <a:t>Cathode ray tube (CRT) can be</a:t>
            </a:r>
            <a:endParaRPr kumimoji="0" lang="en-US" altLang="x-none" sz="36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Times" pitchFamily="18" charset="0"/>
              <a:ea typeface="WenQuanYi Micro Hei" charset="0"/>
              <a:cs typeface="WenQuanYi Micro Hei" charset="0"/>
              <a:sym typeface="+mn-ea"/>
            </a:endParaRPr>
          </a:p>
        </p:txBody>
      </p:sp>
      <p:pic>
        <p:nvPicPr>
          <p:cNvPr id="10243" name="Picture 2"/>
          <p:cNvPicPr>
            <a:picLocks noChangeAspect="1"/>
          </p:cNvPicPr>
          <p:nvPr/>
        </p:nvPicPr>
        <p:blipFill>
          <a:blip r:embed="rId1"/>
          <a:srcRect l="24485" t="772" r="18383" b="47377"/>
          <a:stretch>
            <a:fillRect/>
          </a:stretch>
        </p:blipFill>
        <p:spPr>
          <a:xfrm>
            <a:off x="2819400" y="1143000"/>
            <a:ext cx="1920240" cy="1280160"/>
          </a:xfrm>
          <a:prstGeom prst="rect">
            <a:avLst/>
          </a:prstGeom>
          <a:noFill/>
          <a:ln w="9525">
            <a:noFill/>
          </a:ln>
        </p:spPr>
      </p:pic>
      <p:pic>
        <p:nvPicPr>
          <p:cNvPr id="44035" name="Picture 2"/>
          <p:cNvPicPr>
            <a:picLocks noChangeAspect="1"/>
          </p:cNvPicPr>
          <p:nvPr/>
        </p:nvPicPr>
        <p:blipFill>
          <a:blip r:embed="rId2"/>
          <a:srcRect l="15047" t="15176" r="33064" b="23768"/>
          <a:stretch>
            <a:fillRect/>
          </a:stretch>
        </p:blipFill>
        <p:spPr>
          <a:xfrm>
            <a:off x="1752600" y="4648200"/>
            <a:ext cx="1992630" cy="1758315"/>
          </a:xfrm>
          <a:prstGeom prst="rect">
            <a:avLst/>
          </a:prstGeom>
          <a:noFill/>
          <a:ln w="9525">
            <a:noFill/>
          </a:ln>
        </p:spPr>
      </p:pic>
      <p:pic>
        <p:nvPicPr>
          <p:cNvPr id="50179" name="Picture 2"/>
          <p:cNvPicPr>
            <a:picLocks noChangeAspect="1"/>
          </p:cNvPicPr>
          <p:nvPr/>
        </p:nvPicPr>
        <p:blipFill>
          <a:blip r:embed="rId3"/>
          <a:srcRect l="10323" t="13546" r="23871" b="16789"/>
          <a:stretch>
            <a:fillRect/>
          </a:stretch>
        </p:blipFill>
        <p:spPr>
          <a:xfrm>
            <a:off x="2362200" y="2743200"/>
            <a:ext cx="1699260" cy="1499870"/>
          </a:xfrm>
          <a:prstGeom prst="rect">
            <a:avLst/>
          </a:prstGeom>
          <a:noFill/>
          <a:ln w="9525">
            <a:noFill/>
          </a:ln>
        </p:spPr>
      </p:pic>
      <p:sp>
        <p:nvSpPr>
          <p:cNvPr id="2" name="Text Box 1"/>
          <p:cNvSpPr txBox="1"/>
          <p:nvPr/>
        </p:nvSpPr>
        <p:spPr>
          <a:xfrm>
            <a:off x="4972685" y="1427480"/>
            <a:ext cx="3637915" cy="4523105"/>
          </a:xfrm>
          <a:prstGeom prst="rect">
            <a:avLst/>
          </a:prstGeom>
          <a:noFill/>
        </p:spPr>
        <p:txBody>
          <a:bodyPr wrap="square" rtlCol="0">
            <a:spAutoFit/>
          </a:bodyPr>
          <a:p>
            <a:pPr algn="just"/>
            <a:r>
              <a:rPr lang="en-US" sz="2400" dirty="0" smtClean="0">
                <a:solidFill>
                  <a:schemeClr val="tx1"/>
                </a:solidFill>
                <a:sym typeface="+mn-ea"/>
              </a:rPr>
              <a:t>The first cathode ray tube scanning device was invented by the German scientist Karl Ferdinand Braun in 1897. Braun introduced a CRT with a fluorescent screen, known as the cathode ray oscilloscope. The screen would emit a visible light when struck by a beam of electrons.</a:t>
            </a:r>
            <a:endParaRPr lang="en-US" sz="2400" dirty="0" smtClean="0">
              <a:solidFill>
                <a:schemeClr val="tx1"/>
              </a:solidFill>
              <a:sym typeface="+mn-ea"/>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9218"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Monochrome Monitor</a:t>
            </a:r>
            <a:endParaRPr lang="en-US" altLang="x-none" sz="4400" dirty="0">
              <a:solidFill>
                <a:srgbClr val="000000"/>
              </a:solidFill>
              <a:latin typeface="Arial" panose="02080604020202020204" pitchFamily="34" charset="0"/>
            </a:endParaRPr>
          </a:p>
        </p:txBody>
      </p:sp>
      <p:sp>
        <p:nvSpPr>
          <p:cNvPr id="9219" name="Text Box 2"/>
          <p:cNvSpPr txBox="1"/>
          <p:nvPr/>
        </p:nvSpPr>
        <p:spPr>
          <a:xfrm>
            <a:off x="457200" y="1981200"/>
            <a:ext cx="8229600" cy="3902075"/>
          </a:xfrm>
          <a:prstGeom prst="rect">
            <a:avLst/>
          </a:prstGeom>
          <a:noFill/>
          <a:ln w="9525">
            <a:noFill/>
          </a:ln>
        </p:spPr>
        <p:txBody>
          <a:bodyPr/>
          <a:p>
            <a:pPr marL="332105" indent="-332105" algn="just" defTabSz="449580">
              <a:lnSpc>
                <a:spcPct val="9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A </a:t>
            </a:r>
            <a:r>
              <a:rPr lang="en-US" altLang="x-none" sz="2400" b="1" dirty="0">
                <a:solidFill>
                  <a:srgbClr val="000000"/>
                </a:solidFill>
                <a:latin typeface="Arial" panose="02080604020202020204" pitchFamily="34" charset="0"/>
              </a:rPr>
              <a:t>monochrome monitor</a:t>
            </a:r>
            <a:r>
              <a:rPr lang="en-US" altLang="x-none" sz="2400" dirty="0">
                <a:solidFill>
                  <a:srgbClr val="000000"/>
                </a:solidFill>
                <a:latin typeface="Arial" panose="02080604020202020204" pitchFamily="34" charset="0"/>
              </a:rPr>
              <a:t> very common in the early days of computing.</a:t>
            </a:r>
            <a:r>
              <a:rPr lang="en-US" altLang="x-none" sz="2000" dirty="0">
                <a:solidFill>
                  <a:srgbClr val="000000"/>
                </a:solidFill>
                <a:latin typeface="Arial" panose="02080604020202020204" pitchFamily="34" charset="0"/>
              </a:rPr>
              <a:t> </a:t>
            </a:r>
            <a:r>
              <a:rPr lang="en-US" altLang="x-none" sz="2000" b="1" dirty="0">
                <a:solidFill>
                  <a:srgbClr val="000000"/>
                </a:solidFill>
                <a:sym typeface="+mn-ea"/>
              </a:rPr>
              <a:t>Green screen was the common name </a:t>
            </a:r>
            <a:endParaRPr lang="en-US" altLang="x-none" sz="2000" dirty="0">
              <a:solidFill>
                <a:srgbClr val="000000"/>
              </a:solidFill>
              <a:latin typeface="Arial" panose="02080604020202020204" pitchFamily="34" charset="0"/>
            </a:endParaRPr>
          </a:p>
          <a:p>
            <a:pPr marL="1246505" lvl="2" indent="-332105" algn="just" defTabSz="449580">
              <a:lnSpc>
                <a:spcPct val="9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000" dirty="0">
                <a:solidFill>
                  <a:srgbClr val="000000"/>
                </a:solidFill>
                <a:latin typeface="Arial" panose="02080604020202020204" pitchFamily="34" charset="0"/>
              </a:rPr>
              <a:t>From 1960s to 1980s, before color monitors .</a:t>
            </a:r>
            <a:endParaRPr lang="en-US" altLang="x-none" sz="2000" dirty="0">
              <a:solidFill>
                <a:srgbClr val="000000"/>
              </a:solidFill>
              <a:latin typeface="Arial" panose="02080604020202020204" pitchFamily="34" charset="0"/>
            </a:endParaRPr>
          </a:p>
          <a:p>
            <a:pPr marL="732155" lvl="1" indent="-274955" algn="just" defTabSz="449580">
              <a:lnSpc>
                <a:spcPct val="90000"/>
              </a:lnSpc>
              <a:spcBef>
                <a:spcPts val="500"/>
              </a:spcBef>
              <a:buClrTx/>
              <a:buSzPct val="80000"/>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a:p>
            <a:pPr marL="332105" indent="-332105" algn="just" defTabSz="449580">
              <a:lnSpc>
                <a:spcPct val="90000"/>
              </a:lnSpc>
              <a:spcBef>
                <a:spcPts val="600"/>
              </a:spcBef>
              <a:buClr>
                <a:srgbClr val="00007D"/>
              </a:buClr>
              <a:buSzPct val="4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They are still widely used in applications such as computerized cash register systems. </a:t>
            </a:r>
            <a:endParaRPr lang="en-US" altLang="x-none" sz="2400" dirty="0">
              <a:solidFill>
                <a:srgbClr val="000000"/>
              </a:solidFill>
              <a:latin typeface="Arial" panose="02080604020202020204" pitchFamily="34" charset="0"/>
            </a:endParaRPr>
          </a:p>
          <a:p>
            <a:pPr marL="332105" indent="-332105" algn="just" defTabSz="449580">
              <a:lnSpc>
                <a:spcPct val="90000"/>
              </a:lnSpc>
              <a:spcBef>
                <a:spcPts val="600"/>
              </a:spcBef>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b="1" dirty="0">
                <a:solidFill>
                  <a:srgbClr val="000000"/>
                </a:solidFill>
                <a:latin typeface="Arial" panose="02080604020202020204" pitchFamily="34" charset="0"/>
              </a:rPr>
              <a:t>needs three signals video signal, horizontal sync and vertical sync for operation</a:t>
            </a:r>
            <a:endParaRPr lang="en-US" altLang="x-none" sz="2400" b="1" dirty="0">
              <a:solidFill>
                <a:srgbClr val="000000"/>
              </a:solidFill>
              <a:latin typeface="Arial" panose="02080604020202020204" pitchFamily="34" charset="0"/>
            </a:endParaRPr>
          </a:p>
          <a:p>
            <a:pPr marL="332105" indent="-332105" algn="just" defTabSz="449580">
              <a:lnSpc>
                <a:spcPct val="90000"/>
              </a:lnSpc>
              <a:spcBef>
                <a:spcPts val="600"/>
              </a:spcBef>
              <a:buClrTx/>
              <a:buSzPct val="75000"/>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b="1"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1266"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hardware of Monitors</a:t>
            </a:r>
            <a:endParaRPr lang="en-US" altLang="x-none" sz="4400" dirty="0">
              <a:solidFill>
                <a:srgbClr val="000000"/>
              </a:solidFill>
              <a:latin typeface="Arial" panose="02080604020202020204" pitchFamily="34" charset="0"/>
            </a:endParaRPr>
          </a:p>
        </p:txBody>
      </p:sp>
      <p:pic>
        <p:nvPicPr>
          <p:cNvPr id="4" name="Content Placeholder 3"/>
          <p:cNvPicPr>
            <a:picLocks noGrp="1" noChangeAspect="1"/>
          </p:cNvPicPr>
          <p:nvPr/>
        </p:nvPicPr>
        <p:blipFill>
          <a:blip r:embed="rId1"/>
          <a:stretch>
            <a:fillRect/>
          </a:stretch>
        </p:blipFill>
        <p:spPr>
          <a:xfrm>
            <a:off x="5791200" y="609600"/>
            <a:ext cx="3063875" cy="1751965"/>
          </a:xfrm>
          <a:prstGeom prst="rect">
            <a:avLst/>
          </a:prstGeom>
        </p:spPr>
      </p:pic>
      <p:pic>
        <p:nvPicPr>
          <p:cNvPr id="2" name="Picture 1"/>
          <p:cNvPicPr>
            <a:picLocks noChangeAspect="1"/>
          </p:cNvPicPr>
          <p:nvPr/>
        </p:nvPicPr>
        <p:blipFill>
          <a:blip r:embed="rId2"/>
          <a:stretch>
            <a:fillRect/>
          </a:stretch>
        </p:blipFill>
        <p:spPr>
          <a:xfrm>
            <a:off x="144145" y="2247900"/>
            <a:ext cx="8611870" cy="4450715"/>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2290"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Components of Monitors</a:t>
            </a:r>
            <a:endParaRPr lang="en-US" altLang="x-none" sz="4400" dirty="0">
              <a:solidFill>
                <a:srgbClr val="000000"/>
              </a:solidFill>
              <a:latin typeface="Arial" panose="02080604020202020204" pitchFamily="34" charset="0"/>
            </a:endParaRPr>
          </a:p>
        </p:txBody>
      </p:sp>
      <p:sp>
        <p:nvSpPr>
          <p:cNvPr id="12291" name="Text Box 2"/>
          <p:cNvSpPr txBox="1"/>
          <p:nvPr/>
        </p:nvSpPr>
        <p:spPr>
          <a:xfrm>
            <a:off x="457200" y="1524000"/>
            <a:ext cx="8229600" cy="5029200"/>
          </a:xfrm>
          <a:prstGeom prst="rect">
            <a:avLst/>
          </a:prstGeom>
          <a:noFill/>
          <a:ln w="9525">
            <a:noFill/>
          </a:ln>
        </p:spPr>
        <p:txBody>
          <a:bodyPr/>
          <a:p>
            <a:pPr marL="332105" indent="-332105" algn="just" defTabSz="449580" eaLnBrk="1" hangingPunct="1">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b="1" dirty="0">
                <a:solidFill>
                  <a:srgbClr val="000000"/>
                </a:solidFill>
                <a:latin typeface="Arial" panose="02080604020202020204" pitchFamily="34" charset="0"/>
                <a:cs typeface="Times New Roman" pitchFamily="18" charset="0"/>
              </a:rPr>
              <a:t>Video processing unit:</a:t>
            </a:r>
            <a:r>
              <a:rPr lang="en-US" altLang="x-none" sz="2200" dirty="0">
                <a:solidFill>
                  <a:srgbClr val="000000"/>
                </a:solidFill>
                <a:latin typeface="Arial" panose="02080604020202020204" pitchFamily="34" charset="0"/>
                <a:cs typeface="Times New Roman" pitchFamily="18" charset="0"/>
              </a:rPr>
              <a:t> contains video signals from display adopter card to video Amplifier Circuit.</a:t>
            </a:r>
            <a:endParaRPr lang="en-US" altLang="x-none" sz="2200" dirty="0">
              <a:solidFill>
                <a:srgbClr val="000000"/>
              </a:solidFill>
              <a:latin typeface="Arial" panose="02080604020202020204" pitchFamily="34" charset="0"/>
              <a:cs typeface="Times New Roman" pitchFamily="18" charset="0"/>
            </a:endParaRPr>
          </a:p>
          <a:p>
            <a:pPr marL="332105" indent="-332105" algn="just" defTabSz="449580" eaLnBrk="1" hangingPunct="1">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dirty="0">
                <a:solidFill>
                  <a:srgbClr val="000000"/>
                </a:solidFill>
                <a:latin typeface="Arial" panose="02080604020202020204" pitchFamily="34" charset="0"/>
                <a:cs typeface="Times New Roman" pitchFamily="18" charset="0"/>
              </a:rPr>
              <a:t>Video signal controls brightness of beam only two levels to set brightness ON and OFF.</a:t>
            </a:r>
            <a:endParaRPr lang="en-US" altLang="x-none" sz="2200" dirty="0">
              <a:solidFill>
                <a:srgbClr val="000000"/>
              </a:solidFill>
              <a:latin typeface="Arial" panose="02080604020202020204" pitchFamily="34" charset="0"/>
              <a:cs typeface="Times New Roman" pitchFamily="18" charset="0"/>
            </a:endParaRPr>
          </a:p>
          <a:p>
            <a:pPr marL="332105" indent="-332105" algn="just" defTabSz="449580" eaLnBrk="1" hangingPunct="1">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b="1" dirty="0">
                <a:solidFill>
                  <a:srgbClr val="000000"/>
                </a:solidFill>
                <a:latin typeface="Arial" panose="02080604020202020204" pitchFamily="34" charset="0"/>
                <a:cs typeface="Times New Roman" pitchFamily="18" charset="0"/>
              </a:rPr>
              <a:t>Vertical Sync Processing:</a:t>
            </a:r>
            <a:r>
              <a:rPr lang="en-US" altLang="x-none" sz="2200" dirty="0">
                <a:solidFill>
                  <a:srgbClr val="000000"/>
                </a:solidFill>
                <a:latin typeface="Arial" panose="02080604020202020204" pitchFamily="34" charset="0"/>
                <a:cs typeface="Times New Roman" pitchFamily="18" charset="0"/>
              </a:rPr>
              <a:t> vertical sync signal from video adopter cards informs monitor that entire screen is displayed, sync pulses are given to the vertical oscillator which generates required frequency for vertical scanning. </a:t>
            </a:r>
            <a:endParaRPr lang="en-US" altLang="x-none" sz="2200" dirty="0">
              <a:solidFill>
                <a:srgbClr val="000000"/>
              </a:solidFill>
              <a:latin typeface="Arial" panose="02080604020202020204" pitchFamily="34" charset="0"/>
              <a:cs typeface="Times New Roman" pitchFamily="18" charset="0"/>
            </a:endParaRPr>
          </a:p>
          <a:p>
            <a:pPr marL="332105" indent="-332105" algn="just" defTabSz="449580" eaLnBrk="1" hangingPunct="1">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b="1" dirty="0">
                <a:solidFill>
                  <a:srgbClr val="000000"/>
                </a:solidFill>
                <a:latin typeface="Arial" panose="02080604020202020204" pitchFamily="34" charset="0"/>
                <a:cs typeface="Times New Roman" pitchFamily="18" charset="0"/>
              </a:rPr>
              <a:t>Horizontal Sync processing</a:t>
            </a:r>
            <a:r>
              <a:rPr lang="en-US" altLang="x-none" sz="2200" dirty="0">
                <a:solidFill>
                  <a:srgbClr val="000000"/>
                </a:solidFill>
                <a:latin typeface="Arial" panose="02080604020202020204" pitchFamily="34" charset="0"/>
                <a:cs typeface="Times New Roman" pitchFamily="18" charset="0"/>
              </a:rPr>
              <a:t>: Hsync signal from video adapter  informs the monitor Horizontal oscillator is use to generate the required  frequency horizontal oscillator.</a:t>
            </a:r>
            <a:endParaRPr lang="en-US" altLang="x-none" sz="2200" dirty="0">
              <a:solidFill>
                <a:srgbClr val="000000"/>
              </a:solidFill>
              <a:latin typeface="Arial" panose="02080604020202020204" pitchFamily="34" charset="0"/>
              <a:cs typeface="Times New Roman" pitchFamily="18" charset="0"/>
            </a:endParaRPr>
          </a:p>
          <a:p>
            <a:pPr marL="332105" indent="-332105" algn="just" defTabSz="449580" eaLnBrk="1" hangingPunct="1">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dirty="0">
                <a:solidFill>
                  <a:srgbClr val="000000"/>
                </a:solidFill>
                <a:latin typeface="Arial" panose="02080604020202020204" pitchFamily="34" charset="0"/>
                <a:cs typeface="Times New Roman" pitchFamily="18" charset="0"/>
              </a:rPr>
              <a:t>Output of horizontal oscillator is used to generate high voltage needed for picture tube (extra high tension). </a:t>
            </a:r>
            <a:endParaRPr lang="en-US" altLang="x-none" sz="2200" dirty="0">
              <a:solidFill>
                <a:srgbClr val="000000"/>
              </a:solidFill>
              <a:latin typeface="Arial" panose="02080604020202020204" pitchFamily="34" charset="0"/>
              <a:cs typeface="Times New Roman" pitchFamily="18" charset="0"/>
            </a:endParaRPr>
          </a:p>
          <a:p>
            <a:pPr marL="332105" indent="-332105" algn="just" defTabSz="449580" eaLnBrk="1" hangingPunct="1">
              <a:buClr>
                <a:srgbClr val="00007D"/>
              </a:buClr>
              <a:buSzPct val="75000"/>
              <a:buFont typeface="Wingdings" panose="05000000000000000000" pitchFamily="2" charset="2"/>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200" b="1" dirty="0">
                <a:solidFill>
                  <a:srgbClr val="000000"/>
                </a:solidFill>
                <a:latin typeface="Arial" panose="02080604020202020204" pitchFamily="34" charset="0"/>
                <a:cs typeface="Times New Roman" pitchFamily="18" charset="0"/>
              </a:rPr>
              <a:t>Power Supply section</a:t>
            </a:r>
            <a:r>
              <a:rPr lang="en-US" altLang="x-none" sz="2200" dirty="0">
                <a:solidFill>
                  <a:srgbClr val="000000"/>
                </a:solidFill>
                <a:latin typeface="Arial" panose="02080604020202020204" pitchFamily="34" charset="0"/>
                <a:cs typeface="Times New Roman" pitchFamily="18" charset="0"/>
              </a:rPr>
              <a:t>: generate the different voltage.</a:t>
            </a:r>
            <a:endParaRPr lang="en-US" altLang="x-none" sz="2200" dirty="0">
              <a:solidFill>
                <a:srgbClr val="000000"/>
              </a:solidFill>
              <a:latin typeface="Arial" panose="02080604020202020204" pitchFamily="34" charset="0"/>
              <a:cs typeface="Times New Roman" pitchFamily="18" charset="0"/>
            </a:endParaRPr>
          </a:p>
          <a:p>
            <a:pPr marL="332105" indent="-332105" algn="just" defTabSz="449580">
              <a:spcBef>
                <a:spcPts val="700"/>
              </a:spcBef>
              <a:buClrTx/>
              <a:buSzPct val="75000"/>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200" dirty="0">
              <a:solidFill>
                <a:srgbClr val="000000"/>
              </a:solidFill>
              <a:latin typeface="Arial" panose="02080604020202020204" pitchFamily="34" charset="0"/>
              <a:ea typeface="Times New Roman" pitchFamily="18"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3314"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Color Monitors</a:t>
            </a:r>
            <a:endParaRPr lang="en-US" altLang="x-none" sz="4400" dirty="0">
              <a:solidFill>
                <a:srgbClr val="000000"/>
              </a:solidFill>
              <a:latin typeface="Arial" panose="02080604020202020204" pitchFamily="34" charset="0"/>
            </a:endParaRPr>
          </a:p>
        </p:txBody>
      </p:sp>
      <p:sp>
        <p:nvSpPr>
          <p:cNvPr id="13315" name="Text Box 2"/>
          <p:cNvSpPr txBox="1"/>
          <p:nvPr/>
        </p:nvSpPr>
        <p:spPr>
          <a:xfrm>
            <a:off x="381000" y="1441450"/>
            <a:ext cx="8229600" cy="4965700"/>
          </a:xfrm>
          <a:prstGeom prst="rect">
            <a:avLst/>
          </a:prstGeom>
          <a:noFill/>
          <a:ln w="9525">
            <a:noFill/>
          </a:ln>
        </p:spPr>
        <p:txBody>
          <a:bodyPr/>
          <a:p>
            <a:pPr marL="342900" indent="-342900" algn="just" defTabSz="449580">
              <a:lnSpc>
                <a:spcPct val="90000"/>
              </a:lnSpc>
              <a:spcBef>
                <a:spcPts val="6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Bichrome monitor has one electron beam and 2 layers of phosphor, which are activated differently by using diff energy of beam.</a:t>
            </a:r>
            <a:endParaRPr lang="en-US" altLang="x-none" sz="2400" dirty="0">
              <a:solidFill>
                <a:srgbClr val="000000"/>
              </a:solidFill>
              <a:latin typeface="Arial" panose="02080604020202020204" pitchFamily="34" charset="0"/>
            </a:endParaRPr>
          </a:p>
          <a:p>
            <a:pPr marL="342900" indent="-342900" algn="just" defTabSz="449580">
              <a:lnSpc>
                <a:spcPct val="90000"/>
              </a:lnSpc>
              <a:spcBef>
                <a:spcPts val="6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True Color Monitors has a</a:t>
            </a:r>
            <a:r>
              <a:rPr lang="en-US" altLang="x-none" sz="2400" dirty="0">
                <a:solidFill>
                  <a:srgbClr val="000000"/>
                </a:solidFill>
                <a:sym typeface="+mn-ea"/>
              </a:rPr>
              <a:t>dditive colors (red, green and blue),</a:t>
            </a:r>
            <a:r>
              <a:rPr lang="en-US" altLang="x-none" sz="2400" dirty="0">
                <a:solidFill>
                  <a:srgbClr val="000000"/>
                </a:solidFill>
                <a:latin typeface="Arial" panose="02080604020202020204" pitchFamily="34" charset="0"/>
              </a:rPr>
              <a:t> works like a monochrome Monitor, except that there are three electron beams instead of one hitting array of phosphors arranged in pixels (each having sub pixel corresponding to each beam).</a:t>
            </a:r>
            <a:endParaRPr lang="en-US" altLang="x-none" sz="2400" dirty="0">
              <a:solidFill>
                <a:srgbClr val="000000"/>
              </a:solidFill>
              <a:latin typeface="Arial" panose="02080604020202020204" pitchFamily="34" charset="0"/>
            </a:endParaRPr>
          </a:p>
          <a:p>
            <a:pPr marL="342900" indent="-342900" algn="just" defTabSz="449580">
              <a:lnSpc>
                <a:spcPct val="90000"/>
              </a:lnSpc>
              <a:spcBef>
                <a:spcPts val="6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Each pixel includes three phosphors, red, green and blue, arranged in a triangle or vertically.</a:t>
            </a:r>
            <a:endParaRPr lang="en-US" altLang="x-none" sz="2400" dirty="0">
              <a:solidFill>
                <a:srgbClr val="000000"/>
              </a:solidFill>
              <a:latin typeface="Arial" panose="02080604020202020204" pitchFamily="34" charset="0"/>
            </a:endParaRPr>
          </a:p>
          <a:p>
            <a:pPr marL="342900" indent="-342900" algn="just" defTabSz="449580">
              <a:lnSpc>
                <a:spcPct val="90000"/>
              </a:lnSpc>
              <a:spcBef>
                <a:spcPts val="600"/>
              </a:spcBef>
              <a:buClr>
                <a:srgbClr val="00007D"/>
              </a:buClr>
              <a:buSzPct val="75000"/>
              <a:buFont typeface="Arial" panose="02080604020202020204" pitchFamily="34" charset="0"/>
              <a:buChar char="•"/>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r>
              <a:rPr lang="en-US" altLang="x-none" sz="2400" dirty="0">
                <a:solidFill>
                  <a:srgbClr val="000000"/>
                </a:solidFill>
                <a:latin typeface="Arial" panose="02080604020202020204" pitchFamily="34" charset="0"/>
              </a:rPr>
              <a:t>When the varied intensity beam of each of these guns are focused on a pixel, each sub pixel produce different colour at different intensity  which is interperated as different  hues and spectra by our eye.</a:t>
            </a:r>
            <a:endParaRPr lang="en-US" altLang="x-none" sz="2400" dirty="0">
              <a:solidFill>
                <a:srgbClr val="000000"/>
              </a:solidFill>
              <a:latin typeface="Arial" panose="02080604020202020204" pitchFamily="34"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338"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80604020202020204" pitchFamily="34" charset="0"/>
              </a:rPr>
              <a:t>pixel arranged in triangles.</a:t>
            </a:r>
            <a:endParaRPr lang="en-US" altLang="x-none" sz="4400" dirty="0">
              <a:solidFill>
                <a:srgbClr val="000000"/>
              </a:solidFill>
              <a:latin typeface="Arial" panose="02080604020202020204" pitchFamily="34" charset="0"/>
            </a:endParaRPr>
          </a:p>
        </p:txBody>
      </p:sp>
      <p:sp>
        <p:nvSpPr>
          <p:cNvPr id="14339" name="Text Box 2"/>
          <p:cNvSpPr txBox="1"/>
          <p:nvPr/>
        </p:nvSpPr>
        <p:spPr>
          <a:xfrm>
            <a:off x="457200" y="1981200"/>
            <a:ext cx="8229600" cy="3886200"/>
          </a:xfrm>
          <a:prstGeom prst="rect">
            <a:avLst/>
          </a:prstGeom>
          <a:noFill/>
          <a:ln w="9525">
            <a:noFill/>
          </a:ln>
        </p:spPr>
        <p:txBody>
          <a:bodyPr/>
          <a:p>
            <a:pPr marL="332105" indent="-332105" defTabSz="449580">
              <a:spcBef>
                <a:spcPts val="600"/>
              </a:spcBef>
              <a:buClrTx/>
              <a:buSzPct val="75000"/>
              <a:buFontTx/>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p:txBody>
      </p:sp>
      <p:pic>
        <p:nvPicPr>
          <p:cNvPr id="14340" name="Picture 3"/>
          <p:cNvPicPr>
            <a:picLocks noChangeAspect="1"/>
          </p:cNvPicPr>
          <p:nvPr/>
        </p:nvPicPr>
        <p:blipFill>
          <a:blip r:embed="rId1"/>
          <a:stretch>
            <a:fillRect/>
          </a:stretch>
        </p:blipFill>
        <p:spPr>
          <a:xfrm>
            <a:off x="762000" y="1905000"/>
            <a:ext cx="7521575" cy="3500438"/>
          </a:xfrm>
          <a:prstGeom prst="rect">
            <a:avLst/>
          </a:prstGeom>
          <a:noFill/>
          <a:ln w="9525">
            <a:noFill/>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kumimoji="0" lang="en-GB" sz="1800" b="0" i="0" u="none" strike="noStrike" cap="none" normalizeH="0" baseline="0" smtClean="0">
            <a:ln>
              <a:noFill/>
            </a:ln>
            <a:solidFill>
              <a:schemeClr val="bg1"/>
            </a:solidFill>
            <a:effectLst/>
            <a:latin typeface="Arial" panose="0208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kumimoji="0" lang="en-GB" sz="1800" b="0" i="0" u="none" strike="noStrike" cap="none" normalizeH="0" baseline="0" smtClean="0">
            <a:ln>
              <a:noFill/>
            </a:ln>
            <a:solidFill>
              <a:schemeClr val="bg1"/>
            </a:solidFill>
            <a:effectLst/>
            <a:latin typeface="Arial" panose="0208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kumimoji="0" lang="en-GB" sz="1800" b="0" i="0" u="none" strike="noStrike" cap="none" normalizeH="0" baseline="0" smtClean="0">
            <a:ln>
              <a:noFill/>
            </a:ln>
            <a:solidFill>
              <a:schemeClr val="bg1"/>
            </a:solidFill>
            <a:effectLst/>
            <a:latin typeface="Arial" panose="0208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kumimoji="0" lang="en-GB" sz="1800" b="0" i="0" u="none" strike="noStrike" cap="none" normalizeH="0" baseline="0" smtClean="0">
            <a:ln>
              <a:noFill/>
            </a:ln>
            <a:solidFill>
              <a:schemeClr val="bg1"/>
            </a:solidFill>
            <a:effectLst/>
            <a:latin typeface="Arial" panose="0208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6268</Words>
  <Application>WPS Presentation</Application>
  <PresentationFormat>On-screen Show (4:3)</PresentationFormat>
  <Paragraphs>172</Paragraphs>
  <Slides>25</Slides>
  <Notes>54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25</vt:i4>
      </vt:variant>
    </vt:vector>
  </HeadingPairs>
  <TitlesOfParts>
    <vt:vector size="41" baseType="lpstr">
      <vt:lpstr>Arial</vt:lpstr>
      <vt:lpstr>SimSun</vt:lpstr>
      <vt:lpstr>Wingdings</vt:lpstr>
      <vt:lpstr>Times New Roman</vt:lpstr>
      <vt:lpstr>Nimbus Roman No9 L</vt:lpstr>
      <vt:lpstr>WenQuanYi Micro Hei</vt:lpstr>
      <vt:lpstr>Gubbi</vt:lpstr>
      <vt:lpstr>Arial Black</vt:lpstr>
      <vt:lpstr>DejaVu Sans</vt:lpstr>
      <vt:lpstr>OpenSymbol</vt:lpstr>
      <vt:lpstr>Times</vt:lpstr>
      <vt:lpstr>Microsoft YaHei</vt:lpstr>
      <vt:lpstr>Droid Sans Fallback</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shr</cp:lastModifiedBy>
  <cp:revision>359</cp:revision>
  <dcterms:created xsi:type="dcterms:W3CDTF">2021-12-22T12:55:33Z</dcterms:created>
  <dcterms:modified xsi:type="dcterms:W3CDTF">2021-12-22T12:55:33Z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