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793" r:id="rId2"/>
  </p:sldMasterIdLst>
  <p:notesMasterIdLst>
    <p:notesMasterId r:id="rId19"/>
  </p:notesMasterIdLst>
  <p:sldIdLst>
    <p:sldId id="256" r:id="rId3"/>
    <p:sldId id="276" r:id="rId4"/>
    <p:sldId id="273" r:id="rId5"/>
    <p:sldId id="275" r:id="rId6"/>
    <p:sldId id="277" r:id="rId7"/>
    <p:sldId id="280" r:id="rId8"/>
    <p:sldId id="284" r:id="rId9"/>
    <p:sldId id="282" r:id="rId10"/>
    <p:sldId id="283" r:id="rId11"/>
    <p:sldId id="294" r:id="rId12"/>
    <p:sldId id="299" r:id="rId13"/>
    <p:sldId id="296" r:id="rId14"/>
    <p:sldId id="278" r:id="rId15"/>
    <p:sldId id="301" r:id="rId16"/>
    <p:sldId id="302" r:id="rId17"/>
    <p:sldId id="297" r:id="rId18"/>
  </p:sldIdLst>
  <p:sldSz cx="9144000" cy="6858000" type="screen4x3"/>
  <p:notesSz cx="6858000" cy="9144000"/>
  <p:defaultTextStyle>
    <a:defPPr>
      <a:defRPr lang="en-GB"/>
    </a:defPPr>
    <a:lvl1pPr marL="0" lvl="0" indent="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1pPr>
    <a:lvl2pPr marL="742950" lvl="1" indent="-28575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2pPr>
    <a:lvl3pPr marL="1143000" lvl="2"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3pPr>
    <a:lvl4pPr marL="1600200" lvl="3"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4pPr>
    <a:lvl5pPr marL="2057400" lvl="4"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5pPr>
    <a:lvl6pPr marL="2286000" lvl="5"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6pPr>
    <a:lvl7pPr marL="2743200" lvl="6"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7pPr>
    <a:lvl8pPr marL="3200400" lvl="7"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8pPr>
    <a:lvl9pPr marL="3657600" lvl="8" indent="-22860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b="0" i="0" u="none" kern="1200" baseline="0">
        <a:solidFill>
          <a:schemeClr val="bg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323" autoAdjust="0"/>
  </p:normalViewPr>
  <p:slideViewPr>
    <p:cSldViewPr showGuides="1">
      <p:cViewPr varScale="1">
        <p:scale>
          <a:sx n="63" d="100"/>
          <a:sy n="63" d="100"/>
        </p:scale>
        <p:origin x="-1596"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AutoShape 1"/>
          <p:cNvSpPr/>
          <p:nvPr/>
        </p:nvSpPr>
        <p:spPr>
          <a:xfrm>
            <a:off x="0" y="0"/>
            <a:ext cx="6858000" cy="9144000"/>
          </a:xfrm>
          <a:prstGeom prst="roundRect">
            <a:avLst>
              <a:gd name="adj" fmla="val 23"/>
            </a:avLst>
          </a:prstGeom>
          <a:solidFill>
            <a:srgbClr val="FFFFFF"/>
          </a:solidFill>
          <a:ln w="9360">
            <a:noFill/>
          </a:ln>
        </p:spPr>
        <p:txBody>
          <a:bodyPr wrap="none" anchor="ctr" anchorCtr="0"/>
          <a:lstStyle/>
          <a:p>
            <a:pPr lvl="0"/>
            <a:endParaRPr lang="en-US" altLang="x-none" dirty="0"/>
          </a:p>
        </p:txBody>
      </p:sp>
      <p:sp>
        <p:nvSpPr>
          <p:cNvPr id="59395" name="AutoShape 2"/>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6" name="AutoShape 3"/>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7" name="AutoShape 4"/>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8" name="AutoShape 5"/>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9" name="AutoShape 6"/>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400" name="AutoShape 7"/>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401" name="Text Box 8"/>
          <p:cNvSpPr txBox="1"/>
          <p:nvPr/>
        </p:nvSpPr>
        <p:spPr>
          <a:xfrm>
            <a:off x="0" y="0"/>
            <a:ext cx="2971800" cy="457200"/>
          </a:xfrm>
          <a:prstGeom prst="rect">
            <a:avLst/>
          </a:prstGeom>
          <a:noFill/>
          <a:ln w="9525">
            <a:noFill/>
          </a:ln>
        </p:spPr>
        <p:txBody>
          <a:bodyPr wrap="none" anchor="ctr" anchorCtr="0"/>
          <a:lstStyle/>
          <a:p>
            <a:pPr lvl="0"/>
            <a:endParaRPr lang="en-US" altLang="x-none" dirty="0"/>
          </a:p>
        </p:txBody>
      </p:sp>
      <p:sp>
        <p:nvSpPr>
          <p:cNvPr id="59402" name="Text Box 9"/>
          <p:cNvSpPr txBox="1"/>
          <p:nvPr/>
        </p:nvSpPr>
        <p:spPr>
          <a:xfrm>
            <a:off x="3884613" y="0"/>
            <a:ext cx="2971800" cy="457200"/>
          </a:xfrm>
          <a:prstGeom prst="rect">
            <a:avLst/>
          </a:prstGeom>
          <a:noFill/>
          <a:ln w="9525">
            <a:noFill/>
          </a:ln>
        </p:spPr>
        <p:txBody>
          <a:bodyPr wrap="none" anchor="ctr" anchorCtr="0"/>
          <a:lstStyle/>
          <a:p>
            <a:pPr lvl="0"/>
            <a:endParaRPr lang="en-US" altLang="x-none" dirty="0"/>
          </a:p>
        </p:txBody>
      </p:sp>
      <p:sp>
        <p:nvSpPr>
          <p:cNvPr id="59403" name="Rectangle 10"/>
          <p:cNvSpPr>
            <a:spLocks noGrp="1" noRot="1" noChangeAspect="1"/>
          </p:cNvSpPr>
          <p:nvPr>
            <p:ph type="sldImg"/>
          </p:nvPr>
        </p:nvSpPr>
        <p:spPr>
          <a:xfrm>
            <a:off x="1143000" y="685800"/>
            <a:ext cx="4560888" cy="3417888"/>
          </a:xfrm>
          <a:prstGeom prst="rect">
            <a:avLst/>
          </a:prstGeom>
          <a:noFill/>
          <a:ln w="9360" cap="flat" cmpd="sng">
            <a:solidFill>
              <a:srgbClr val="000000"/>
            </a:solidFill>
            <a:prstDash val="solid"/>
            <a:miter/>
            <a:headEnd type="none" w="med" len="med"/>
            <a:tailEnd type="none" w="med" len="med"/>
          </a:ln>
        </p:spPr>
      </p:sp>
      <p:sp>
        <p:nvSpPr>
          <p:cNvPr id="3083" name="Rectangle 11"/>
          <p:cNvSpPr>
            <a:spLocks noGrp="1" noChangeArrowheads="1"/>
          </p:cNvSpPr>
          <p:nvPr>
            <p:ph type="body"/>
          </p:nvPr>
        </p:nvSpPr>
        <p:spPr bwMode="auto">
          <a:xfrm>
            <a:off x="685800" y="4343400"/>
            <a:ext cx="5475288" cy="41036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59405" name="Text Box 12"/>
          <p:cNvSpPr txBox="1"/>
          <p:nvPr/>
        </p:nvSpPr>
        <p:spPr>
          <a:xfrm>
            <a:off x="0" y="8685213"/>
            <a:ext cx="2971800" cy="457200"/>
          </a:xfrm>
          <a:prstGeom prst="rect">
            <a:avLst/>
          </a:prstGeom>
          <a:noFill/>
          <a:ln w="9525">
            <a:noFill/>
          </a:ln>
        </p:spPr>
        <p:txBody>
          <a:bodyPr wrap="none" anchor="ctr" anchorCtr="0"/>
          <a:lstStyle/>
          <a:p>
            <a:pPr lvl="0"/>
            <a:endParaRPr lang="en-US" altLang="x-none" dirty="0"/>
          </a:p>
        </p:txBody>
      </p:sp>
      <p:sp>
        <p:nvSpPr>
          <p:cNvPr id="3085" name="Rectangle 13"/>
          <p:cNvSpPr>
            <a:spLocks noGrp="1" noChangeArrowheads="1"/>
          </p:cNvSpPr>
          <p:nvPr>
            <p:ph type="sldNum"/>
          </p:nvPr>
        </p:nvSpPr>
        <p:spPr bwMode="auto">
          <a:xfrm>
            <a:off x="3884613" y="8685213"/>
            <a:ext cx="2960688" cy="446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p>
            <a:pPr lvl="0" algn="r" defTabSz="449580" eaLnBrk="1" hangingPunct="1">
              <a:buClrTx/>
              <a:buSzPct val="45000"/>
              <a:buFontTx/>
              <a:buNone/>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pPr lvl="0" algn="r" defTabSz="449580" eaLnBrk="1" hangingPunct="1">
                <a:buClrTx/>
                <a:buSzPct val="45000"/>
                <a:buFontTx/>
                <a:buNone/>
                <a:tabLst>
                  <a:tab pos="723900" algn="l"/>
                  <a:tab pos="1447800" algn="l"/>
                  <a:tab pos="2171700" algn="l"/>
                  <a:tab pos="2895600" algn="l"/>
                </a:tabLst>
              </a:pPr>
              <a:t>‹#›</a:t>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pPr lvl="0" algn="r" defTabSz="449580" eaLnBrk="1" hangingPunct="1">
                <a:buClrTx/>
                <a:buSzPct val="45000"/>
                <a:buFontTx/>
                <a:tabLst>
                  <a:tab pos="723900" algn="l"/>
                  <a:tab pos="1447800" algn="l"/>
                  <a:tab pos="2171700" algn="l"/>
                  <a:tab pos="2895600" algn="l"/>
                </a:tabLst>
              </a:pPr>
              <a:t>1</a:t>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60419"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60420"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pPr lvl="0" algn="r" defTabSz="449580" eaLnBrk="1" hangingPunct="1">
                <a:buClrTx/>
                <a:buSzPct val="45000"/>
                <a:buFontTx/>
                <a:tabLst>
                  <a:tab pos="723900" algn="l"/>
                  <a:tab pos="1447800" algn="l"/>
                  <a:tab pos="2171700" algn="l"/>
                  <a:tab pos="2895600" algn="l"/>
                </a:tabLst>
              </a:pPr>
              <a:t>3</a:t>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7782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7782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itchFamily="18" charset="0"/>
                <a:cs typeface="DejaVu Sans" panose="020B0606030804020204" charset="0"/>
              </a:rPr>
              <a:pPr lvl="0" algn="r" defTabSz="449580" eaLnBrk="1" hangingPunct="1">
                <a:buClrTx/>
                <a:buSzPct val="45000"/>
                <a:buFontTx/>
                <a:tabLst>
                  <a:tab pos="723900" algn="l"/>
                  <a:tab pos="1447800" algn="l"/>
                  <a:tab pos="2171700" algn="l"/>
                  <a:tab pos="2895600" algn="l"/>
                </a:tabLst>
              </a:pPr>
              <a:t>4</a:t>
            </a:fld>
            <a:endParaRPr lang="en-US" altLang="x-none" sz="1200" dirty="0">
              <a:solidFill>
                <a:srgbClr val="000000"/>
              </a:solidFill>
              <a:latin typeface="Times New Roman" pitchFamily="18" charset="0"/>
              <a:ea typeface="DejaVu Sans" panose="020B0606030804020204" charset="0"/>
              <a:cs typeface="DejaVu Sans" panose="020B0606030804020204" charset="0"/>
            </a:endParaRPr>
          </a:p>
        </p:txBody>
      </p:sp>
      <p:sp>
        <p:nvSpPr>
          <p:cNvPr id="79875"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79876"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57712" cy="3417888"/>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457200"/>
            <a:ext cx="2054225" cy="5637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1863" cy="5637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80604020202020204" pitchFamily="34" charset="0"/>
              </a:rPr>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t>‹#›</a:t>
            </a:fld>
            <a:endParaRPr lang="en-US" altLang="x-none" dirty="0">
              <a:latin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225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981200"/>
            <a:ext cx="4033838"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itchFamily="18" charset="0"/>
              <a:buNone/>
              <a:defRPr/>
            </a:pPr>
            <a:endParaRPr kumimoji="0" lang="en-US" sz="3200" b="0" i="0" u="none" strike="noStrike" kern="0" cap="none" spc="0" normalizeH="0" baseline="0" noProof="0" smtClean="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p:nvPr/>
        </p:nvGrpSpPr>
        <p:grpSpPr>
          <a:xfrm>
            <a:off x="0" y="0"/>
            <a:ext cx="9132888" cy="6846888"/>
            <a:chOff x="0" y="0"/>
            <a:chExt cx="5753" cy="4313"/>
          </a:xfrm>
        </p:grpSpPr>
        <p:sp>
          <p:nvSpPr>
            <p:cNvPr id="2056" name="Rectangle 2"/>
            <p:cNvSpPr/>
            <p:nvPr/>
          </p:nvSpPr>
          <p:spPr>
            <a:xfrm>
              <a:off x="0" y="0"/>
              <a:ext cx="2201" cy="4313"/>
            </a:xfrm>
            <a:prstGeom prst="rect">
              <a:avLst/>
            </a:prstGeom>
            <a:gradFill rotWithShape="0">
              <a:gsLst>
                <a:gs pos="0">
                  <a:srgbClr val="FFFFFF"/>
                </a:gs>
                <a:gs pos="100000">
                  <a:srgbClr val="CCCCE6"/>
                </a:gs>
              </a:gsLst>
              <a:lin ang="0" scaled="1"/>
              <a:tileRect/>
            </a:gradFill>
            <a:ln w="9525">
              <a:noFill/>
            </a:ln>
          </p:spPr>
          <p:txBody>
            <a:bodyPr wrap="none" anchor="ctr" anchorCtr="0"/>
            <a:lstStyle/>
            <a:p>
              <a:pPr lvl="0"/>
              <a:endParaRPr lang="en-US" altLang="x-none" dirty="0">
                <a:latin typeface="Arial" panose="02080604020202020204" pitchFamily="34" charset="0"/>
              </a:endParaRPr>
            </a:p>
          </p:txBody>
        </p:sp>
        <p:sp>
          <p:nvSpPr>
            <p:cNvPr id="2057" name="Rectangle 3"/>
            <p:cNvSpPr/>
            <p:nvPr/>
          </p:nvSpPr>
          <p:spPr>
            <a:xfrm>
              <a:off x="1081" y="1065"/>
              <a:ext cx="4672" cy="1589"/>
            </a:xfrm>
            <a:prstGeom prst="rect">
              <a:avLst/>
            </a:prstGeom>
            <a:solidFill>
              <a:srgbClr val="00007D"/>
            </a:solidFill>
            <a:ln w="9525">
              <a:noFill/>
            </a:ln>
          </p:spPr>
          <p:txBody>
            <a:bodyPr wrap="none" anchor="ctr" anchorCtr="0"/>
            <a:lstStyle/>
            <a:p>
              <a:pPr lvl="0"/>
              <a:endParaRPr lang="en-US" altLang="x-none" dirty="0">
                <a:latin typeface="Arial" panose="02080604020202020204" pitchFamily="34" charset="0"/>
              </a:endParaRPr>
            </a:p>
          </p:txBody>
        </p:sp>
        <p:grpSp>
          <p:nvGrpSpPr>
            <p:cNvPr id="2058" name="Group 4"/>
            <p:cNvGrpSpPr/>
            <p:nvPr/>
          </p:nvGrpSpPr>
          <p:grpSpPr>
            <a:xfrm>
              <a:off x="0" y="672"/>
              <a:ext cx="1799" cy="1982"/>
              <a:chOff x="0" y="672"/>
              <a:chExt cx="1799" cy="1982"/>
            </a:xfrm>
          </p:grpSpPr>
          <p:sp>
            <p:nvSpPr>
              <p:cNvPr id="2059" name="Rectangle 5"/>
              <p:cNvSpPr/>
              <p:nvPr/>
            </p:nvSpPr>
            <p:spPr>
              <a:xfrm>
                <a:off x="361" y="2257"/>
                <a:ext cx="356" cy="397"/>
              </a:xfrm>
              <a:prstGeom prst="rect">
                <a:avLst/>
              </a:prstGeom>
              <a:solidFill>
                <a:srgbClr val="9999CC"/>
              </a:solidFill>
              <a:ln w="9525">
                <a:noFill/>
              </a:ln>
            </p:spPr>
            <p:txBody>
              <a:bodyPr wrap="none" anchor="ctr" anchorCtr="0"/>
              <a:lstStyle/>
              <a:p>
                <a:pPr lvl="0"/>
                <a:endParaRPr lang="en-US" altLang="x-none" dirty="0">
                  <a:latin typeface="Arial" panose="02080604020202020204" pitchFamily="34" charset="0"/>
                </a:endParaRPr>
              </a:p>
            </p:txBody>
          </p:sp>
          <p:sp>
            <p:nvSpPr>
              <p:cNvPr id="2060" name="Rectangle 6"/>
              <p:cNvSpPr/>
              <p:nvPr/>
            </p:nvSpPr>
            <p:spPr>
              <a:xfrm>
                <a:off x="1081" y="1065"/>
                <a:ext cx="355" cy="398"/>
              </a:xfrm>
              <a:prstGeom prst="rect">
                <a:avLst/>
              </a:prstGeom>
              <a:solidFill>
                <a:srgbClr val="CCCCE6"/>
              </a:solidFill>
              <a:ln w="9525">
                <a:noFill/>
              </a:ln>
            </p:spPr>
            <p:txBody>
              <a:bodyPr wrap="none" anchor="ctr" anchorCtr="0"/>
              <a:lstStyle/>
              <a:p>
                <a:pPr lvl="0"/>
                <a:endParaRPr lang="en-US" altLang="x-none" dirty="0">
                  <a:latin typeface="Arial" panose="02080604020202020204" pitchFamily="34" charset="0"/>
                </a:endParaRPr>
              </a:p>
            </p:txBody>
          </p:sp>
          <p:sp>
            <p:nvSpPr>
              <p:cNvPr id="2061" name="Rectangle 7"/>
              <p:cNvSpPr/>
              <p:nvPr/>
            </p:nvSpPr>
            <p:spPr>
              <a:xfrm>
                <a:off x="1437" y="672"/>
                <a:ext cx="362" cy="393"/>
              </a:xfrm>
              <a:prstGeom prst="rect">
                <a:avLst/>
              </a:prstGeom>
              <a:solidFill>
                <a:srgbClr val="CCCCE6"/>
              </a:solidFill>
              <a:ln w="9525">
                <a:noFill/>
              </a:ln>
            </p:spPr>
            <p:txBody>
              <a:bodyPr wrap="none" anchor="ctr" anchorCtr="0"/>
              <a:lstStyle/>
              <a:p>
                <a:pPr lvl="0"/>
                <a:endParaRPr lang="en-US" altLang="x-none" dirty="0">
                  <a:latin typeface="Arial" panose="02080604020202020204" pitchFamily="34" charset="0"/>
                </a:endParaRPr>
              </a:p>
            </p:txBody>
          </p:sp>
          <p:sp>
            <p:nvSpPr>
              <p:cNvPr id="2062" name="Rectangle 8"/>
              <p:cNvSpPr/>
              <p:nvPr/>
            </p:nvSpPr>
            <p:spPr>
              <a:xfrm>
                <a:off x="719" y="2257"/>
                <a:ext cx="361" cy="397"/>
              </a:xfrm>
              <a:prstGeom prst="rect">
                <a:avLst/>
              </a:prstGeom>
              <a:solidFill>
                <a:srgbClr val="00007D"/>
              </a:solidFill>
              <a:ln w="9525">
                <a:noFill/>
              </a:ln>
            </p:spPr>
            <p:txBody>
              <a:bodyPr wrap="none" anchor="ctr" anchorCtr="0"/>
              <a:lstStyle/>
              <a:p>
                <a:pPr lvl="0"/>
                <a:endParaRPr lang="en-US" altLang="x-none" dirty="0">
                  <a:latin typeface="Arial" panose="02080604020202020204" pitchFamily="34" charset="0"/>
                </a:endParaRPr>
              </a:p>
            </p:txBody>
          </p:sp>
          <p:sp>
            <p:nvSpPr>
              <p:cNvPr id="2063" name="Rectangle 9"/>
              <p:cNvSpPr/>
              <p:nvPr/>
            </p:nvSpPr>
            <p:spPr>
              <a:xfrm>
                <a:off x="1437" y="1065"/>
                <a:ext cx="362" cy="398"/>
              </a:xfrm>
              <a:prstGeom prst="rect">
                <a:avLst/>
              </a:prstGeom>
              <a:solidFill>
                <a:srgbClr val="9999CC"/>
              </a:solidFill>
              <a:ln w="9525">
                <a:noFill/>
              </a:ln>
            </p:spPr>
            <p:txBody>
              <a:bodyPr wrap="none" anchor="ctr" anchorCtr="0"/>
              <a:lstStyle/>
              <a:p>
                <a:pPr lvl="0"/>
                <a:endParaRPr lang="en-US" altLang="x-none" dirty="0">
                  <a:latin typeface="Arial" panose="02080604020202020204" pitchFamily="34" charset="0"/>
                </a:endParaRPr>
              </a:p>
            </p:txBody>
          </p:sp>
          <p:sp>
            <p:nvSpPr>
              <p:cNvPr id="2064" name="Rectangle 10"/>
              <p:cNvSpPr/>
              <p:nvPr/>
            </p:nvSpPr>
            <p:spPr>
              <a:xfrm>
                <a:off x="719" y="1464"/>
                <a:ext cx="361" cy="392"/>
              </a:xfrm>
              <a:prstGeom prst="rect">
                <a:avLst/>
              </a:prstGeom>
              <a:solidFill>
                <a:srgbClr val="CCCCE6"/>
              </a:solidFill>
              <a:ln w="9525">
                <a:noFill/>
              </a:ln>
            </p:spPr>
            <p:txBody>
              <a:bodyPr wrap="none" anchor="ctr" anchorCtr="0"/>
              <a:lstStyle/>
              <a:p>
                <a:pPr lvl="0"/>
                <a:endParaRPr lang="en-US" altLang="x-none" dirty="0">
                  <a:latin typeface="Arial" panose="02080604020202020204" pitchFamily="34" charset="0"/>
                </a:endParaRPr>
              </a:p>
            </p:txBody>
          </p:sp>
          <p:sp>
            <p:nvSpPr>
              <p:cNvPr id="2065" name="Rectangle 11"/>
              <p:cNvSpPr/>
              <p:nvPr/>
            </p:nvSpPr>
            <p:spPr>
              <a:xfrm>
                <a:off x="0" y="1464"/>
                <a:ext cx="360" cy="392"/>
              </a:xfrm>
              <a:prstGeom prst="rect">
                <a:avLst/>
              </a:prstGeom>
              <a:solidFill>
                <a:srgbClr val="00007D"/>
              </a:solidFill>
              <a:ln w="9525">
                <a:noFill/>
              </a:ln>
            </p:spPr>
            <p:txBody>
              <a:bodyPr wrap="none" anchor="ctr" anchorCtr="0"/>
              <a:lstStyle/>
              <a:p>
                <a:pPr lvl="0"/>
                <a:endParaRPr lang="en-US" altLang="x-none" dirty="0">
                  <a:latin typeface="Arial" panose="02080604020202020204" pitchFamily="34" charset="0"/>
                </a:endParaRPr>
              </a:p>
            </p:txBody>
          </p:sp>
          <p:sp>
            <p:nvSpPr>
              <p:cNvPr id="2066" name="Rectangle 12"/>
              <p:cNvSpPr/>
              <p:nvPr/>
            </p:nvSpPr>
            <p:spPr>
              <a:xfrm>
                <a:off x="1081" y="1464"/>
                <a:ext cx="355" cy="392"/>
              </a:xfrm>
              <a:prstGeom prst="rect">
                <a:avLst/>
              </a:prstGeom>
              <a:solidFill>
                <a:srgbClr val="9999CC"/>
              </a:solidFill>
              <a:ln w="9525">
                <a:noFill/>
              </a:ln>
            </p:spPr>
            <p:txBody>
              <a:bodyPr wrap="none" anchor="ctr" anchorCtr="0"/>
              <a:lstStyle/>
              <a:p>
                <a:pPr lvl="0"/>
                <a:endParaRPr lang="en-US" altLang="x-none" dirty="0">
                  <a:latin typeface="Arial" panose="02080604020202020204" pitchFamily="34" charset="0"/>
                </a:endParaRPr>
              </a:p>
            </p:txBody>
          </p:sp>
          <p:sp>
            <p:nvSpPr>
              <p:cNvPr id="2067" name="Rectangle 13"/>
              <p:cNvSpPr/>
              <p:nvPr/>
            </p:nvSpPr>
            <p:spPr>
              <a:xfrm>
                <a:off x="361" y="1857"/>
                <a:ext cx="356" cy="399"/>
              </a:xfrm>
              <a:prstGeom prst="rect">
                <a:avLst/>
              </a:prstGeom>
              <a:solidFill>
                <a:srgbClr val="CCCCE6"/>
              </a:solidFill>
              <a:ln w="9525">
                <a:noFill/>
              </a:ln>
            </p:spPr>
            <p:txBody>
              <a:bodyPr wrap="none" anchor="ctr" anchorCtr="0"/>
              <a:lstStyle/>
              <a:p>
                <a:pPr lvl="0"/>
                <a:endParaRPr lang="en-US" altLang="x-none" dirty="0">
                  <a:latin typeface="Arial" panose="02080604020202020204" pitchFamily="34" charset="0"/>
                </a:endParaRPr>
              </a:p>
            </p:txBody>
          </p:sp>
          <p:sp>
            <p:nvSpPr>
              <p:cNvPr id="2068" name="Rectangle 14"/>
              <p:cNvSpPr/>
              <p:nvPr/>
            </p:nvSpPr>
            <p:spPr>
              <a:xfrm>
                <a:off x="719" y="1857"/>
                <a:ext cx="361" cy="399"/>
              </a:xfrm>
              <a:prstGeom prst="rect">
                <a:avLst/>
              </a:prstGeom>
              <a:solidFill>
                <a:srgbClr val="9999CC"/>
              </a:solidFill>
              <a:ln w="9525">
                <a:noFill/>
              </a:ln>
            </p:spPr>
            <p:txBody>
              <a:bodyPr wrap="none" anchor="ctr" anchorCtr="0"/>
              <a:lstStyle/>
              <a:p>
                <a:pPr lvl="0"/>
                <a:endParaRPr lang="en-US" altLang="x-none" dirty="0">
                  <a:latin typeface="Arial" panose="02080604020202020204" pitchFamily="34" charset="0"/>
                </a:endParaRPr>
              </a:p>
            </p:txBody>
          </p:sp>
        </p:grpSp>
      </p:grpSp>
      <p:sp>
        <p:nvSpPr>
          <p:cNvPr id="2051" name="Rectangle 15"/>
          <p:cNvSpPr>
            <a:spLocks noGrp="1"/>
          </p:cNvSpPr>
          <p:nvPr>
            <p:ph type="title"/>
          </p:nvPr>
        </p:nvSpPr>
        <p:spPr>
          <a:xfrm>
            <a:off x="457200" y="457200"/>
            <a:ext cx="8218488" cy="1360488"/>
          </a:xfrm>
          <a:prstGeom prst="rect">
            <a:avLst/>
          </a:prstGeom>
          <a:noFill/>
          <a:ln w="9525">
            <a:noFill/>
          </a:ln>
        </p:spPr>
        <p:txBody>
          <a:bodyPr lIns="90000" tIns="46800" rIns="90000" bIns="46800" anchor="ctr" anchorCtr="0"/>
          <a:lstStyle/>
          <a:p>
            <a:pPr lvl="0"/>
            <a:r>
              <a:rPr dirty="0"/>
              <a:t>Click to edit the title text format</a:t>
            </a:r>
          </a:p>
        </p:txBody>
      </p:sp>
      <p:sp>
        <p:nvSpPr>
          <p:cNvPr id="2052" name="Rectangle 16"/>
          <p:cNvSpPr>
            <a:spLocks noGrp="1"/>
          </p:cNvSpPr>
          <p:nvPr>
            <p:ph type="body" idx="1"/>
          </p:nvPr>
        </p:nvSpPr>
        <p:spPr>
          <a:xfrm>
            <a:off x="457200" y="1981200"/>
            <a:ext cx="8218488" cy="4113213"/>
          </a:xfrm>
          <a:prstGeom prst="rect">
            <a:avLst/>
          </a:prstGeom>
          <a:noFill/>
          <a:ln w="9525">
            <a:noFill/>
          </a:ln>
        </p:spPr>
        <p:txBody>
          <a:bodyPr lIns="90000" tIns="46800" rIns="90000" bIns="46800"/>
          <a:lstStyle/>
          <a:p>
            <a:pPr lvl="0"/>
            <a:r>
              <a:rPr dirty="0"/>
              <a:t>Click to edit the outline text format</a:t>
            </a:r>
          </a:p>
          <a:p>
            <a:pPr lvl="1"/>
            <a:r>
              <a:rPr dirty="0"/>
              <a:t>Second Outline Level</a:t>
            </a:r>
          </a:p>
          <a:p>
            <a:pPr lvl="2"/>
            <a:r>
              <a:rPr dirty="0"/>
              <a:t>Third Outline Level</a:t>
            </a:r>
          </a:p>
          <a:p>
            <a:pPr lvl="3"/>
            <a:r>
              <a:rPr dirty="0"/>
              <a:t>Fourth Outline Level</a:t>
            </a:r>
          </a:p>
          <a:p>
            <a:pPr lvl="4"/>
            <a:r>
              <a:rPr dirty="0"/>
              <a:t>Fifth Outline Level</a:t>
            </a:r>
          </a:p>
          <a:p>
            <a:pPr lvl="4"/>
            <a:r>
              <a:rPr dirty="0"/>
              <a:t>Sixth Outline Level</a:t>
            </a:r>
          </a:p>
          <a:p>
            <a:pPr lvl="4"/>
            <a:r>
              <a:rPr dirty="0"/>
              <a:t>Seventh Outline Level</a:t>
            </a:r>
          </a:p>
        </p:txBody>
      </p:sp>
      <p:sp>
        <p:nvSpPr>
          <p:cNvPr id="2053" name="Text Box 17"/>
          <p:cNvSpPr txBox="1"/>
          <p:nvPr/>
        </p:nvSpPr>
        <p:spPr>
          <a:xfrm>
            <a:off x="457200" y="6248400"/>
            <a:ext cx="2133600" cy="457200"/>
          </a:xfrm>
          <a:prstGeom prst="rect">
            <a:avLst/>
          </a:prstGeom>
          <a:noFill/>
          <a:ln w="9525">
            <a:noFill/>
          </a:ln>
        </p:spPr>
        <p:txBody>
          <a:bodyPr wrap="none" anchor="ctr" anchorCtr="0"/>
          <a:lstStyle/>
          <a:p>
            <a:pPr lvl="0"/>
            <a:endParaRPr lang="en-US" altLang="x-none" dirty="0">
              <a:latin typeface="Arial" panose="02080604020202020204" pitchFamily="34" charset="0"/>
            </a:endParaRPr>
          </a:p>
        </p:txBody>
      </p:sp>
      <p:sp>
        <p:nvSpPr>
          <p:cNvPr id="2054" name="Text Box 18"/>
          <p:cNvSpPr txBox="1"/>
          <p:nvPr/>
        </p:nvSpPr>
        <p:spPr>
          <a:xfrm>
            <a:off x="3124200" y="6248400"/>
            <a:ext cx="2895600" cy="457200"/>
          </a:xfrm>
          <a:prstGeom prst="rect">
            <a:avLst/>
          </a:prstGeom>
          <a:noFill/>
          <a:ln w="9525">
            <a:noFill/>
          </a:ln>
        </p:spPr>
        <p:txBody>
          <a:bodyPr wrap="none" anchor="ctr" anchorCtr="0"/>
          <a:lstStyle/>
          <a:p>
            <a:pPr lvl="0"/>
            <a:endParaRPr lang="en-US" altLang="x-none" dirty="0">
              <a:latin typeface="Arial" panose="02080604020202020204" pitchFamily="34" charset="0"/>
            </a:endParaRPr>
          </a:p>
        </p:txBody>
      </p:sp>
      <p:sp>
        <p:nvSpPr>
          <p:cNvPr id="2" name="Rectangle 19"/>
          <p:cNvSpPr>
            <a:spLocks noGrp="1" noChangeArrowheads="1"/>
          </p:cNvSpPr>
          <p:nvPr>
            <p:ph type="sldNum"/>
          </p:nvPr>
        </p:nvSpPr>
        <p:spPr bwMode="auto">
          <a:xfrm>
            <a:off x="6553200" y="6248400"/>
            <a:ext cx="2122488" cy="446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lvl1pPr algn="r">
              <a:buFontTx/>
              <a:defRPr sz="1200">
                <a:solidFill>
                  <a:srgbClr val="000000"/>
                </a:solidFill>
                <a:latin typeface="Arial Black" pitchFamily="34" charset="0"/>
              </a:defRPr>
            </a:lvl1p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2pPr>
      <a:lvl3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3pPr>
      <a:lvl4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4pPr>
      <a:lvl5pPr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5pPr>
      <a:lvl6pPr marL="25146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6pPr>
      <a:lvl7pPr marL="29718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7pPr>
      <a:lvl8pPr marL="34290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8pPr>
      <a:lvl9pPr marL="3886200" indent="-228600" algn="l" defTabSz="44958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panose="02080604020202020204" pitchFamily="34" charset="0"/>
          <a:ea typeface="WenQuanYi Micro Hei" charset="0"/>
          <a:cs typeface="WenQuanYi Micro Hei" charset="0"/>
        </a:defRPr>
      </a:lvl9pPr>
    </p:titleStyle>
    <p:bodyStyle>
      <a:lvl1pPr marL="342900" indent="-342900" algn="l" defTabSz="449580"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58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4958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12/21/2021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lvl="0" defTabSz="449580" eaLnBrk="1" hangingPunct="1">
              <a:buClrTx/>
              <a:buNone/>
              <a:tabLst>
                <a:tab pos="723900" algn="l"/>
                <a:tab pos="1447800" algn="l"/>
              </a:tabLst>
            </a:pPr>
            <a:fld id="{9A0DB2DC-4C9A-4742-B13C-FB6460FD3503}" type="slidenum">
              <a:rPr lang="en-US" altLang="x-none" smtClean="0">
                <a:cs typeface="DejaVu Sans" panose="020B0606030804020204" charset="0"/>
              </a:rPr>
              <a:pPr lvl="0" defTabSz="449580" eaLnBrk="1" hangingPunct="1">
                <a:buClrTx/>
                <a:buNone/>
                <a:tabLst>
                  <a:tab pos="723900" algn="l"/>
                  <a:tab pos="1447800" algn="l"/>
                </a:tabLst>
              </a:pPr>
              <a:t>‹#›</a:t>
            </a:fld>
            <a:endParaRPr lang="en-US" altLang="x-none" dirty="0">
              <a:latin typeface="Arial" panose="02080604020202020204" pitchFamily="34" charset="0"/>
              <a:cs typeface="DejaVu Sans" panose="020B0606030804020204" charset="0"/>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oogle.com/search?q=What+is+cathode+ray+tube+explain+with+diagram?&amp;hl=en&amp;tbm=isch&amp;source=iu&amp;ictx=1&amp;fir=wSOqf7gkKwD5eM%2ClFqGxE6SVTsINM%2C_&amp;vet=1&amp;usg=AI4_-kTODZ_I2zyhL2DUPj6BqJiKnIrVbw&amp;sa=X&amp;ved=2ahUKEwiFk7eM4fL0AhXir1YBHaFzCncQ9QF6BAgGEAE"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p:cNvSpPr txBox="1"/>
          <p:nvPr/>
        </p:nvSpPr>
        <p:spPr>
          <a:xfrm>
            <a:off x="3124200" y="1676400"/>
            <a:ext cx="6019800" cy="3429000"/>
          </a:xfrm>
          <a:prstGeom prst="rect">
            <a:avLst/>
          </a:prstGeom>
          <a:noFill/>
          <a:ln w="9525">
            <a:noFill/>
          </a:ln>
        </p:spPr>
        <p:txBody>
          <a:bodyPr anchor="ctr" anchorCtr="0"/>
          <a:lstStyle/>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80604020202020204" pitchFamily="34" charset="0"/>
              </a:rPr>
              <a:t>Graphics </a:t>
            </a:r>
          </a:p>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80604020202020204" pitchFamily="34" charset="0"/>
              </a:rPr>
              <a:t>Cathode Ray Tube</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85800" y="914400"/>
            <a:ext cx="6934200" cy="2514600"/>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00"/>
                </a:solidFill>
              </a:rPr>
              <a:t> • In CRT monitors there are two techniques of displaying images: </a:t>
            </a:r>
            <a:endParaRPr lang="en-US" sz="2800" dirty="0">
              <a:solidFill>
                <a:srgbClr val="FFFF00"/>
              </a:solidFill>
            </a:endParaRPr>
          </a:p>
        </p:txBody>
      </p:sp>
      <p:sp>
        <p:nvSpPr>
          <p:cNvPr id="7" name="Right Arrow 6"/>
          <p:cNvSpPr/>
          <p:nvPr/>
        </p:nvSpPr>
        <p:spPr>
          <a:xfrm>
            <a:off x="0" y="4038600"/>
            <a:ext cx="1219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0" y="5105400"/>
            <a:ext cx="1295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3962400"/>
            <a:ext cx="7315200" cy="461665"/>
          </a:xfrm>
          <a:prstGeom prst="rect">
            <a:avLst/>
          </a:prstGeom>
        </p:spPr>
        <p:txBody>
          <a:bodyPr wrap="square">
            <a:spAutoFit/>
          </a:bodyPr>
          <a:lstStyle/>
          <a:p>
            <a:r>
              <a:rPr lang="en-US" sz="2400" dirty="0" smtClean="0">
                <a:solidFill>
                  <a:schemeClr val="tx1"/>
                </a:solidFill>
              </a:rPr>
              <a:t>Random(vector) </a:t>
            </a:r>
            <a:r>
              <a:rPr lang="en-US" sz="2400" dirty="0" smtClean="0">
                <a:solidFill>
                  <a:schemeClr val="tx1"/>
                </a:solidFill>
              </a:rPr>
              <a:t>scan </a:t>
            </a:r>
            <a:r>
              <a:rPr lang="en-US" sz="2400" dirty="0" smtClean="0">
                <a:solidFill>
                  <a:schemeClr val="tx1"/>
                </a:solidFill>
              </a:rPr>
              <a:t>display</a:t>
            </a:r>
            <a:endParaRPr lang="en-US" sz="2400" dirty="0"/>
          </a:p>
        </p:txBody>
      </p:sp>
      <p:sp>
        <p:nvSpPr>
          <p:cNvPr id="11" name="Rectangle 10"/>
          <p:cNvSpPr/>
          <p:nvPr/>
        </p:nvSpPr>
        <p:spPr>
          <a:xfrm>
            <a:off x="1600200" y="5181600"/>
            <a:ext cx="4114800" cy="461665"/>
          </a:xfrm>
          <a:prstGeom prst="rect">
            <a:avLst/>
          </a:prstGeom>
        </p:spPr>
        <p:txBody>
          <a:bodyPr wrap="square">
            <a:spAutoFit/>
          </a:bodyPr>
          <a:lstStyle/>
          <a:p>
            <a:r>
              <a:rPr lang="en-US" sz="2400" dirty="0" smtClean="0">
                <a:solidFill>
                  <a:schemeClr val="tx1"/>
                </a:solidFill>
              </a:rPr>
              <a:t>Raster </a:t>
            </a:r>
            <a:r>
              <a:rPr lang="en-US" sz="2400" dirty="0" smtClean="0">
                <a:solidFill>
                  <a:schemeClr val="tx1"/>
                </a:solidFill>
              </a:rPr>
              <a:t>scan </a:t>
            </a:r>
            <a:r>
              <a:rPr lang="en-US" sz="2400" dirty="0" smtClean="0">
                <a:solidFill>
                  <a:schemeClr val="tx1"/>
                </a:solidFill>
              </a:rPr>
              <a:t>display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667000"/>
            <a:ext cx="7086600" cy="923330"/>
          </a:xfrm>
          <a:prstGeom prst="rect">
            <a:avLst/>
          </a:prstGeom>
          <a:noFill/>
        </p:spPr>
        <p:txBody>
          <a:bodyPr wrap="square" lIns="91440" tIns="45720" rIns="91440" bIns="45720">
            <a:spAutoFit/>
          </a:bodyPr>
          <a:lstStyle/>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Rectangle 4"/>
          <p:cNvSpPr/>
          <p:nvPr/>
        </p:nvSpPr>
        <p:spPr>
          <a:xfrm>
            <a:off x="0" y="1066800"/>
            <a:ext cx="9144000" cy="6001643"/>
          </a:xfrm>
          <a:prstGeom prst="rect">
            <a:avLst/>
          </a:prstGeom>
        </p:spPr>
        <p:txBody>
          <a:bodyPr wrap="square">
            <a:spAutoFit/>
          </a:bodyPr>
          <a:lstStyle/>
          <a:p>
            <a:pPr>
              <a:buFontTx/>
              <a:buChar char="-"/>
            </a:pPr>
            <a:r>
              <a:rPr lang="en-US" sz="2400" dirty="0" smtClean="0">
                <a:solidFill>
                  <a:schemeClr val="tx1"/>
                </a:solidFill>
              </a:rPr>
              <a:t> Electron </a:t>
            </a:r>
            <a:r>
              <a:rPr lang="en-US" sz="2400" dirty="0" smtClean="0">
                <a:solidFill>
                  <a:schemeClr val="tx1"/>
                </a:solidFill>
              </a:rPr>
              <a:t>beam is directed only to the points of the screen where a picture is to be drawn </a:t>
            </a:r>
            <a:r>
              <a:rPr lang="en-US" sz="2400" dirty="0" err="1" smtClean="0">
                <a:solidFill>
                  <a:schemeClr val="tx1"/>
                </a:solidFill>
              </a:rPr>
              <a:t>eg</a:t>
            </a:r>
            <a:r>
              <a:rPr lang="en-US" sz="2400" dirty="0" smtClean="0">
                <a:solidFill>
                  <a:schemeClr val="tx1"/>
                </a:solidFill>
              </a:rPr>
              <a:t>. Pen plotter (hard copy device</a:t>
            </a:r>
            <a:r>
              <a:rPr lang="en-US" sz="2400" dirty="0" smtClean="0">
                <a:solidFill>
                  <a:schemeClr val="tx1"/>
                </a:solidFill>
              </a:rPr>
              <a:t>). </a:t>
            </a:r>
          </a:p>
          <a:p>
            <a:pPr>
              <a:buFontTx/>
              <a:buChar char="-"/>
            </a:pPr>
            <a:endParaRPr lang="en-US" sz="2400" dirty="0" smtClean="0">
              <a:solidFill>
                <a:schemeClr val="tx1"/>
              </a:solidFill>
            </a:endParaRPr>
          </a:p>
          <a:p>
            <a:r>
              <a:rPr lang="en-US" sz="2400" dirty="0" smtClean="0">
                <a:solidFill>
                  <a:schemeClr val="tx1"/>
                </a:solidFill>
              </a:rPr>
              <a:t> - Refresh </a:t>
            </a:r>
            <a:r>
              <a:rPr lang="en-US" sz="2400" dirty="0" smtClean="0">
                <a:solidFill>
                  <a:schemeClr val="tx1"/>
                </a:solidFill>
              </a:rPr>
              <a:t>rate depends on the number of lines to be displayed</a:t>
            </a:r>
            <a:r>
              <a:rPr lang="en-US" sz="2400" dirty="0" smtClean="0">
                <a:solidFill>
                  <a:schemeClr val="tx1"/>
                </a:solidFill>
              </a:rPr>
              <a:t>.</a:t>
            </a:r>
          </a:p>
          <a:p>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Picture definition is stored as a set of line drawing commands in system memory called display file (or display program or display list</a:t>
            </a:r>
            <a:r>
              <a:rPr lang="en-US" sz="2400" dirty="0" smtClean="0">
                <a:solidFill>
                  <a:schemeClr val="tx1"/>
                </a:solidFill>
              </a:rPr>
              <a:t>).</a:t>
            </a:r>
          </a:p>
          <a:p>
            <a:r>
              <a:rPr lang="en-US" sz="2400" dirty="0" smtClean="0">
                <a:solidFill>
                  <a:schemeClr val="tx1"/>
                </a:solidFill>
              </a:rPr>
              <a:t> -  </a:t>
            </a:r>
            <a:r>
              <a:rPr lang="en-US" sz="2400" dirty="0" smtClean="0">
                <a:solidFill>
                  <a:schemeClr val="tx1"/>
                </a:solidFill>
              </a:rPr>
              <a:t>To display a specified picture the system cycles through the set of commands in display file, drawing each component line in turn. After all line drawing commands have been processed, the system cycles back to the first line command in the </a:t>
            </a:r>
            <a:r>
              <a:rPr lang="en-US" sz="2400" dirty="0" smtClean="0">
                <a:solidFill>
                  <a:schemeClr val="tx1"/>
                </a:solidFill>
              </a:rPr>
              <a:t>list.</a:t>
            </a:r>
          </a:p>
          <a:p>
            <a:r>
              <a:rPr lang="en-US" sz="2400" dirty="0" smtClean="0"/>
              <a:t> – </a:t>
            </a:r>
            <a:endParaRPr lang="en-US" sz="2400" dirty="0" smtClean="0">
              <a:solidFill>
                <a:schemeClr val="tx1"/>
              </a:solidFill>
            </a:endParaRPr>
          </a:p>
          <a:p>
            <a:r>
              <a:rPr lang="en-US" sz="2400" dirty="0" smtClean="0">
                <a:solidFill>
                  <a:schemeClr val="tx1"/>
                </a:solidFill>
              </a:rPr>
              <a:t>- Random </a:t>
            </a:r>
            <a:r>
              <a:rPr lang="en-US" sz="2400" dirty="0" smtClean="0">
                <a:solidFill>
                  <a:schemeClr val="tx1"/>
                </a:solidFill>
              </a:rPr>
              <a:t>scan displays are designed to draw all the components of a picture 30 to 60 times each </a:t>
            </a:r>
            <a:r>
              <a:rPr lang="en-US" sz="2400" dirty="0" smtClean="0">
                <a:solidFill>
                  <a:schemeClr val="tx1"/>
                </a:solidFill>
              </a:rPr>
              <a:t>second.</a:t>
            </a:r>
          </a:p>
          <a:p>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mputer Graphics Basics"/>
          <p:cNvPicPr>
            <a:picLocks noChangeAspect="1" noChangeArrowheads="1"/>
          </p:cNvPicPr>
          <p:nvPr/>
        </p:nvPicPr>
        <p:blipFill>
          <a:blip r:embed="rId2"/>
          <a:srcRect/>
          <a:stretch>
            <a:fillRect/>
          </a:stretch>
        </p:blipFill>
        <p:spPr bwMode="auto">
          <a:xfrm>
            <a:off x="228600" y="990600"/>
            <a:ext cx="8077200" cy="5867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2819400"/>
            <a:ext cx="5791200" cy="369332"/>
          </a:xfrm>
          <a:prstGeom prst="rect">
            <a:avLst/>
          </a:prstGeom>
          <a:noFill/>
        </p:spPr>
        <p:txBody>
          <a:bodyPr wrap="square" rtlCol="0">
            <a:spAutoFit/>
          </a:bodyPr>
          <a:lstStyle/>
          <a:p>
            <a:endParaRPr lang="en-US" dirty="0">
              <a:solidFill>
                <a:schemeClr val="tx1"/>
              </a:solidFill>
            </a:endParaRPr>
          </a:p>
        </p:txBody>
      </p:sp>
      <p:pic>
        <p:nvPicPr>
          <p:cNvPr id="26626" name="Picture 2" descr="Overview of Graphic Systems - ppt video online download"/>
          <p:cNvPicPr>
            <a:picLocks noChangeAspect="1" noChangeArrowheads="1"/>
          </p:cNvPicPr>
          <p:nvPr/>
        </p:nvPicPr>
        <p:blipFill>
          <a:blip r:embed="rId3"/>
          <a:srcRect/>
          <a:stretch>
            <a:fillRect/>
          </a:stretch>
        </p:blipFill>
        <p:spPr bwMode="auto">
          <a:xfrm>
            <a:off x="0" y="0"/>
            <a:ext cx="9144000" cy="685800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967335"/>
            <a:ext cx="4572000" cy="923330"/>
          </a:xfrm>
          <a:prstGeom prst="rect">
            <a:avLst/>
          </a:prstGeom>
        </p:spPr>
        <p:txBody>
          <a:bodyPr>
            <a:spAutoFit/>
          </a:bodyPr>
          <a:lstStyle/>
          <a:p>
            <a:r>
              <a:rPr lang="en-US" dirty="0" smtClean="0"/>
              <a:t>-- Random scan displays are designed to draw all the components of a picture 30 to 60 times each second</a:t>
            </a:r>
            <a:endParaRPr lang="en-US" dirty="0"/>
          </a:p>
        </p:txBody>
      </p:sp>
      <p:sp>
        <p:nvSpPr>
          <p:cNvPr id="5" name="Rectangle 4"/>
          <p:cNvSpPr/>
          <p:nvPr/>
        </p:nvSpPr>
        <p:spPr>
          <a:xfrm>
            <a:off x="457200" y="762000"/>
            <a:ext cx="5006242" cy="923330"/>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dvantage</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Right Arrow 8"/>
          <p:cNvSpPr/>
          <p:nvPr/>
        </p:nvSpPr>
        <p:spPr>
          <a:xfrm flipV="1">
            <a:off x="304800" y="2209801"/>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81000" y="3200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1905000"/>
            <a:ext cx="9144000" cy="2523768"/>
          </a:xfrm>
          <a:prstGeom prst="rect">
            <a:avLst/>
          </a:prstGeom>
          <a:noFill/>
        </p:spPr>
        <p:txBody>
          <a:bodyPr wrap="square" rtlCol="0">
            <a:spAutoFit/>
          </a:bodyPr>
          <a:lstStyle/>
          <a:p>
            <a:endParaRPr lang="en-US" dirty="0" smtClean="0"/>
          </a:p>
          <a:p>
            <a:r>
              <a:rPr lang="en-US" dirty="0" smtClean="0"/>
              <a:t>              </a:t>
            </a:r>
            <a:r>
              <a:rPr lang="en-US" sz="2000" dirty="0" smtClean="0">
                <a:solidFill>
                  <a:schemeClr val="tx1"/>
                </a:solidFill>
              </a:rPr>
              <a:t>High resolution &amp; better time interval.</a:t>
            </a: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             Better than raster for animation, requires only end point information.</a:t>
            </a: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             produces smooth line.</a:t>
            </a:r>
            <a:endParaRPr lang="en-US" sz="2000" dirty="0" smtClean="0">
              <a:solidFill>
                <a:schemeClr val="tx1"/>
              </a:solidFill>
            </a:endParaRPr>
          </a:p>
        </p:txBody>
      </p:sp>
      <p:sp>
        <p:nvSpPr>
          <p:cNvPr id="12" name="Right Arrow 11"/>
          <p:cNvSpPr/>
          <p:nvPr/>
        </p:nvSpPr>
        <p:spPr>
          <a:xfrm>
            <a:off x="457200" y="4038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4762843"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Disadvantage</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Right Arrow 2"/>
          <p:cNvSpPr/>
          <p:nvPr/>
        </p:nvSpPr>
        <p:spPr>
          <a:xfrm>
            <a:off x="0" y="2209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0" y="2133600"/>
            <a:ext cx="9144000" cy="1938992"/>
          </a:xfrm>
          <a:prstGeom prst="rect">
            <a:avLst/>
          </a:prstGeom>
          <a:noFill/>
        </p:spPr>
        <p:txBody>
          <a:bodyPr wrap="square" rtlCol="0">
            <a:spAutoFit/>
          </a:bodyPr>
          <a:lstStyle/>
          <a:p>
            <a:r>
              <a:rPr lang="en-US" sz="2400" dirty="0" smtClean="0">
                <a:solidFill>
                  <a:schemeClr val="tx1"/>
                </a:solidFill>
              </a:rPr>
              <a:t> </a:t>
            </a:r>
            <a:r>
              <a:rPr lang="en-US" sz="2400" dirty="0" smtClean="0">
                <a:solidFill>
                  <a:schemeClr val="tx1"/>
                </a:solidFill>
              </a:rPr>
              <a:t>     can’t fill area with patterns and manipulate bits.</a:t>
            </a:r>
          </a:p>
          <a:p>
            <a:r>
              <a:rPr lang="en-US" sz="2400" dirty="0" smtClean="0">
                <a:solidFill>
                  <a:schemeClr val="tx1"/>
                </a:solidFill>
              </a:rPr>
              <a:t> </a:t>
            </a:r>
            <a:r>
              <a:rPr lang="en-US" sz="2400" dirty="0" smtClean="0">
                <a:solidFill>
                  <a:schemeClr val="tx1"/>
                </a:solidFill>
              </a:rPr>
              <a:t>    </a:t>
            </a:r>
          </a:p>
          <a:p>
            <a:r>
              <a:rPr lang="en-US" sz="2400" dirty="0" smtClean="0">
                <a:solidFill>
                  <a:schemeClr val="tx1"/>
                </a:solidFill>
              </a:rPr>
              <a:t> </a:t>
            </a:r>
            <a:r>
              <a:rPr lang="en-US" sz="2400" dirty="0" smtClean="0">
                <a:solidFill>
                  <a:schemeClr val="tx1"/>
                </a:solidFill>
              </a:rPr>
              <a:t>     Random scan monitors cannot display realistic shades scenes.</a:t>
            </a:r>
          </a:p>
          <a:p>
            <a:endParaRPr lang="en-US" sz="2400" dirty="0">
              <a:solidFill>
                <a:schemeClr val="tx1"/>
              </a:solidFill>
            </a:endParaRPr>
          </a:p>
        </p:txBody>
      </p:sp>
      <p:sp>
        <p:nvSpPr>
          <p:cNvPr id="6" name="Right Arrow 5"/>
          <p:cNvSpPr/>
          <p:nvPr/>
        </p:nvSpPr>
        <p:spPr>
          <a:xfrm>
            <a:off x="0" y="2819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fference Between Raster Scan and Random Scan(Tabular Form)"/>
          <p:cNvPicPr>
            <a:picLocks noChangeAspect="1" noChangeArrowheads="1"/>
          </p:cNvPicPr>
          <p:nvPr/>
        </p:nvPicPr>
        <p:blipFill>
          <a:blip r:embed="rId2"/>
          <a:srcRect/>
          <a:stretch>
            <a:fillRect/>
          </a:stretch>
        </p:blipFill>
        <p:spPr bwMode="auto">
          <a:xfrm>
            <a:off x="0" y="1447800"/>
            <a:ext cx="9144000" cy="5410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0"/>
            <a:ext cx="9144000" cy="4108817"/>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0DAB"/>
                </a:solidFill>
                <a:effectLst/>
                <a:latin typeface="Arial" pitchFamily="34" charset="0"/>
                <a:cs typeface="Arial" pitchFamily="34" charset="0"/>
                <a:hlinkClick r:id="rId2"/>
              </a:rPr>
              <a:t/>
            </a:r>
            <a:br>
              <a:rPr kumimoji="0" lang="en-US" sz="1800" b="0" i="0" u="none" strike="noStrike" cap="none" normalizeH="0" baseline="0" dirty="0" smtClean="0">
                <a:ln>
                  <a:noFill/>
                </a:ln>
                <a:solidFill>
                  <a:srgbClr val="1A0DAB"/>
                </a:solidFill>
                <a:effectLst/>
                <a:latin typeface="Arial" pitchFamily="34" charset="0"/>
                <a:cs typeface="Arial" pitchFamily="34" charset="0"/>
                <a:hlinkClick r:id="rId2"/>
              </a:rPr>
            </a:br>
            <a:r>
              <a:rPr kumimoji="0" lang="en-US" sz="1800" b="0" i="0" u="none" strike="noStrike" cap="none" normalizeH="0" baseline="0" dirty="0" smtClean="0">
                <a:ln>
                  <a:noFill/>
                </a:ln>
                <a:solidFill>
                  <a:srgbClr val="1A0DAB"/>
                </a:solidFill>
                <a:effectLst/>
                <a:latin typeface="Arial" pitchFamily="34" charset="0"/>
                <a:cs typeface="Arial" pitchFamily="34" charset="0"/>
                <a:hlinkClick r:id="rId2"/>
              </a:rPr>
              <a:t>  </a:t>
            </a:r>
            <a:r>
              <a:rPr kumimoji="0" lang="en-US" sz="7500" b="0" i="0" u="none" strike="noStrike" cap="none" normalizeH="0" baseline="0" dirty="0" smtClean="0">
                <a:ln>
                  <a:noFill/>
                </a:ln>
                <a:solidFill>
                  <a:srgbClr val="1A0DAB"/>
                </a:solidFill>
                <a:effectLst/>
                <a:latin typeface="Arial" pitchFamily="34" charset="0"/>
                <a:cs typeface="Arial" pitchFamily="34" charset="0"/>
              </a:rPr>
              <a:t> </a:t>
            </a:r>
            <a:r>
              <a:rPr kumimoji="0" lang="en-US" sz="1800" b="0" i="0" u="none" strike="noStrike" cap="none" normalizeH="0" baseline="0" dirty="0" smtClean="0">
                <a:ln>
                  <a:noFill/>
                </a:ln>
                <a:solidFill>
                  <a:srgbClr val="1A0DAB"/>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02124"/>
                </a:solidFill>
                <a:effectLst/>
                <a:latin typeface="Arial" pitchFamily="34" charset="0"/>
                <a:cs typeface="Arial" pitchFamily="34" charset="0"/>
              </a:rPr>
              <a:t>A cathode-ray tube (CRT) is a vacuum tube containing one or more electron guns, the beams of </a:t>
            </a:r>
            <a:r>
              <a:rPr kumimoji="0" lang="en-US" sz="2800" b="1" i="0" u="none" strike="noStrike" cap="none" normalizeH="0" baseline="0" dirty="0" smtClean="0">
                <a:ln>
                  <a:noFill/>
                </a:ln>
                <a:solidFill>
                  <a:srgbClr val="202124"/>
                </a:solidFill>
                <a:effectLst/>
                <a:latin typeface="Arial" pitchFamily="34" charset="0"/>
                <a:cs typeface="Arial" pitchFamily="34" charset="0"/>
              </a:rPr>
              <a:t>which are manipulated to display images on a phosphorescent screen</a:t>
            </a:r>
            <a:r>
              <a:rPr kumimoji="0" lang="en-US" sz="2800" b="0" i="0" u="none" strike="noStrike" cap="none" normalizeH="0" baseline="0" dirty="0" smtClean="0">
                <a:ln>
                  <a:noFill/>
                </a:ln>
                <a:solidFill>
                  <a:srgbClr val="202124"/>
                </a:solidFill>
                <a:effectLst/>
                <a:latin typeface="Arial" pitchFamily="34" charset="0"/>
                <a:cs typeface="Arial" pitchFamily="34" charset="0"/>
              </a:rPr>
              <a:t>. The images may represent electrical waveforms (oscilloscope), pictures (television set, computer monitor), radar targets, or other phenomena</a:t>
            </a:r>
            <a:r>
              <a:rPr kumimoji="0" lang="en-US" sz="1200" b="0" i="0" u="none" strike="noStrike" cap="none" normalizeH="0" baseline="0" dirty="0" smtClean="0">
                <a:ln>
                  <a:noFill/>
                </a:ln>
                <a:solidFill>
                  <a:srgbClr val="202124"/>
                </a:solidFill>
                <a:effectLst/>
                <a:latin typeface="Arial" pitchFamily="34" charset="0"/>
                <a:cs typeface="Arial" pitchFamily="34" charset="0"/>
              </a:rPr>
              <a:t>.</a:t>
            </a:r>
            <a:endParaRPr kumimoji="0" lang="en-US" sz="1800" b="0" i="0" u="none" strike="noStrike" cap="none" normalizeH="0" baseline="0" dirty="0" smtClean="0">
              <a:ln>
                <a:noFill/>
              </a:ln>
              <a:solidFill>
                <a:srgbClr val="1A0DAB"/>
              </a:solidFill>
              <a:effectLst/>
              <a:latin typeface="Arial" pitchFamily="34" charset="0"/>
              <a:cs typeface="Arial" pitchFamily="34" charset="0"/>
            </a:endParaRPr>
          </a:p>
        </p:txBody>
      </p:sp>
      <p:pic>
        <p:nvPicPr>
          <p:cNvPr id="6" name="Picture 2" descr="Image result for cathode ray tube pdf">
            <a:hlinkClick r:id="rId2"/>
          </p:cNvPr>
          <p:cNvPicPr>
            <a:picLocks noChangeAspect="1" noChangeArrowheads="1"/>
          </p:cNvPicPr>
          <p:nvPr/>
        </p:nvPicPr>
        <p:blipFill>
          <a:blip r:embed="rId3"/>
          <a:srcRect/>
          <a:stretch>
            <a:fillRect/>
          </a:stretch>
        </p:blipFill>
        <p:spPr bwMode="auto">
          <a:xfrm flipV="1">
            <a:off x="1676400" y="6534149"/>
            <a:ext cx="2066925" cy="4571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506" name="Text Box 1"/>
          <p:cNvSpPr txBox="1"/>
          <p:nvPr/>
        </p:nvSpPr>
        <p:spPr>
          <a:xfrm>
            <a:off x="457200" y="457200"/>
            <a:ext cx="8229600" cy="1371600"/>
          </a:xfrm>
          <a:prstGeom prst="rect">
            <a:avLst/>
          </a:prstGeom>
          <a:noFill/>
          <a:ln w="9525">
            <a:noFill/>
          </a:ln>
        </p:spPr>
        <p:txBody>
          <a:bodyPr anchor="ctr" anchorCtr="1"/>
          <a:lstStyle/>
          <a:p>
            <a:pP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4400" dirty="0">
              <a:solidFill>
                <a:srgbClr val="000000"/>
              </a:solidFill>
              <a:latin typeface="Arial" panose="02080604020202020204" pitchFamily="34" charset="0"/>
            </a:endParaRPr>
          </a:p>
        </p:txBody>
      </p:sp>
      <p:sp>
        <p:nvSpPr>
          <p:cNvPr id="21507" name="Text Box 2"/>
          <p:cNvSpPr txBox="1"/>
          <p:nvPr/>
        </p:nvSpPr>
        <p:spPr>
          <a:xfrm>
            <a:off x="457200" y="1981200"/>
            <a:ext cx="8229600" cy="3886200"/>
          </a:xfrm>
          <a:prstGeom prst="rect">
            <a:avLst/>
          </a:prstGeom>
          <a:noFill/>
          <a:ln w="9525">
            <a:noFill/>
          </a:ln>
        </p:spPr>
        <p:txBody>
          <a:bodyPr/>
          <a:lstStyle/>
          <a:p>
            <a:pPr defTabSz="449580" eaLnBrk="1" hangingPunct="1">
              <a:spcBef>
                <a:spcPts val="600"/>
              </a:spcBef>
              <a:buClr>
                <a:srgbClr val="00007D"/>
              </a:buClr>
              <a:buSzPct val="75000"/>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80604020202020204" pitchFamily="34" charset="0"/>
            </a:endParaRPr>
          </a:p>
        </p:txBody>
      </p:sp>
      <p:pic>
        <p:nvPicPr>
          <p:cNvPr id="21508" name="Picture 3"/>
          <p:cNvPicPr>
            <a:picLocks noChangeAspect="1"/>
          </p:cNvPicPr>
          <p:nvPr/>
        </p:nvPicPr>
        <p:blipFill>
          <a:blip r:embed="rId3"/>
          <a:stretch>
            <a:fillRect/>
          </a:stretch>
        </p:blipFill>
        <p:spPr>
          <a:xfrm>
            <a:off x="1295400" y="1524000"/>
            <a:ext cx="6897688" cy="40386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554" name="Text Box 1"/>
          <p:cNvSpPr txBox="1"/>
          <p:nvPr/>
        </p:nvSpPr>
        <p:spPr>
          <a:xfrm>
            <a:off x="457200" y="457200"/>
            <a:ext cx="8229600" cy="1371600"/>
          </a:xfrm>
          <a:prstGeom prst="rect">
            <a:avLst/>
          </a:prstGeom>
          <a:noFill/>
          <a:ln w="9525">
            <a:noFill/>
          </a:ln>
        </p:spPr>
        <p:txBody>
          <a:bodyPr anchor="ctr" anchorCtr="0"/>
          <a:lstStyle/>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3200" dirty="0">
              <a:solidFill>
                <a:srgbClr val="000000"/>
              </a:solidFill>
              <a:latin typeface="Arial" panose="02080604020202020204" pitchFamily="34" charset="0"/>
            </a:endParaRPr>
          </a:p>
        </p:txBody>
      </p:sp>
      <p:pic>
        <p:nvPicPr>
          <p:cNvPr id="23556" name="Picture 3"/>
          <p:cNvPicPr>
            <a:picLocks noChangeAspect="1"/>
          </p:cNvPicPr>
          <p:nvPr/>
        </p:nvPicPr>
        <p:blipFill>
          <a:blip r:embed="rId3"/>
          <a:stretch>
            <a:fillRect/>
          </a:stretch>
        </p:blipFill>
        <p:spPr>
          <a:xfrm>
            <a:off x="990600" y="1676400"/>
            <a:ext cx="6742430" cy="505714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2677656"/>
          </a:xfrm>
          <a:prstGeom prst="rect">
            <a:avLst/>
          </a:prstGeom>
          <a:noFill/>
        </p:spPr>
        <p:txBody>
          <a:bodyPr wrap="square" rtlCol="0">
            <a:spAutoFit/>
          </a:bodyPr>
          <a:lstStyle/>
          <a:p>
            <a:r>
              <a:rPr lang="en-US" sz="2800" dirty="0" smtClean="0">
                <a:solidFill>
                  <a:schemeClr val="tx1"/>
                </a:solidFill>
              </a:rPr>
              <a:t>The first cathode ray tube scanning device was invented by the German scientist Karl Ferdinand Braun in 1897. Braun introduced a CRT with a fluorescent screen, known as the cathode ray oscilloscope. The screen would emit a visible light when struck by a beam of electrons.</a:t>
            </a:r>
            <a:endParaRPr lang="en-US" sz="2800" dirty="0">
              <a:solidFill>
                <a:schemeClr val="tx1"/>
              </a:solidFill>
            </a:endParaRPr>
          </a:p>
        </p:txBody>
      </p:sp>
      <p:sp>
        <p:nvSpPr>
          <p:cNvPr id="6" name="Rectangle 5"/>
          <p:cNvSpPr/>
          <p:nvPr/>
        </p:nvSpPr>
        <p:spPr>
          <a:xfrm>
            <a:off x="0" y="3352800"/>
            <a:ext cx="9144000" cy="1754326"/>
          </a:xfrm>
          <a:prstGeom prst="rect">
            <a:avLst/>
          </a:prstGeom>
        </p:spPr>
        <p:txBody>
          <a:bodyPr wrap="square">
            <a:spAutoFit/>
          </a:bodyPr>
          <a:lstStyle/>
          <a:p>
            <a:r>
              <a:rPr lang="en-US" sz="3600" dirty="0" smtClean="0">
                <a:solidFill>
                  <a:schemeClr val="tx1"/>
                </a:solidFill>
              </a:rPr>
              <a:t>The development of electronic television systems was based on the development of the cathode ray tube  (CRT).</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95400"/>
            <a:ext cx="5970331" cy="584775"/>
          </a:xfrm>
          <a:prstGeom prst="rect">
            <a:avLst/>
          </a:prstGeom>
        </p:spPr>
        <p:txBody>
          <a:bodyPr wrap="square">
            <a:spAutoFit/>
          </a:bodyPr>
          <a:lstStyle/>
          <a:p>
            <a:r>
              <a:rPr lang="en-US" sz="3200" dirty="0" smtClean="0">
                <a:solidFill>
                  <a:schemeClr val="tx1"/>
                </a:solidFill>
              </a:rPr>
              <a:t>Cathode Ray Tube (CRT)</a:t>
            </a:r>
            <a:endParaRPr lang="en-US" sz="3200" dirty="0">
              <a:solidFill>
                <a:schemeClr val="tx1"/>
              </a:solidFill>
            </a:endParaRPr>
          </a:p>
        </p:txBody>
      </p:sp>
      <p:sp>
        <p:nvSpPr>
          <p:cNvPr id="4" name="Rectangle 3"/>
          <p:cNvSpPr/>
          <p:nvPr/>
        </p:nvSpPr>
        <p:spPr>
          <a:xfrm>
            <a:off x="0" y="2209800"/>
            <a:ext cx="8382000" cy="646331"/>
          </a:xfrm>
          <a:prstGeom prst="rect">
            <a:avLst/>
          </a:prstGeom>
        </p:spPr>
        <p:txBody>
          <a:bodyPr wrap="square">
            <a:spAutoFit/>
          </a:bodyPr>
          <a:lstStyle/>
          <a:p>
            <a:r>
              <a:rPr lang="en-US" dirty="0" smtClean="0">
                <a:solidFill>
                  <a:schemeClr val="tx1"/>
                </a:solidFill>
              </a:rPr>
              <a:t>• The most common graphics output device is the video monitor which is based on the standard cathode ray tube (CRT) design</a:t>
            </a:r>
            <a:endParaRPr lang="en-US" dirty="0">
              <a:solidFill>
                <a:schemeClr val="tx1"/>
              </a:solidFill>
            </a:endParaRPr>
          </a:p>
        </p:txBody>
      </p:sp>
      <p:sp>
        <p:nvSpPr>
          <p:cNvPr id="5" name="Rectangle 4"/>
          <p:cNvSpPr/>
          <p:nvPr/>
        </p:nvSpPr>
        <p:spPr>
          <a:xfrm>
            <a:off x="0" y="3200400"/>
            <a:ext cx="8915400" cy="1200329"/>
          </a:xfrm>
          <a:prstGeom prst="rect">
            <a:avLst/>
          </a:prstGeom>
        </p:spPr>
        <p:txBody>
          <a:bodyPr wrap="square">
            <a:spAutoFit/>
          </a:bodyPr>
          <a:lstStyle/>
          <a:p>
            <a:r>
              <a:rPr lang="en-US" dirty="0" smtClean="0">
                <a:solidFill>
                  <a:srgbClr val="202124"/>
                </a:solidFill>
                <a:cs typeface="Arial" pitchFamily="34" charset="0"/>
              </a:rPr>
              <a:t>A cathode-ray tube (CRT) is a vacuum tube containing one or more electron guns, the beams of </a:t>
            </a:r>
            <a:r>
              <a:rPr lang="en-US" b="1" dirty="0" smtClean="0">
                <a:solidFill>
                  <a:srgbClr val="202124"/>
                </a:solidFill>
                <a:cs typeface="Arial" pitchFamily="34" charset="0"/>
              </a:rPr>
              <a:t>which are manipulated to display images on a phosphorescent screen</a:t>
            </a:r>
            <a:r>
              <a:rPr lang="en-US" dirty="0" smtClean="0">
                <a:solidFill>
                  <a:srgbClr val="202124"/>
                </a:solidFill>
                <a:cs typeface="Arial" pitchFamily="34" charset="0"/>
              </a:rPr>
              <a:t>. The images may represent electrical waveforms (oscilloscope), pictures (television set, computer monitor), radar targets, or other phenomena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athode Ray Tube (CRT) - Science Facts"/>
          <p:cNvPicPr>
            <a:picLocks noChangeAspect="1" noChangeArrowheads="1"/>
          </p:cNvPicPr>
          <p:nvPr/>
        </p:nvPicPr>
        <p:blipFill>
          <a:blip r:embed="rId2"/>
          <a:srcRect/>
          <a:stretch>
            <a:fillRect/>
          </a:stretch>
        </p:blipFill>
        <p:spPr bwMode="auto">
          <a:xfrm>
            <a:off x="0" y="609600"/>
            <a:ext cx="9144000" cy="6248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8915400" cy="5262979"/>
          </a:xfrm>
          <a:prstGeom prst="rect">
            <a:avLst/>
          </a:prstGeom>
        </p:spPr>
        <p:txBody>
          <a:bodyPr wrap="square">
            <a:spAutoFit/>
          </a:bodyPr>
          <a:lstStyle/>
          <a:p>
            <a:r>
              <a:rPr lang="en-US" sz="2400" dirty="0" smtClean="0">
                <a:solidFill>
                  <a:schemeClr val="tx1"/>
                </a:solidFill>
              </a:rPr>
              <a:t>• As shown in above figure, it consists of electron gun, focusing system, deflection plates and a phosphor-coated screen. </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Electron gun is the primary component of a CRT. When the heat is supplied to the electron gun by directing a current, a beam of electrons emitted by an electron gun, passes through focusing and deflection systems that direct the beam toward specified positions on the phosphor-coated screen</a:t>
            </a:r>
            <a:r>
              <a:rPr lang="en-US" sz="2400" dirty="0" smtClean="0">
                <a:solidFill>
                  <a:schemeClr val="tx1"/>
                </a:solidFill>
              </a:rPr>
              <a:t>.</a:t>
            </a:r>
          </a:p>
          <a:p>
            <a:r>
              <a:rPr lang="en-US" sz="2400" dirty="0" smtClean="0">
                <a:solidFill>
                  <a:schemeClr val="tx1"/>
                </a:solidFill>
              </a:rPr>
              <a:t> </a:t>
            </a:r>
            <a:r>
              <a:rPr lang="en-US" sz="2400" dirty="0" smtClean="0">
                <a:solidFill>
                  <a:schemeClr val="tx1"/>
                </a:solidFill>
              </a:rPr>
              <a:t>• The focusing system in a CRT is needed to force the electron beam to converge into a small spot as it strikes the phosphor. </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There are two pairs of deflection plates - Horizontal deflection plates and vertical deflection plates</a:t>
            </a:r>
            <a:r>
              <a:rPr lang="en-US" sz="2400" dirty="0" smtClean="0">
                <a:solidFill>
                  <a:schemeClr val="tx1"/>
                </a:solidFill>
              </a:rPr>
              <a:t>.</a:t>
            </a:r>
          </a:p>
          <a:p>
            <a:r>
              <a:rPr lang="en-US" sz="2400" dirty="0" smtClean="0">
                <a:solidFill>
                  <a:schemeClr val="tx1"/>
                </a:solidFill>
              </a:rPr>
              <a:t> </a:t>
            </a:r>
            <a:r>
              <a:rPr lang="en-US" sz="2400" dirty="0" smtClean="0">
                <a:solidFill>
                  <a:schemeClr val="tx1"/>
                </a:solidFill>
              </a:rPr>
              <a:t>• One pair of plates is mounted horizontally to control the vertical deflection, and the other pair is mounted vertically to control horizontal deflection.</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8200"/>
            <a:ext cx="9144000" cy="5262979"/>
          </a:xfrm>
          <a:prstGeom prst="rect">
            <a:avLst/>
          </a:prstGeom>
        </p:spPr>
        <p:txBody>
          <a:bodyPr wrap="square">
            <a:spAutoFit/>
          </a:bodyPr>
          <a:lstStyle/>
          <a:p>
            <a:r>
              <a:rPr lang="en-US" sz="2800" dirty="0" smtClean="0">
                <a:solidFill>
                  <a:schemeClr val="tx1"/>
                </a:solidFill>
              </a:rPr>
              <a:t>• The beam passes between the two pairs of deflection plates and positioned on the screen</a:t>
            </a:r>
            <a:r>
              <a:rPr lang="en-US" sz="2800" dirty="0" smtClean="0">
                <a:solidFill>
                  <a:schemeClr val="tx1"/>
                </a:solidFill>
              </a:rPr>
              <a:t>.</a:t>
            </a:r>
          </a:p>
          <a:p>
            <a:r>
              <a:rPr lang="en-US" sz="2800" dirty="0" smtClean="0">
                <a:solidFill>
                  <a:schemeClr val="tx1"/>
                </a:solidFill>
              </a:rPr>
              <a:t> </a:t>
            </a:r>
            <a:r>
              <a:rPr lang="en-US" sz="2800" dirty="0" smtClean="0">
                <a:solidFill>
                  <a:schemeClr val="tx1"/>
                </a:solidFill>
              </a:rPr>
              <a:t>• </a:t>
            </a:r>
            <a:r>
              <a:rPr lang="en-US" sz="2800" dirty="0" smtClean="0">
                <a:solidFill>
                  <a:schemeClr val="tx1"/>
                </a:solidFill>
              </a:rPr>
              <a:t>The </a:t>
            </a:r>
            <a:r>
              <a:rPr lang="en-US" sz="2800" dirty="0" smtClean="0">
                <a:solidFill>
                  <a:schemeClr val="tx1"/>
                </a:solidFill>
              </a:rPr>
              <a:t>phosphor then emits a small spot of light at each position contacted by the electron beam</a:t>
            </a:r>
            <a:r>
              <a:rPr lang="en-US" sz="2800" dirty="0" smtClean="0">
                <a:solidFill>
                  <a:schemeClr val="tx1"/>
                </a:solidFill>
              </a:rPr>
              <a:t>.</a:t>
            </a:r>
          </a:p>
          <a:p>
            <a:r>
              <a:rPr lang="en-US" sz="2800" dirty="0" smtClean="0">
                <a:solidFill>
                  <a:schemeClr val="tx1"/>
                </a:solidFill>
              </a:rPr>
              <a:t> </a:t>
            </a:r>
            <a:r>
              <a:rPr lang="en-US" sz="2800" dirty="0" smtClean="0">
                <a:solidFill>
                  <a:schemeClr val="tx1"/>
                </a:solidFill>
              </a:rPr>
              <a:t>• Because the light emitted by the phosphor fades very rapidly, some method is needed for maintaining the screen picture. </a:t>
            </a:r>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One Way to keep the phosphor glowing is to redraw the picture repeatedly by quickly directing the electron beam back over the same points. This type of display is called a refresh CRT</a:t>
            </a:r>
            <a:r>
              <a:rPr lang="en-US" sz="2800" dirty="0" smtClean="0">
                <a:solidFill>
                  <a:schemeClr val="tx1"/>
                </a:solidFill>
              </a:rPr>
              <a:t>.</a:t>
            </a:r>
          </a:p>
          <a:p>
            <a:r>
              <a:rPr lang="en-US" sz="2800" dirty="0" smtClean="0">
                <a:solidFill>
                  <a:schemeClr val="tx1"/>
                </a:solidFill>
              </a:rPr>
              <a:t> </a:t>
            </a:r>
            <a:endParaRPr lang="en-US" sz="2800" dirty="0">
              <a:solidFill>
                <a:schemeClr val="tx1"/>
              </a:solidFill>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kumimoji="0" lang="en-GB" sz="1800" b="0" i="0" u="none" strike="noStrike" cap="none" normalizeH="0" baseline="0" smtClean="0">
            <a:ln>
              <a:noFill/>
            </a:ln>
            <a:solidFill>
              <a:schemeClr val="bg1"/>
            </a:solidFill>
            <a:effectLst/>
            <a:latin typeface="Arial" panose="0208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itchFamily="18" charset="0"/>
          <a:buNone/>
          <a:defRPr kumimoji="0" lang="en-GB" sz="1800" b="0" i="0" u="none" strike="noStrike" cap="none" normalizeH="0" baseline="0" smtClean="0">
            <a:ln>
              <a:noFill/>
            </a:ln>
            <a:solidFill>
              <a:schemeClr val="bg1"/>
            </a:solidFill>
            <a:effectLst/>
            <a:latin typeface="Arial" panose="0208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599</Words>
  <Application>WPS Presentation</Application>
  <PresentationFormat>On-screen Show (4:3)</PresentationFormat>
  <Paragraphs>47</Paragraphs>
  <Slides>16</Slides>
  <Notes>4</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1_Office Theme</vt: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Threecom</cp:lastModifiedBy>
  <cp:revision>384</cp:revision>
  <dcterms:created xsi:type="dcterms:W3CDTF">2021-12-19T13:33:03Z</dcterms:created>
  <dcterms:modified xsi:type="dcterms:W3CDTF">2021-12-22T01:57:19Z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