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76" r:id="rId6"/>
    <p:sldId id="307" r:id="rId7"/>
    <p:sldId id="306" r:id="rId8"/>
    <p:sldId id="305" r:id="rId9"/>
    <p:sldId id="275" r:id="rId10"/>
    <p:sldId id="280" r:id="rId11"/>
    <p:sldId id="282" r:id="rId12"/>
    <p:sldId id="283" r:id="rId13"/>
    <p:sldId id="294" r:id="rId14"/>
    <p:sldId id="299" r:id="rId15"/>
    <p:sldId id="296" r:id="rId16"/>
    <p:sldId id="297" r:id="rId17"/>
    <p:sldId id="278" r:id="rId18"/>
    <p:sldId id="301" r:id="rId19"/>
    <p:sldId id="302" r:id="rId20"/>
  </p:sldIdLst>
  <p:sldSz cx="9144000" cy="6858000" type="screen4x3"/>
  <p:notesSz cx="6858000" cy="9144000"/>
  <p:defaultTextStyle>
    <a:defPPr>
      <a:defRPr lang="en-GB"/>
    </a:defPPr>
    <a:lvl1pPr marL="0" lvl="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1pPr>
    <a:lvl2pPr marL="742950" lvl="1" indent="-28575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5pPr>
    <a:lvl6pPr marL="2286000" lvl="5"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6pPr>
    <a:lvl7pPr marL="2743200" lvl="6"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7pPr>
    <a:lvl8pPr marL="3200400" lvl="7"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8pPr>
    <a:lvl9pPr marL="3657600" lvl="8"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323" autoAdjust="0"/>
  </p:normalViewPr>
  <p:slideViewPr>
    <p:cSldViewPr showGuides="1">
      <p:cViewPr varScale="1">
        <p:scale>
          <a:sx n="63" d="100"/>
          <a:sy n="63" d="100"/>
        </p:scale>
        <p:origin x="-1596"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AutoShape 1"/>
          <p:cNvSpPr/>
          <p:nvPr/>
        </p:nvSpPr>
        <p:spPr>
          <a:xfrm>
            <a:off x="0" y="0"/>
            <a:ext cx="6858000" cy="9144000"/>
          </a:xfrm>
          <a:prstGeom prst="roundRect">
            <a:avLst>
              <a:gd name="adj" fmla="val 23"/>
            </a:avLst>
          </a:prstGeom>
          <a:solidFill>
            <a:srgbClr val="FFFFFF"/>
          </a:solidFill>
          <a:ln w="9360">
            <a:noFill/>
          </a:ln>
        </p:spPr>
        <p:txBody>
          <a:bodyPr wrap="none" anchor="ctr" anchorCtr="0"/>
          <a:lstStyle/>
          <a:p>
            <a:pPr lvl="0"/>
            <a:endParaRPr lang="en-US" altLang="x-none" dirty="0"/>
          </a:p>
        </p:txBody>
      </p:sp>
      <p:sp>
        <p:nvSpPr>
          <p:cNvPr id="59395" name="AutoShape 2"/>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6" name="AutoShape 3"/>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7" name="AutoShape 4"/>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8" name="AutoShape 5"/>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9" name="AutoShape 6"/>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400" name="AutoShape 7"/>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401" name="Text Box 8"/>
          <p:cNvSpPr txBox="1"/>
          <p:nvPr/>
        </p:nvSpPr>
        <p:spPr>
          <a:xfrm>
            <a:off x="0" y="0"/>
            <a:ext cx="2971800" cy="457200"/>
          </a:xfrm>
          <a:prstGeom prst="rect">
            <a:avLst/>
          </a:prstGeom>
          <a:noFill/>
          <a:ln w="9525">
            <a:noFill/>
          </a:ln>
        </p:spPr>
        <p:txBody>
          <a:bodyPr wrap="none" anchor="ctr" anchorCtr="0"/>
          <a:lstStyle/>
          <a:p>
            <a:pPr lvl="0"/>
            <a:endParaRPr lang="en-US" altLang="x-none" dirty="0"/>
          </a:p>
        </p:txBody>
      </p:sp>
      <p:sp>
        <p:nvSpPr>
          <p:cNvPr id="59402" name="Text Box 9"/>
          <p:cNvSpPr txBox="1"/>
          <p:nvPr/>
        </p:nvSpPr>
        <p:spPr>
          <a:xfrm>
            <a:off x="3884613" y="0"/>
            <a:ext cx="2971800" cy="457200"/>
          </a:xfrm>
          <a:prstGeom prst="rect">
            <a:avLst/>
          </a:prstGeom>
          <a:noFill/>
          <a:ln w="9525">
            <a:noFill/>
          </a:ln>
        </p:spPr>
        <p:txBody>
          <a:bodyPr wrap="none" anchor="ctr" anchorCtr="0"/>
          <a:lstStyle/>
          <a:p>
            <a:pPr lvl="0"/>
            <a:endParaRPr lang="en-US" altLang="x-none" dirty="0"/>
          </a:p>
        </p:txBody>
      </p:sp>
      <p:sp>
        <p:nvSpPr>
          <p:cNvPr id="59403" name="Rectangle 10"/>
          <p:cNvSpPr>
            <a:spLocks noGrp="1" noRot="1" noChangeAspect="1"/>
          </p:cNvSpPr>
          <p:nvPr>
            <p:ph type="sldImg"/>
          </p:nvPr>
        </p:nvSpPr>
        <p:spPr>
          <a:xfrm>
            <a:off x="1143000" y="685800"/>
            <a:ext cx="4560888" cy="3417888"/>
          </a:xfrm>
          <a:prstGeom prst="rect">
            <a:avLst/>
          </a:prstGeom>
          <a:noFill/>
          <a:ln w="9360" cap="flat" cmpd="sng">
            <a:solidFill>
              <a:srgbClr val="000000"/>
            </a:solidFill>
            <a:prstDash val="solid"/>
            <a:miter/>
            <a:headEnd type="none" w="med" len="med"/>
            <a:tailEnd type="none" w="med" len="med"/>
          </a:ln>
        </p:spPr>
      </p:sp>
      <p:sp>
        <p:nvSpPr>
          <p:cNvPr id="3083" name="Rectangle 11"/>
          <p:cNvSpPr>
            <a:spLocks noGrp="1" noChangeArrowheads="1"/>
          </p:cNvSpPr>
          <p:nvPr>
            <p:ph type="body"/>
          </p:nvPr>
        </p:nvSpPr>
        <p:spPr bwMode="auto">
          <a:xfrm>
            <a:off x="685800" y="4343400"/>
            <a:ext cx="5475288" cy="410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59405" name="Text Box 12"/>
          <p:cNvSpPr txBox="1"/>
          <p:nvPr/>
        </p:nvSpPr>
        <p:spPr>
          <a:xfrm>
            <a:off x="0" y="8685213"/>
            <a:ext cx="2971800" cy="457200"/>
          </a:xfrm>
          <a:prstGeom prst="rect">
            <a:avLst/>
          </a:prstGeom>
          <a:noFill/>
          <a:ln w="9525">
            <a:noFill/>
          </a:ln>
        </p:spPr>
        <p:txBody>
          <a:bodyPr wrap="none" anchor="ctr" anchorCtr="0"/>
          <a:lstStyle/>
          <a:p>
            <a:pPr lvl="0"/>
            <a:endParaRPr lang="en-US" altLang="x-none" dirty="0"/>
          </a:p>
        </p:txBody>
      </p:sp>
      <p:sp>
        <p:nvSpPr>
          <p:cNvPr id="3085" name="Rectangle 13"/>
          <p:cNvSpPr>
            <a:spLocks noGrp="1" noChangeArrowheads="1"/>
          </p:cNvSpPr>
          <p:nvPr>
            <p:ph type="sldNum"/>
          </p:nvPr>
        </p:nvSpPr>
        <p:spPr bwMode="auto">
          <a:xfrm>
            <a:off x="3884613" y="8685213"/>
            <a:ext cx="29606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lstStyle/>
          <a:p>
            <a:pPr lvl="0" algn="r" defTabSz="449580" eaLnBrk="1" hangingPunct="1">
              <a:buClrTx/>
              <a:buSzPct val="45000"/>
              <a:buFontTx/>
              <a:buNone/>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lstStyle/>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
        <p:nvSpPr>
          <p:cNvPr id="60419"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60420"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5538"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
        <p:nvSpPr>
          <p:cNvPr id="65539" name="Rectangle 1"/>
          <p:cNvSpPr>
            <a:spLocks noTextEdit="1"/>
          </p:cNvSpPr>
          <p:nvPr>
            <p:ph type="sldImg"/>
          </p:nvPr>
        </p:nvSpPr>
        <p:spPr>
          <a:xfrm>
            <a:off x="1143000" y="685800"/>
            <a:ext cx="4572000" cy="3429000"/>
          </a:xfrm>
          <a:solidFill>
            <a:srgbClr val="FFFFFF">
              <a:alpha val="100000"/>
            </a:srgbClr>
          </a:solidFill>
        </p:spPr>
      </p:sp>
      <p:sp>
        <p:nvSpPr>
          <p:cNvPr id="65540"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8610"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
        <p:nvSpPr>
          <p:cNvPr id="68611" name="Rectangle 1"/>
          <p:cNvSpPr>
            <a:spLocks noTextEdit="1"/>
          </p:cNvSpPr>
          <p:nvPr>
            <p:ph type="sldImg"/>
          </p:nvPr>
        </p:nvSpPr>
        <p:spPr>
          <a:xfrm>
            <a:off x="1143000" y="685800"/>
            <a:ext cx="4572000" cy="3429000"/>
          </a:xfrm>
          <a:solidFill>
            <a:srgbClr val="FFFFFF">
              <a:alpha val="100000"/>
            </a:srgbClr>
          </a:solidFill>
        </p:spPr>
      </p:sp>
      <p:sp>
        <p:nvSpPr>
          <p:cNvPr id="68612" name="Rectangle 2"/>
          <p:cNvSpPr/>
          <p:nvPr>
            <p:ph type="body" idx="1"/>
          </p:nvPr>
        </p:nvSpPr>
        <p:spPr>
          <a:xfrm>
            <a:off x="685800" y="4343400"/>
            <a:ext cx="5486400" cy="4114800"/>
          </a:xfrm>
        </p:spPr>
        <p:txBody>
          <a:bodyPr wrap="none" lIns="90000" tIns="46800" rIns="90000" bIns="46800" anchor="ctr" anchorCtr="0"/>
          <a:p>
            <a:pPr lvl="0"/>
            <a:endParaRPr lang="en-US"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lstStyle/>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
        <p:nvSpPr>
          <p:cNvPr id="7782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7782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lstStyle/>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
        <p:nvSpPr>
          <p:cNvPr id="79875"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79876"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57712" cy="3417888"/>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457200"/>
            <a:ext cx="2054225" cy="5637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1863" cy="563721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B97365-EBCA-4027-87D5-99FC1D4DF0BB}" type="datetimeFigureOut">
              <a:rPr lang="en-US" smtClean="0"/>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7CB97365-EBCA-4027-87D5-99FC1D4DF0BB}"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2250"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1850" y="1981200"/>
            <a:ext cx="4033838"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Slide Number Placeholder 4"/>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Slide Number Placeholder 4"/>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smtClean="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Slide Number Placeholder 4"/>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p:nvPr/>
        </p:nvGrpSpPr>
        <p:grpSpPr>
          <a:xfrm>
            <a:off x="0" y="0"/>
            <a:ext cx="9132888" cy="6846888"/>
            <a:chOff x="0" y="0"/>
            <a:chExt cx="5753" cy="4313"/>
          </a:xfrm>
        </p:grpSpPr>
        <p:sp>
          <p:nvSpPr>
            <p:cNvPr id="2056" name="Rectangle 2"/>
            <p:cNvSpPr/>
            <p:nvPr/>
          </p:nvSpPr>
          <p:spPr>
            <a:xfrm>
              <a:off x="0" y="0"/>
              <a:ext cx="2201" cy="4313"/>
            </a:xfrm>
            <a:prstGeom prst="rect">
              <a:avLst/>
            </a:prstGeom>
            <a:gradFill rotWithShape="0">
              <a:gsLst>
                <a:gs pos="0">
                  <a:srgbClr val="FFFFFF"/>
                </a:gs>
                <a:gs pos="100000">
                  <a:srgbClr val="CCCCE6"/>
                </a:gs>
              </a:gsLst>
              <a:lin ang="0" scaled="1"/>
              <a:tileRect/>
            </a:gradFill>
            <a:ln w="9525">
              <a:noFill/>
            </a:ln>
          </p:spPr>
          <p:txBody>
            <a:bodyPr wrap="none" anchor="ctr" anchorCtr="0"/>
            <a:lstStyle/>
            <a:p>
              <a:pPr lvl="0"/>
              <a:endParaRPr lang="en-US" altLang="x-none" dirty="0">
                <a:latin typeface="Arial" panose="020B0604020202020204" pitchFamily="34" charset="0"/>
              </a:endParaRPr>
            </a:p>
          </p:txBody>
        </p:sp>
        <p:sp>
          <p:nvSpPr>
            <p:cNvPr id="2057" name="Rectangle 3"/>
            <p:cNvSpPr/>
            <p:nvPr/>
          </p:nvSpPr>
          <p:spPr>
            <a:xfrm>
              <a:off x="1081" y="1065"/>
              <a:ext cx="4672" cy="1589"/>
            </a:xfrm>
            <a:prstGeom prst="rect">
              <a:avLst/>
            </a:prstGeom>
            <a:solidFill>
              <a:srgbClr val="00007D"/>
            </a:solidFill>
            <a:ln w="9525">
              <a:noFill/>
            </a:ln>
          </p:spPr>
          <p:txBody>
            <a:bodyPr wrap="none" anchor="ctr" anchorCtr="0"/>
            <a:lstStyle/>
            <a:p>
              <a:pPr lvl="0"/>
              <a:endParaRPr lang="en-US" altLang="x-none" dirty="0">
                <a:latin typeface="Arial" panose="020B0604020202020204" pitchFamily="34" charset="0"/>
              </a:endParaRPr>
            </a:p>
          </p:txBody>
        </p:sp>
        <p:grpSp>
          <p:nvGrpSpPr>
            <p:cNvPr id="2058" name="Group 4"/>
            <p:cNvGrpSpPr/>
            <p:nvPr/>
          </p:nvGrpSpPr>
          <p:grpSpPr>
            <a:xfrm>
              <a:off x="0" y="672"/>
              <a:ext cx="1799" cy="1982"/>
              <a:chOff x="0" y="672"/>
              <a:chExt cx="1799" cy="1982"/>
            </a:xfrm>
          </p:grpSpPr>
          <p:sp>
            <p:nvSpPr>
              <p:cNvPr id="2059" name="Rectangle 5"/>
              <p:cNvSpPr/>
              <p:nvPr/>
            </p:nvSpPr>
            <p:spPr>
              <a:xfrm>
                <a:off x="361" y="2257"/>
                <a:ext cx="356" cy="397"/>
              </a:xfrm>
              <a:prstGeom prst="rect">
                <a:avLst/>
              </a:prstGeom>
              <a:solidFill>
                <a:srgbClr val="9999CC"/>
              </a:solidFill>
              <a:ln w="9525">
                <a:noFill/>
              </a:ln>
            </p:spPr>
            <p:txBody>
              <a:bodyPr wrap="none" anchor="ctr" anchorCtr="0"/>
              <a:lstStyle/>
              <a:p>
                <a:pPr lvl="0"/>
                <a:endParaRPr lang="en-US" altLang="x-none" dirty="0">
                  <a:latin typeface="Arial" panose="020B0604020202020204" pitchFamily="34" charset="0"/>
                </a:endParaRPr>
              </a:p>
            </p:txBody>
          </p:sp>
          <p:sp>
            <p:nvSpPr>
              <p:cNvPr id="2060" name="Rectangle 6"/>
              <p:cNvSpPr/>
              <p:nvPr/>
            </p:nvSpPr>
            <p:spPr>
              <a:xfrm>
                <a:off x="1081" y="1065"/>
                <a:ext cx="355" cy="398"/>
              </a:xfrm>
              <a:prstGeom prst="rect">
                <a:avLst/>
              </a:prstGeom>
              <a:solidFill>
                <a:srgbClr val="CCCCE6"/>
              </a:solidFill>
              <a:ln w="9525">
                <a:noFill/>
              </a:ln>
            </p:spPr>
            <p:txBody>
              <a:bodyPr wrap="none" anchor="ctr" anchorCtr="0"/>
              <a:lstStyle/>
              <a:p>
                <a:pPr lvl="0"/>
                <a:endParaRPr lang="en-US" altLang="x-none" dirty="0">
                  <a:latin typeface="Arial" panose="020B0604020202020204" pitchFamily="34" charset="0"/>
                </a:endParaRPr>
              </a:p>
            </p:txBody>
          </p:sp>
          <p:sp>
            <p:nvSpPr>
              <p:cNvPr id="2061" name="Rectangle 7"/>
              <p:cNvSpPr/>
              <p:nvPr/>
            </p:nvSpPr>
            <p:spPr>
              <a:xfrm>
                <a:off x="1437" y="672"/>
                <a:ext cx="362" cy="393"/>
              </a:xfrm>
              <a:prstGeom prst="rect">
                <a:avLst/>
              </a:prstGeom>
              <a:solidFill>
                <a:srgbClr val="CCCCE6"/>
              </a:solidFill>
              <a:ln w="9525">
                <a:noFill/>
              </a:ln>
            </p:spPr>
            <p:txBody>
              <a:bodyPr wrap="none" anchor="ctr" anchorCtr="0"/>
              <a:lstStyle/>
              <a:p>
                <a:pPr lvl="0"/>
                <a:endParaRPr lang="en-US" altLang="x-none" dirty="0">
                  <a:latin typeface="Arial" panose="020B0604020202020204" pitchFamily="34" charset="0"/>
                </a:endParaRPr>
              </a:p>
            </p:txBody>
          </p:sp>
          <p:sp>
            <p:nvSpPr>
              <p:cNvPr id="2062" name="Rectangle 8"/>
              <p:cNvSpPr/>
              <p:nvPr/>
            </p:nvSpPr>
            <p:spPr>
              <a:xfrm>
                <a:off x="719" y="2257"/>
                <a:ext cx="361" cy="397"/>
              </a:xfrm>
              <a:prstGeom prst="rect">
                <a:avLst/>
              </a:prstGeom>
              <a:solidFill>
                <a:srgbClr val="00007D"/>
              </a:solidFill>
              <a:ln w="9525">
                <a:noFill/>
              </a:ln>
            </p:spPr>
            <p:txBody>
              <a:bodyPr wrap="none" anchor="ctr" anchorCtr="0"/>
              <a:lstStyle/>
              <a:p>
                <a:pPr lvl="0"/>
                <a:endParaRPr lang="en-US" altLang="x-none" dirty="0">
                  <a:latin typeface="Arial" panose="020B0604020202020204" pitchFamily="34" charset="0"/>
                </a:endParaRPr>
              </a:p>
            </p:txBody>
          </p:sp>
          <p:sp>
            <p:nvSpPr>
              <p:cNvPr id="2063" name="Rectangle 9"/>
              <p:cNvSpPr/>
              <p:nvPr/>
            </p:nvSpPr>
            <p:spPr>
              <a:xfrm>
                <a:off x="1437" y="1065"/>
                <a:ext cx="362" cy="398"/>
              </a:xfrm>
              <a:prstGeom prst="rect">
                <a:avLst/>
              </a:prstGeom>
              <a:solidFill>
                <a:srgbClr val="9999CC"/>
              </a:solidFill>
              <a:ln w="9525">
                <a:noFill/>
              </a:ln>
            </p:spPr>
            <p:txBody>
              <a:bodyPr wrap="none" anchor="ctr" anchorCtr="0"/>
              <a:lstStyle/>
              <a:p>
                <a:pPr lvl="0"/>
                <a:endParaRPr lang="en-US" altLang="x-none" dirty="0">
                  <a:latin typeface="Arial" panose="020B0604020202020204" pitchFamily="34" charset="0"/>
                </a:endParaRPr>
              </a:p>
            </p:txBody>
          </p:sp>
          <p:sp>
            <p:nvSpPr>
              <p:cNvPr id="2064" name="Rectangle 10"/>
              <p:cNvSpPr/>
              <p:nvPr/>
            </p:nvSpPr>
            <p:spPr>
              <a:xfrm>
                <a:off x="719" y="1464"/>
                <a:ext cx="361" cy="392"/>
              </a:xfrm>
              <a:prstGeom prst="rect">
                <a:avLst/>
              </a:prstGeom>
              <a:solidFill>
                <a:srgbClr val="CCCCE6"/>
              </a:solidFill>
              <a:ln w="9525">
                <a:noFill/>
              </a:ln>
            </p:spPr>
            <p:txBody>
              <a:bodyPr wrap="none" anchor="ctr" anchorCtr="0"/>
              <a:lstStyle/>
              <a:p>
                <a:pPr lvl="0"/>
                <a:endParaRPr lang="en-US" altLang="x-none" dirty="0">
                  <a:latin typeface="Arial" panose="020B0604020202020204" pitchFamily="34" charset="0"/>
                </a:endParaRPr>
              </a:p>
            </p:txBody>
          </p:sp>
          <p:sp>
            <p:nvSpPr>
              <p:cNvPr id="2065" name="Rectangle 11"/>
              <p:cNvSpPr/>
              <p:nvPr/>
            </p:nvSpPr>
            <p:spPr>
              <a:xfrm>
                <a:off x="0" y="1464"/>
                <a:ext cx="360" cy="392"/>
              </a:xfrm>
              <a:prstGeom prst="rect">
                <a:avLst/>
              </a:prstGeom>
              <a:solidFill>
                <a:srgbClr val="00007D"/>
              </a:solidFill>
              <a:ln w="9525">
                <a:noFill/>
              </a:ln>
            </p:spPr>
            <p:txBody>
              <a:bodyPr wrap="none" anchor="ctr" anchorCtr="0"/>
              <a:lstStyle/>
              <a:p>
                <a:pPr lvl="0"/>
                <a:endParaRPr lang="en-US" altLang="x-none" dirty="0">
                  <a:latin typeface="Arial" panose="020B0604020202020204" pitchFamily="34" charset="0"/>
                </a:endParaRPr>
              </a:p>
            </p:txBody>
          </p:sp>
          <p:sp>
            <p:nvSpPr>
              <p:cNvPr id="2066" name="Rectangle 12"/>
              <p:cNvSpPr/>
              <p:nvPr/>
            </p:nvSpPr>
            <p:spPr>
              <a:xfrm>
                <a:off x="1081" y="1464"/>
                <a:ext cx="355" cy="392"/>
              </a:xfrm>
              <a:prstGeom prst="rect">
                <a:avLst/>
              </a:prstGeom>
              <a:solidFill>
                <a:srgbClr val="9999CC"/>
              </a:solidFill>
              <a:ln w="9525">
                <a:noFill/>
              </a:ln>
            </p:spPr>
            <p:txBody>
              <a:bodyPr wrap="none" anchor="ctr" anchorCtr="0"/>
              <a:lstStyle/>
              <a:p>
                <a:pPr lvl="0"/>
                <a:endParaRPr lang="en-US" altLang="x-none" dirty="0">
                  <a:latin typeface="Arial" panose="020B0604020202020204" pitchFamily="34" charset="0"/>
                </a:endParaRPr>
              </a:p>
            </p:txBody>
          </p:sp>
          <p:sp>
            <p:nvSpPr>
              <p:cNvPr id="2067" name="Rectangle 13"/>
              <p:cNvSpPr/>
              <p:nvPr/>
            </p:nvSpPr>
            <p:spPr>
              <a:xfrm>
                <a:off x="361" y="1857"/>
                <a:ext cx="356" cy="399"/>
              </a:xfrm>
              <a:prstGeom prst="rect">
                <a:avLst/>
              </a:prstGeom>
              <a:solidFill>
                <a:srgbClr val="CCCCE6"/>
              </a:solidFill>
              <a:ln w="9525">
                <a:noFill/>
              </a:ln>
            </p:spPr>
            <p:txBody>
              <a:bodyPr wrap="none" anchor="ctr" anchorCtr="0"/>
              <a:lstStyle/>
              <a:p>
                <a:pPr lvl="0"/>
                <a:endParaRPr lang="en-US" altLang="x-none" dirty="0">
                  <a:latin typeface="Arial" panose="020B0604020202020204" pitchFamily="34" charset="0"/>
                </a:endParaRPr>
              </a:p>
            </p:txBody>
          </p:sp>
          <p:sp>
            <p:nvSpPr>
              <p:cNvPr id="2068" name="Rectangle 14"/>
              <p:cNvSpPr/>
              <p:nvPr/>
            </p:nvSpPr>
            <p:spPr>
              <a:xfrm>
                <a:off x="719" y="1857"/>
                <a:ext cx="361" cy="399"/>
              </a:xfrm>
              <a:prstGeom prst="rect">
                <a:avLst/>
              </a:prstGeom>
              <a:solidFill>
                <a:srgbClr val="9999CC"/>
              </a:solidFill>
              <a:ln w="9525">
                <a:noFill/>
              </a:ln>
            </p:spPr>
            <p:txBody>
              <a:bodyPr wrap="none" anchor="ctr" anchorCtr="0"/>
              <a:lstStyle/>
              <a:p>
                <a:pPr lvl="0"/>
                <a:endParaRPr lang="en-US" altLang="x-none" dirty="0">
                  <a:latin typeface="Arial" panose="020B0604020202020204" pitchFamily="34" charset="0"/>
                </a:endParaRPr>
              </a:p>
            </p:txBody>
          </p:sp>
        </p:grpSp>
      </p:grpSp>
      <p:sp>
        <p:nvSpPr>
          <p:cNvPr id="2051" name="Rectangle 15"/>
          <p:cNvSpPr>
            <a:spLocks noGrp="1"/>
          </p:cNvSpPr>
          <p:nvPr>
            <p:ph type="title"/>
          </p:nvPr>
        </p:nvSpPr>
        <p:spPr>
          <a:xfrm>
            <a:off x="457200" y="457200"/>
            <a:ext cx="8218488" cy="1360488"/>
          </a:xfrm>
          <a:prstGeom prst="rect">
            <a:avLst/>
          </a:prstGeom>
          <a:noFill/>
          <a:ln w="9525">
            <a:noFill/>
          </a:ln>
        </p:spPr>
        <p:txBody>
          <a:bodyPr lIns="90000" tIns="46800" rIns="90000" bIns="46800" anchor="ctr" anchorCtr="0"/>
          <a:lstStyle/>
          <a:p>
            <a:pPr lvl="0"/>
            <a:r>
              <a:rPr dirty="0"/>
              <a:t>Click to edit the title text format</a:t>
            </a:r>
            <a:endParaRPr dirty="0"/>
          </a:p>
        </p:txBody>
      </p:sp>
      <p:sp>
        <p:nvSpPr>
          <p:cNvPr id="2052" name="Rectangle 16"/>
          <p:cNvSpPr>
            <a:spLocks noGrp="1"/>
          </p:cNvSpPr>
          <p:nvPr>
            <p:ph type="body" idx="1"/>
          </p:nvPr>
        </p:nvSpPr>
        <p:spPr>
          <a:xfrm>
            <a:off x="457200" y="1981200"/>
            <a:ext cx="8218488" cy="4113213"/>
          </a:xfrm>
          <a:prstGeom prst="rect">
            <a:avLst/>
          </a:prstGeom>
          <a:noFill/>
          <a:ln w="9525">
            <a:noFill/>
          </a:ln>
        </p:spPr>
        <p:txBody>
          <a:bodyPr lIns="90000" tIns="46800" rIns="90000" bIns="46800"/>
          <a:lstStyle/>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
        <p:nvSpPr>
          <p:cNvPr id="2053" name="Text Box 17"/>
          <p:cNvSpPr txBox="1"/>
          <p:nvPr/>
        </p:nvSpPr>
        <p:spPr>
          <a:xfrm>
            <a:off x="457200" y="6248400"/>
            <a:ext cx="2133600" cy="457200"/>
          </a:xfrm>
          <a:prstGeom prst="rect">
            <a:avLst/>
          </a:prstGeom>
          <a:noFill/>
          <a:ln w="9525">
            <a:noFill/>
          </a:ln>
        </p:spPr>
        <p:txBody>
          <a:bodyPr wrap="none" anchor="ctr" anchorCtr="0"/>
          <a:lstStyle/>
          <a:p>
            <a:pPr lvl="0"/>
            <a:endParaRPr lang="en-US" altLang="x-none" dirty="0">
              <a:latin typeface="Arial" panose="020B0604020202020204" pitchFamily="34" charset="0"/>
            </a:endParaRPr>
          </a:p>
        </p:txBody>
      </p:sp>
      <p:sp>
        <p:nvSpPr>
          <p:cNvPr id="2054" name="Text Box 18"/>
          <p:cNvSpPr txBox="1"/>
          <p:nvPr/>
        </p:nvSpPr>
        <p:spPr>
          <a:xfrm>
            <a:off x="3124200" y="6248400"/>
            <a:ext cx="2895600" cy="457200"/>
          </a:xfrm>
          <a:prstGeom prst="rect">
            <a:avLst/>
          </a:prstGeom>
          <a:noFill/>
          <a:ln w="9525">
            <a:noFill/>
          </a:ln>
        </p:spPr>
        <p:txBody>
          <a:bodyPr wrap="none" anchor="ctr" anchorCtr="0"/>
          <a:lstStyle/>
          <a:p>
            <a:pPr lvl="0"/>
            <a:endParaRPr lang="en-US" altLang="x-none" dirty="0">
              <a:latin typeface="Arial" panose="020B0604020202020204" pitchFamily="34" charset="0"/>
            </a:endParaRPr>
          </a:p>
        </p:txBody>
      </p:sp>
      <p:sp>
        <p:nvSpPr>
          <p:cNvPr id="2" name="Rectangle 19"/>
          <p:cNvSpPr>
            <a:spLocks noGrp="1" noChangeArrowheads="1"/>
          </p:cNvSpPr>
          <p:nvPr>
            <p:ph type="sldNum"/>
          </p:nvPr>
        </p:nvSpPr>
        <p:spPr bwMode="auto">
          <a:xfrm>
            <a:off x="6553200" y="6248400"/>
            <a:ext cx="21224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lstStyle>
            <a:lvl1pPr algn="r">
              <a:buFontTx/>
              <a:defRPr sz="1200">
                <a:solidFill>
                  <a:srgbClr val="000000"/>
                </a:solidFill>
                <a:latin typeface="Arial Black" panose="020B0A04020102020204" pitchFamily="34" charset="0"/>
              </a:defRPr>
            </a:lvl1p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2pPr>
      <a:lvl3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3pPr>
      <a:lvl4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4pPr>
      <a:lvl5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5pPr>
      <a:lvl6pPr marL="2514600" indent="-228600"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6pPr>
      <a:lvl7pPr marL="2971800" indent="-228600"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7pPr>
      <a:lvl8pPr marL="3429000" indent="-228600"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8pPr>
      <a:lvl9pPr marL="3886200" indent="-228600"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9pPr>
    </p:titleStyle>
    <p:bodyStyle>
      <a:lvl1pPr marL="342900" indent="-342900" algn="l" defTabSz="44958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4958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4958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lvl="0" defTabSz="449580" eaLnBrk="1" hangingPunct="1">
              <a:buClrTx/>
              <a:buNone/>
              <a:tabLst>
                <a:tab pos="723900" algn="l"/>
                <a:tab pos="1447800" algn="l"/>
              </a:tabLst>
            </a:pPr>
            <a:fld id="{9A0DB2DC-4C9A-4742-B13C-FB6460FD3503}" type="slidenum">
              <a:rPr lang="en-US" altLang="x-none" smtClean="0">
                <a:cs typeface="DejaVu Sans" panose="020B0606030804020204" charset="0"/>
              </a:rPr>
            </a:fld>
            <a:endParaRPr lang="en-US" altLang="x-none" dirty="0">
              <a:latin typeface="Arial" panose="020B0604020202020204" pitchFamily="34" charset="0"/>
              <a:cs typeface="DejaVu Sans" panose="020B0606030804020204" charset="0"/>
            </a:endParaRPr>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GI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hyperlink" Target="https://www.google.com/search?q=What+is+cathode+ray+tube+explain+with+diagram?&amp;hl=en&amp;tbm=isch&amp;source=iu&amp;ictx=1&amp;fir=wSOqf7gkKwD5eM%2ClFqGxE6SVTsINM%2C_&amp;vet=1&amp;usg=AI4_-kTODZ_I2zyhL2DUPj6BqJiKnIrVbw&amp;sa=X&amp;ved=2ahUKEwiFk7eM4fL0AhXir1YBHaFzCncQ9QF6BAgGEAE" TargetMode="Externa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8.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ext Box 1"/>
          <p:cNvSpPr txBox="1"/>
          <p:nvPr/>
        </p:nvSpPr>
        <p:spPr>
          <a:xfrm>
            <a:off x="3124200" y="1676400"/>
            <a:ext cx="6019800" cy="3429000"/>
          </a:xfrm>
          <a:prstGeom prst="rect">
            <a:avLst/>
          </a:prstGeom>
          <a:noFill/>
          <a:ln w="9525">
            <a:noFill/>
          </a:ln>
        </p:spPr>
        <p:txBody>
          <a:bodyPr anchor="ctr" anchorCtr="0"/>
          <a:lstStyle/>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IN" sz="5000" dirty="0">
                <a:solidFill>
                  <a:srgbClr val="FFFFFF"/>
                </a:solidFill>
                <a:latin typeface="Arial" panose="020B0604020202020204" pitchFamily="34" charset="0"/>
              </a:rPr>
              <a:t>Graphics </a:t>
            </a:r>
            <a:endParaRPr lang="en-US" altLang="en-IN" sz="5000" dirty="0">
              <a:solidFill>
                <a:srgbClr val="FFFFFF"/>
              </a:solidFill>
              <a:latin typeface="Arial" panose="020B0604020202020204" pitchFamily="34" charset="0"/>
            </a:endParaRPr>
          </a:p>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IN" sz="5000" dirty="0">
                <a:solidFill>
                  <a:srgbClr val="FFFFFF"/>
                </a:solidFill>
                <a:latin typeface="Arial" panose="020B0604020202020204" pitchFamily="34" charset="0"/>
              </a:rPr>
              <a:t>Cathode Ray Tube</a:t>
            </a:r>
            <a:endParaRPr lang="en-US" altLang="en-IN" sz="5000" dirty="0">
              <a:solidFill>
                <a:srgbClr val="FFFFFF"/>
              </a:solidFill>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85800" y="914400"/>
            <a:ext cx="6934200" cy="2514600"/>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FF00"/>
                </a:solidFill>
              </a:rPr>
              <a:t> • In CRT monitors there are two techniques of displaying images: </a:t>
            </a:r>
            <a:endParaRPr lang="en-US" sz="2800" dirty="0">
              <a:solidFill>
                <a:srgbClr val="FFFF00"/>
              </a:solidFill>
            </a:endParaRPr>
          </a:p>
        </p:txBody>
      </p:sp>
      <p:sp>
        <p:nvSpPr>
          <p:cNvPr id="7" name="Right Arrow 6"/>
          <p:cNvSpPr/>
          <p:nvPr/>
        </p:nvSpPr>
        <p:spPr>
          <a:xfrm>
            <a:off x="0" y="4038600"/>
            <a:ext cx="1219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0" y="5105400"/>
            <a:ext cx="1295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47800" y="3962400"/>
            <a:ext cx="7315200" cy="461665"/>
          </a:xfrm>
          <a:prstGeom prst="rect">
            <a:avLst/>
          </a:prstGeom>
        </p:spPr>
        <p:txBody>
          <a:bodyPr wrap="square">
            <a:spAutoFit/>
          </a:bodyPr>
          <a:lstStyle/>
          <a:p>
            <a:r>
              <a:rPr lang="en-US" sz="2400" dirty="0" smtClean="0">
                <a:solidFill>
                  <a:schemeClr val="tx1"/>
                </a:solidFill>
              </a:rPr>
              <a:t>Random(vector) </a:t>
            </a:r>
            <a:r>
              <a:rPr lang="en-US" sz="2400" dirty="0" smtClean="0">
                <a:solidFill>
                  <a:schemeClr val="tx1"/>
                </a:solidFill>
              </a:rPr>
              <a:t>scan </a:t>
            </a:r>
            <a:r>
              <a:rPr lang="en-US" sz="2400" dirty="0" smtClean="0">
                <a:solidFill>
                  <a:schemeClr val="tx1"/>
                </a:solidFill>
              </a:rPr>
              <a:t>display</a:t>
            </a:r>
            <a:endParaRPr lang="en-US" sz="2400" dirty="0"/>
          </a:p>
        </p:txBody>
      </p:sp>
      <p:sp>
        <p:nvSpPr>
          <p:cNvPr id="11" name="Rectangle 10"/>
          <p:cNvSpPr/>
          <p:nvPr/>
        </p:nvSpPr>
        <p:spPr>
          <a:xfrm>
            <a:off x="1600200" y="5181600"/>
            <a:ext cx="4114800" cy="461665"/>
          </a:xfrm>
          <a:prstGeom prst="rect">
            <a:avLst/>
          </a:prstGeom>
        </p:spPr>
        <p:txBody>
          <a:bodyPr wrap="square">
            <a:spAutoFit/>
          </a:bodyPr>
          <a:lstStyle/>
          <a:p>
            <a:r>
              <a:rPr lang="en-US" sz="2400" dirty="0" smtClean="0">
                <a:solidFill>
                  <a:schemeClr val="tx1"/>
                </a:solidFill>
              </a:rPr>
              <a:t>Raster </a:t>
            </a:r>
            <a:r>
              <a:rPr lang="en-US" sz="2400" dirty="0" smtClean="0">
                <a:solidFill>
                  <a:schemeClr val="tx1"/>
                </a:solidFill>
              </a:rPr>
              <a:t>scan </a:t>
            </a:r>
            <a:r>
              <a:rPr lang="en-US" sz="2400" dirty="0" smtClean="0">
                <a:solidFill>
                  <a:schemeClr val="tx1"/>
                </a:solidFill>
              </a:rPr>
              <a:t>display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2667000"/>
            <a:ext cx="7086600" cy="923330"/>
          </a:xfrm>
          <a:prstGeom prst="rect">
            <a:avLst/>
          </a:prstGeom>
          <a:noFill/>
        </p:spPr>
        <p:txBody>
          <a:bodyPr wrap="square" lIns="91440" tIns="45720" rIns="91440" bIns="45720">
            <a:spAutoFit/>
          </a:bodyPr>
          <a:lstStyle/>
          <a:p>
            <a:pPr algn="ct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Rectangle 4"/>
          <p:cNvSpPr/>
          <p:nvPr/>
        </p:nvSpPr>
        <p:spPr>
          <a:xfrm>
            <a:off x="0" y="1066800"/>
            <a:ext cx="9144000" cy="6000750"/>
          </a:xfrm>
          <a:prstGeom prst="rect">
            <a:avLst/>
          </a:prstGeom>
        </p:spPr>
        <p:txBody>
          <a:bodyPr wrap="square">
            <a:spAutoFit/>
          </a:bodyPr>
          <a:lstStyle/>
          <a:p>
            <a:pPr>
              <a:buFontTx/>
              <a:buChar char="-"/>
            </a:pPr>
            <a:r>
              <a:rPr lang="en-US" sz="2400" dirty="0" smtClean="0">
                <a:solidFill>
                  <a:schemeClr val="tx1"/>
                </a:solidFill>
              </a:rPr>
              <a:t> Electron </a:t>
            </a:r>
            <a:r>
              <a:rPr lang="en-US" sz="2400" dirty="0" smtClean="0">
                <a:solidFill>
                  <a:schemeClr val="tx1"/>
                </a:solidFill>
              </a:rPr>
              <a:t>beam is directed only to the points of the screen where a picture is to be drawn </a:t>
            </a:r>
            <a:r>
              <a:rPr lang="en-US" sz="2400" dirty="0" err="1" smtClean="0">
                <a:solidFill>
                  <a:schemeClr val="tx1"/>
                </a:solidFill>
              </a:rPr>
              <a:t>eg</a:t>
            </a:r>
            <a:r>
              <a:rPr lang="en-US" sz="2400" dirty="0" smtClean="0">
                <a:solidFill>
                  <a:schemeClr val="tx1"/>
                </a:solidFill>
              </a:rPr>
              <a:t>. (oscilloscope and radar device</a:t>
            </a:r>
            <a:r>
              <a:rPr lang="en-US" sz="2400" dirty="0" smtClean="0">
                <a:solidFill>
                  <a:schemeClr val="tx1"/>
                </a:solidFill>
              </a:rPr>
              <a:t>). </a:t>
            </a:r>
            <a:endParaRPr lang="en-US" sz="2400" dirty="0" smtClean="0">
              <a:solidFill>
                <a:schemeClr val="tx1"/>
              </a:solidFill>
            </a:endParaRPr>
          </a:p>
          <a:p>
            <a:pPr>
              <a:buFontTx/>
              <a:buChar char="-"/>
            </a:pPr>
            <a:endParaRPr lang="en-US" sz="2400" dirty="0" smtClean="0">
              <a:solidFill>
                <a:schemeClr val="tx1"/>
              </a:solidFill>
            </a:endParaRPr>
          </a:p>
          <a:p>
            <a:r>
              <a:rPr lang="en-US" sz="2400" dirty="0" smtClean="0">
                <a:solidFill>
                  <a:schemeClr val="tx1"/>
                </a:solidFill>
              </a:rPr>
              <a:t> - Refresh </a:t>
            </a:r>
            <a:r>
              <a:rPr lang="en-US" sz="2400" dirty="0" smtClean="0">
                <a:solidFill>
                  <a:schemeClr val="tx1"/>
                </a:solidFill>
              </a:rPr>
              <a:t>rate depends on the number of lines to be displayed</a:t>
            </a:r>
            <a:r>
              <a:rPr lang="en-US" sz="2400" dirty="0" smtClean="0">
                <a:solidFill>
                  <a:schemeClr val="tx1"/>
                </a:solidFill>
              </a:rPr>
              <a:t>.</a:t>
            </a:r>
            <a:endParaRPr lang="en-US" sz="2400" dirty="0" smtClean="0">
              <a:solidFill>
                <a:schemeClr val="tx1"/>
              </a:solidFill>
            </a:endParaRPr>
          </a:p>
          <a:p>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Picture definition is stored as a set of line drawing commands in system memory called display file (or display program or display list</a:t>
            </a:r>
            <a:r>
              <a:rPr lang="en-US" sz="2400" dirty="0" smtClean="0">
                <a:solidFill>
                  <a:schemeClr val="tx1"/>
                </a:solidFill>
              </a:rPr>
              <a:t>).</a:t>
            </a:r>
            <a:endParaRPr lang="en-US" sz="2400" dirty="0" smtClean="0">
              <a:solidFill>
                <a:schemeClr val="tx1"/>
              </a:solidFill>
            </a:endParaRPr>
          </a:p>
          <a:p>
            <a:r>
              <a:rPr lang="en-US" sz="2400" dirty="0" smtClean="0">
                <a:solidFill>
                  <a:schemeClr val="tx1"/>
                </a:solidFill>
              </a:rPr>
              <a:t> -  </a:t>
            </a:r>
            <a:r>
              <a:rPr lang="en-US" sz="2400" dirty="0" smtClean="0">
                <a:solidFill>
                  <a:schemeClr val="tx1"/>
                </a:solidFill>
              </a:rPr>
              <a:t>To display a specified picture the system cycles through the set of commands in display file, drawing each component line in turn. After all line drawing commands have been processed, the system cycles back to the first line command in the </a:t>
            </a:r>
            <a:r>
              <a:rPr lang="en-US" sz="2400" dirty="0" smtClean="0">
                <a:solidFill>
                  <a:schemeClr val="tx1"/>
                </a:solidFill>
              </a:rPr>
              <a:t>list.</a:t>
            </a:r>
            <a:endParaRPr lang="en-US" sz="2400" dirty="0" smtClean="0">
              <a:solidFill>
                <a:schemeClr val="tx1"/>
              </a:solidFill>
            </a:endParaRPr>
          </a:p>
          <a:p>
            <a:r>
              <a:rPr lang="en-US" sz="2400" dirty="0" smtClean="0"/>
              <a:t> – </a:t>
            </a:r>
            <a:endParaRPr lang="en-US" sz="2400" dirty="0" smtClean="0">
              <a:solidFill>
                <a:schemeClr val="tx1"/>
              </a:solidFill>
            </a:endParaRPr>
          </a:p>
          <a:p>
            <a:r>
              <a:rPr lang="en-US" sz="2400" dirty="0" smtClean="0">
                <a:solidFill>
                  <a:schemeClr val="tx1"/>
                </a:solidFill>
              </a:rPr>
              <a:t>- Random </a:t>
            </a:r>
            <a:r>
              <a:rPr lang="en-US" sz="2400" dirty="0" smtClean="0">
                <a:solidFill>
                  <a:schemeClr val="tx1"/>
                </a:solidFill>
              </a:rPr>
              <a:t>scan displays are designed to draw all the components of a picture 30 to 60 times each </a:t>
            </a:r>
            <a:r>
              <a:rPr lang="en-US" sz="2400" dirty="0" smtClean="0">
                <a:solidFill>
                  <a:schemeClr val="tx1"/>
                </a:solidFill>
              </a:rPr>
              <a:t>second.</a:t>
            </a:r>
            <a:endParaRPr lang="en-US" sz="2400" dirty="0" smtClean="0">
              <a:solidFill>
                <a:schemeClr val="tx1"/>
              </a:solidFill>
            </a:endParaRPr>
          </a:p>
          <a:p>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mputer Graphics Basics"/>
          <p:cNvPicPr>
            <a:picLocks noChangeAspect="1" noChangeArrowheads="1"/>
          </p:cNvPicPr>
          <p:nvPr/>
        </p:nvPicPr>
        <p:blipFill>
          <a:blip r:embed="rId1"/>
          <a:srcRect/>
          <a:stretch>
            <a:fillRect/>
          </a:stretch>
        </p:blipFill>
        <p:spPr bwMode="auto">
          <a:xfrm>
            <a:off x="228600" y="990600"/>
            <a:ext cx="8077200" cy="5867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817880" y="2252980"/>
            <a:ext cx="7797800" cy="3929380"/>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0200" y="2819400"/>
            <a:ext cx="5791200" cy="369332"/>
          </a:xfrm>
          <a:prstGeom prst="rect">
            <a:avLst/>
          </a:prstGeom>
          <a:noFill/>
        </p:spPr>
        <p:txBody>
          <a:bodyPr wrap="square" rtlCol="0">
            <a:spAutoFit/>
          </a:bodyPr>
          <a:lstStyle/>
          <a:p>
            <a:endParaRPr lang="en-US" dirty="0">
              <a:solidFill>
                <a:schemeClr val="tx1"/>
              </a:solidFill>
            </a:endParaRPr>
          </a:p>
        </p:txBody>
      </p:sp>
      <p:pic>
        <p:nvPicPr>
          <p:cNvPr id="26626" name="Picture 2" descr="Overview of Graphic Systems - ppt video online download"/>
          <p:cNvPicPr>
            <a:picLocks noChangeAspect="1" noChangeArrowheads="1"/>
          </p:cNvPicPr>
          <p:nvPr/>
        </p:nvPicPr>
        <p:blipFill>
          <a:blip r:embed="rId1"/>
          <a:srcRect/>
          <a:stretch>
            <a:fillRect/>
          </a:stretch>
        </p:blipFill>
        <p:spPr bwMode="auto">
          <a:xfrm>
            <a:off x="0" y="0"/>
            <a:ext cx="9144000" cy="685800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2967335"/>
            <a:ext cx="4572000" cy="923330"/>
          </a:xfrm>
          <a:prstGeom prst="rect">
            <a:avLst/>
          </a:prstGeom>
        </p:spPr>
        <p:txBody>
          <a:bodyPr>
            <a:spAutoFit/>
          </a:bodyPr>
          <a:lstStyle/>
          <a:p>
            <a:r>
              <a:rPr lang="en-US" dirty="0" smtClean="0"/>
              <a:t>-- Random scan displays are designed to draw all the components of a picture 30 to 60 times each second</a:t>
            </a:r>
            <a:endParaRPr lang="en-US" dirty="0"/>
          </a:p>
        </p:txBody>
      </p:sp>
      <p:sp>
        <p:nvSpPr>
          <p:cNvPr id="5" name="Rectangle 4"/>
          <p:cNvSpPr/>
          <p:nvPr/>
        </p:nvSpPr>
        <p:spPr>
          <a:xfrm>
            <a:off x="457200" y="762000"/>
            <a:ext cx="5006242" cy="923330"/>
          </a:xfrm>
          <a:prstGeom prst="rect">
            <a:avLst/>
          </a:prstGeom>
          <a:noFill/>
        </p:spPr>
        <p:txBody>
          <a:bodyPr wrap="squar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dvantage</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9" name="Right Arrow 8"/>
          <p:cNvSpPr/>
          <p:nvPr/>
        </p:nvSpPr>
        <p:spPr>
          <a:xfrm flipV="1">
            <a:off x="304800" y="2209801"/>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81000" y="32004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1905000"/>
            <a:ext cx="9144000" cy="2523768"/>
          </a:xfrm>
          <a:prstGeom prst="rect">
            <a:avLst/>
          </a:prstGeom>
          <a:noFill/>
        </p:spPr>
        <p:txBody>
          <a:bodyPr wrap="square" rtlCol="0">
            <a:spAutoFit/>
          </a:bodyPr>
          <a:lstStyle/>
          <a:p>
            <a:endParaRPr lang="en-US" dirty="0" smtClean="0"/>
          </a:p>
          <a:p>
            <a:r>
              <a:rPr lang="en-US" dirty="0" smtClean="0"/>
              <a:t>              </a:t>
            </a:r>
            <a:r>
              <a:rPr lang="en-US" sz="2000" dirty="0" smtClean="0">
                <a:solidFill>
                  <a:schemeClr val="tx1"/>
                </a:solidFill>
              </a:rPr>
              <a:t>High resolution &amp; better time interval.</a:t>
            </a:r>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             Better than raster for animation, requires only end point information.</a:t>
            </a:r>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             produces smooth line.</a:t>
            </a:r>
            <a:endParaRPr lang="en-US" sz="2000" dirty="0" smtClean="0">
              <a:solidFill>
                <a:schemeClr val="tx1"/>
              </a:solidFill>
            </a:endParaRPr>
          </a:p>
        </p:txBody>
      </p:sp>
      <p:sp>
        <p:nvSpPr>
          <p:cNvPr id="12" name="Right Arrow 11"/>
          <p:cNvSpPr/>
          <p:nvPr/>
        </p:nvSpPr>
        <p:spPr>
          <a:xfrm>
            <a:off x="457200" y="40386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4762843"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Disadvantage</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Right Arrow 2"/>
          <p:cNvSpPr/>
          <p:nvPr/>
        </p:nvSpPr>
        <p:spPr>
          <a:xfrm>
            <a:off x="0" y="22098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0" y="2133600"/>
            <a:ext cx="9144000" cy="1938992"/>
          </a:xfrm>
          <a:prstGeom prst="rect">
            <a:avLst/>
          </a:prstGeom>
          <a:noFill/>
        </p:spPr>
        <p:txBody>
          <a:bodyPr wrap="square" rtlCol="0">
            <a:spAutoFit/>
          </a:bodyPr>
          <a:lstStyle/>
          <a:p>
            <a:r>
              <a:rPr lang="en-US" sz="2400" dirty="0" smtClean="0">
                <a:solidFill>
                  <a:schemeClr val="tx1"/>
                </a:solidFill>
              </a:rPr>
              <a:t> </a:t>
            </a:r>
            <a:r>
              <a:rPr lang="en-US" sz="2400" dirty="0" smtClean="0">
                <a:solidFill>
                  <a:schemeClr val="tx1"/>
                </a:solidFill>
              </a:rPr>
              <a:t>     can’t fill area with patterns and manipulate bits.</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Random scan monitors cannot display realistic shades scenes.</a:t>
            </a:r>
            <a:endParaRPr lang="en-US" sz="2400" dirty="0" smtClean="0">
              <a:solidFill>
                <a:schemeClr val="tx1"/>
              </a:solidFill>
            </a:endParaRPr>
          </a:p>
          <a:p>
            <a:endParaRPr lang="en-US" sz="2400" dirty="0">
              <a:solidFill>
                <a:schemeClr val="tx1"/>
              </a:solidFill>
            </a:endParaRPr>
          </a:p>
        </p:txBody>
      </p:sp>
      <p:sp>
        <p:nvSpPr>
          <p:cNvPr id="6" name="Right Arrow 5"/>
          <p:cNvSpPr/>
          <p:nvPr/>
        </p:nvSpPr>
        <p:spPr>
          <a:xfrm>
            <a:off x="0" y="28194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0"/>
            <a:ext cx="9144000" cy="4108817"/>
          </a:xfrm>
          <a:prstGeom prst="rect">
            <a:avLst/>
          </a:prstGeom>
          <a:solidFill>
            <a:srgbClr val="FFFFFF"/>
          </a:solidFill>
          <a:ln w="9525">
            <a:noFill/>
            <a:miter lim="800000"/>
          </a:ln>
          <a:effectLst/>
        </p:spPr>
        <p:txBody>
          <a:bodyPr vert="horz" wrap="square" lIns="91440" tIns="45720" rIns="91440" bIns="45720" numCol="1" anchor="t" anchorCtr="0" compatLnSpc="1">
            <a:spAutoFit/>
          </a:bodyPr>
          <a:lstStyle/>
          <a:p>
            <a:pPr marL="0" marR="0" lvl="0" indent="0" algn="l" defTabSz="914400" rtl="0" eaLnBrk="1" fontAlgn="t" latinLnBrk="0" hangingPunct="1">
              <a:lnSpc>
                <a:spcPct val="100000"/>
              </a:lnSpc>
              <a:spcBef>
                <a:spcPct val="0"/>
              </a:spcBef>
              <a:spcAft>
                <a:spcPct val="0"/>
              </a:spcAft>
              <a:buClrTx/>
              <a:buSzTx/>
              <a:buFontTx/>
              <a:buNone/>
            </a:pPr>
            <a:br>
              <a:rPr kumimoji="0" lang="en-US" sz="18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hlinkClick r:id="rId1"/>
              </a:rPr>
            </a:br>
            <a:r>
              <a:rPr kumimoji="0" lang="en-US" sz="18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hlinkClick r:id="rId1"/>
              </a:rPr>
              <a:t>  </a:t>
            </a:r>
            <a:r>
              <a:rPr kumimoji="0" lang="en-US" sz="75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rPr>
              <a:t> </a:t>
            </a:r>
            <a:r>
              <a:rPr kumimoji="0" lang="en-US" sz="18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rPr>
              <a:t>                               </a:t>
            </a:r>
            <a:endParaRPr kumimoji="0" lang="en-US" sz="18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8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A cathode-ray tube (CRT) is a vacuum tube containing one or more electron guns, the beams of </a:t>
            </a:r>
            <a:r>
              <a:rPr kumimoji="0" lang="en-US" sz="2800" b="1"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which are manipulated to display images on a phosphorescent screen</a:t>
            </a:r>
            <a:r>
              <a:rPr kumimoji="0" lang="en-US" sz="28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The images may represent electrical waveforms (oscilloscope), pictures (television set, computer monitor), radar targets, or other phenomena</a:t>
            </a:r>
            <a:r>
              <a:rPr kumimoji="0" lang="en-US" sz="12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a:t>
            </a:r>
            <a:endParaRPr kumimoji="0" lang="en-US" sz="18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endParaRPr>
          </a:p>
        </p:txBody>
      </p:sp>
      <p:pic>
        <p:nvPicPr>
          <p:cNvPr id="6" name="Picture 2" descr="Image result for cathode ray tube pdf">
            <a:hlinkClick r:id="rId1"/>
          </p:cNvPr>
          <p:cNvPicPr>
            <a:picLocks noChangeAspect="1" noChangeArrowheads="1"/>
          </p:cNvPicPr>
          <p:nvPr/>
        </p:nvPicPr>
        <p:blipFill>
          <a:blip r:embed="rId2"/>
          <a:srcRect/>
          <a:stretch>
            <a:fillRect/>
          </a:stretch>
        </p:blipFill>
        <p:spPr bwMode="auto">
          <a:xfrm flipV="1">
            <a:off x="1676400" y="6534149"/>
            <a:ext cx="2066925" cy="4571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1"/>
          <p:cNvSpPr txBox="1"/>
          <p:nvPr/>
        </p:nvSpPr>
        <p:spPr>
          <a:xfrm>
            <a:off x="6553200" y="6248400"/>
            <a:ext cx="2133600" cy="457200"/>
          </a:xfrm>
          <a:prstGeom prst="rect">
            <a:avLst/>
          </a:prstGeom>
          <a:noFill/>
          <a:ln w="9525">
            <a:noFill/>
          </a:ln>
        </p:spPr>
        <p:txBody>
          <a:bodyPr lIns="90000" tIns="46800" rIns="90000" bIns="46800" anchor="b" anchorCtr="0"/>
          <a:p>
            <a:pPr algn="r" defTabSz="449580" eaLnBrk="1" hangingPunct="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z="1200" dirty="0">
                <a:solidFill>
                  <a:srgbClr val="000000"/>
                </a:solidFill>
                <a:latin typeface="Arial Black" panose="020B0A04020102020204" pitchFamily="34" charset="0"/>
              </a:rPr>
            </a:fld>
            <a:endParaRPr lang="en-US" altLang="x-none" sz="1200" dirty="0">
              <a:solidFill>
                <a:srgbClr val="000000"/>
              </a:solidFill>
              <a:latin typeface="Arial Black" panose="020B0A04020102020204" pitchFamily="34" charset="0"/>
            </a:endParaRPr>
          </a:p>
        </p:txBody>
      </p:sp>
      <p:sp>
        <p:nvSpPr>
          <p:cNvPr id="9219" name="Text Box 3"/>
          <p:cNvSpPr txBox="1">
            <a:spLocks noChangeArrowheads="1"/>
          </p:cNvSpPr>
          <p:nvPr/>
        </p:nvSpPr>
        <p:spPr bwMode="auto">
          <a:xfrm>
            <a:off x="152400" y="1524000"/>
            <a:ext cx="3263900" cy="449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WenQuanYi Micro Hei" charset="0"/>
                <a:cs typeface="WenQuanYi Micro Hei" charset="0"/>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WenQuanYi Micro Hei" charset="0"/>
                <a:cs typeface="WenQuanYi Micro Hei" charset="0"/>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WenQuanYi Micro Hei" charset="0"/>
                <a:cs typeface="WenQuanYi Micro Hei" charset="0"/>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WenQuanYi Micro Hei" charset="0"/>
                <a:cs typeface="WenQuanYi Micro Hei" charset="0"/>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WenQuanYi Micro Hei" charset="0"/>
                <a:cs typeface="WenQuanYi Micro Hei" charset="0"/>
              </a:defRPr>
            </a:lvl5pPr>
            <a:lvl6pPr marL="2514600" indent="-228600" defTabSz="449580"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WenQuanYi Micro Hei" charset="0"/>
                <a:cs typeface="WenQuanYi Micro Hei" charset="0"/>
              </a:defRPr>
            </a:lvl6pPr>
            <a:lvl7pPr marL="2971800" indent="-228600" defTabSz="449580"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WenQuanYi Micro Hei" charset="0"/>
                <a:cs typeface="WenQuanYi Micro Hei" charset="0"/>
              </a:defRPr>
            </a:lvl7pPr>
            <a:lvl8pPr marL="3429000" indent="-228600" defTabSz="449580"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WenQuanYi Micro Hei" charset="0"/>
                <a:cs typeface="WenQuanYi Micro Hei" charset="0"/>
              </a:defRPr>
            </a:lvl8pPr>
            <a:lvl9pPr marL="3886200" indent="-228600" defTabSz="449580"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rgbClr val="000000"/>
                </a:solidFill>
                <a:latin typeface="Arial" panose="020B0604020202020204" pitchFamily="34" charset="0"/>
                <a:ea typeface="WenQuanYi Micro Hei" charset="0"/>
                <a:cs typeface="WenQuanYi Micro Hei" charset="0"/>
              </a:defRPr>
            </a:lvl9pPr>
          </a:lstStyle>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rPr>
              <a:t>     Monochrome</a:t>
            </a:r>
            <a:endPar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rPr>
              <a:t>     </a:t>
            </a:r>
            <a:r>
              <a:rPr kumimoji="0" lang="en-US" sz="2400" b="0" i="0" u="none" strike="noStrike" kern="1200" cap="none" spc="0" normalizeH="0" baseline="0" noProof="0" dirty="0" err="1" smtClean="0">
                <a:ln>
                  <a:noFill/>
                </a:ln>
                <a:solidFill>
                  <a:srgbClr val="000000"/>
                </a:solidFill>
                <a:effectLst/>
                <a:uLnTx/>
                <a:uFillTx/>
                <a:latin typeface="Times" pitchFamily="18" charset="0"/>
                <a:ea typeface="WenQuanYi Micro Hei" charset="0"/>
                <a:cs typeface="WenQuanYi Micro Hei" charset="0"/>
              </a:rPr>
              <a:t>Grayscale</a:t>
            </a:r>
            <a:endParaRPr kumimoji="0" lang="en-US" sz="2400" b="0" i="0" u="none" strike="noStrike" kern="1200" cap="none" spc="0" normalizeH="0" baseline="0" noProof="0" dirty="0" err="1"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7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rPr>
              <a:t>     Color</a:t>
            </a:r>
            <a:endParaRPr kumimoji="0" lang="en-US" sz="2400" b="0" i="0" u="none" strike="noStrike" kern="1200" cap="none" spc="0" normalizeH="0" baseline="0" noProof="0" dirty="0" smtClean="0">
              <a:ln>
                <a:noFill/>
              </a:ln>
              <a:solidFill>
                <a:srgbClr val="000000"/>
              </a:solidFill>
              <a:effectLst/>
              <a:uLnTx/>
              <a:uFillTx/>
              <a:latin typeface="Times" pitchFamily="18" charset="0"/>
              <a:ea typeface="WenQuanYi Micro Hei" charset="0"/>
              <a:cs typeface="WenQuanYi Micro Hei" charset="0"/>
            </a:endParaRPr>
          </a:p>
          <a:p>
            <a:pPr marL="342900" marR="0" lvl="0" indent="-342900" algn="l" defTabSz="449580" rtl="0" eaLnBrk="1" fontAlgn="base" latinLnBrk="0" hangingPunct="1">
              <a:lnSpc>
                <a:spcPct val="100000"/>
              </a:lnSpc>
              <a:spcBef>
                <a:spcPts val="800"/>
              </a:spcBef>
              <a:spcAft>
                <a:spcPct val="0"/>
              </a:spcAft>
              <a:buClr>
                <a:schemeClr val="accent2">
                  <a:lumMod val="75000"/>
                </a:schemeClr>
              </a:buClr>
              <a:buSzPct val="131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endParaRPr kumimoji="0" lang="en-US" sz="2200" b="0" i="0" u="none" strike="noStrike" kern="1200" cap="none" spc="0" normalizeH="0" baseline="0" noProof="0" dirty="0" smtClean="0">
              <a:ln>
                <a:noFill/>
              </a:ln>
              <a:solidFill>
                <a:srgbClr val="000000"/>
              </a:solidFill>
              <a:effectLst/>
              <a:uLnTx/>
              <a:uFillTx/>
              <a:latin typeface="Arial" panose="020B0604020202020204" pitchFamily="34" charset="0"/>
              <a:ea typeface="WenQuanYi Micro Hei" charset="0"/>
              <a:cs typeface="WenQuanYi Micro Hei" charset="0"/>
            </a:endParaRPr>
          </a:p>
        </p:txBody>
      </p:sp>
      <p:sp>
        <p:nvSpPr>
          <p:cNvPr id="4" name="Text Box 3"/>
          <p:cNvSpPr txBox="1"/>
          <p:nvPr/>
        </p:nvSpPr>
        <p:spPr>
          <a:xfrm>
            <a:off x="304800" y="609600"/>
            <a:ext cx="6386195" cy="645160"/>
          </a:xfrm>
          <a:prstGeom prst="rect">
            <a:avLst/>
          </a:prstGeom>
          <a:noFill/>
        </p:spPr>
        <p:txBody>
          <a:bodyPr wrap="square" rtlCol="0" anchor="t">
            <a:spAutoFit/>
          </a:bodyPr>
          <a:p>
            <a:pPr marL="0" marR="0" lvl="0" indent="0" algn="l" defTabSz="449580" rtl="0" eaLnBrk="1" fontAlgn="base" latinLnBrk="0" hangingPunct="1">
              <a:lnSpc>
                <a:spcPct val="100000"/>
              </a:lnSpc>
              <a:spcBef>
                <a:spcPts val="80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lang="en-US" altLang="x-none" sz="3600" dirty="0">
                <a:solidFill>
                  <a:schemeClr val="tx1"/>
                </a:solidFill>
                <a:effectLst>
                  <a:outerShdw blurRad="38100" dist="19050" dir="2700000" algn="tl" rotWithShape="0">
                    <a:schemeClr val="dk1">
                      <a:alpha val="40000"/>
                    </a:schemeClr>
                  </a:outerShdw>
                </a:effectLst>
                <a:sym typeface="+mn-ea"/>
              </a:rPr>
              <a:t>Cathode ray tube (CRT) can be</a:t>
            </a:r>
            <a:endParaRPr kumimoji="0" lang="en-US" altLang="x-none" sz="3600" b="0"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Times" pitchFamily="18" charset="0"/>
              <a:ea typeface="WenQuanYi Micro Hei" charset="0"/>
              <a:cs typeface="WenQuanYi Micro Hei" charset="0"/>
              <a:sym typeface="+mn-ea"/>
            </a:endParaRPr>
          </a:p>
        </p:txBody>
      </p:sp>
      <p:pic>
        <p:nvPicPr>
          <p:cNvPr id="10243" name="Picture 2"/>
          <p:cNvPicPr>
            <a:picLocks noChangeAspect="1"/>
          </p:cNvPicPr>
          <p:nvPr/>
        </p:nvPicPr>
        <p:blipFill>
          <a:blip r:embed="rId1"/>
          <a:srcRect l="24485" t="772" r="18383" b="47377"/>
          <a:stretch>
            <a:fillRect/>
          </a:stretch>
        </p:blipFill>
        <p:spPr>
          <a:xfrm>
            <a:off x="2819400" y="1143000"/>
            <a:ext cx="1920240" cy="1280160"/>
          </a:xfrm>
          <a:prstGeom prst="rect">
            <a:avLst/>
          </a:prstGeom>
          <a:noFill/>
          <a:ln w="9525">
            <a:noFill/>
          </a:ln>
        </p:spPr>
      </p:pic>
      <p:pic>
        <p:nvPicPr>
          <p:cNvPr id="44035" name="Picture 2"/>
          <p:cNvPicPr>
            <a:picLocks noChangeAspect="1"/>
          </p:cNvPicPr>
          <p:nvPr/>
        </p:nvPicPr>
        <p:blipFill>
          <a:blip r:embed="rId2"/>
          <a:srcRect l="15047" t="15176" r="33064" b="23768"/>
          <a:stretch>
            <a:fillRect/>
          </a:stretch>
        </p:blipFill>
        <p:spPr>
          <a:xfrm>
            <a:off x="1752600" y="4648200"/>
            <a:ext cx="1992630" cy="1758315"/>
          </a:xfrm>
          <a:prstGeom prst="rect">
            <a:avLst/>
          </a:prstGeom>
          <a:noFill/>
          <a:ln w="9525">
            <a:noFill/>
          </a:ln>
        </p:spPr>
      </p:pic>
      <p:pic>
        <p:nvPicPr>
          <p:cNvPr id="50179" name="Picture 2"/>
          <p:cNvPicPr>
            <a:picLocks noChangeAspect="1"/>
          </p:cNvPicPr>
          <p:nvPr/>
        </p:nvPicPr>
        <p:blipFill>
          <a:blip r:embed="rId3"/>
          <a:srcRect l="10323" t="13546" r="23871" b="16789"/>
          <a:stretch>
            <a:fillRect/>
          </a:stretch>
        </p:blipFill>
        <p:spPr>
          <a:xfrm>
            <a:off x="2362200" y="2743200"/>
            <a:ext cx="1699260" cy="1499870"/>
          </a:xfrm>
          <a:prstGeom prst="rect">
            <a:avLst/>
          </a:prstGeom>
          <a:noFill/>
          <a:ln w="9525">
            <a:noFill/>
          </a:ln>
        </p:spPr>
      </p:pic>
      <p:sp>
        <p:nvSpPr>
          <p:cNvPr id="2" name="Text Box 1"/>
          <p:cNvSpPr txBox="1"/>
          <p:nvPr/>
        </p:nvSpPr>
        <p:spPr>
          <a:xfrm>
            <a:off x="4972685" y="1427480"/>
            <a:ext cx="3637915" cy="4523105"/>
          </a:xfrm>
          <a:prstGeom prst="rect">
            <a:avLst/>
          </a:prstGeom>
          <a:noFill/>
        </p:spPr>
        <p:txBody>
          <a:bodyPr wrap="square" rtlCol="0">
            <a:spAutoFit/>
          </a:bodyPr>
          <a:p>
            <a:pPr algn="just"/>
            <a:r>
              <a:rPr lang="en-US" sz="2400" dirty="0" smtClean="0">
                <a:solidFill>
                  <a:schemeClr val="tx1"/>
                </a:solidFill>
                <a:sym typeface="+mn-ea"/>
              </a:rPr>
              <a:t>The first cathode ray tube scanning device was invented by the German scientist Karl Ferdinand Braun in 1897. Braun introduced a CRT with a fluorescent screen, known as the cathode ray oscilloscope. The screen would emit a visible light when struck by a beam of electrons.</a:t>
            </a:r>
            <a:endParaRPr lang="en-US" sz="2400" dirty="0" smtClean="0">
              <a:solidFill>
                <a:schemeClr val="tx1"/>
              </a:solidFill>
              <a:sym typeface="+mn-ea"/>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1"/>
          <p:cNvSpPr txBox="1"/>
          <p:nvPr/>
        </p:nvSpPr>
        <p:spPr>
          <a:xfrm>
            <a:off x="457200" y="457200"/>
            <a:ext cx="8229600" cy="1371600"/>
          </a:xfrm>
          <a:prstGeom prst="rect">
            <a:avLst/>
          </a:prstGeom>
          <a:noFill/>
          <a:ln w="9525">
            <a:noFill/>
          </a:ln>
        </p:spPr>
        <p:txBody>
          <a:bodyPr anchor="ctr" anchorCtr="0"/>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400" dirty="0">
                <a:solidFill>
                  <a:srgbClr val="000000"/>
                </a:solidFill>
                <a:latin typeface="Arial" panose="020B0604020202020204" pitchFamily="34" charset="0"/>
              </a:rPr>
              <a:t>hardware of Monitors</a:t>
            </a:r>
            <a:endParaRPr lang="en-US" altLang="x-none" sz="4400" dirty="0">
              <a:solidFill>
                <a:srgbClr val="000000"/>
              </a:solidFill>
              <a:latin typeface="Arial" panose="020B0604020202020204" pitchFamily="34" charset="0"/>
            </a:endParaRPr>
          </a:p>
        </p:txBody>
      </p:sp>
      <p:pic>
        <p:nvPicPr>
          <p:cNvPr id="2" name="Picture 1"/>
          <p:cNvPicPr>
            <a:picLocks noChangeAspect="1"/>
          </p:cNvPicPr>
          <p:nvPr/>
        </p:nvPicPr>
        <p:blipFill>
          <a:blip r:embed="rId1"/>
          <a:stretch>
            <a:fillRect/>
          </a:stretch>
        </p:blipFill>
        <p:spPr>
          <a:xfrm>
            <a:off x="144145" y="2247900"/>
            <a:ext cx="8611870" cy="4450715"/>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1506" name="Text Box 1"/>
          <p:cNvSpPr txBox="1"/>
          <p:nvPr/>
        </p:nvSpPr>
        <p:spPr>
          <a:xfrm>
            <a:off x="457200" y="457200"/>
            <a:ext cx="8229600" cy="1371600"/>
          </a:xfrm>
          <a:prstGeom prst="rect">
            <a:avLst/>
          </a:prstGeom>
          <a:noFill/>
          <a:ln w="9525">
            <a:noFill/>
          </a:ln>
        </p:spPr>
        <p:txBody>
          <a:bodyPr anchor="ctr" anchorCtr="1"/>
          <a:lstStyle/>
          <a:p>
            <a:pPr defTabSz="449580" eaLnBrk="1" hangingPunct="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4400" dirty="0">
              <a:solidFill>
                <a:srgbClr val="000000"/>
              </a:solidFill>
              <a:latin typeface="Arial" panose="020B0604020202020204" pitchFamily="34" charset="0"/>
            </a:endParaRPr>
          </a:p>
        </p:txBody>
      </p:sp>
      <p:sp>
        <p:nvSpPr>
          <p:cNvPr id="21507" name="Text Box 2"/>
          <p:cNvSpPr txBox="1"/>
          <p:nvPr/>
        </p:nvSpPr>
        <p:spPr>
          <a:xfrm>
            <a:off x="457200" y="1981200"/>
            <a:ext cx="8229600" cy="3886200"/>
          </a:xfrm>
          <a:prstGeom prst="rect">
            <a:avLst/>
          </a:prstGeom>
          <a:noFill/>
          <a:ln w="9525">
            <a:noFill/>
          </a:ln>
        </p:spPr>
        <p:txBody>
          <a:bodyPr/>
          <a:lstStyle/>
          <a:p>
            <a:pPr defTabSz="449580" eaLnBrk="1" hangingPunct="1">
              <a:spcBef>
                <a:spcPts val="600"/>
              </a:spcBef>
              <a:buClr>
                <a:srgbClr val="00007D"/>
              </a:buClr>
              <a:buSzPct val="75000"/>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B0604020202020204" pitchFamily="34" charset="0"/>
            </a:endParaRPr>
          </a:p>
        </p:txBody>
      </p:sp>
      <p:pic>
        <p:nvPicPr>
          <p:cNvPr id="21508" name="Picture 3"/>
          <p:cNvPicPr>
            <a:picLocks noChangeAspect="1"/>
          </p:cNvPicPr>
          <p:nvPr/>
        </p:nvPicPr>
        <p:blipFill>
          <a:blip r:embed="rId1"/>
          <a:stretch>
            <a:fillRect/>
          </a:stretch>
        </p:blipFill>
        <p:spPr>
          <a:xfrm>
            <a:off x="1295400" y="1524000"/>
            <a:ext cx="6897688" cy="40386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554" name="Text Box 1"/>
          <p:cNvSpPr txBox="1"/>
          <p:nvPr/>
        </p:nvSpPr>
        <p:spPr>
          <a:xfrm>
            <a:off x="457200" y="457200"/>
            <a:ext cx="8229600" cy="1371600"/>
          </a:xfrm>
          <a:prstGeom prst="rect">
            <a:avLst/>
          </a:prstGeom>
          <a:noFill/>
          <a:ln w="9525">
            <a:noFill/>
          </a:ln>
        </p:spPr>
        <p:txBody>
          <a:bodyPr anchor="ctr" anchorCtr="0"/>
          <a:lstStyle/>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3200" dirty="0">
              <a:solidFill>
                <a:srgbClr val="000000"/>
              </a:solidFill>
              <a:latin typeface="Arial" panose="020B0604020202020204" pitchFamily="34" charset="0"/>
            </a:endParaRPr>
          </a:p>
        </p:txBody>
      </p:sp>
      <p:pic>
        <p:nvPicPr>
          <p:cNvPr id="23556" name="Picture 3"/>
          <p:cNvPicPr>
            <a:picLocks noChangeAspect="1"/>
          </p:cNvPicPr>
          <p:nvPr/>
        </p:nvPicPr>
        <p:blipFill>
          <a:blip r:embed="rId1"/>
          <a:stretch>
            <a:fillRect/>
          </a:stretch>
        </p:blipFill>
        <p:spPr>
          <a:xfrm>
            <a:off x="990600" y="1676400"/>
            <a:ext cx="6742430" cy="505714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95400"/>
            <a:ext cx="5970331" cy="584775"/>
          </a:xfrm>
          <a:prstGeom prst="rect">
            <a:avLst/>
          </a:prstGeom>
        </p:spPr>
        <p:txBody>
          <a:bodyPr wrap="square">
            <a:spAutoFit/>
          </a:bodyPr>
          <a:lstStyle/>
          <a:p>
            <a:r>
              <a:rPr lang="en-US" sz="3200" dirty="0" smtClean="0">
                <a:solidFill>
                  <a:schemeClr val="tx1"/>
                </a:solidFill>
              </a:rPr>
              <a:t>Cathode Ray Tube (CRT)</a:t>
            </a:r>
            <a:endParaRPr lang="en-US" sz="3200" dirty="0">
              <a:solidFill>
                <a:schemeClr val="tx1"/>
              </a:solidFill>
            </a:endParaRPr>
          </a:p>
        </p:txBody>
      </p:sp>
      <p:sp>
        <p:nvSpPr>
          <p:cNvPr id="4" name="Rectangle 3"/>
          <p:cNvSpPr/>
          <p:nvPr/>
        </p:nvSpPr>
        <p:spPr>
          <a:xfrm>
            <a:off x="0" y="2209800"/>
            <a:ext cx="8382000" cy="829945"/>
          </a:xfrm>
          <a:prstGeom prst="rect">
            <a:avLst/>
          </a:prstGeom>
        </p:spPr>
        <p:txBody>
          <a:bodyPr wrap="square">
            <a:spAutoFit/>
          </a:bodyPr>
          <a:lstStyle/>
          <a:p>
            <a:r>
              <a:rPr lang="en-US" sz="2400" dirty="0" smtClean="0">
                <a:solidFill>
                  <a:schemeClr val="tx1"/>
                </a:solidFill>
              </a:rPr>
              <a:t>• The most common graphics output device is the video monitor which is based on the standard cathode ray tube (CRT) design</a:t>
            </a:r>
            <a:endParaRPr lang="en-US" sz="2400" dirty="0" smtClean="0">
              <a:solidFill>
                <a:schemeClr val="tx1"/>
              </a:solidFill>
            </a:endParaRPr>
          </a:p>
        </p:txBody>
      </p:sp>
      <p:sp>
        <p:nvSpPr>
          <p:cNvPr id="5" name="Rectangle 4"/>
          <p:cNvSpPr/>
          <p:nvPr/>
        </p:nvSpPr>
        <p:spPr>
          <a:xfrm>
            <a:off x="0" y="3200400"/>
            <a:ext cx="8915400" cy="1938020"/>
          </a:xfrm>
          <a:prstGeom prst="rect">
            <a:avLst/>
          </a:prstGeom>
        </p:spPr>
        <p:txBody>
          <a:bodyPr wrap="square">
            <a:spAutoFit/>
          </a:bodyPr>
          <a:lstStyle/>
          <a:p>
            <a:r>
              <a:rPr lang="en-US" sz="2400" dirty="0" smtClean="0">
                <a:solidFill>
                  <a:srgbClr val="202124"/>
                </a:solidFill>
                <a:cs typeface="Arial" panose="020B0604020202020204" pitchFamily="34" charset="0"/>
              </a:rPr>
              <a:t>A cathode-ray tube (CRT) is a vacuum tube containing one or more electron guns, the beams of </a:t>
            </a:r>
            <a:r>
              <a:rPr lang="en-US" sz="2400" b="1" dirty="0" smtClean="0">
                <a:solidFill>
                  <a:srgbClr val="202124"/>
                </a:solidFill>
                <a:cs typeface="Arial" panose="020B0604020202020204" pitchFamily="34" charset="0"/>
              </a:rPr>
              <a:t>which are manipulated to display images on a phosphorescent screen</a:t>
            </a:r>
            <a:r>
              <a:rPr lang="en-US" sz="2400" dirty="0" smtClean="0">
                <a:solidFill>
                  <a:srgbClr val="202124"/>
                </a:solidFill>
                <a:cs typeface="Arial" panose="020B0604020202020204" pitchFamily="34" charset="0"/>
              </a:rPr>
              <a:t>. The images may represent electrical waveforms (oscilloscope), pictures (television set, computer monitor), radar targets, etc</a:t>
            </a:r>
            <a:endParaRPr lang="en-US" sz="2400" dirty="0" smtClean="0">
              <a:solidFill>
                <a:srgbClr val="202124"/>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5400"/>
            <a:ext cx="8915400" cy="5262979"/>
          </a:xfrm>
          <a:prstGeom prst="rect">
            <a:avLst/>
          </a:prstGeom>
        </p:spPr>
        <p:txBody>
          <a:bodyPr wrap="square">
            <a:spAutoFit/>
          </a:bodyPr>
          <a:lstStyle/>
          <a:p>
            <a:r>
              <a:rPr lang="en-US" sz="2400" dirty="0" smtClean="0">
                <a:solidFill>
                  <a:schemeClr val="tx1"/>
                </a:solidFill>
              </a:rPr>
              <a:t>• As shown in above figure, it consists of electron gun, focusing system, deflection plates and a phosphor-coated screen. </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Electron gun is the primary component of a CRT. When the heat is supplied to the electron gun by directing a current, a beam of electrons emitted by an electron gun, passes through focusing and deflection systems that direct the beam toward specified positions on the phosphor-coated screen</a:t>
            </a:r>
            <a:r>
              <a:rPr lang="en-US" sz="2400" dirty="0" smtClean="0">
                <a:solidFill>
                  <a:schemeClr val="tx1"/>
                </a:solidFill>
              </a:rPr>
              <a:t>.</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The focusing system in a CRT is needed to force the electron beam to converge into a small spot as it strikes the phosphor. </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There are two pairs of deflection plates - Horizontal deflection plates and vertical deflection plates</a:t>
            </a:r>
            <a:r>
              <a:rPr lang="en-US" sz="2400" dirty="0" smtClean="0">
                <a:solidFill>
                  <a:schemeClr val="tx1"/>
                </a:solidFill>
              </a:rPr>
              <a:t>.</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One pair of plates is mounted horizontally to control the vertical deflection, and the other pair is mounted vertically to control horizontal deflection.</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8200"/>
            <a:ext cx="9144000" cy="5262979"/>
          </a:xfrm>
          <a:prstGeom prst="rect">
            <a:avLst/>
          </a:prstGeom>
        </p:spPr>
        <p:txBody>
          <a:bodyPr wrap="square">
            <a:spAutoFit/>
          </a:bodyPr>
          <a:lstStyle/>
          <a:p>
            <a:r>
              <a:rPr lang="en-US" sz="2800" dirty="0" smtClean="0">
                <a:solidFill>
                  <a:schemeClr val="tx1"/>
                </a:solidFill>
              </a:rPr>
              <a:t>• The beam passes between the two pairs of deflection plates and positioned on the screen</a:t>
            </a:r>
            <a:r>
              <a:rPr lang="en-US" sz="2800" dirty="0" smtClean="0">
                <a:solidFill>
                  <a:schemeClr val="tx1"/>
                </a:solidFill>
              </a:rPr>
              <a:t>.</a:t>
            </a:r>
            <a:endParaRPr lang="en-US" sz="2800" dirty="0" smtClean="0">
              <a:solidFill>
                <a:schemeClr val="tx1"/>
              </a:solidFill>
            </a:endParaRPr>
          </a:p>
          <a:p>
            <a:r>
              <a:rPr lang="en-US" sz="2800" dirty="0" smtClean="0">
                <a:solidFill>
                  <a:schemeClr val="tx1"/>
                </a:solidFill>
              </a:rPr>
              <a:t> </a:t>
            </a:r>
            <a:r>
              <a:rPr lang="en-US" sz="2800" dirty="0" smtClean="0">
                <a:solidFill>
                  <a:schemeClr val="tx1"/>
                </a:solidFill>
              </a:rPr>
              <a:t>• </a:t>
            </a:r>
            <a:r>
              <a:rPr lang="en-US" sz="2800" dirty="0" smtClean="0">
                <a:solidFill>
                  <a:schemeClr val="tx1"/>
                </a:solidFill>
              </a:rPr>
              <a:t>The </a:t>
            </a:r>
            <a:r>
              <a:rPr lang="en-US" sz="2800" dirty="0" smtClean="0">
                <a:solidFill>
                  <a:schemeClr val="tx1"/>
                </a:solidFill>
              </a:rPr>
              <a:t>phosphor then emits a small spot of light at each position contacted by the electron beam</a:t>
            </a:r>
            <a:r>
              <a:rPr lang="en-US" sz="2800" dirty="0" smtClean="0">
                <a:solidFill>
                  <a:schemeClr val="tx1"/>
                </a:solidFill>
              </a:rPr>
              <a:t>.</a:t>
            </a:r>
            <a:endParaRPr lang="en-US" sz="2800" dirty="0" smtClean="0">
              <a:solidFill>
                <a:schemeClr val="tx1"/>
              </a:solidFill>
            </a:endParaRPr>
          </a:p>
          <a:p>
            <a:r>
              <a:rPr lang="en-US" sz="2800" dirty="0" smtClean="0">
                <a:solidFill>
                  <a:schemeClr val="tx1"/>
                </a:solidFill>
              </a:rPr>
              <a:t> </a:t>
            </a:r>
            <a:r>
              <a:rPr lang="en-US" sz="2800" dirty="0" smtClean="0">
                <a:solidFill>
                  <a:schemeClr val="tx1"/>
                </a:solidFill>
              </a:rPr>
              <a:t>• Because the light emitted by the phosphor fades very rapidly, some method is needed for maintaining the screen picture. </a:t>
            </a:r>
            <a:endParaRPr lang="en-US" sz="2800" dirty="0" smtClean="0">
              <a:solidFill>
                <a:schemeClr val="tx1"/>
              </a:solidFill>
            </a:endParaRPr>
          </a:p>
          <a:p>
            <a:r>
              <a:rPr lang="en-US" sz="2800" dirty="0" smtClean="0">
                <a:solidFill>
                  <a:schemeClr val="tx1"/>
                </a:solidFill>
              </a:rPr>
              <a:t>• </a:t>
            </a:r>
            <a:r>
              <a:rPr lang="en-US" sz="2800" dirty="0" smtClean="0">
                <a:solidFill>
                  <a:schemeClr val="tx1"/>
                </a:solidFill>
              </a:rPr>
              <a:t>One Way to keep the phosphor glowing is to redraw the picture repeatedly by quickly directing the electron beam back over the same points. This type of display is called a refresh CRT</a:t>
            </a:r>
            <a:r>
              <a:rPr lang="en-US" sz="2800" dirty="0" smtClean="0">
                <a:solidFill>
                  <a:schemeClr val="tx1"/>
                </a:solidFill>
              </a:rPr>
              <a:t>.</a:t>
            </a:r>
            <a:endParaRPr lang="en-US" sz="2800" dirty="0" smtClean="0">
              <a:solidFill>
                <a:schemeClr val="tx1"/>
              </a:solidFill>
            </a:endParaRPr>
          </a:p>
          <a:p>
            <a:r>
              <a:rPr lang="en-US" sz="2800" dirty="0" smtClean="0">
                <a:solidFill>
                  <a:schemeClr val="tx1"/>
                </a:solidFill>
              </a:rPr>
              <a:t> </a:t>
            </a:r>
            <a:endParaRPr lang="en-US" sz="2800" dirty="0">
              <a:solidFill>
                <a:schemeClr val="tx1"/>
              </a:solidFill>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Micro Hei"/>
        <a:cs typeface="WenQuanYi Micro Hei"/>
      </a:majorFont>
      <a:minorFont>
        <a:latin typeface="Arial"/>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3674</Words>
  <Application>WPS Presentation</Application>
  <PresentationFormat>On-screen Show (4:3)</PresentationFormat>
  <Paragraphs>76</Paragraphs>
  <Slides>16</Slides>
  <Notes>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16</vt:i4>
      </vt:variant>
    </vt:vector>
  </HeadingPairs>
  <TitlesOfParts>
    <vt:vector size="32" baseType="lpstr">
      <vt:lpstr>Arial</vt:lpstr>
      <vt:lpstr>SimSun</vt:lpstr>
      <vt:lpstr>Wingdings</vt:lpstr>
      <vt:lpstr>Times New Roman</vt:lpstr>
      <vt:lpstr>Arial Black</vt:lpstr>
      <vt:lpstr>DejaVu Sans</vt:lpstr>
      <vt:lpstr>WenQuanYi Micro Hei</vt:lpstr>
      <vt:lpstr>Segoe Print</vt:lpstr>
      <vt:lpstr>Wingdings 2</vt:lpstr>
      <vt:lpstr>Times</vt:lpstr>
      <vt:lpstr>Microsoft YaHei</vt:lpstr>
      <vt:lpstr>Arial Unicode MS</vt:lpstr>
      <vt:lpstr>Constantia</vt:lpstr>
      <vt:lpstr>Calibri</vt:lpstr>
      <vt:lpstr>1_Office Theme</vt:lpstr>
      <vt:lpstr>Flow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user</cp:lastModifiedBy>
  <cp:revision>387</cp:revision>
  <dcterms:created xsi:type="dcterms:W3CDTF">2021-12-22T12:55:00Z</dcterms:created>
  <dcterms:modified xsi:type="dcterms:W3CDTF">2021-12-23T05:32:33Z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C67DA17572364D63B7BF23F5FBAE0BF7</vt:lpwstr>
  </property>
</Properties>
</file>