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6" r:id="rId6"/>
    <p:sldId id="273" r:id="rId7"/>
    <p:sldId id="275" r:id="rId8"/>
    <p:sldId id="277" r:id="rId9"/>
    <p:sldId id="280" r:id="rId10"/>
    <p:sldId id="284" r:id="rId11"/>
    <p:sldId id="282" r:id="rId12"/>
    <p:sldId id="283" r:id="rId13"/>
    <p:sldId id="294" r:id="rId14"/>
    <p:sldId id="299" r:id="rId15"/>
    <p:sldId id="296" r:id="rId16"/>
    <p:sldId id="306" r:id="rId17"/>
    <p:sldId id="278" r:id="rId18"/>
    <p:sldId id="301" r:id="rId19"/>
    <p:sldId id="302" r:id="rId20"/>
  </p:sldIdLst>
  <p:sldSz cx="9144000" cy="6858000" type="screen4x3"/>
  <p:notesSz cx="6858000" cy="9144000"/>
  <p:defaultTextStyle>
    <a:defPPr>
      <a:defRPr lang="en-GB"/>
    </a:defPPr>
    <a:lvl1pPr marL="0" lvl="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b="0" i="0" u="none" kern="1200" baseline="0">
        <a:solidFill>
          <a:schemeClr val="bg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323" autoAdjust="0"/>
  </p:normalViewPr>
  <p:slideViewPr>
    <p:cSldViewPr showGuides="1">
      <p:cViewPr varScale="1">
        <p:scale>
          <a:sx n="63" d="100"/>
          <a:sy n="63" d="100"/>
        </p:scale>
        <p:origin x="-159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AutoShape 1"/>
          <p:cNvSpPr/>
          <p:nvPr/>
        </p:nvSpPr>
        <p:spPr>
          <a:xfrm>
            <a:off x="0" y="0"/>
            <a:ext cx="6858000" cy="9144000"/>
          </a:xfrm>
          <a:prstGeom prst="roundRect">
            <a:avLst>
              <a:gd name="adj" fmla="val 23"/>
            </a:avLst>
          </a:prstGeom>
          <a:solidFill>
            <a:srgbClr val="FFFFFF"/>
          </a:solidFill>
          <a:ln w="9360">
            <a:noFill/>
          </a:ln>
        </p:spPr>
        <p:txBody>
          <a:bodyPr wrap="none" anchor="ctr" anchorCtr="0"/>
          <a:lstStyle/>
          <a:p>
            <a:pPr lvl="0"/>
            <a:endParaRPr lang="en-US" altLang="x-none" dirty="0"/>
          </a:p>
        </p:txBody>
      </p:sp>
      <p:sp>
        <p:nvSpPr>
          <p:cNvPr id="59395" name="AutoShape 2"/>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6" name="AutoShape 3"/>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7" name="AutoShape 4"/>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8" name="AutoShape 5"/>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399" name="AutoShape 6"/>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400" name="AutoShape 7"/>
          <p:cNvSpPr/>
          <p:nvPr/>
        </p:nvSpPr>
        <p:spPr>
          <a:xfrm>
            <a:off x="0" y="0"/>
            <a:ext cx="6858000" cy="9144000"/>
          </a:xfrm>
          <a:prstGeom prst="roundRect">
            <a:avLst>
              <a:gd name="adj" fmla="val 23"/>
            </a:avLst>
          </a:prstGeom>
          <a:solidFill>
            <a:srgbClr val="FFFFFF"/>
          </a:solidFill>
          <a:ln w="9525">
            <a:noFill/>
          </a:ln>
        </p:spPr>
        <p:txBody>
          <a:bodyPr wrap="none" anchor="ctr" anchorCtr="0"/>
          <a:lstStyle/>
          <a:p>
            <a:pPr lvl="0"/>
            <a:endParaRPr lang="en-US" altLang="x-none" dirty="0"/>
          </a:p>
        </p:txBody>
      </p:sp>
      <p:sp>
        <p:nvSpPr>
          <p:cNvPr id="59401" name="Text Box 8"/>
          <p:cNvSpPr txBox="1"/>
          <p:nvPr/>
        </p:nvSpPr>
        <p:spPr>
          <a:xfrm>
            <a:off x="0" y="0"/>
            <a:ext cx="2971800" cy="457200"/>
          </a:xfrm>
          <a:prstGeom prst="rect">
            <a:avLst/>
          </a:prstGeom>
          <a:noFill/>
          <a:ln w="9525">
            <a:noFill/>
          </a:ln>
        </p:spPr>
        <p:txBody>
          <a:bodyPr wrap="none" anchor="ctr" anchorCtr="0"/>
          <a:lstStyle/>
          <a:p>
            <a:pPr lvl="0"/>
            <a:endParaRPr lang="en-US" altLang="x-none" dirty="0"/>
          </a:p>
        </p:txBody>
      </p:sp>
      <p:sp>
        <p:nvSpPr>
          <p:cNvPr id="59402" name="Text Box 9"/>
          <p:cNvSpPr txBox="1"/>
          <p:nvPr/>
        </p:nvSpPr>
        <p:spPr>
          <a:xfrm>
            <a:off x="3884613" y="0"/>
            <a:ext cx="2971800" cy="457200"/>
          </a:xfrm>
          <a:prstGeom prst="rect">
            <a:avLst/>
          </a:prstGeom>
          <a:noFill/>
          <a:ln w="9525">
            <a:noFill/>
          </a:ln>
        </p:spPr>
        <p:txBody>
          <a:bodyPr wrap="none" anchor="ctr" anchorCtr="0"/>
          <a:lstStyle/>
          <a:p>
            <a:pPr lvl="0"/>
            <a:endParaRPr lang="en-US" altLang="x-none" dirty="0"/>
          </a:p>
        </p:txBody>
      </p:sp>
      <p:sp>
        <p:nvSpPr>
          <p:cNvPr id="59403" name="Rectangle 10"/>
          <p:cNvSpPr>
            <a:spLocks noGrp="1" noRot="1" noChangeAspect="1"/>
          </p:cNvSpPr>
          <p:nvPr>
            <p:ph type="sldImg"/>
          </p:nvPr>
        </p:nvSpPr>
        <p:spPr>
          <a:xfrm>
            <a:off x="1143000" y="685800"/>
            <a:ext cx="4560888" cy="3417888"/>
          </a:xfrm>
          <a:prstGeom prst="rect">
            <a:avLst/>
          </a:prstGeom>
          <a:noFill/>
          <a:ln w="9360" cap="flat" cmpd="sng">
            <a:solidFill>
              <a:srgbClr val="000000"/>
            </a:solidFill>
            <a:prstDash val="solid"/>
            <a:miter/>
            <a:headEnd type="none" w="med" len="med"/>
            <a:tailEnd type="none" w="med" len="med"/>
          </a:ln>
        </p:spPr>
      </p:sp>
      <p:sp>
        <p:nvSpPr>
          <p:cNvPr id="3083" name="Rectangle 11"/>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59405" name="Text Box 12"/>
          <p:cNvSpPr txBox="1"/>
          <p:nvPr/>
        </p:nvSpPr>
        <p:spPr>
          <a:xfrm>
            <a:off x="0" y="8685213"/>
            <a:ext cx="2971800" cy="457200"/>
          </a:xfrm>
          <a:prstGeom prst="rect">
            <a:avLst/>
          </a:prstGeom>
          <a:noFill/>
          <a:ln w="9525">
            <a:noFill/>
          </a:ln>
        </p:spPr>
        <p:txBody>
          <a:bodyPr wrap="none" anchor="ctr" anchorCtr="0"/>
          <a:lstStyle/>
          <a:p>
            <a:pPr lvl="0"/>
            <a:endParaRPr lang="en-US" altLang="x-none" dirty="0"/>
          </a:p>
        </p:txBody>
      </p:sp>
      <p:sp>
        <p:nvSpPr>
          <p:cNvPr id="3085" name="Rectangle 13"/>
          <p:cNvSpPr>
            <a:spLocks noGrp="1" noChangeArrowheads="1"/>
          </p:cNvSpPr>
          <p:nvPr>
            <p:ph type="sldNum"/>
          </p:nvPr>
        </p:nvSpPr>
        <p:spPr bwMode="auto">
          <a:xfrm>
            <a:off x="3884613" y="8685213"/>
            <a:ext cx="29606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p>
            <a:pPr lvl="0" algn="r" defTabSz="449580" eaLnBrk="1" hangingPunct="1">
              <a:buClrTx/>
              <a:buSzPct val="45000"/>
              <a:buFontTx/>
              <a:buNone/>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60419"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60420"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77827"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77828"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3"/>
          <p:cNvSpPr txBox="1">
            <a:spLocks noGrp="1"/>
          </p:cNvSpPr>
          <p:nvPr>
            <p:ph type="sldNum" sz="quarter"/>
          </p:nvPr>
        </p:nvSpPr>
        <p:spPr>
          <a:xfrm>
            <a:off x="3884613" y="8685213"/>
            <a:ext cx="2960687" cy="446087"/>
          </a:xfrm>
          <a:prstGeom prst="rect">
            <a:avLst/>
          </a:prstGeom>
          <a:noFill/>
          <a:ln w="9525">
            <a:noFill/>
          </a:ln>
        </p:spPr>
        <p:txBody>
          <a:bodyPr lIns="90000" tIns="46800" rIns="90000" bIns="46800" anchor="b" anchorCtr="0"/>
          <a:lstStyle/>
          <a:p>
            <a:pPr lvl="0" algn="r" defTabSz="449580" eaLnBrk="1" hangingPunct="1">
              <a:buClrTx/>
              <a:buSzPct val="45000"/>
              <a:buFontTx/>
              <a:tabLst>
                <a:tab pos="723900" algn="l"/>
                <a:tab pos="1447800" algn="l"/>
                <a:tab pos="2171700" algn="l"/>
                <a:tab pos="2895600" algn="l"/>
              </a:tabLst>
            </a:pPr>
            <a:fld id="{9A0DB2DC-4C9A-4742-B13C-FB6460FD3503}" type="slidenum">
              <a:rPr lang="en-US" altLang="x-none" sz="1200" dirty="0">
                <a:solidFill>
                  <a:srgbClr val="000000"/>
                </a:solidFill>
                <a:latin typeface="Times New Roman" panose="02020603050405020304" pitchFamily="18" charset="0"/>
                <a:cs typeface="DejaVu Sans" panose="020B0606030804020204" charset="0"/>
              </a:rPr>
            </a:fld>
            <a:endParaRPr lang="en-US" altLang="x-none" sz="1200" dirty="0">
              <a:solidFill>
                <a:srgbClr val="000000"/>
              </a:solidFill>
              <a:latin typeface="Times New Roman" panose="02020603050405020304" pitchFamily="18" charset="0"/>
              <a:ea typeface="DejaVu Sans" panose="020B0606030804020204" charset="0"/>
              <a:cs typeface="DejaVu Sans" panose="020B0606030804020204" charset="0"/>
            </a:endParaRPr>
          </a:p>
        </p:txBody>
      </p:sp>
      <p:sp>
        <p:nvSpPr>
          <p:cNvPr id="79875" name="Rectangle 1"/>
          <p:cNvSpPr>
            <a:spLocks noGrp="1" noRot="1" noChangeAspect="1" noTextEdit="1"/>
          </p:cNvSpPr>
          <p:nvPr>
            <p:ph type="sldImg"/>
          </p:nvPr>
        </p:nvSpPr>
        <p:spPr>
          <a:xfrm>
            <a:off x="1143000" y="685800"/>
            <a:ext cx="4572000" cy="3429000"/>
          </a:xfrm>
          <a:solidFill>
            <a:srgbClr val="FFFFFF">
              <a:alpha val="100000"/>
            </a:srgbClr>
          </a:solidFill>
        </p:spPr>
      </p:sp>
      <p:sp>
        <p:nvSpPr>
          <p:cNvPr id="79876" name="Rectangle 2"/>
          <p:cNvSpPr>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57712" cy="3417888"/>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457200"/>
            <a:ext cx="2054225" cy="5637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1863" cy="563721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defTabSz="449580">
              <a:buClr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US" altLang="x-none" smtClean="0">
                <a:latin typeface="Arial" panose="020B0604020202020204" pitchFamily="34" charset="0"/>
              </a:rPr>
            </a:fld>
            <a:endParaRPr lang="en-US" altLang="x-none"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Slide Number Placeholder 3"/>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225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1850" y="1981200"/>
            <a:ext cx="4033838"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smtClean="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Slide Number Placeholder 4"/>
          <p:cNvSpPr>
            <a:spLocks noGrp="1"/>
          </p:cNvSpPr>
          <p:nvPr>
            <p:ph type="sldNum" idx="10"/>
          </p:nvPr>
        </p:nvSpPr>
        <p:spPr/>
        <p:txBody>
          <a:body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p:nvPr/>
        </p:nvGrpSpPr>
        <p:grpSpPr>
          <a:xfrm>
            <a:off x="0" y="0"/>
            <a:ext cx="9132888" cy="6846888"/>
            <a:chOff x="0" y="0"/>
            <a:chExt cx="5753" cy="4313"/>
          </a:xfrm>
        </p:grpSpPr>
        <p:sp>
          <p:nvSpPr>
            <p:cNvPr id="2056" name="Rectangle 2"/>
            <p:cNvSpPr/>
            <p:nvPr/>
          </p:nvSpPr>
          <p:spPr>
            <a:xfrm>
              <a:off x="0" y="0"/>
              <a:ext cx="2201" cy="4313"/>
            </a:xfrm>
            <a:prstGeom prst="rect">
              <a:avLst/>
            </a:prstGeom>
            <a:gradFill rotWithShape="0">
              <a:gsLst>
                <a:gs pos="0">
                  <a:srgbClr val="FFFFFF"/>
                </a:gs>
                <a:gs pos="100000">
                  <a:srgbClr val="CCCCE6"/>
                </a:gs>
              </a:gsLst>
              <a:lin ang="0" scaled="1"/>
              <a:tileRect/>
            </a:gradFill>
            <a:ln w="9525">
              <a:noFill/>
            </a:ln>
          </p:spPr>
          <p:txBody>
            <a:bodyPr wrap="none" anchor="ctr" anchorCtr="0"/>
            <a:lstStyle/>
            <a:p>
              <a:pPr lvl="0"/>
              <a:endParaRPr lang="en-US" altLang="x-none" dirty="0">
                <a:latin typeface="Arial" panose="020B0604020202020204" pitchFamily="34" charset="0"/>
              </a:endParaRPr>
            </a:p>
          </p:txBody>
        </p:sp>
        <p:sp>
          <p:nvSpPr>
            <p:cNvPr id="2057" name="Rectangle 3"/>
            <p:cNvSpPr/>
            <p:nvPr/>
          </p:nvSpPr>
          <p:spPr>
            <a:xfrm>
              <a:off x="1081" y="1065"/>
              <a:ext cx="4672" cy="1589"/>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grpSp>
          <p:nvGrpSpPr>
            <p:cNvPr id="2058" name="Group 4"/>
            <p:cNvGrpSpPr/>
            <p:nvPr/>
          </p:nvGrpSpPr>
          <p:grpSpPr>
            <a:xfrm>
              <a:off x="0" y="672"/>
              <a:ext cx="1799" cy="1982"/>
              <a:chOff x="0" y="672"/>
              <a:chExt cx="1799" cy="1982"/>
            </a:xfrm>
          </p:grpSpPr>
          <p:sp>
            <p:nvSpPr>
              <p:cNvPr id="2059" name="Rectangle 5"/>
              <p:cNvSpPr/>
              <p:nvPr/>
            </p:nvSpPr>
            <p:spPr>
              <a:xfrm>
                <a:off x="361" y="2257"/>
                <a:ext cx="356" cy="397"/>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0" name="Rectangle 6"/>
              <p:cNvSpPr/>
              <p:nvPr/>
            </p:nvSpPr>
            <p:spPr>
              <a:xfrm>
                <a:off x="1081" y="1065"/>
                <a:ext cx="355" cy="398"/>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1" name="Rectangle 7"/>
              <p:cNvSpPr/>
              <p:nvPr/>
            </p:nvSpPr>
            <p:spPr>
              <a:xfrm>
                <a:off x="1437" y="672"/>
                <a:ext cx="362" cy="393"/>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2" name="Rectangle 8"/>
              <p:cNvSpPr/>
              <p:nvPr/>
            </p:nvSpPr>
            <p:spPr>
              <a:xfrm>
                <a:off x="719" y="2257"/>
                <a:ext cx="361" cy="397"/>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sp>
            <p:nvSpPr>
              <p:cNvPr id="2063" name="Rectangle 9"/>
              <p:cNvSpPr/>
              <p:nvPr/>
            </p:nvSpPr>
            <p:spPr>
              <a:xfrm>
                <a:off x="1437" y="1065"/>
                <a:ext cx="362" cy="398"/>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4" name="Rectangle 10"/>
              <p:cNvSpPr/>
              <p:nvPr/>
            </p:nvSpPr>
            <p:spPr>
              <a:xfrm>
                <a:off x="719" y="1464"/>
                <a:ext cx="361" cy="392"/>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5" name="Rectangle 11"/>
              <p:cNvSpPr/>
              <p:nvPr/>
            </p:nvSpPr>
            <p:spPr>
              <a:xfrm>
                <a:off x="0" y="1464"/>
                <a:ext cx="360" cy="392"/>
              </a:xfrm>
              <a:prstGeom prst="rect">
                <a:avLst/>
              </a:prstGeom>
              <a:solidFill>
                <a:srgbClr val="00007D"/>
              </a:solidFill>
              <a:ln w="9525">
                <a:noFill/>
              </a:ln>
            </p:spPr>
            <p:txBody>
              <a:bodyPr wrap="none" anchor="ctr" anchorCtr="0"/>
              <a:lstStyle/>
              <a:p>
                <a:pPr lvl="0"/>
                <a:endParaRPr lang="en-US" altLang="x-none" dirty="0">
                  <a:latin typeface="Arial" panose="020B0604020202020204" pitchFamily="34" charset="0"/>
                </a:endParaRPr>
              </a:p>
            </p:txBody>
          </p:sp>
          <p:sp>
            <p:nvSpPr>
              <p:cNvPr id="2066" name="Rectangle 12"/>
              <p:cNvSpPr/>
              <p:nvPr/>
            </p:nvSpPr>
            <p:spPr>
              <a:xfrm>
                <a:off x="1081" y="1464"/>
                <a:ext cx="355" cy="392"/>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sp>
            <p:nvSpPr>
              <p:cNvPr id="2067" name="Rectangle 13"/>
              <p:cNvSpPr/>
              <p:nvPr/>
            </p:nvSpPr>
            <p:spPr>
              <a:xfrm>
                <a:off x="361" y="1857"/>
                <a:ext cx="356" cy="399"/>
              </a:xfrm>
              <a:prstGeom prst="rect">
                <a:avLst/>
              </a:prstGeom>
              <a:solidFill>
                <a:srgbClr val="CCCCE6"/>
              </a:solidFill>
              <a:ln w="9525">
                <a:noFill/>
              </a:ln>
            </p:spPr>
            <p:txBody>
              <a:bodyPr wrap="none" anchor="ctr" anchorCtr="0"/>
              <a:lstStyle/>
              <a:p>
                <a:pPr lvl="0"/>
                <a:endParaRPr lang="en-US" altLang="x-none" dirty="0">
                  <a:latin typeface="Arial" panose="020B0604020202020204" pitchFamily="34" charset="0"/>
                </a:endParaRPr>
              </a:p>
            </p:txBody>
          </p:sp>
          <p:sp>
            <p:nvSpPr>
              <p:cNvPr id="2068" name="Rectangle 14"/>
              <p:cNvSpPr/>
              <p:nvPr/>
            </p:nvSpPr>
            <p:spPr>
              <a:xfrm>
                <a:off x="719" y="1857"/>
                <a:ext cx="361" cy="399"/>
              </a:xfrm>
              <a:prstGeom prst="rect">
                <a:avLst/>
              </a:prstGeom>
              <a:solidFill>
                <a:srgbClr val="9999CC"/>
              </a:solidFill>
              <a:ln w="9525">
                <a:noFill/>
              </a:ln>
            </p:spPr>
            <p:txBody>
              <a:bodyPr wrap="none" anchor="ctr" anchorCtr="0"/>
              <a:lstStyle/>
              <a:p>
                <a:pPr lvl="0"/>
                <a:endParaRPr lang="en-US" altLang="x-none" dirty="0">
                  <a:latin typeface="Arial" panose="020B0604020202020204" pitchFamily="34" charset="0"/>
                </a:endParaRPr>
              </a:p>
            </p:txBody>
          </p:sp>
        </p:grpSp>
      </p:grpSp>
      <p:sp>
        <p:nvSpPr>
          <p:cNvPr id="2051" name="Rectangle 15"/>
          <p:cNvSpPr>
            <a:spLocks noGrp="1"/>
          </p:cNvSpPr>
          <p:nvPr>
            <p:ph type="title"/>
          </p:nvPr>
        </p:nvSpPr>
        <p:spPr>
          <a:xfrm>
            <a:off x="457200" y="457200"/>
            <a:ext cx="8218488" cy="1360488"/>
          </a:xfrm>
          <a:prstGeom prst="rect">
            <a:avLst/>
          </a:prstGeom>
          <a:noFill/>
          <a:ln w="9525">
            <a:noFill/>
          </a:ln>
        </p:spPr>
        <p:txBody>
          <a:bodyPr lIns="90000" tIns="46800" rIns="90000" bIns="46800" anchor="ctr" anchorCtr="0"/>
          <a:lstStyle/>
          <a:p>
            <a:pPr lvl="0"/>
            <a:r>
              <a:rPr dirty="0"/>
              <a:t>Click to edit the title text format</a:t>
            </a:r>
            <a:endParaRPr dirty="0"/>
          </a:p>
        </p:txBody>
      </p:sp>
      <p:sp>
        <p:nvSpPr>
          <p:cNvPr id="2052" name="Rectangle 16"/>
          <p:cNvSpPr>
            <a:spLocks noGrp="1"/>
          </p:cNvSpPr>
          <p:nvPr>
            <p:ph type="body" idx="1"/>
          </p:nvPr>
        </p:nvSpPr>
        <p:spPr>
          <a:xfrm>
            <a:off x="457200" y="1981200"/>
            <a:ext cx="8218488" cy="4113213"/>
          </a:xfrm>
          <a:prstGeom prst="rect">
            <a:avLst/>
          </a:prstGeom>
          <a:noFill/>
          <a:ln w="9525">
            <a:noFill/>
          </a:ln>
        </p:spPr>
        <p:txBody>
          <a:bodyPr lIns="90000" tIns="46800" rIns="90000" bIns="46800"/>
          <a:lstStyle/>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2053" name="Text Box 17"/>
          <p:cNvSpPr txBox="1"/>
          <p:nvPr/>
        </p:nvSpPr>
        <p:spPr>
          <a:xfrm>
            <a:off x="457200" y="6248400"/>
            <a:ext cx="2133600" cy="457200"/>
          </a:xfrm>
          <a:prstGeom prst="rect">
            <a:avLst/>
          </a:prstGeom>
          <a:noFill/>
          <a:ln w="9525">
            <a:noFill/>
          </a:ln>
        </p:spPr>
        <p:txBody>
          <a:bodyPr wrap="none" anchor="ctr" anchorCtr="0"/>
          <a:lstStyle/>
          <a:p>
            <a:pPr lvl="0"/>
            <a:endParaRPr lang="en-US" altLang="x-none" dirty="0">
              <a:latin typeface="Arial" panose="020B0604020202020204" pitchFamily="34" charset="0"/>
            </a:endParaRPr>
          </a:p>
        </p:txBody>
      </p:sp>
      <p:sp>
        <p:nvSpPr>
          <p:cNvPr id="2054" name="Text Box 18"/>
          <p:cNvSpPr txBox="1"/>
          <p:nvPr/>
        </p:nvSpPr>
        <p:spPr>
          <a:xfrm>
            <a:off x="3124200" y="6248400"/>
            <a:ext cx="2895600" cy="457200"/>
          </a:xfrm>
          <a:prstGeom prst="rect">
            <a:avLst/>
          </a:prstGeom>
          <a:noFill/>
          <a:ln w="9525">
            <a:noFill/>
          </a:ln>
        </p:spPr>
        <p:txBody>
          <a:bodyPr wrap="none" anchor="ctr" anchorCtr="0"/>
          <a:lstStyle/>
          <a:p>
            <a:pPr lvl="0"/>
            <a:endParaRPr lang="en-US" altLang="x-none" dirty="0">
              <a:latin typeface="Arial" panose="020B0604020202020204" pitchFamily="34" charset="0"/>
            </a:endParaRPr>
          </a:p>
        </p:txBody>
      </p:sp>
      <p:sp>
        <p:nvSpPr>
          <p:cNvPr id="2" name="Rectangle 19"/>
          <p:cNvSpPr>
            <a:spLocks noGrp="1" noChangeArrowheads="1"/>
          </p:cNvSpPr>
          <p:nvPr>
            <p:ph type="sldNum"/>
          </p:nvPr>
        </p:nvSpPr>
        <p:spPr bwMode="auto">
          <a:xfrm>
            <a:off x="6553200" y="6248400"/>
            <a:ext cx="21224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lstStyle>
            <a:lvl1pPr algn="r">
              <a:buFontTx/>
              <a:defRPr sz="1200">
                <a:solidFill>
                  <a:srgbClr val="000000"/>
                </a:solidFill>
                <a:latin typeface="Arial Black" panose="020B0A04020102020204" pitchFamily="34" charset="0"/>
              </a:defRPr>
            </a:lvl1pPr>
          </a:lstStyle>
          <a:p>
            <a:pPr lvl="0" defTabSz="449580" eaLnBrk="1" hangingPunct="1">
              <a:buClrTx/>
              <a:buNone/>
              <a:tabLst>
                <a:tab pos="723900" algn="l"/>
                <a:tab pos="1447800" algn="l"/>
              </a:tabLst>
            </a:pPr>
            <a:fld id="{9A0DB2DC-4C9A-4742-B13C-FB6460FD3503}" type="slidenum">
              <a:rPr lang="en-US" altLang="x-none" dirty="0">
                <a:cs typeface="DejaVu Sans" panose="020B0606030804020204" charset="0"/>
              </a:rPr>
            </a:fld>
            <a:endParaRPr lang="en-US" altLang="x-none" dirty="0">
              <a:latin typeface="Arial" panose="020B0604020202020204" pitchFamily="34" charset="0"/>
              <a:cs typeface="DejaVu Sans" panose="020B0606030804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5pPr>
      <a:lvl6pPr marL="25146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6pPr>
      <a:lvl7pPr marL="29718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7pPr>
      <a:lvl8pPr marL="34290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8pPr>
      <a:lvl9pPr marL="3886200" indent="-228600" algn="l"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WenQuanYi Micro Hei" charset="0"/>
          <a:cs typeface="WenQuanYi Micro Hei"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4958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lvl="0" defTabSz="449580" eaLnBrk="1" hangingPunct="1">
              <a:buClrTx/>
              <a:buNone/>
              <a:tabLst>
                <a:tab pos="723900" algn="l"/>
                <a:tab pos="1447800" algn="l"/>
              </a:tabLst>
            </a:pPr>
            <a:fld id="{9A0DB2DC-4C9A-4742-B13C-FB6460FD3503}" type="slidenum">
              <a:rPr lang="en-US" altLang="x-none" smtClean="0">
                <a:cs typeface="DejaVu Sans" panose="020B0606030804020204" charset="0"/>
              </a:rPr>
            </a:fld>
            <a:endParaRPr lang="en-US" altLang="x-none" dirty="0">
              <a:latin typeface="Arial" panose="020B0604020202020204" pitchFamily="34" charset="0"/>
              <a:cs typeface="DejaVu Sans" panose="020B0606030804020204" charset="0"/>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hyperlink" Target="https://www.google.com/search?q=What+is+cathode+ray+tube+explain+with+diagram?&amp;hl=en&amp;tbm=isch&amp;source=iu&amp;ictx=1&amp;fir=wSOqf7gkKwD5eM%2ClFqGxE6SVTsINM%2C_&amp;vet=1&amp;usg=AI4_-kTODZ_I2zyhL2DUPj6BqJiKnIrVbw&amp;sa=X&amp;ved=2ahUKEwiFk7eM4fL0AhXir1YBHaFzCncQ9QF6BAgGEAE"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p:nvPr/>
        </p:nvSpPr>
        <p:spPr>
          <a:xfrm>
            <a:off x="3124200" y="1676400"/>
            <a:ext cx="6019800" cy="3429000"/>
          </a:xfrm>
          <a:prstGeom prst="rect">
            <a:avLst/>
          </a:prstGeom>
          <a:noFill/>
          <a:ln w="9525">
            <a:noFill/>
          </a:ln>
        </p:spPr>
        <p:txBody>
          <a:bodyPr anchor="ctr" anchorCtr="0"/>
          <a:lstStyle/>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B0604020202020204" pitchFamily="34" charset="0"/>
              </a:rPr>
              <a:t>Graphics</a:t>
            </a:r>
            <a:endParaRPr lang="en-US" altLang="en-IN" sz="5000" dirty="0">
              <a:solidFill>
                <a:srgbClr val="FFFFFF"/>
              </a:solidFill>
              <a:latin typeface="Arial" panose="020B0604020202020204" pitchFamily="34" charset="0"/>
            </a:endParaRPr>
          </a:p>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5000" dirty="0">
                <a:solidFill>
                  <a:srgbClr val="FFFFFF"/>
                </a:solidFill>
                <a:latin typeface="Arial" panose="020B0604020202020204" pitchFamily="34" charset="0"/>
              </a:rPr>
              <a:t>Group G</a:t>
            </a:r>
            <a:endParaRPr lang="en-US" altLang="en-IN" sz="5000" dirty="0">
              <a:solidFill>
                <a:srgbClr val="FFFFFF"/>
              </a:solidFill>
              <a:latin typeface="Arial" panose="020B0604020202020204" pitchFamily="34" charset="0"/>
            </a:endParaRPr>
          </a:p>
        </p:txBody>
      </p:sp>
      <p:sp>
        <p:nvSpPr>
          <p:cNvPr id="2" name="Text Box 1"/>
          <p:cNvSpPr txBox="1"/>
          <p:nvPr/>
        </p:nvSpPr>
        <p:spPr>
          <a:xfrm>
            <a:off x="4339590" y="5202555"/>
            <a:ext cx="2722880" cy="1476375"/>
          </a:xfrm>
          <a:prstGeom prst="rect">
            <a:avLst/>
          </a:prstGeom>
          <a:noFill/>
        </p:spPr>
        <p:txBody>
          <a:bodyPr wrap="none" rtlCol="0">
            <a:spAutoFit/>
          </a:bodyPr>
          <a:p>
            <a:r>
              <a:rPr lang="en-US">
                <a:ln/>
                <a:solidFill>
                  <a:schemeClr val="tx1"/>
                </a:solidFill>
                <a:effectLst>
                  <a:outerShdw blurRad="38100" dist="19050" dir="2700000" algn="tl" rotWithShape="0">
                    <a:schemeClr val="dk1">
                      <a:alpha val="40000"/>
                    </a:schemeClr>
                  </a:outerShdw>
                </a:effectLst>
              </a:rPr>
              <a:t>Binay Shah</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Papila Ghising</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Prajwal Sigdel</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Umesh Krishna Shrestha</a:t>
            </a:r>
            <a:endParaRPr lang="en-US">
              <a:ln/>
              <a:solidFill>
                <a:schemeClr val="tx1"/>
              </a:solidFill>
              <a:effectLst>
                <a:outerShdw blurRad="38100" dist="19050" dir="2700000" algn="tl" rotWithShape="0">
                  <a:schemeClr val="dk1">
                    <a:alpha val="40000"/>
                  </a:schemeClr>
                </a:outerShdw>
              </a:effectLst>
            </a:endParaRPr>
          </a:p>
          <a:p>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85800" y="914400"/>
            <a:ext cx="6934200" cy="2514600"/>
          </a:xfrm>
          <a:prstGeom prst="ellipse">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rPr>
              <a:t> • In CRT monitors there are two techniques of displaying images: </a:t>
            </a:r>
            <a:endParaRPr lang="en-US" sz="2800" dirty="0">
              <a:solidFill>
                <a:srgbClr val="FFFF00"/>
              </a:solidFill>
            </a:endParaRPr>
          </a:p>
        </p:txBody>
      </p:sp>
      <p:sp>
        <p:nvSpPr>
          <p:cNvPr id="7" name="Right Arrow 6"/>
          <p:cNvSpPr/>
          <p:nvPr/>
        </p:nvSpPr>
        <p:spPr>
          <a:xfrm>
            <a:off x="0" y="4038600"/>
            <a:ext cx="1219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0" y="5105400"/>
            <a:ext cx="1295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3962400"/>
            <a:ext cx="7315200" cy="461665"/>
          </a:xfrm>
          <a:prstGeom prst="rect">
            <a:avLst/>
          </a:prstGeom>
        </p:spPr>
        <p:txBody>
          <a:bodyPr wrap="square">
            <a:spAutoFit/>
          </a:bodyPr>
          <a:lstStyle/>
          <a:p>
            <a:r>
              <a:rPr lang="en-US" sz="2400" dirty="0" smtClean="0">
                <a:solidFill>
                  <a:schemeClr val="tx1"/>
                </a:solidFill>
              </a:rPr>
              <a:t>Random(vector) </a:t>
            </a:r>
            <a:r>
              <a:rPr lang="en-US" sz="2400" dirty="0" smtClean="0">
                <a:solidFill>
                  <a:schemeClr val="tx1"/>
                </a:solidFill>
              </a:rPr>
              <a:t>scan </a:t>
            </a:r>
            <a:r>
              <a:rPr lang="en-US" sz="2400" dirty="0" smtClean="0">
                <a:solidFill>
                  <a:schemeClr val="tx1"/>
                </a:solidFill>
              </a:rPr>
              <a:t>display</a:t>
            </a:r>
            <a:endParaRPr lang="en-US" sz="2400" dirty="0"/>
          </a:p>
        </p:txBody>
      </p:sp>
      <p:sp>
        <p:nvSpPr>
          <p:cNvPr id="11" name="Rectangle 10"/>
          <p:cNvSpPr/>
          <p:nvPr/>
        </p:nvSpPr>
        <p:spPr>
          <a:xfrm>
            <a:off x="1600200" y="5181600"/>
            <a:ext cx="4114800" cy="461665"/>
          </a:xfrm>
          <a:prstGeom prst="rect">
            <a:avLst/>
          </a:prstGeom>
        </p:spPr>
        <p:txBody>
          <a:bodyPr wrap="square">
            <a:spAutoFit/>
          </a:bodyPr>
          <a:lstStyle/>
          <a:p>
            <a:r>
              <a:rPr lang="en-US" sz="2400" dirty="0" smtClean="0">
                <a:solidFill>
                  <a:schemeClr val="tx1"/>
                </a:solidFill>
              </a:rPr>
              <a:t>Raster </a:t>
            </a:r>
            <a:r>
              <a:rPr lang="en-US" sz="2400" dirty="0" smtClean="0">
                <a:solidFill>
                  <a:schemeClr val="tx1"/>
                </a:solidFill>
              </a:rPr>
              <a:t>scan </a:t>
            </a:r>
            <a:r>
              <a:rPr lang="en-US" sz="2400" dirty="0" smtClean="0">
                <a:solidFill>
                  <a:schemeClr val="tx1"/>
                </a:solidFill>
              </a:rPr>
              <a:t>display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667000"/>
            <a:ext cx="7086600" cy="923330"/>
          </a:xfrm>
          <a:prstGeom prst="rect">
            <a:avLst/>
          </a:prstGeom>
          <a:noFill/>
        </p:spPr>
        <p:txBody>
          <a:bodyPr wrap="square" lIns="91440" tIns="45720" rIns="91440" bIns="45720">
            <a:spAutoFit/>
          </a:bodyPr>
          <a:lstStyle/>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0" y="1066800"/>
            <a:ext cx="9144000" cy="6001643"/>
          </a:xfrm>
          <a:prstGeom prst="rect">
            <a:avLst/>
          </a:prstGeom>
        </p:spPr>
        <p:txBody>
          <a:bodyPr wrap="square">
            <a:spAutoFit/>
          </a:bodyPr>
          <a:lstStyle/>
          <a:p>
            <a:pPr>
              <a:buFontTx/>
              <a:buChar char="-"/>
            </a:pPr>
            <a:r>
              <a:rPr lang="en-US" sz="2400" dirty="0" smtClean="0">
                <a:solidFill>
                  <a:schemeClr val="tx1"/>
                </a:solidFill>
              </a:rPr>
              <a:t> Electron </a:t>
            </a:r>
            <a:r>
              <a:rPr lang="en-US" sz="2400" dirty="0" smtClean="0">
                <a:solidFill>
                  <a:schemeClr val="tx1"/>
                </a:solidFill>
              </a:rPr>
              <a:t>beam is directed only to the points of the screen where a picture is to be drawn </a:t>
            </a:r>
            <a:r>
              <a:rPr lang="en-US" sz="2400" dirty="0" err="1" smtClean="0">
                <a:solidFill>
                  <a:schemeClr val="tx1"/>
                </a:solidFill>
              </a:rPr>
              <a:t>eg</a:t>
            </a:r>
            <a:r>
              <a:rPr lang="en-US" sz="2400" dirty="0" smtClean="0">
                <a:solidFill>
                  <a:schemeClr val="tx1"/>
                </a:solidFill>
              </a:rPr>
              <a:t>. Pen plotter (hard copy device</a:t>
            </a:r>
            <a:r>
              <a:rPr lang="en-US" sz="2400" dirty="0" smtClean="0">
                <a:solidFill>
                  <a:schemeClr val="tx1"/>
                </a:solidFill>
              </a:rPr>
              <a:t>). </a:t>
            </a:r>
            <a:endParaRPr lang="en-US" sz="2400" dirty="0" smtClean="0">
              <a:solidFill>
                <a:schemeClr val="tx1"/>
              </a:solidFill>
            </a:endParaRPr>
          </a:p>
          <a:p>
            <a:pPr>
              <a:buFontTx/>
              <a:buChar char="-"/>
            </a:pPr>
            <a:endParaRPr lang="en-US" sz="2400" dirty="0" smtClean="0">
              <a:solidFill>
                <a:schemeClr val="tx1"/>
              </a:solidFill>
            </a:endParaRPr>
          </a:p>
          <a:p>
            <a:r>
              <a:rPr lang="en-US" sz="2400" dirty="0" smtClean="0">
                <a:solidFill>
                  <a:schemeClr val="tx1"/>
                </a:solidFill>
              </a:rPr>
              <a:t> - Refresh </a:t>
            </a:r>
            <a:r>
              <a:rPr lang="en-US" sz="2400" dirty="0" smtClean="0">
                <a:solidFill>
                  <a:schemeClr val="tx1"/>
                </a:solidFill>
              </a:rPr>
              <a:t>rate depends on the number of lines to be displayed</a:t>
            </a:r>
            <a:r>
              <a:rPr lang="en-US" sz="2400" dirty="0" smtClean="0">
                <a:solidFill>
                  <a:schemeClr val="tx1"/>
                </a:solidFill>
              </a:rPr>
              <a:t>.</a:t>
            </a:r>
            <a:endParaRPr lang="en-US" sz="2400" dirty="0" smtClean="0">
              <a:solidFill>
                <a:schemeClr val="tx1"/>
              </a:solidFill>
            </a:endParaRPr>
          </a:p>
          <a:p>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Picture definition is stored as a set of line drawing commands in system memory called display file (or display program or display list</a:t>
            </a:r>
            <a:r>
              <a:rPr lang="en-US" sz="2400" dirty="0" smtClean="0">
                <a:solidFill>
                  <a:schemeClr val="tx1"/>
                </a:solidFill>
              </a:rPr>
              <a:t>).</a:t>
            </a:r>
            <a:endParaRPr lang="en-US" sz="2400" dirty="0" smtClean="0">
              <a:solidFill>
                <a:schemeClr val="tx1"/>
              </a:solidFill>
            </a:endParaRPr>
          </a:p>
          <a:p>
            <a:r>
              <a:rPr lang="en-US" sz="2400" dirty="0" smtClean="0">
                <a:solidFill>
                  <a:schemeClr val="tx1"/>
                </a:solidFill>
              </a:rPr>
              <a:t> -  </a:t>
            </a:r>
            <a:r>
              <a:rPr lang="en-US" sz="2400" dirty="0" smtClean="0">
                <a:solidFill>
                  <a:schemeClr val="tx1"/>
                </a:solidFill>
              </a:rPr>
              <a:t>To display a specified picture the system cycles through the set of commands in display file, drawing each component line in turn. After all line drawing commands have been processed, the system cycles back to the first line command in the </a:t>
            </a:r>
            <a:r>
              <a:rPr lang="en-US" sz="2400" dirty="0" smtClean="0">
                <a:solidFill>
                  <a:schemeClr val="tx1"/>
                </a:solidFill>
              </a:rPr>
              <a:t>list.</a:t>
            </a:r>
            <a:endParaRPr lang="en-US" sz="2400" dirty="0" smtClean="0">
              <a:solidFill>
                <a:schemeClr val="tx1"/>
              </a:solidFill>
            </a:endParaRPr>
          </a:p>
          <a:p>
            <a:r>
              <a:rPr lang="en-US" sz="2400" dirty="0" smtClean="0"/>
              <a:t> – </a:t>
            </a:r>
            <a:endParaRPr lang="en-US" sz="2400" dirty="0" smtClean="0">
              <a:solidFill>
                <a:schemeClr val="tx1"/>
              </a:solidFill>
            </a:endParaRPr>
          </a:p>
          <a:p>
            <a:r>
              <a:rPr lang="en-US" sz="2400" dirty="0" smtClean="0">
                <a:solidFill>
                  <a:schemeClr val="tx1"/>
                </a:solidFill>
              </a:rPr>
              <a:t>- Random </a:t>
            </a:r>
            <a:r>
              <a:rPr lang="en-US" sz="2400" dirty="0" smtClean="0">
                <a:solidFill>
                  <a:schemeClr val="tx1"/>
                </a:solidFill>
              </a:rPr>
              <a:t>scan displays are designed to draw all the components of a picture 30 to 60 times each </a:t>
            </a:r>
            <a:r>
              <a:rPr lang="en-US" sz="2400" dirty="0" smtClean="0">
                <a:solidFill>
                  <a:schemeClr val="tx1"/>
                </a:solidFill>
              </a:rPr>
              <a:t>second.</a:t>
            </a:r>
            <a:endParaRPr lang="en-US" sz="2400" dirty="0" smtClean="0">
              <a:solidFill>
                <a:schemeClr val="tx1"/>
              </a:solidFill>
            </a:endParaRPr>
          </a:p>
          <a:p>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mputer Graphics Basics"/>
          <p:cNvPicPr>
            <a:picLocks noChangeAspect="1" noChangeArrowheads="1"/>
          </p:cNvPicPr>
          <p:nvPr/>
        </p:nvPicPr>
        <p:blipFill>
          <a:blip r:embed="rId1"/>
          <a:srcRect/>
          <a:stretch>
            <a:fillRect/>
          </a:stretch>
        </p:blipFill>
        <p:spPr bwMode="auto">
          <a:xfrm>
            <a:off x="228600" y="990600"/>
            <a:ext cx="8077200" cy="5867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817880" y="2252980"/>
            <a:ext cx="7797800" cy="3929380"/>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2819400"/>
            <a:ext cx="5791200" cy="369332"/>
          </a:xfrm>
          <a:prstGeom prst="rect">
            <a:avLst/>
          </a:prstGeom>
          <a:noFill/>
        </p:spPr>
        <p:txBody>
          <a:bodyPr wrap="square" rtlCol="0">
            <a:spAutoFit/>
          </a:bodyPr>
          <a:lstStyle/>
          <a:p>
            <a:endParaRPr lang="en-US" dirty="0">
              <a:solidFill>
                <a:schemeClr val="tx1"/>
              </a:solidFill>
            </a:endParaRPr>
          </a:p>
        </p:txBody>
      </p:sp>
      <p:pic>
        <p:nvPicPr>
          <p:cNvPr id="26626" name="Picture 2" descr="Overview of Graphic Systems - ppt video online download"/>
          <p:cNvPicPr>
            <a:picLocks noChangeAspect="1" noChangeArrowheads="1"/>
          </p:cNvPicPr>
          <p:nvPr/>
        </p:nvPicPr>
        <p:blipFill>
          <a:blip r:embed="rId1"/>
          <a:srcRect/>
          <a:stretch>
            <a:fillRect/>
          </a:stretch>
        </p:blipFill>
        <p:spPr bwMode="auto">
          <a:xfrm>
            <a:off x="0" y="0"/>
            <a:ext cx="9144000" cy="685800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967335"/>
            <a:ext cx="4572000" cy="923330"/>
          </a:xfrm>
          <a:prstGeom prst="rect">
            <a:avLst/>
          </a:prstGeom>
        </p:spPr>
        <p:txBody>
          <a:bodyPr>
            <a:spAutoFit/>
          </a:bodyPr>
          <a:lstStyle/>
          <a:p>
            <a:r>
              <a:rPr lang="en-US" dirty="0" smtClean="0"/>
              <a:t>-- Random scan displays are designed to draw all the components of a picture 30 to 60 times each second</a:t>
            </a:r>
            <a:endParaRPr lang="en-US" dirty="0"/>
          </a:p>
        </p:txBody>
      </p:sp>
      <p:sp>
        <p:nvSpPr>
          <p:cNvPr id="5" name="Rectangle 4"/>
          <p:cNvSpPr/>
          <p:nvPr/>
        </p:nvSpPr>
        <p:spPr>
          <a:xfrm>
            <a:off x="457200" y="762000"/>
            <a:ext cx="5006242" cy="923330"/>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dvantage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Right Arrow 8"/>
          <p:cNvSpPr/>
          <p:nvPr/>
        </p:nvSpPr>
        <p:spPr>
          <a:xfrm flipV="1">
            <a:off x="304800" y="2209801"/>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81000" y="3200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1905000"/>
            <a:ext cx="9144000" cy="2523768"/>
          </a:xfrm>
          <a:prstGeom prst="rect">
            <a:avLst/>
          </a:prstGeom>
          <a:noFill/>
        </p:spPr>
        <p:txBody>
          <a:bodyPr wrap="square" rtlCol="0">
            <a:spAutoFit/>
          </a:bodyPr>
          <a:lstStyle/>
          <a:p>
            <a:endParaRPr lang="en-US" dirty="0" smtClean="0"/>
          </a:p>
          <a:p>
            <a:r>
              <a:rPr lang="en-US" dirty="0" smtClean="0"/>
              <a:t>              </a:t>
            </a:r>
            <a:r>
              <a:rPr lang="en-US" sz="2000" dirty="0" smtClean="0">
                <a:solidFill>
                  <a:schemeClr val="tx1"/>
                </a:solidFill>
              </a:rPr>
              <a:t>High resolution &amp; better time interval.</a:t>
            </a: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Better than raster for animation, requires only end point information.</a:t>
            </a: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             produces smooth line.</a:t>
            </a:r>
            <a:endParaRPr lang="en-US" sz="2000" dirty="0" smtClean="0">
              <a:solidFill>
                <a:schemeClr val="tx1"/>
              </a:solidFill>
            </a:endParaRPr>
          </a:p>
        </p:txBody>
      </p:sp>
      <p:sp>
        <p:nvSpPr>
          <p:cNvPr id="12" name="Right Arrow 11"/>
          <p:cNvSpPr/>
          <p:nvPr/>
        </p:nvSpPr>
        <p:spPr>
          <a:xfrm>
            <a:off x="457200" y="4038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476284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Disadvantage</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Right Arrow 2"/>
          <p:cNvSpPr/>
          <p:nvPr/>
        </p:nvSpPr>
        <p:spPr>
          <a:xfrm>
            <a:off x="0" y="2209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0" y="2133600"/>
            <a:ext cx="9144000" cy="1938992"/>
          </a:xfrm>
          <a:prstGeom prst="rect">
            <a:avLst/>
          </a:prstGeom>
          <a:noFill/>
        </p:spPr>
        <p:txBody>
          <a:bodyPr wrap="square" rtlCol="0">
            <a:spAutoFit/>
          </a:bodyPr>
          <a:lstStyle/>
          <a:p>
            <a:r>
              <a:rPr lang="en-US" sz="2400" dirty="0" smtClean="0">
                <a:solidFill>
                  <a:schemeClr val="tx1"/>
                </a:solidFill>
              </a:rPr>
              <a:t> </a:t>
            </a:r>
            <a:r>
              <a:rPr lang="en-US" sz="2400" dirty="0" smtClean="0">
                <a:solidFill>
                  <a:schemeClr val="tx1"/>
                </a:solidFill>
              </a:rPr>
              <a:t>     can’t fill area with patterns and manipulate bits.</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Random scan monitors cannot display realistic shades scenes.</a:t>
            </a:r>
            <a:endParaRPr lang="en-US" sz="2400" dirty="0" smtClean="0">
              <a:solidFill>
                <a:schemeClr val="tx1"/>
              </a:solidFill>
            </a:endParaRPr>
          </a:p>
          <a:p>
            <a:endParaRPr lang="en-US" sz="2400" dirty="0">
              <a:solidFill>
                <a:schemeClr val="tx1"/>
              </a:solidFill>
            </a:endParaRPr>
          </a:p>
        </p:txBody>
      </p:sp>
      <p:sp>
        <p:nvSpPr>
          <p:cNvPr id="6" name="Right Arrow 5"/>
          <p:cNvSpPr/>
          <p:nvPr/>
        </p:nvSpPr>
        <p:spPr>
          <a:xfrm>
            <a:off x="0" y="2819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0"/>
            <a:ext cx="9144000" cy="4108817"/>
          </a:xfrm>
          <a:prstGeom prst="rect">
            <a:avLst/>
          </a:prstGeom>
          <a:solidFill>
            <a:srgbClr val="FFFFFF"/>
          </a:solidFill>
          <a:ln w="9525">
            <a:noFill/>
            <a:miter lim="800000"/>
          </a:ln>
          <a:effectLst/>
        </p:spPr>
        <p:txBody>
          <a:bodyPr vert="horz" wrap="square" lIns="91440" tIns="45720" rIns="91440" bIns="45720" numCol="1" anchor="t" anchorCtr="0" compatLnSpc="1">
            <a:spAutoFit/>
          </a:bodyPr>
          <a:lstStyle/>
          <a:p>
            <a:pPr marL="0" marR="0" lvl="0" indent="0" algn="l" defTabSz="914400" rtl="0" eaLnBrk="1" fontAlgn="t" latinLnBrk="0" hangingPunct="1">
              <a:lnSpc>
                <a:spcPct val="100000"/>
              </a:lnSpc>
              <a:spcBef>
                <a:spcPct val="0"/>
              </a:spcBef>
              <a:spcAft>
                <a:spcPct val="0"/>
              </a:spcAft>
              <a:buClrTx/>
              <a:buSzTx/>
              <a:buFontTx/>
              <a:buNone/>
            </a:pPr>
            <a:br>
              <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1"/>
              </a:rPr>
            </a:br>
            <a:r>
              <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hlinkClick r:id="rId1"/>
              </a:rPr>
              <a:t>  </a:t>
            </a:r>
            <a:r>
              <a:rPr kumimoji="0" lang="en-US" sz="75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rPr>
              <a:t> </a:t>
            </a:r>
            <a:r>
              <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rPr>
              <a:t>                               </a:t>
            </a:r>
            <a:endPar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8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A cathode-ray tube (CRT) is a vacuum tube containing one or more electron guns, the beams of </a:t>
            </a:r>
            <a:r>
              <a:rPr kumimoji="0" lang="en-US" sz="2800" b="1"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which are manipulated to display images on a phosphorescent screen</a:t>
            </a:r>
            <a:r>
              <a:rPr kumimoji="0" lang="en-US" sz="28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The images may represent electrical waveforms (oscilloscope), pictures (television set, computer monitor), radar targets, or other phenomena</a:t>
            </a:r>
            <a:r>
              <a:rPr kumimoji="0" lang="en-US" sz="12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a:t>
            </a:r>
            <a:endParaRPr kumimoji="0" lang="en-US" sz="1800" b="0" i="0" u="none" strike="noStrike" cap="none" normalizeH="0" baseline="0" dirty="0" smtClean="0">
              <a:ln>
                <a:noFill/>
              </a:ln>
              <a:solidFill>
                <a:srgbClr val="1A0DAB"/>
              </a:solidFill>
              <a:effectLst/>
              <a:latin typeface="Arial" panose="020B0604020202020204" pitchFamily="34" charset="0"/>
              <a:cs typeface="Arial" panose="020B0604020202020204" pitchFamily="34" charset="0"/>
            </a:endParaRPr>
          </a:p>
        </p:txBody>
      </p:sp>
      <p:pic>
        <p:nvPicPr>
          <p:cNvPr id="6" name="Picture 2" descr="Image result for cathode ray tube pdf">
            <a:hlinkClick r:id="rId1"/>
          </p:cNvPr>
          <p:cNvPicPr>
            <a:picLocks noChangeAspect="1" noChangeArrowheads="1"/>
          </p:cNvPicPr>
          <p:nvPr/>
        </p:nvPicPr>
        <p:blipFill>
          <a:blip r:embed="rId2"/>
          <a:srcRect/>
          <a:stretch>
            <a:fillRect/>
          </a:stretch>
        </p:blipFill>
        <p:spPr bwMode="auto">
          <a:xfrm flipV="1">
            <a:off x="1676400" y="6534149"/>
            <a:ext cx="2066925" cy="4571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506" name="Text Box 1"/>
          <p:cNvSpPr txBox="1"/>
          <p:nvPr/>
        </p:nvSpPr>
        <p:spPr>
          <a:xfrm>
            <a:off x="457200" y="457200"/>
            <a:ext cx="8229600" cy="1371600"/>
          </a:xfrm>
          <a:prstGeom prst="rect">
            <a:avLst/>
          </a:prstGeom>
          <a:noFill/>
          <a:ln w="9525">
            <a:noFill/>
          </a:ln>
        </p:spPr>
        <p:txBody>
          <a:bodyPr anchor="ctr" anchorCtr="1"/>
          <a:lstStyle/>
          <a:p>
            <a:pPr defTabSz="449580" eaLnBrk="1" hangingPunct="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4400" dirty="0">
              <a:solidFill>
                <a:srgbClr val="000000"/>
              </a:solidFill>
              <a:latin typeface="Arial" panose="020B0604020202020204" pitchFamily="34" charset="0"/>
            </a:endParaRPr>
          </a:p>
        </p:txBody>
      </p:sp>
      <p:sp>
        <p:nvSpPr>
          <p:cNvPr id="21507" name="Text Box 2"/>
          <p:cNvSpPr txBox="1"/>
          <p:nvPr/>
        </p:nvSpPr>
        <p:spPr>
          <a:xfrm>
            <a:off x="457200" y="1981200"/>
            <a:ext cx="8229600" cy="3886200"/>
          </a:xfrm>
          <a:prstGeom prst="rect">
            <a:avLst/>
          </a:prstGeom>
          <a:noFill/>
          <a:ln w="9525">
            <a:noFill/>
          </a:ln>
        </p:spPr>
        <p:txBody>
          <a:bodyPr/>
          <a:lstStyle/>
          <a:p>
            <a:pPr defTabSz="449580" eaLnBrk="1" hangingPunct="1">
              <a:spcBef>
                <a:spcPts val="600"/>
              </a:spcBef>
              <a:buClr>
                <a:srgbClr val="00007D"/>
              </a:buClr>
              <a:buSzPct val="75000"/>
              <a:tabLst>
                <a:tab pos="332105" algn="l"/>
                <a:tab pos="779780" algn="l"/>
                <a:tab pos="1228725" algn="l"/>
                <a:tab pos="1678305" algn="l"/>
                <a:tab pos="2127250" algn="l"/>
                <a:tab pos="2576830" algn="l"/>
                <a:tab pos="3025775" algn="l"/>
                <a:tab pos="3475355" algn="l"/>
                <a:tab pos="3924300" algn="l"/>
                <a:tab pos="4373880" algn="l"/>
                <a:tab pos="4822825" algn="l"/>
                <a:tab pos="5272405" algn="l"/>
                <a:tab pos="5721350" algn="l"/>
                <a:tab pos="6170930" algn="l"/>
                <a:tab pos="6619875" algn="l"/>
                <a:tab pos="7069455" algn="l"/>
                <a:tab pos="7518400" algn="l"/>
                <a:tab pos="7967980" algn="l"/>
                <a:tab pos="8416925" algn="l"/>
                <a:tab pos="8866505" algn="l"/>
                <a:tab pos="9315450" algn="l"/>
              </a:tabLst>
            </a:pPr>
            <a:endParaRPr lang="en-US" altLang="x-none" sz="2400" dirty="0">
              <a:solidFill>
                <a:srgbClr val="000000"/>
              </a:solidFill>
              <a:latin typeface="Arial" panose="020B0604020202020204" pitchFamily="34" charset="0"/>
            </a:endParaRPr>
          </a:p>
        </p:txBody>
      </p:sp>
      <p:pic>
        <p:nvPicPr>
          <p:cNvPr id="21508" name="Picture 3"/>
          <p:cNvPicPr>
            <a:picLocks noChangeAspect="1"/>
          </p:cNvPicPr>
          <p:nvPr/>
        </p:nvPicPr>
        <p:blipFill>
          <a:blip r:embed="rId1"/>
          <a:stretch>
            <a:fillRect/>
          </a:stretch>
        </p:blipFill>
        <p:spPr>
          <a:xfrm>
            <a:off x="1295400" y="1524000"/>
            <a:ext cx="6897688" cy="4038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554" name="Text Box 1"/>
          <p:cNvSpPr txBox="1"/>
          <p:nvPr/>
        </p:nvSpPr>
        <p:spPr>
          <a:xfrm>
            <a:off x="457200" y="457200"/>
            <a:ext cx="8229600" cy="1371600"/>
          </a:xfrm>
          <a:prstGeom prst="rect">
            <a:avLst/>
          </a:prstGeom>
          <a:noFill/>
          <a:ln w="9525">
            <a:noFill/>
          </a:ln>
        </p:spPr>
        <p:txBody>
          <a:bodyPr anchor="ctr" anchorCtr="0"/>
          <a:lstStyle/>
          <a:p>
            <a:pPr defTabSz="449580">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3200" dirty="0">
              <a:solidFill>
                <a:srgbClr val="000000"/>
              </a:solidFill>
              <a:latin typeface="Arial" panose="020B0604020202020204" pitchFamily="34" charset="0"/>
            </a:endParaRPr>
          </a:p>
        </p:txBody>
      </p:sp>
      <p:pic>
        <p:nvPicPr>
          <p:cNvPr id="23556" name="Picture 3"/>
          <p:cNvPicPr>
            <a:picLocks noChangeAspect="1"/>
          </p:cNvPicPr>
          <p:nvPr/>
        </p:nvPicPr>
        <p:blipFill>
          <a:blip r:embed="rId1"/>
          <a:stretch>
            <a:fillRect/>
          </a:stretch>
        </p:blipFill>
        <p:spPr>
          <a:xfrm>
            <a:off x="990600" y="1676400"/>
            <a:ext cx="6742430" cy="505714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2677656"/>
          </a:xfrm>
          <a:prstGeom prst="rect">
            <a:avLst/>
          </a:prstGeom>
          <a:noFill/>
        </p:spPr>
        <p:txBody>
          <a:bodyPr wrap="square" rtlCol="0">
            <a:spAutoFit/>
          </a:bodyPr>
          <a:lstStyle/>
          <a:p>
            <a:r>
              <a:rPr lang="en-US" sz="2800" dirty="0" smtClean="0">
                <a:solidFill>
                  <a:schemeClr val="tx1"/>
                </a:solidFill>
              </a:rPr>
              <a:t>The first cathode ray tube scanning device was invented by the German scientist Karl Ferdinand Braun in 1897. Braun introduced a CRT with a fluorescent screen, known as the cathode ray oscilloscope. The screen would emit a visible light when struck by a beam of electrons.</a:t>
            </a:r>
            <a:endParaRPr lang="en-US" sz="2800" dirty="0">
              <a:solidFill>
                <a:schemeClr val="tx1"/>
              </a:solidFill>
            </a:endParaRPr>
          </a:p>
        </p:txBody>
      </p:sp>
      <p:sp>
        <p:nvSpPr>
          <p:cNvPr id="6" name="Rectangle 5"/>
          <p:cNvSpPr/>
          <p:nvPr/>
        </p:nvSpPr>
        <p:spPr>
          <a:xfrm>
            <a:off x="0" y="3352800"/>
            <a:ext cx="9144000" cy="1754326"/>
          </a:xfrm>
          <a:prstGeom prst="rect">
            <a:avLst/>
          </a:prstGeom>
        </p:spPr>
        <p:txBody>
          <a:bodyPr wrap="square">
            <a:spAutoFit/>
          </a:bodyPr>
          <a:lstStyle/>
          <a:p>
            <a:r>
              <a:rPr lang="en-US" sz="3600" dirty="0" smtClean="0">
                <a:solidFill>
                  <a:schemeClr val="tx1"/>
                </a:solidFill>
              </a:rPr>
              <a:t>The development of electronic television systems was based on the development of the cathode ray tube  (CRT).</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95400"/>
            <a:ext cx="5970331" cy="584775"/>
          </a:xfrm>
          <a:prstGeom prst="rect">
            <a:avLst/>
          </a:prstGeom>
        </p:spPr>
        <p:txBody>
          <a:bodyPr wrap="square">
            <a:spAutoFit/>
          </a:bodyPr>
          <a:lstStyle/>
          <a:p>
            <a:r>
              <a:rPr lang="en-US" sz="3200" dirty="0" smtClean="0">
                <a:solidFill>
                  <a:schemeClr val="tx1"/>
                </a:solidFill>
              </a:rPr>
              <a:t>Cathode Ray Tube (CRT)</a:t>
            </a:r>
            <a:endParaRPr lang="en-US" sz="3200" dirty="0">
              <a:solidFill>
                <a:schemeClr val="tx1"/>
              </a:solidFill>
            </a:endParaRPr>
          </a:p>
        </p:txBody>
      </p:sp>
      <p:sp>
        <p:nvSpPr>
          <p:cNvPr id="4" name="Rectangle 3"/>
          <p:cNvSpPr/>
          <p:nvPr/>
        </p:nvSpPr>
        <p:spPr>
          <a:xfrm>
            <a:off x="0" y="2209800"/>
            <a:ext cx="8382000" cy="646331"/>
          </a:xfrm>
          <a:prstGeom prst="rect">
            <a:avLst/>
          </a:prstGeom>
        </p:spPr>
        <p:txBody>
          <a:bodyPr wrap="square">
            <a:spAutoFit/>
          </a:bodyPr>
          <a:lstStyle/>
          <a:p>
            <a:r>
              <a:rPr lang="en-US" dirty="0" smtClean="0">
                <a:solidFill>
                  <a:schemeClr val="tx1"/>
                </a:solidFill>
              </a:rPr>
              <a:t>• The most common graphics output device is the video monitor which is based on the standard cathode ray tube (CRT) design</a:t>
            </a:r>
            <a:endParaRPr lang="en-US" dirty="0">
              <a:solidFill>
                <a:schemeClr val="tx1"/>
              </a:solidFill>
            </a:endParaRPr>
          </a:p>
        </p:txBody>
      </p:sp>
      <p:sp>
        <p:nvSpPr>
          <p:cNvPr id="5" name="Rectangle 4"/>
          <p:cNvSpPr/>
          <p:nvPr/>
        </p:nvSpPr>
        <p:spPr>
          <a:xfrm>
            <a:off x="0" y="3200400"/>
            <a:ext cx="8915400" cy="1200329"/>
          </a:xfrm>
          <a:prstGeom prst="rect">
            <a:avLst/>
          </a:prstGeom>
        </p:spPr>
        <p:txBody>
          <a:bodyPr wrap="square">
            <a:spAutoFit/>
          </a:bodyPr>
          <a:lstStyle/>
          <a:p>
            <a:r>
              <a:rPr lang="en-US" dirty="0" smtClean="0">
                <a:solidFill>
                  <a:srgbClr val="202124"/>
                </a:solidFill>
                <a:cs typeface="Arial" panose="020B0604020202020204" pitchFamily="34" charset="0"/>
              </a:rPr>
              <a:t>A cathode-ray tube (CRT) is a vacuum tube containing one or more electron guns, the beams of </a:t>
            </a:r>
            <a:r>
              <a:rPr lang="en-US" b="1" dirty="0" smtClean="0">
                <a:solidFill>
                  <a:srgbClr val="202124"/>
                </a:solidFill>
                <a:cs typeface="Arial" panose="020B0604020202020204" pitchFamily="34" charset="0"/>
              </a:rPr>
              <a:t>which are manipulated to display images on a phosphorescent screen</a:t>
            </a:r>
            <a:r>
              <a:rPr lang="en-US" dirty="0" smtClean="0">
                <a:solidFill>
                  <a:srgbClr val="202124"/>
                </a:solidFill>
                <a:cs typeface="Arial" panose="020B0604020202020204" pitchFamily="34" charset="0"/>
              </a:rPr>
              <a:t>. The images may represent electrical waveforms (oscilloscope), pictures (television set, computer monitor), radar targets, or other phenomena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athode Ray Tube (CRT) - Science Facts"/>
          <p:cNvPicPr>
            <a:picLocks noChangeAspect="1" noChangeArrowheads="1"/>
          </p:cNvPicPr>
          <p:nvPr/>
        </p:nvPicPr>
        <p:blipFill>
          <a:blip r:embed="rId1"/>
          <a:srcRect/>
          <a:stretch>
            <a:fillRect/>
          </a:stretch>
        </p:blipFill>
        <p:spPr bwMode="auto">
          <a:xfrm>
            <a:off x="0" y="609600"/>
            <a:ext cx="9144000" cy="6248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8915400" cy="5631180"/>
          </a:xfrm>
          <a:prstGeom prst="rect">
            <a:avLst/>
          </a:prstGeom>
        </p:spPr>
        <p:txBody>
          <a:bodyPr wrap="square">
            <a:spAutoFit/>
          </a:bodyPr>
          <a:lstStyle/>
          <a:p>
            <a:r>
              <a:rPr lang="en-US" sz="2400" dirty="0" smtClean="0">
                <a:solidFill>
                  <a:schemeClr val="tx1"/>
                </a:solidFill>
              </a:rPr>
              <a:t>• As shown in above figure, it consists of electron gun, focusing system, deflection plates and a phosphor-coated screen. </a:t>
            </a:r>
            <a:endParaRPr lang="en-US" sz="2400" dirty="0" smtClean="0">
              <a:solidFill>
                <a:schemeClr val="tx1"/>
              </a:solidFill>
            </a:endParaRPr>
          </a:p>
          <a:p>
            <a:r>
              <a:rPr lang="en-US" sz="2400" dirty="0" smtClean="0">
                <a:solidFill>
                  <a:schemeClr val="tx1"/>
                </a:solidFill>
              </a:rPr>
              <a:t>• Electron gun is the primary component of a CRT. When the heat is supplied to the electron gun by directing a current, a beam of electrons emitted by an electron gun, passes through focusing and deflection systems that direct the beam toward specified positions on the phosphor-coated </a:t>
            </a:r>
            <a:r>
              <a:rPr lang="en-US" sz="2400" dirty="0" smtClean="0">
                <a:solidFill>
                  <a:schemeClr val="tx1"/>
                </a:solidFill>
                <a:sym typeface="+mn-ea"/>
              </a:rPr>
              <a:t>screen</a:t>
            </a:r>
            <a:r>
              <a:rPr lang="en-US" sz="2400" dirty="0" smtClean="0">
                <a:solidFill>
                  <a:schemeClr val="tx1"/>
                </a:solidFill>
              </a:rPr>
              <a:t>(chemicals Zn, S, P, Se, As, Te, and rare earth)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The focusing system in a CRT is needed to force the electron beam to converge into a small spot as it strikes the phosphor. </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There are two pairs of deflection plates - Horizontal deflection plates and vertical deflection plates</a:t>
            </a:r>
            <a:r>
              <a:rPr lang="en-US" sz="2400" dirty="0" smtClean="0">
                <a:solidFill>
                  <a:schemeClr val="tx1"/>
                </a:solidFill>
              </a:rPr>
              <a:t>.</a:t>
            </a:r>
            <a:endParaRPr lang="en-US" sz="2400" dirty="0" smtClean="0">
              <a:solidFill>
                <a:schemeClr val="tx1"/>
              </a:solidFill>
            </a:endParaRPr>
          </a:p>
          <a:p>
            <a:r>
              <a:rPr lang="en-US" sz="2400" dirty="0" smtClean="0">
                <a:solidFill>
                  <a:schemeClr val="tx1"/>
                </a:solidFill>
              </a:rPr>
              <a:t> </a:t>
            </a:r>
            <a:r>
              <a:rPr lang="en-US" sz="2400" dirty="0" smtClean="0">
                <a:solidFill>
                  <a:schemeClr val="tx1"/>
                </a:solidFill>
              </a:rPr>
              <a:t>• One pair of plates is mounted horizontally to control the vertical deflection, and the other pair is mounted vertically to control horizontal deflection.</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8200"/>
            <a:ext cx="9144000" cy="5262979"/>
          </a:xfrm>
          <a:prstGeom prst="rect">
            <a:avLst/>
          </a:prstGeom>
        </p:spPr>
        <p:txBody>
          <a:bodyPr wrap="square">
            <a:spAutoFit/>
          </a:bodyPr>
          <a:lstStyle/>
          <a:p>
            <a:r>
              <a:rPr lang="en-US" sz="2800" dirty="0" smtClean="0">
                <a:solidFill>
                  <a:schemeClr val="tx1"/>
                </a:solidFill>
              </a:rPr>
              <a:t>• The beam passes between the two pairs of deflection plates and positioned on the screen</a:t>
            </a:r>
            <a:r>
              <a:rPr lang="en-US" sz="2800" dirty="0" smtClean="0">
                <a:solidFill>
                  <a:schemeClr val="tx1"/>
                </a:solidFill>
              </a:rPr>
              <a:t>.</a:t>
            </a:r>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 </a:t>
            </a:r>
            <a:r>
              <a:rPr lang="en-US" sz="2800" dirty="0" smtClean="0">
                <a:solidFill>
                  <a:schemeClr val="tx1"/>
                </a:solidFill>
              </a:rPr>
              <a:t>The </a:t>
            </a:r>
            <a:r>
              <a:rPr lang="en-US" sz="2800" dirty="0" smtClean="0">
                <a:solidFill>
                  <a:schemeClr val="tx1"/>
                </a:solidFill>
              </a:rPr>
              <a:t>phosphor then emits a small spot of light at each position contacted by the electron beam</a:t>
            </a:r>
            <a:r>
              <a:rPr lang="en-US" sz="2800" dirty="0" smtClean="0">
                <a:solidFill>
                  <a:schemeClr val="tx1"/>
                </a:solidFill>
              </a:rPr>
              <a:t>.</a:t>
            </a:r>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 Because the light emitted by the phosphor fades very rapidly, some method is needed for maintaining the screen picture. </a:t>
            </a:r>
            <a:endParaRPr lang="en-US" sz="2800" dirty="0" smtClean="0">
              <a:solidFill>
                <a:schemeClr val="tx1"/>
              </a:solidFill>
            </a:endParaRPr>
          </a:p>
          <a:p>
            <a:r>
              <a:rPr lang="en-US" sz="2800" dirty="0" smtClean="0">
                <a:solidFill>
                  <a:schemeClr val="tx1"/>
                </a:solidFill>
              </a:rPr>
              <a:t>• </a:t>
            </a:r>
            <a:r>
              <a:rPr lang="en-US" sz="2800" dirty="0" smtClean="0">
                <a:solidFill>
                  <a:schemeClr val="tx1"/>
                </a:solidFill>
              </a:rPr>
              <a:t>One Way to keep the phosphor glowing is to redraw the picture repeatedly by quickly directing the electron beam back over the same points. This type of display is called a refresh CRT</a:t>
            </a:r>
            <a:r>
              <a:rPr lang="en-US" sz="2800" dirty="0" smtClean="0">
                <a:solidFill>
                  <a:schemeClr val="tx1"/>
                </a:solidFill>
              </a:rPr>
              <a:t>.</a:t>
            </a:r>
            <a:endParaRPr lang="en-US" sz="2800" dirty="0" smtClean="0">
              <a:solidFill>
                <a:schemeClr val="tx1"/>
              </a:solidFill>
            </a:endParaRPr>
          </a:p>
          <a:p>
            <a:r>
              <a:rPr lang="en-US" sz="2800" dirty="0" smtClean="0">
                <a:solidFill>
                  <a:schemeClr val="tx1"/>
                </a:solidFill>
              </a:rPr>
              <a:t> </a:t>
            </a:r>
            <a:endParaRPr lang="en-US" sz="2800" dirty="0">
              <a:solidFill>
                <a:schemeClr val="tx1"/>
              </a:solidFill>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3807</Words>
  <Application>WPS Presentation</Application>
  <PresentationFormat>On-screen Show (4:3)</PresentationFormat>
  <Paragraphs>69</Paragraphs>
  <Slides>16</Slides>
  <Notes>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vt:i4>
      </vt:variant>
    </vt:vector>
  </HeadingPairs>
  <TitlesOfParts>
    <vt:vector size="31" baseType="lpstr">
      <vt:lpstr>Arial</vt:lpstr>
      <vt:lpstr>SimSun</vt:lpstr>
      <vt:lpstr>Wingdings</vt:lpstr>
      <vt:lpstr>Times New Roman</vt:lpstr>
      <vt:lpstr>Arial Black</vt:lpstr>
      <vt:lpstr>DejaVu Sans</vt:lpstr>
      <vt:lpstr>WenQuanYi Micro Hei</vt:lpstr>
      <vt:lpstr>Segoe Print</vt:lpstr>
      <vt:lpstr>Wingdings 2</vt:lpstr>
      <vt:lpstr>Microsoft YaHei</vt:lpstr>
      <vt:lpstr>Arial Unicode MS</vt:lpstr>
      <vt:lpstr>Constantia</vt:lpstr>
      <vt:lpstr>Calibri</vt:lpstr>
      <vt:lpstr>1_Office Theme</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user</cp:lastModifiedBy>
  <cp:revision>385</cp:revision>
  <dcterms:created xsi:type="dcterms:W3CDTF">2021-12-19T13:33:00Z</dcterms:created>
  <dcterms:modified xsi:type="dcterms:W3CDTF">2021-12-24T05:04:26Z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3F0979681A054F608E3B0E2A81B6F0C6</vt:lpwstr>
  </property>
</Properties>
</file>