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0b9714e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 seconds</a:t>
            </a:r>
            <a:endParaRPr/>
          </a:p>
        </p:txBody>
      </p:sp>
      <p:sp>
        <p:nvSpPr>
          <p:cNvPr id="70" name="Google Shape;70;g1070b9714eb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0b9714eb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70b9714eb_0_5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70b9714eb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070b9714eb_0_5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0b9714e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minutes 22 seconds</a:t>
            </a:r>
            <a:endParaRPr/>
          </a:p>
        </p:txBody>
      </p:sp>
      <p:sp>
        <p:nvSpPr>
          <p:cNvPr id="83" name="Google Shape;83;g1070b9714eb_0_4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0b9714e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minutes 53 seconds</a:t>
            </a:r>
            <a:endParaRPr/>
          </a:p>
        </p:txBody>
      </p:sp>
      <p:sp>
        <p:nvSpPr>
          <p:cNvPr id="90" name="Google Shape;90;g1070b9714eb_0_5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0b9714eb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 29 sec</a:t>
            </a:r>
            <a:endParaRPr/>
          </a:p>
        </p:txBody>
      </p:sp>
      <p:sp>
        <p:nvSpPr>
          <p:cNvPr id="97" name="Google Shape;97;g1070b9714eb_0_5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0b9714eb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7min24sec</a:t>
            </a:r>
            <a:endParaRPr/>
          </a:p>
        </p:txBody>
      </p:sp>
      <p:sp>
        <p:nvSpPr>
          <p:cNvPr id="108" name="Google Shape;108;g1070b9714eb_0_5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0b9714e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8min11sec</a:t>
            </a:r>
            <a:endParaRPr/>
          </a:p>
        </p:txBody>
      </p:sp>
      <p:sp>
        <p:nvSpPr>
          <p:cNvPr id="115" name="Google Shape;115;g1070b9714eb_0_5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0b9714e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9:08</a:t>
            </a:r>
            <a:endParaRPr/>
          </a:p>
        </p:txBody>
      </p:sp>
      <p:sp>
        <p:nvSpPr>
          <p:cNvPr id="122" name="Google Shape;122;g1070b9714eb_0_5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0b9714eb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10:24</a:t>
            </a:r>
            <a:endParaRPr/>
          </a:p>
        </p:txBody>
      </p:sp>
      <p:sp>
        <p:nvSpPr>
          <p:cNvPr id="129" name="Google Shape;129;g1070b9714eb_0_5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0b9714eb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https://drive.google.com/file/d/1-j7qmT67Zr3BQF0Xev0VrfxmESY34Uwt/view?usp=sharing</a:t>
            </a:r>
            <a:endParaRPr/>
          </a:p>
        </p:txBody>
      </p:sp>
      <p:sp>
        <p:nvSpPr>
          <p:cNvPr id="136" name="Google Shape;136;g1070b9714eb_0_5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VkGDlSo3bUD59Y7WwnadKo0eLuPmzN3T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ZTOC1WzGh6IkhHjzJgBXNf5a_sgymKtu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kvUCjOjcad2JWGoNAxhS0voPJY1oJpid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rS14m3emj5r2ejyjF2fcs9I-LpGMyIB9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ylyMZoGjz5z2grfV81VcIkBei0gnhf_0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_uDlvZbza4aygN5n6zDONDsJJCThLOpK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DVOTPFm94bq9NreSvFSsZHe07zaRxlF_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9M9Ja5NtqT5CbUwzVW22oM1jZ5P0Ind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KHylDwkesggeooo_kLVZOQGpE9hSTFub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5F7FC"/>
              </a:gs>
              <a:gs pos="5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628649" y="3394010"/>
            <a:ext cx="51009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Analysis of the Effect Various Factors Have during the Day vs Night on Miami International Airport’s Percent Capacity Utilization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5970943" y="3394010"/>
            <a:ext cx="24441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Nicholas Ho, Shreshta Phogat, Carter Sears, Gabriel Kuykendall, and Omar Agha Khan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602  – UMBC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441425" y="465360"/>
            <a:ext cx="1682700" cy="168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546251" y="1849953"/>
            <a:ext cx="721800" cy="72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844372" y="1745991"/>
            <a:ext cx="220200" cy="22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9085" y="0"/>
            <a:ext cx="4274915" cy="3044433"/>
          </a:xfrm>
          <a:custGeom>
            <a:rect b="b" l="l" r="r" t="t"/>
            <a:pathLst>
              <a:path extrusionOk="0" h="4059244" w="5699887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5850294" y="3394010"/>
            <a:ext cx="0" cy="130290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0" name="Google Shape;80;p16" title="Slide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2343150"/>
            <a:ext cx="4572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628650" y="-714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References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27775" y="964502"/>
            <a:ext cx="80583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889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Airports Commission. (2013). Interim report. </a:t>
            </a:r>
            <a:endParaRPr sz="800">
              <a:solidFill>
                <a:schemeClr val="dk1"/>
              </a:solidFill>
            </a:endParaRPr>
          </a:p>
          <a:p>
            <a:pPr indent="0" lvl="0" marL="457200" marR="889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http://www.gov.uk/government/uploads/system/uploads/attachment_data/file/271231/airports-commission-interim-report.pdf. Accessed December 22, 2014.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Blumstein, A. (1959). The landing capacity of a runway. </a:t>
            </a:r>
            <a:r>
              <a:rPr i="1" lang="en" sz="800">
                <a:solidFill>
                  <a:schemeClr val="dk1"/>
                </a:solidFill>
              </a:rPr>
              <a:t>Operations Research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i="1" lang="en" sz="800">
                <a:solidFill>
                  <a:schemeClr val="dk1"/>
                </a:solidFill>
              </a:rPr>
              <a:t>7</a:t>
            </a:r>
            <a:r>
              <a:rPr lang="en" sz="800">
                <a:solidFill>
                  <a:schemeClr val="dk1"/>
                </a:solidFill>
              </a:rPr>
              <a:t>(6), 752–763.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https://doi.org/10.1287/opre.7.6.752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Consulting, F., &amp; Rakas, J. (2014). Defining and measuring aircraft delay and airport capacity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thresholds. </a:t>
            </a:r>
            <a:r>
              <a:rPr i="1" lang="en" sz="800">
                <a:solidFill>
                  <a:schemeClr val="dk1"/>
                </a:solidFill>
              </a:rPr>
              <a:t>Airport Cooperative Research Program</a:t>
            </a:r>
            <a:r>
              <a:rPr lang="en" sz="800">
                <a:solidFill>
                  <a:schemeClr val="dk1"/>
                </a:solidFill>
              </a:rPr>
              <a:t>. https://doi.org/10.17226/22428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Figuet, B., Monstein, R., Waltert, M., &amp; Barry, S. (2020). Predicting airplane go-arounds using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machine learning and open-source data. </a:t>
            </a:r>
            <a:r>
              <a:rPr i="1" lang="en" sz="800">
                <a:solidFill>
                  <a:schemeClr val="dk1"/>
                </a:solidFill>
              </a:rPr>
              <a:t>Proceedings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i="1" lang="en" sz="800">
                <a:solidFill>
                  <a:schemeClr val="dk1"/>
                </a:solidFill>
              </a:rPr>
              <a:t>59</a:t>
            </a:r>
            <a:r>
              <a:rPr lang="en" sz="800">
                <a:solidFill>
                  <a:schemeClr val="dk1"/>
                </a:solidFill>
              </a:rPr>
              <a:t>(1), 6. https://doi.org/10.3390/proceedings2020059006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Guang Andy, L. J., Alam, S., Piplani, R., Lilith, N., &amp; Dhief, I. (2021). A decision-tree based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continuous learning framework for real-time prediction of runway capacities. </a:t>
            </a:r>
            <a:r>
              <a:rPr i="1" lang="en" sz="800">
                <a:solidFill>
                  <a:schemeClr val="dk1"/>
                </a:solidFill>
              </a:rPr>
              <a:t>2021 Integrated Communications Navigation and Surveillance Conference (ICNS)</a:t>
            </a:r>
            <a:r>
              <a:rPr lang="en" sz="800">
                <a:solidFill>
                  <a:schemeClr val="dk1"/>
                </a:solidFill>
              </a:rPr>
              <a:t>. https://doi.org/10.1109/icns52807.2021.9441617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Jones, J. C., &amp; DeLaura, R. (2017). Predicting airport capacity in the presence of winds. </a:t>
            </a:r>
            <a:r>
              <a:rPr i="1" lang="en" sz="800">
                <a:solidFill>
                  <a:schemeClr val="dk1"/>
                </a:solidFill>
              </a:rPr>
              <a:t>17th</a:t>
            </a:r>
            <a:endParaRPr i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i="1" lang="en" sz="800">
                <a:solidFill>
                  <a:schemeClr val="dk1"/>
                </a:solidFill>
              </a:rPr>
              <a:t> 	AIAA Aviation Technology, Integration, and Operations Conference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https://doi.org/10.2514/6.2017-3595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Kicinger, R., Chen, J.-T., Steiner, M., &amp; Pinto, J. (2016). Airport capacity prediction with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 	explicit consideration of weather forecast uncertainty. </a:t>
            </a:r>
            <a:r>
              <a:rPr i="1" lang="en" sz="800">
                <a:solidFill>
                  <a:schemeClr val="dk1"/>
                </a:solidFill>
              </a:rPr>
              <a:t>Journal of Air Transportation</a:t>
            </a:r>
            <a:r>
              <a:rPr lang="en" sz="800">
                <a:solidFill>
                  <a:schemeClr val="dk1"/>
                </a:solidFill>
              </a:rPr>
              <a:t>, 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" sz="800">
                <a:solidFill>
                  <a:schemeClr val="dk1"/>
                </a:solidFill>
              </a:rPr>
              <a:t>24</a:t>
            </a:r>
            <a:r>
              <a:rPr lang="en" sz="800">
                <a:solidFill>
                  <a:schemeClr val="dk1"/>
                </a:solidFill>
              </a:rPr>
              <a:t>(1), 18–28. https://doi.org/10.2514/1.d0017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628650" y="-714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References Continued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57050" y="964502"/>
            <a:ext cx="80583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MIA Keeps Growing. (2021). Retrieved December 9, 2021, from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https://www.miamidade.gov/chambergazette/winter2020/mia-keeps-growing.page.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Murça, M. C., &amp; Hansman, R. J. (2018). Predicting and planning airport acceptance rates in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Metroplex systems for improved traffic flow management decision support.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i="1" lang="en" sz="800">
                <a:solidFill>
                  <a:schemeClr val="dk1"/>
                </a:solidFill>
              </a:rPr>
              <a:t>Transportation Research Part C: Emerging Technologies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i="1" lang="en" sz="800">
                <a:solidFill>
                  <a:schemeClr val="dk1"/>
                </a:solidFill>
              </a:rPr>
              <a:t>97</a:t>
            </a:r>
            <a:r>
              <a:rPr lang="en" sz="800">
                <a:solidFill>
                  <a:schemeClr val="dk1"/>
                </a:solidFill>
              </a:rPr>
              <a:t>, 301–323. https://doi.org/10.1016/j.trc.2018.10.020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Scheckner , J. (2020, December 2). </a:t>
            </a:r>
            <a:r>
              <a:rPr i="1" lang="en" sz="800">
                <a:solidFill>
                  <a:schemeClr val="dk1"/>
                </a:solidFill>
              </a:rPr>
              <a:t>Passengers winging back at Miami International Airport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Miami Today. Retrieved December 9, 2021, from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https://www.miamitodaynews.com/2020/12/01/passengers-winging-back-at-miami-international-airport/.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Swedish, W. J. (1981). </a:t>
            </a:r>
            <a:r>
              <a:rPr i="1" lang="en" sz="800">
                <a:solidFill>
                  <a:schemeClr val="dk1"/>
                </a:solidFill>
              </a:rPr>
              <a:t>Upgraded Faa airfield capacity model. volume 2. technical description of</a:t>
            </a:r>
            <a:endParaRPr i="1"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i="1" lang="en" sz="800">
                <a:solidFill>
                  <a:schemeClr val="dk1"/>
                </a:solidFill>
              </a:rPr>
              <a:t>revisions</a:t>
            </a:r>
            <a:r>
              <a:rPr lang="en" sz="800">
                <a:solidFill>
                  <a:schemeClr val="dk1"/>
                </a:solidFill>
              </a:rPr>
              <a:t>. Defense Technical Information Center.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Wang, Y. (2014). Analysis and prediction of weather impacted ground stop operations. </a:t>
            </a:r>
            <a:r>
              <a:rPr i="1" lang="en" sz="800">
                <a:solidFill>
                  <a:schemeClr val="dk1"/>
                </a:solidFill>
              </a:rPr>
              <a:t>2014</a:t>
            </a:r>
            <a:endParaRPr i="1"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i="1" lang="en" sz="800">
                <a:solidFill>
                  <a:schemeClr val="dk1"/>
                </a:solidFill>
              </a:rPr>
              <a:t>IEEE/AIAA 33rd Digital Avionics Systems Conference (DASC)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https://doi.org/10.1109/dasc.2014.6979510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Zografos, K. G., Madas, M. A., &amp; Androutsopoulos, K. N. (2016). Increasing airport capacity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utilisation through optimum slot scheduling: Review of current developments and identification of future needs. </a:t>
            </a:r>
            <a:r>
              <a:rPr i="1" lang="en" sz="800">
                <a:solidFill>
                  <a:schemeClr val="dk1"/>
                </a:solidFill>
              </a:rPr>
              <a:t>Journal of Scheduling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i="1" lang="en" sz="800">
                <a:solidFill>
                  <a:schemeClr val="dk1"/>
                </a:solidFill>
              </a:rPr>
              <a:t>20</a:t>
            </a:r>
            <a:r>
              <a:rPr lang="en" sz="800">
                <a:solidFill>
                  <a:schemeClr val="dk1"/>
                </a:solidFill>
              </a:rPr>
              <a:t>(1), 3–24. https://doi.org/10.1007/s10951-016-0496-7 </a:t>
            </a:r>
            <a:endParaRPr sz="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28650" y="-714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Reason For Selection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" y="898002"/>
            <a:ext cx="80583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/>
              <a:t>Miami International Airport (MIA) is the 3rd busiest airport in the United States, understanding congestion factors and variability will allow many airports to maximize their </a:t>
            </a:r>
            <a:r>
              <a:rPr lang="en" sz="2400"/>
              <a:t>capacity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/>
              <a:t>Consumers will also benefit from maximizing capacity usage in airports, allowing for more flights and less layover time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/>
              <a:t>Despite a downtick during the beginning of the COVID Pandemic, airport daily passengers have continued to rise for MIA, to continue to handle additional passengers the capacity </a:t>
            </a:r>
            <a:r>
              <a:rPr lang="en" sz="2400"/>
              <a:t>must</a:t>
            </a:r>
            <a:r>
              <a:rPr lang="en" sz="2400"/>
              <a:t> be used efficiently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87" name="Google Shape;87;p17" title="Slide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900" y="152400"/>
            <a:ext cx="323700" cy="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28650" y="-714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Identifying the Problem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898002"/>
            <a:ext cx="80583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/>
              <a:t>What factors affect </a:t>
            </a:r>
            <a:r>
              <a:rPr lang="en" sz="2400"/>
              <a:t>capacity</a:t>
            </a:r>
            <a:r>
              <a:rPr lang="en" sz="2400"/>
              <a:t> during the day versus the evening?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/>
              <a:t>How accurately can we determine those factors based on the time?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/>
              <a:t>Are we able to rank the factors importance during peak and off hours? 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/>
              <a:t>Can airports accurately determine utilization based on those factors?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94" name="Google Shape;94;p18" title="Slide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900" y="152400"/>
            <a:ext cx="323700" cy="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86050" y="-5233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Methods Used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20675" y="898000"/>
            <a:ext cx="45207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Splitting the data in hourly distribution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Eliminating less important features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a Lasso Regression Model for day and night in order to determine </a:t>
            </a:r>
            <a:r>
              <a:rPr lang="en"/>
              <a:t>strength</a:t>
            </a:r>
            <a:r>
              <a:rPr lang="en"/>
              <a:t> of the correlation between the features and the airport’s capacity utilization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900" y="230413"/>
            <a:ext cx="4015175" cy="26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446500" y="3090975"/>
            <a:ext cx="25935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" lvl="0" marL="454025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Lasso Coefficients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Date :  -0.005427287229501093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Hour :  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Total For Efficiency Computation :  0.5916842124011285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Total Demand Units :  0.13508556701250593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Gate Departure Delay :  0.057322558960900404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Taxi Out Time :  -0.0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Taxi Out Delay :  -0.061491974488589805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Airborne Delay :  0.12215846264818347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Taxi In Delay :  -0.0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</a:rPr>
              <a:t>Average Block Delay :  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</a:rPr>
              <a:t>Average Gate Arrival Delay :  -0.0</a:t>
            </a:r>
            <a:endParaRPr sz="600">
              <a:solidFill>
                <a:schemeClr val="accent2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2705"/>
              </a:spcBef>
              <a:spcAft>
                <a:spcPts val="270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2"/>
                </a:solidFill>
              </a:rPr>
              <a:t>Lasso score on test data:  0.8516018873105977</a:t>
            </a:r>
            <a:endParaRPr sz="800">
              <a:solidFill>
                <a:schemeClr val="accent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459850" y="3090975"/>
            <a:ext cx="2808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350" lvl="0" marL="454025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Lasso Coefficients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Date :  -0.0019582794718567796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Hour :  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Total For Efficiency Computation :  0.7249970076200313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Total Demand Units :  0.03962851566213124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Gate Departure Delay :  0.0010116061968460793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Taxi Out Time :  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Taxi Out Delay :  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Airborne Delay :  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Taxi In Delay :  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accent2"/>
                </a:solidFill>
              </a:rPr>
              <a:t>Average Block Delay :  0.0</a:t>
            </a:r>
            <a:endParaRPr sz="600">
              <a:solidFill>
                <a:schemeClr val="dk1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</a:rPr>
              <a:t>Average Gate Arrival Delay :  4.429134710236983e-05</a:t>
            </a:r>
            <a:endParaRPr sz="600">
              <a:solidFill>
                <a:schemeClr val="accent2"/>
              </a:solidFill>
            </a:endParaRPr>
          </a:p>
          <a:p>
            <a:pPr indent="-6350" lvl="0" marL="454025" rtl="0" algn="l">
              <a:lnSpc>
                <a:spcPct val="110416"/>
              </a:lnSpc>
              <a:spcBef>
                <a:spcPts val="2850"/>
              </a:spcBef>
              <a:spcAft>
                <a:spcPts val="147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accent2"/>
                </a:solidFill>
              </a:rPr>
              <a:t>Lasso: Lasso score on test data:  0.993985746493672</a:t>
            </a:r>
            <a:endParaRPr sz="800">
              <a:solidFill>
                <a:schemeClr val="accent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977900" y="2852075"/>
            <a:ext cx="405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Day				   Night</a:t>
            </a:r>
            <a:endParaRPr sz="1000"/>
          </a:p>
        </p:txBody>
      </p:sp>
      <p:pic>
        <p:nvPicPr>
          <p:cNvPr id="105" name="Google Shape;105;p19" title="Methods Used Audio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9225" y="160850"/>
            <a:ext cx="3238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628650" y="-714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Limitations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898002"/>
            <a:ext cx="80583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all variables are accounted for in our models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variables that are important have little to no linear relationship to time of day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limited to Miami International Airport, further data would be needed to see how it applies to different airports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limitation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900" y="152400"/>
            <a:ext cx="323700" cy="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628650" y="-714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Expected Outcomes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898002"/>
            <a:ext cx="80583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Gain a greater understanding of the relationship between time of day and airport capacity utilization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 what variables affect capacity utilization significantly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Apply knowledge of the variables to improve capacity utilization</a:t>
            </a:r>
            <a:endParaRPr/>
          </a:p>
        </p:txBody>
      </p:sp>
      <p:pic>
        <p:nvPicPr>
          <p:cNvPr id="119" name="Google Shape;119;p21" title="expected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900" y="152400"/>
            <a:ext cx="323700" cy="32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28650" y="-714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Conclusions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57200" y="898002"/>
            <a:ext cx="80583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the variables selected, it is easier to determine the airport’s Capacity Utilization at night than during the day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Delay variables, which were expected to have been an indicator of congestion and high utilization, did not have as significant an impact as expected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Capacity Utilization is shown to be a reliable means to creating models during the day and night to manage congestion and efficiency</a:t>
            </a:r>
            <a:endParaRPr/>
          </a:p>
        </p:txBody>
      </p:sp>
      <p:pic>
        <p:nvPicPr>
          <p:cNvPr id="126" name="Google Shape;126;p22" title="Recording-_2_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900" y="152400"/>
            <a:ext cx="323700" cy="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28650" y="-714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Analysis  of Issue Using Neural Networks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78825" y="922752"/>
            <a:ext cx="80583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Examples of Neural Networks could have been integrated into our work: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a</a:t>
            </a:r>
            <a:r>
              <a:rPr lang="en"/>
              <a:t> supervised neural network built on determining the percent capacity utilization overall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a supervised neural network built on determining whether it was peak or off peak based on the variables used for our regression analysis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issues faced were inexperience, efficiency, computational power, and redundancy when facing our problem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a neural network to further explore this problem would be useful as we expand data to more airports and potentially more variables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3" name="Google Shape;133;p23" title="Recording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750" y="152400"/>
            <a:ext cx="3238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500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60200" y="325849"/>
            <a:ext cx="7886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" sz="3600">
                <a:solidFill>
                  <a:srgbClr val="1F3864"/>
                </a:solidFill>
              </a:rPr>
              <a:t>Analysis of Issue using NLP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08450" y="943225"/>
            <a:ext cx="8058300" cy="4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Utilized GoogleNews and newspaper modules to collect links and scrape text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195 links around “Airport Delay” from July 2021 to December 2021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Scanned and appended to text file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101,113 words, 4,451 sentences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Emotion:</a:t>
            </a:r>
            <a:endParaRPr sz="16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○"/>
            </a:pPr>
            <a:r>
              <a:rPr lang="en" sz="1350">
                <a:solidFill>
                  <a:srgbClr val="595959"/>
                </a:solidFill>
              </a:rPr>
              <a:t>{'Happy': 0.1, 'Angry': 0.05, 'Surprise': 0.21, 'Sad': 0.21, 'Fear': 0.44}</a:t>
            </a:r>
            <a:endParaRPr sz="135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Summarization using gensim: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Reveals plenty of issues pertaining to specific airlines, out of airports control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notable issues: Air traffic control problems, weather, power outages, holiday surges, Operations/mechanical issues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Keywords of significance using TF-IDF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“Operations, Pilots, Power, Shortages, Staff, Attendants, Outage, Vaccinated”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past </a:t>
            </a:r>
            <a:r>
              <a:rPr lang="en" sz="1600"/>
              <a:t>issues</a:t>
            </a:r>
            <a:r>
              <a:rPr lang="en" sz="1600"/>
              <a:t> still </a:t>
            </a:r>
            <a:r>
              <a:rPr lang="en" sz="1600"/>
              <a:t>prominent (weather, air traffic control issues), new issues brought on by pandemic are significant (spiking demand, COVID-19 variants, enforcing mandates) </a:t>
            </a:r>
            <a:endParaRPr/>
          </a:p>
        </p:txBody>
      </p:sp>
      <p:pic>
        <p:nvPicPr>
          <p:cNvPr id="140" name="Google Shape;140;p24" title="AUDIO_2407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9150" y="152400"/>
            <a:ext cx="372450" cy="3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