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8288000" cy="10287000"/>
  <p:notesSz cx="6858000" cy="9144000"/>
  <p:embeddedFontLst>
    <p:embeddedFont>
      <p:font typeface="Calibri" panose="020F0502020204030204" pitchFamily="34" charset="0"/>
      <p:regular r:id="rId21"/>
      <p:bold r:id="rId22"/>
      <p:italic r:id="rId23"/>
      <p:boldItalic r:id="rId24"/>
    </p:embeddedFont>
    <p:embeddedFont>
      <p:font typeface="HK Grotesk Bold" pitchFamily="2" charset="77"/>
      <p:regular r:id="rId25"/>
      <p:bold r:id="rId26"/>
    </p:embeddedFont>
    <p:embeddedFont>
      <p:font typeface="HK Grotesk Medium" pitchFamily="2" charset="77"/>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26" autoAdjust="0"/>
  </p:normalViewPr>
  <p:slideViewPr>
    <p:cSldViewPr>
      <p:cViewPr varScale="1">
        <p:scale>
          <a:sx n="80" d="100"/>
          <a:sy n="80" d="100"/>
        </p:scale>
        <p:origin x="824" y="2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14.08.2022</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14.08.2022</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I will be presenting the project entitled: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14.08.2022</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To Start off a breif overview of the presentation I will go through the topic intro.....</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14.08.2022</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The advent of vaccines has been instrumental in preventing deadly and debilitating disease and infection. </a:t>
            </a:r>
          </a:p>
          <a:p>
            <a:pPr lvl="0"/>
            <a:endParaRPr lang="en-US"/>
          </a:p>
          <a:p>
            <a:pPr lvl="0"/>
            <a:r>
              <a:rPr lang="en-US"/>
              <a:t>"Vaccines reduce risks of getting a disease by working with your body's natural defenses to build protection" (WHO, 2021). </a:t>
            </a:r>
          </a:p>
          <a:p>
            <a:pPr lvl="0"/>
            <a:endParaRPr lang="en-US"/>
          </a:p>
          <a:p>
            <a:pPr lvl="0"/>
            <a:r>
              <a:rPr lang="en-US"/>
              <a:t>For instance in children, vaccines have helped prevent diseases such as measles, mumps, rubella, and polio, among many others that previously caused death rates in the millions.</a:t>
            </a:r>
          </a:p>
          <a:p>
            <a:pPr lvl="0"/>
            <a:endParaRPr lang="en-US"/>
          </a:p>
          <a:p>
            <a:pPr lvl="0"/>
            <a:r>
              <a:rPr lang="en-US"/>
              <a:t> "However, there has been a recent rise in anti-vaccination sentiments surrounding beliefs that vaccines cause more harm than benefits to the health of thoes who receive them" (Hussain, 2018). For instance misinformation spread regarding Autism caused by the influenza vaccine. </a:t>
            </a:r>
          </a:p>
          <a:p>
            <a:pPr lvl="0"/>
            <a:endParaRPr lang="en-US"/>
          </a:p>
          <a:p>
            <a:pPr lvl="0"/>
            <a:r>
              <a:rPr lang="en-US"/>
              <a:t>In 2019 the World Health Organization listed growing vaccine hesitancy as one of the top 10 threats to global public health that needs to be addressed. "</a:t>
            </a:r>
          </a:p>
          <a:p>
            <a:pPr lvl="0"/>
            <a:endParaRPr lang="en-US"/>
          </a:p>
          <a:p>
            <a:pPr lvl="0"/>
            <a:r>
              <a:rPr lang="en-US"/>
              <a:t> This project's goal will be to understand better the variables that impact vaccination rates in the United States and find correlations between vaccination hesitancy and vaccination rates.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14.08.2022</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Before getting into the data, I would like to quickly discuss the need for continued efforts in vaccination coverage and participation in vaccination programs. </a:t>
            </a:r>
          </a:p>
          <a:p>
            <a:pPr lvl="0"/>
            <a:r>
              <a:rPr lang="en-US"/>
              <a:t>people may say</a:t>
            </a:r>
          </a:p>
          <a:p>
            <a:pPr lvl="0"/>
            <a:r>
              <a:rPr lang="en-US"/>
              <a:t>Smallpox has been 'eradicated', polio is on its way out, and there is a decline in a wide range of other vaccine-preventable diseases like measles, diphtheria and pertussis. So is there a real need for continued vaccination efforts?</a:t>
            </a:r>
          </a:p>
          <a:p>
            <a:pPr lvl="0"/>
            <a:endParaRPr lang="en-US"/>
          </a:p>
          <a:p>
            <a:pPr lvl="0"/>
            <a:r>
              <a:rPr lang="en-US"/>
              <a:t>However, there are two key impacts here old pathogens re-emgering in new cohorts and new pathogens emerging.  </a:t>
            </a:r>
          </a:p>
          <a:p>
            <a:pPr lvl="0"/>
            <a:endParaRPr lang="en-US"/>
          </a:p>
          <a:p>
            <a:pPr lvl="0"/>
            <a:r>
              <a:rPr lang="en-US"/>
              <a:t>It is important to note that there are, in fact only a handful of infectious diseases that can be eradicated; because while some diseases like polio exist exclusively in humans, others have natural reservoirs in animals, insects, or the environment. Continued vaccination of new generations becomes increasingly important. </a:t>
            </a:r>
          </a:p>
          <a:p>
            <a:pPr lvl="0"/>
            <a:endParaRPr lang="en-US"/>
          </a:p>
          <a:p>
            <a:pPr lvl="0"/>
            <a:r>
              <a:rPr lang="en-US"/>
              <a:t>Another key point here is that as we have seen in the most recent case of COVID-19 new pathogens and infectious diseases are emerging regularly since 1940 there have been more that 300 newly discovered infectious diseases. </a:t>
            </a:r>
          </a:p>
          <a:p>
            <a:pPr lvl="0"/>
            <a:endParaRPr lang="en-US"/>
          </a:p>
          <a:p>
            <a:pPr lvl="0"/>
            <a:r>
              <a:rPr lang="en-US"/>
              <a:t>A better understanding of the specific factors that influence vaccination coverage is essential to ensure proper information and resources to the right populations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14.08.2022</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The data sets used for this project were retrieved from the National Immunization Survey (N.I.S.) implemented by the Centers for Disease Control and Prevention (C.D.C.), National Center for Immunization and Respiratory Diseases (NCIRD), and the National Center for Health Statistics (NCHS) branches.</a:t>
            </a:r>
          </a:p>
          <a:p>
            <a:pPr lvl="0"/>
            <a:endParaRPr lang="en-US"/>
          </a:p>
          <a:p>
            <a:pPr lvl="0"/>
            <a:r>
              <a:rPr lang="en-US"/>
              <a:t>First, to better understand Vaccine coverage rates for Vaccines included in the CDC's recommended Immunization Schedule, the Child, Teen, and Adult Vax View data sets were used. </a:t>
            </a:r>
          </a:p>
          <a:p>
            <a:pPr lvl="0"/>
            <a:endParaRPr lang="en-US"/>
          </a:p>
          <a:p>
            <a:pPr lvl="0"/>
            <a:r>
              <a:rPr lang="en-US"/>
              <a:t>As a second step to dive further into the data, the Covid vax view subset was used to look at factors influencing vaccine hesitancy and ultimately uptake, such as Age, Previous vaccination status (weather or not an individual had taken the flu vaccine before), and vaccination confidence status (meaning whether or not an individual believes a vaccine is safe.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14.08.2022</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First, looking at the Child Vax View data set we were able to determine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14.08.2022</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The 2012 NIS-Teen asked parents who did not intend to vaccinate their daughters in the next 12 months (23% of respondents) the main reason why their daughters would remain unvaccinated. The top five responses were as follows: vaccine not needed (19.1%), vaccine not recommended (14.2%), vaccine safety concerns (13.1%), lack of knowledge about the vaccine or the disease (12.6%), and daughter is not sexually active (10.1%).</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14.08.2022</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Children aged 0-36 months have overall high vaccine coverage rates, and the trend seems to stay consistent over time however, misinformation regarding specific vaccines such as influenza causes consistently lowered vaccination rates</a:t>
            </a:r>
          </a:p>
          <a:p>
            <a:pPr lvl="0"/>
            <a:r>
              <a:rPr lang="en-US"/>
              <a:t>Teens aged 13-17 show increasing vaccination rates overtime excluding the case of HPV as discussed, </a:t>
            </a:r>
          </a:p>
          <a:p>
            <a:pPr lvl="0"/>
            <a:r>
              <a:rPr lang="en-US"/>
              <a:t>Vaccination rates and disease history are very strongly correlated, backing up the idea that continued vaccination for new cohorts is key </a:t>
            </a:r>
          </a:p>
          <a:p>
            <a:pPr lvl="0"/>
            <a:r>
              <a:rPr lang="en-US"/>
              <a:t>One of the factors that have an impact on vaccination coverage for teens is insurance status </a:t>
            </a:r>
          </a:p>
          <a:p>
            <a:pPr lvl="0"/>
            <a:r>
              <a:rPr lang="en-US"/>
              <a:t>Adults age 18+ tend to have the lowest vaccination coverage out of the three groups and trend in a slight increase or mostly similar vaccination coverage rate over time</a:t>
            </a:r>
          </a:p>
          <a:p>
            <a:pPr lvl="0"/>
            <a:r>
              <a:rPr lang="en-US"/>
              <a:t>Vaccination likely hood can be linked with age(depending on the vaccine), Previous vaccination status as well as vaccine safety confidence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16</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8/14/22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8/14/22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7.svg"/></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hyperlink" Target="https://www.nytimes.com/2022/05/25/magazine/anti-vaccine-movement.html" TargetMode="External"/><Relationship Id="rId3" Type="http://schemas.openxmlformats.org/officeDocument/2006/relationships/hyperlink" Target="https://www.cdc.gov/nchs/nis/data_files_09_prior.htm" TargetMode="External"/><Relationship Id="rId7" Type="http://schemas.openxmlformats.org/officeDocument/2006/relationships/hyperlink" Target="https://www.ncbi.nlm.nih.gov/pmc/articles/PMC6122668/"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www.who.int/news-room/questions-and-answers/item/vaccines-and-immunization-what-is-vaccination" TargetMode="External"/><Relationship Id="rId5" Type="http://schemas.openxmlformats.org/officeDocument/2006/relationships/hyperlink" Target="https://www.chop.edu/centers-programs/vaccine-education-center/vaccine-history/developments-by-year" TargetMode="External"/><Relationship Id="rId4" Type="http://schemas.openxmlformats.org/officeDocument/2006/relationships/hyperlink" Target="https://www.cdc.gov/vaccines/schedules/easy-to-read/child-easyread.html" TargetMode="External"/><Relationship Id="rId9" Type="http://schemas.openxmlformats.org/officeDocument/2006/relationships/hyperlink" Target="https://www.who.int/news-room/spotlight/ten-threats-to-global-health-in-2019"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0.sv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3.sv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2.sv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8.png"/><Relationship Id="rId7" Type="http://schemas.openxmlformats.org/officeDocument/2006/relationships/image" Target="../media/image16.sv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20.svg"/><Relationship Id="rId5" Type="http://schemas.openxmlformats.org/officeDocument/2006/relationships/image" Target="../media/image14.sv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sv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l="29312" t="21875" r="29312" b="21874"/>
          <a:stretch>
            <a:fillRect/>
          </a:stretch>
        </p:blipFill>
        <p:spPr>
          <a:xfrm>
            <a:off x="0" y="0"/>
            <a:ext cx="18288000" cy="10287000"/>
          </a:xfrm>
          <a:prstGeom prst="rect">
            <a:avLst/>
          </a:prstGeom>
        </p:spPr>
      </p:pic>
      <p:sp>
        <p:nvSpPr>
          <p:cNvPr id="3" name="AutoShape 3"/>
          <p:cNvSpPr/>
          <p:nvPr/>
        </p:nvSpPr>
        <p:spPr>
          <a:xfrm>
            <a:off x="1300596" y="3836900"/>
            <a:ext cx="9525" cy="2740991"/>
          </a:xfrm>
          <a:prstGeom prst="rect">
            <a:avLst/>
          </a:prstGeom>
          <a:solidFill>
            <a:srgbClr val="343434"/>
          </a:solidFill>
        </p:spPr>
      </p:sp>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5421" y="1028700"/>
            <a:ext cx="987759" cy="987759"/>
          </a:xfrm>
          <a:prstGeom prst="rect">
            <a:avLst/>
          </a:prstGeom>
        </p:spPr>
      </p:pic>
      <p:pic>
        <p:nvPicPr>
          <p:cNvPr id="5" name="Picture 5"/>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864838" y="312245"/>
            <a:ext cx="2606520" cy="2695819"/>
          </a:xfrm>
          <a:prstGeom prst="rect">
            <a:avLst/>
          </a:prstGeom>
        </p:spPr>
      </p:pic>
      <p:pic>
        <p:nvPicPr>
          <p:cNvPr id="6" name="Picture 6"/>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2334418" y="8689393"/>
            <a:ext cx="5953582" cy="1597607"/>
          </a:xfrm>
          <a:prstGeom prst="rect">
            <a:avLst/>
          </a:prstGeom>
        </p:spPr>
      </p:pic>
      <p:sp>
        <p:nvSpPr>
          <p:cNvPr id="7" name="TextBox 7"/>
          <p:cNvSpPr txBox="1"/>
          <p:nvPr/>
        </p:nvSpPr>
        <p:spPr>
          <a:xfrm>
            <a:off x="3587689" y="1623855"/>
            <a:ext cx="11592290" cy="7163115"/>
          </a:xfrm>
          <a:prstGeom prst="rect">
            <a:avLst/>
          </a:prstGeom>
        </p:spPr>
        <p:txBody>
          <a:bodyPr lIns="0" tIns="0" rIns="0" bIns="0" rtlCol="0" anchor="t">
            <a:spAutoFit/>
          </a:bodyPr>
          <a:lstStyle/>
          <a:p>
            <a:pPr algn="ctr">
              <a:lnSpc>
                <a:spcPts val="14052"/>
              </a:lnSpc>
            </a:pPr>
            <a:r>
              <a:rPr lang="en-US" sz="12774">
                <a:solidFill>
                  <a:srgbClr val="343434"/>
                </a:solidFill>
                <a:latin typeface="HK Grotesk Bold"/>
              </a:rPr>
              <a:t>Factors Influencing Vaccination Coverage Rates</a:t>
            </a:r>
          </a:p>
        </p:txBody>
      </p:sp>
      <p:sp>
        <p:nvSpPr>
          <p:cNvPr id="8" name="TextBox 8"/>
          <p:cNvSpPr txBox="1"/>
          <p:nvPr/>
        </p:nvSpPr>
        <p:spPr>
          <a:xfrm rot="-5400000">
            <a:off x="197434" y="1958825"/>
            <a:ext cx="2187277" cy="327025"/>
          </a:xfrm>
          <a:prstGeom prst="rect">
            <a:avLst/>
          </a:prstGeom>
        </p:spPr>
        <p:txBody>
          <a:bodyPr lIns="0" tIns="0" rIns="0" bIns="0" rtlCol="0" anchor="t">
            <a:spAutoFit/>
          </a:bodyPr>
          <a:lstStyle/>
          <a:p>
            <a:pPr algn="r">
              <a:lnSpc>
                <a:spcPts val="2600"/>
              </a:lnSpc>
            </a:pPr>
            <a:r>
              <a:rPr lang="en-US" sz="2000" spc="100">
                <a:solidFill>
                  <a:srgbClr val="343434"/>
                </a:solidFill>
                <a:latin typeface="HK Grotesk Medium"/>
              </a:rPr>
              <a:t>14 August 2022</a:t>
            </a:r>
          </a:p>
        </p:txBody>
      </p:sp>
      <p:sp>
        <p:nvSpPr>
          <p:cNvPr id="9" name="TextBox 9"/>
          <p:cNvSpPr txBox="1"/>
          <p:nvPr/>
        </p:nvSpPr>
        <p:spPr>
          <a:xfrm rot="-5400000">
            <a:off x="266091" y="7958969"/>
            <a:ext cx="2059486" cy="539175"/>
          </a:xfrm>
          <a:prstGeom prst="rect">
            <a:avLst/>
          </a:prstGeom>
        </p:spPr>
        <p:txBody>
          <a:bodyPr lIns="0" tIns="0" rIns="0" bIns="0" rtlCol="0" anchor="t">
            <a:spAutoFit/>
          </a:bodyPr>
          <a:lstStyle/>
          <a:p>
            <a:pPr>
              <a:lnSpc>
                <a:spcPts val="2210"/>
              </a:lnSpc>
            </a:pPr>
            <a:r>
              <a:rPr lang="en-US" sz="1700" spc="85">
                <a:solidFill>
                  <a:srgbClr val="343434"/>
                </a:solidFill>
                <a:latin typeface="HK Grotesk Medium"/>
              </a:rPr>
              <a:t>Shreshta Phogat</a:t>
            </a:r>
          </a:p>
          <a:p>
            <a:pPr>
              <a:lnSpc>
                <a:spcPts val="2210"/>
              </a:lnSpc>
            </a:pPr>
            <a:r>
              <a:rPr lang="en-US" sz="1700" spc="85">
                <a:solidFill>
                  <a:srgbClr val="343434"/>
                </a:solidFill>
                <a:latin typeface="HK Grotesk Medium"/>
              </a:rPr>
              <a:t>Data 603 SU22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27687" r="23548" b="88213"/>
          <a:stretch>
            <a:fillRect/>
          </a:stretch>
        </p:blipFill>
        <p:spPr>
          <a:xfrm rot="-5400000">
            <a:off x="-4629150" y="4629150"/>
            <a:ext cx="10287000" cy="1028700"/>
          </a:xfrm>
          <a:prstGeom prst="rect">
            <a:avLst/>
          </a:prstGeom>
        </p:spPr>
      </p:pic>
      <p:pic>
        <p:nvPicPr>
          <p:cNvPr id="3" name="Picture 3"/>
          <p:cNvPicPr>
            <a:picLocks noChangeAspect="1"/>
          </p:cNvPicPr>
          <p:nvPr/>
        </p:nvPicPr>
        <p:blipFill>
          <a:blip r:embed="rId3"/>
          <a:srcRect/>
          <a:stretch>
            <a:fillRect/>
          </a:stretch>
        </p:blipFill>
        <p:spPr>
          <a:xfrm>
            <a:off x="9266149" y="1960559"/>
            <a:ext cx="9021851" cy="7297741"/>
          </a:xfrm>
          <a:prstGeom prst="rect">
            <a:avLst/>
          </a:prstGeom>
        </p:spPr>
      </p:pic>
      <p:pic>
        <p:nvPicPr>
          <p:cNvPr id="4" name="Picture 4"/>
          <p:cNvPicPr>
            <a:picLocks noChangeAspect="1"/>
          </p:cNvPicPr>
          <p:nvPr/>
        </p:nvPicPr>
        <p:blipFill>
          <a:blip r:embed="rId4"/>
          <a:srcRect r="1912"/>
          <a:stretch>
            <a:fillRect/>
          </a:stretch>
        </p:blipFill>
        <p:spPr>
          <a:xfrm>
            <a:off x="1320761" y="1960559"/>
            <a:ext cx="7945388" cy="7297741"/>
          </a:xfrm>
          <a:prstGeom prst="rect">
            <a:avLst/>
          </a:prstGeom>
        </p:spPr>
      </p:pic>
      <p:sp>
        <p:nvSpPr>
          <p:cNvPr id="5" name="TextBox 5"/>
          <p:cNvSpPr txBox="1"/>
          <p:nvPr/>
        </p:nvSpPr>
        <p:spPr>
          <a:xfrm>
            <a:off x="1155912" y="136113"/>
            <a:ext cx="16511500" cy="1370219"/>
          </a:xfrm>
          <a:prstGeom prst="rect">
            <a:avLst/>
          </a:prstGeom>
        </p:spPr>
        <p:txBody>
          <a:bodyPr lIns="0" tIns="0" rIns="0" bIns="0" rtlCol="0" anchor="t">
            <a:spAutoFit/>
          </a:bodyPr>
          <a:lstStyle/>
          <a:p>
            <a:pPr>
              <a:lnSpc>
                <a:spcPts val="10799"/>
              </a:lnSpc>
            </a:pPr>
            <a:r>
              <a:rPr lang="en-US" sz="8999">
                <a:solidFill>
                  <a:srgbClr val="343434"/>
                </a:solidFill>
                <a:latin typeface="HK Grotesk Bold"/>
              </a:rPr>
              <a:t>Teen Vax View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71073" r="25475"/>
          <a:stretch>
            <a:fillRect/>
          </a:stretch>
        </p:blipFill>
        <p:spPr>
          <a:xfrm rot="-5400000">
            <a:off x="8467307" y="-8467307"/>
            <a:ext cx="1541159" cy="18475773"/>
          </a:xfrm>
          <a:prstGeom prst="rect">
            <a:avLst/>
          </a:prstGeom>
        </p:spPr>
      </p:pic>
      <p:pic>
        <p:nvPicPr>
          <p:cNvPr id="3" name="Picture 3"/>
          <p:cNvPicPr>
            <a:picLocks noChangeAspect="1"/>
          </p:cNvPicPr>
          <p:nvPr/>
        </p:nvPicPr>
        <p:blipFill>
          <a:blip r:embed="rId3"/>
          <a:srcRect/>
          <a:stretch>
            <a:fillRect/>
          </a:stretch>
        </p:blipFill>
        <p:spPr>
          <a:xfrm>
            <a:off x="304514" y="2832934"/>
            <a:ext cx="17678971" cy="5995861"/>
          </a:xfrm>
          <a:prstGeom prst="rect">
            <a:avLst/>
          </a:prstGeom>
        </p:spPr>
      </p:pic>
      <p:grpSp>
        <p:nvGrpSpPr>
          <p:cNvPr id="4" name="Group 4"/>
          <p:cNvGrpSpPr/>
          <p:nvPr/>
        </p:nvGrpSpPr>
        <p:grpSpPr>
          <a:xfrm>
            <a:off x="737186" y="120211"/>
            <a:ext cx="16813629" cy="2366591"/>
            <a:chOff x="0" y="0"/>
            <a:chExt cx="22418171" cy="3155454"/>
          </a:xfrm>
        </p:grpSpPr>
        <p:sp>
          <p:nvSpPr>
            <p:cNvPr id="5" name="TextBox 5"/>
            <p:cNvSpPr txBox="1"/>
            <p:nvPr/>
          </p:nvSpPr>
          <p:spPr>
            <a:xfrm>
              <a:off x="0" y="0"/>
              <a:ext cx="22418171" cy="1826959"/>
            </a:xfrm>
            <a:prstGeom prst="rect">
              <a:avLst/>
            </a:prstGeom>
          </p:spPr>
          <p:txBody>
            <a:bodyPr lIns="0" tIns="0" rIns="0" bIns="0" rtlCol="0" anchor="t">
              <a:spAutoFit/>
            </a:bodyPr>
            <a:lstStyle/>
            <a:p>
              <a:pPr>
                <a:lnSpc>
                  <a:spcPts val="10799"/>
                </a:lnSpc>
              </a:pPr>
              <a:r>
                <a:rPr lang="en-US" sz="8999">
                  <a:solidFill>
                    <a:srgbClr val="343434"/>
                  </a:solidFill>
                  <a:latin typeface="HK Grotesk Bold"/>
                </a:rPr>
                <a:t>Adult Vax View</a:t>
              </a:r>
            </a:p>
          </p:txBody>
        </p:sp>
        <p:sp>
          <p:nvSpPr>
            <p:cNvPr id="6" name="TextBox 6"/>
            <p:cNvSpPr txBox="1"/>
            <p:nvPr/>
          </p:nvSpPr>
          <p:spPr>
            <a:xfrm>
              <a:off x="0" y="2444887"/>
              <a:ext cx="22418171" cy="710567"/>
            </a:xfrm>
            <a:prstGeom prst="rect">
              <a:avLst/>
            </a:prstGeom>
          </p:spPr>
          <p:txBody>
            <a:bodyPr lIns="0" tIns="0" rIns="0" bIns="0" rtlCol="0" anchor="t">
              <a:spAutoFit/>
            </a:bodyPr>
            <a:lstStyle/>
            <a:p>
              <a:pPr>
                <a:lnSpc>
                  <a:spcPts val="4200"/>
                </a:lnSpc>
              </a:pPr>
              <a:r>
                <a:rPr lang="en-US" sz="3500">
                  <a:solidFill>
                    <a:srgbClr val="343434"/>
                  </a:solidFill>
                  <a:latin typeface="HK Grotesk Bold"/>
                </a:rPr>
                <a:t>Overall Vaccination coverage</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71210" r="25447"/>
          <a:stretch>
            <a:fillRect/>
          </a:stretch>
        </p:blipFill>
        <p:spPr>
          <a:xfrm rot="-5400000">
            <a:off x="8570631" y="-8570631"/>
            <a:ext cx="1506332" cy="18647593"/>
          </a:xfrm>
          <a:prstGeom prst="rect">
            <a:avLst/>
          </a:prstGeom>
        </p:spPr>
      </p:pic>
      <p:pic>
        <p:nvPicPr>
          <p:cNvPr id="3" name="Picture 3"/>
          <p:cNvPicPr>
            <a:picLocks noChangeAspect="1"/>
          </p:cNvPicPr>
          <p:nvPr/>
        </p:nvPicPr>
        <p:blipFill>
          <a:blip r:embed="rId3"/>
          <a:srcRect/>
          <a:stretch>
            <a:fillRect/>
          </a:stretch>
        </p:blipFill>
        <p:spPr>
          <a:xfrm>
            <a:off x="1028700" y="2590239"/>
            <a:ext cx="16618190" cy="6896461"/>
          </a:xfrm>
          <a:prstGeom prst="rect">
            <a:avLst/>
          </a:prstGeom>
        </p:spPr>
      </p:pic>
      <p:sp>
        <p:nvSpPr>
          <p:cNvPr id="4" name="TextBox 4"/>
          <p:cNvSpPr txBox="1"/>
          <p:nvPr/>
        </p:nvSpPr>
        <p:spPr>
          <a:xfrm>
            <a:off x="1155912" y="136113"/>
            <a:ext cx="16511500" cy="1370219"/>
          </a:xfrm>
          <a:prstGeom prst="rect">
            <a:avLst/>
          </a:prstGeom>
        </p:spPr>
        <p:txBody>
          <a:bodyPr lIns="0" tIns="0" rIns="0" bIns="0" rtlCol="0" anchor="t">
            <a:spAutoFit/>
          </a:bodyPr>
          <a:lstStyle/>
          <a:p>
            <a:pPr>
              <a:lnSpc>
                <a:spcPts val="10799"/>
              </a:lnSpc>
            </a:pPr>
            <a:r>
              <a:rPr lang="en-US" sz="8999">
                <a:solidFill>
                  <a:srgbClr val="343434"/>
                </a:solidFill>
                <a:latin typeface="HK Grotesk Bold"/>
              </a:rPr>
              <a:t>Adult Vax View</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27687" r="23548" b="88213"/>
          <a:stretch>
            <a:fillRect/>
          </a:stretch>
        </p:blipFill>
        <p:spPr>
          <a:xfrm rot="-5400000">
            <a:off x="-4629150" y="4629150"/>
            <a:ext cx="10287000" cy="1028700"/>
          </a:xfrm>
          <a:prstGeom prst="rect">
            <a:avLst/>
          </a:prstGeom>
        </p:spPr>
      </p:pic>
      <p:pic>
        <p:nvPicPr>
          <p:cNvPr id="3" name="Picture 3"/>
          <p:cNvPicPr>
            <a:picLocks noChangeAspect="1"/>
          </p:cNvPicPr>
          <p:nvPr/>
        </p:nvPicPr>
        <p:blipFill>
          <a:blip r:embed="rId3"/>
          <a:srcRect/>
          <a:stretch>
            <a:fillRect/>
          </a:stretch>
        </p:blipFill>
        <p:spPr>
          <a:xfrm>
            <a:off x="617435" y="2576733"/>
            <a:ext cx="9229578" cy="5579462"/>
          </a:xfrm>
          <a:prstGeom prst="rect">
            <a:avLst/>
          </a:prstGeom>
        </p:spPr>
      </p:pic>
      <p:pic>
        <p:nvPicPr>
          <p:cNvPr id="4" name="Picture 4"/>
          <p:cNvPicPr>
            <a:picLocks noChangeAspect="1"/>
          </p:cNvPicPr>
          <p:nvPr/>
        </p:nvPicPr>
        <p:blipFill>
          <a:blip r:embed="rId4"/>
          <a:srcRect/>
          <a:stretch>
            <a:fillRect/>
          </a:stretch>
        </p:blipFill>
        <p:spPr>
          <a:xfrm>
            <a:off x="9411662" y="2576733"/>
            <a:ext cx="9229578" cy="5579462"/>
          </a:xfrm>
          <a:prstGeom prst="rect">
            <a:avLst/>
          </a:prstGeom>
        </p:spPr>
      </p:pic>
      <p:sp>
        <p:nvSpPr>
          <p:cNvPr id="5" name="TextBox 5"/>
          <p:cNvSpPr txBox="1"/>
          <p:nvPr/>
        </p:nvSpPr>
        <p:spPr>
          <a:xfrm>
            <a:off x="1155912" y="136113"/>
            <a:ext cx="16511500" cy="1370219"/>
          </a:xfrm>
          <a:prstGeom prst="rect">
            <a:avLst/>
          </a:prstGeom>
        </p:spPr>
        <p:txBody>
          <a:bodyPr lIns="0" tIns="0" rIns="0" bIns="0" rtlCol="0" anchor="t">
            <a:spAutoFit/>
          </a:bodyPr>
          <a:lstStyle/>
          <a:p>
            <a:pPr>
              <a:lnSpc>
                <a:spcPts val="10799"/>
              </a:lnSpc>
            </a:pPr>
            <a:r>
              <a:rPr lang="en-US" sz="8999">
                <a:solidFill>
                  <a:srgbClr val="343434"/>
                </a:solidFill>
                <a:latin typeface="HK Grotesk Bold"/>
              </a:rPr>
              <a:t>COVID Vax View</a:t>
            </a:r>
          </a:p>
        </p:txBody>
      </p:sp>
      <p:sp>
        <p:nvSpPr>
          <p:cNvPr id="6" name="TextBox 6"/>
          <p:cNvSpPr txBox="1"/>
          <p:nvPr/>
        </p:nvSpPr>
        <p:spPr>
          <a:xfrm>
            <a:off x="1316844" y="8670266"/>
            <a:ext cx="12308985" cy="495300"/>
          </a:xfrm>
          <a:prstGeom prst="rect">
            <a:avLst/>
          </a:prstGeom>
        </p:spPr>
        <p:txBody>
          <a:bodyPr lIns="0" tIns="0" rIns="0" bIns="0" rtlCol="0" anchor="t">
            <a:spAutoFit/>
          </a:bodyPr>
          <a:lstStyle/>
          <a:p>
            <a:pPr algn="ctr">
              <a:lnSpc>
                <a:spcPts val="3900"/>
              </a:lnSpc>
              <a:spcBef>
                <a:spcPct val="0"/>
              </a:spcBef>
            </a:pPr>
            <a:r>
              <a:rPr lang="en-US" sz="3000" spc="150">
                <a:solidFill>
                  <a:srgbClr val="343434"/>
                </a:solidFill>
                <a:latin typeface="HK Grotesk Medium"/>
              </a:rPr>
              <a:t>Estimated (%) vaccinated v.s. un-vaccinated divided by age group</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27687" r="23548" b="88213"/>
          <a:stretch>
            <a:fillRect/>
          </a:stretch>
        </p:blipFill>
        <p:spPr>
          <a:xfrm rot="-5400000">
            <a:off x="-4629150" y="4629150"/>
            <a:ext cx="10287000" cy="1028700"/>
          </a:xfrm>
          <a:prstGeom prst="rect">
            <a:avLst/>
          </a:prstGeom>
        </p:spPr>
      </p:pic>
      <p:pic>
        <p:nvPicPr>
          <p:cNvPr id="3" name="Picture 3"/>
          <p:cNvPicPr>
            <a:picLocks noChangeAspect="1"/>
          </p:cNvPicPr>
          <p:nvPr/>
        </p:nvPicPr>
        <p:blipFill>
          <a:blip r:embed="rId3"/>
          <a:srcRect/>
          <a:stretch>
            <a:fillRect/>
          </a:stretch>
        </p:blipFill>
        <p:spPr>
          <a:xfrm>
            <a:off x="3114578" y="1757275"/>
            <a:ext cx="4741398" cy="6750465"/>
          </a:xfrm>
          <a:prstGeom prst="rect">
            <a:avLst/>
          </a:prstGeom>
        </p:spPr>
      </p:pic>
      <p:pic>
        <p:nvPicPr>
          <p:cNvPr id="4" name="Picture 4"/>
          <p:cNvPicPr>
            <a:picLocks noChangeAspect="1"/>
          </p:cNvPicPr>
          <p:nvPr/>
        </p:nvPicPr>
        <p:blipFill>
          <a:blip r:embed="rId4"/>
          <a:srcRect/>
          <a:stretch>
            <a:fillRect/>
          </a:stretch>
        </p:blipFill>
        <p:spPr>
          <a:xfrm>
            <a:off x="10068628" y="1757275"/>
            <a:ext cx="4651805" cy="6750465"/>
          </a:xfrm>
          <a:prstGeom prst="rect">
            <a:avLst/>
          </a:prstGeom>
        </p:spPr>
      </p:pic>
      <p:sp>
        <p:nvSpPr>
          <p:cNvPr id="5" name="TextBox 5"/>
          <p:cNvSpPr txBox="1"/>
          <p:nvPr/>
        </p:nvSpPr>
        <p:spPr>
          <a:xfrm>
            <a:off x="1155912" y="136113"/>
            <a:ext cx="16511500" cy="1370219"/>
          </a:xfrm>
          <a:prstGeom prst="rect">
            <a:avLst/>
          </a:prstGeom>
        </p:spPr>
        <p:txBody>
          <a:bodyPr lIns="0" tIns="0" rIns="0" bIns="0" rtlCol="0" anchor="t">
            <a:spAutoFit/>
          </a:bodyPr>
          <a:lstStyle/>
          <a:p>
            <a:pPr>
              <a:lnSpc>
                <a:spcPts val="10799"/>
              </a:lnSpc>
            </a:pPr>
            <a:r>
              <a:rPr lang="en-US" sz="8999">
                <a:solidFill>
                  <a:srgbClr val="343434"/>
                </a:solidFill>
                <a:latin typeface="HK Grotesk Bold"/>
              </a:rPr>
              <a:t>COVID Vax View</a:t>
            </a:r>
          </a:p>
        </p:txBody>
      </p:sp>
      <p:sp>
        <p:nvSpPr>
          <p:cNvPr id="6" name="TextBox 6"/>
          <p:cNvSpPr txBox="1"/>
          <p:nvPr/>
        </p:nvSpPr>
        <p:spPr>
          <a:xfrm>
            <a:off x="1316844" y="8670266"/>
            <a:ext cx="16350568" cy="495300"/>
          </a:xfrm>
          <a:prstGeom prst="rect">
            <a:avLst/>
          </a:prstGeom>
        </p:spPr>
        <p:txBody>
          <a:bodyPr lIns="0" tIns="0" rIns="0" bIns="0" rtlCol="0" anchor="t">
            <a:spAutoFit/>
          </a:bodyPr>
          <a:lstStyle/>
          <a:p>
            <a:pPr algn="ctr">
              <a:lnSpc>
                <a:spcPts val="3900"/>
              </a:lnSpc>
              <a:spcBef>
                <a:spcPct val="0"/>
              </a:spcBef>
            </a:pPr>
            <a:r>
              <a:rPr lang="en-US" sz="3000" spc="150">
                <a:solidFill>
                  <a:srgbClr val="343434"/>
                </a:solidFill>
                <a:latin typeface="HK Grotesk Medium"/>
              </a:rPr>
              <a:t>Estimated (%) vaccinated v.s. un-vaccinated sorted by previous flu Vaccination status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27687" r="23548" b="88213"/>
          <a:stretch>
            <a:fillRect/>
          </a:stretch>
        </p:blipFill>
        <p:spPr>
          <a:xfrm rot="-5400000">
            <a:off x="-4629150" y="4629150"/>
            <a:ext cx="10287000" cy="1028700"/>
          </a:xfrm>
          <a:prstGeom prst="rect">
            <a:avLst/>
          </a:prstGeom>
        </p:spPr>
      </p:pic>
      <p:pic>
        <p:nvPicPr>
          <p:cNvPr id="3" name="Picture 3"/>
          <p:cNvPicPr>
            <a:picLocks noChangeAspect="1"/>
          </p:cNvPicPr>
          <p:nvPr/>
        </p:nvPicPr>
        <p:blipFill>
          <a:blip r:embed="rId3"/>
          <a:srcRect/>
          <a:stretch>
            <a:fillRect/>
          </a:stretch>
        </p:blipFill>
        <p:spPr>
          <a:xfrm>
            <a:off x="10644893" y="1689292"/>
            <a:ext cx="5364388" cy="7019075"/>
          </a:xfrm>
          <a:prstGeom prst="rect">
            <a:avLst/>
          </a:prstGeom>
        </p:spPr>
      </p:pic>
      <p:pic>
        <p:nvPicPr>
          <p:cNvPr id="4" name="Picture 4"/>
          <p:cNvPicPr>
            <a:picLocks noChangeAspect="1"/>
          </p:cNvPicPr>
          <p:nvPr/>
        </p:nvPicPr>
        <p:blipFill>
          <a:blip r:embed="rId4"/>
          <a:srcRect/>
          <a:stretch>
            <a:fillRect/>
          </a:stretch>
        </p:blipFill>
        <p:spPr>
          <a:xfrm>
            <a:off x="3358939" y="1633963"/>
            <a:ext cx="5591240" cy="7019075"/>
          </a:xfrm>
          <a:prstGeom prst="rect">
            <a:avLst/>
          </a:prstGeom>
        </p:spPr>
      </p:pic>
      <p:sp>
        <p:nvSpPr>
          <p:cNvPr id="5" name="TextBox 5"/>
          <p:cNvSpPr txBox="1"/>
          <p:nvPr/>
        </p:nvSpPr>
        <p:spPr>
          <a:xfrm>
            <a:off x="1155912" y="136113"/>
            <a:ext cx="16511500" cy="1370219"/>
          </a:xfrm>
          <a:prstGeom prst="rect">
            <a:avLst/>
          </a:prstGeom>
        </p:spPr>
        <p:txBody>
          <a:bodyPr lIns="0" tIns="0" rIns="0" bIns="0" rtlCol="0" anchor="t">
            <a:spAutoFit/>
          </a:bodyPr>
          <a:lstStyle/>
          <a:p>
            <a:pPr>
              <a:lnSpc>
                <a:spcPts val="10799"/>
              </a:lnSpc>
            </a:pPr>
            <a:r>
              <a:rPr lang="en-US" sz="8999">
                <a:solidFill>
                  <a:srgbClr val="343434"/>
                </a:solidFill>
                <a:latin typeface="HK Grotesk Bold"/>
              </a:rPr>
              <a:t>COVID Vax View</a:t>
            </a:r>
          </a:p>
        </p:txBody>
      </p:sp>
      <p:sp>
        <p:nvSpPr>
          <p:cNvPr id="6" name="TextBox 6"/>
          <p:cNvSpPr txBox="1"/>
          <p:nvPr/>
        </p:nvSpPr>
        <p:spPr>
          <a:xfrm>
            <a:off x="1316844" y="8670266"/>
            <a:ext cx="15266669" cy="495300"/>
          </a:xfrm>
          <a:prstGeom prst="rect">
            <a:avLst/>
          </a:prstGeom>
        </p:spPr>
        <p:txBody>
          <a:bodyPr lIns="0" tIns="0" rIns="0" bIns="0" rtlCol="0" anchor="t">
            <a:spAutoFit/>
          </a:bodyPr>
          <a:lstStyle/>
          <a:p>
            <a:pPr algn="ctr">
              <a:lnSpc>
                <a:spcPts val="3900"/>
              </a:lnSpc>
              <a:spcBef>
                <a:spcPct val="0"/>
              </a:spcBef>
            </a:pPr>
            <a:r>
              <a:rPr lang="en-US" sz="3000" spc="150">
                <a:solidFill>
                  <a:srgbClr val="343434"/>
                </a:solidFill>
                <a:latin typeface="HK Grotesk Medium"/>
              </a:rPr>
              <a:t>Estimated (%) vaccinated v.s. un-vaccinated divided by vaccine safety confidence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l="27687" r="23548" b="23137"/>
          <a:stretch>
            <a:fillRect/>
          </a:stretch>
        </p:blipFill>
        <p:spPr>
          <a:xfrm rot="-5400000">
            <a:off x="-1789179" y="1789179"/>
            <a:ext cx="10287000" cy="6708642"/>
          </a:xfrm>
          <a:prstGeom prst="rect">
            <a:avLst/>
          </a:prstGeom>
        </p:spPr>
      </p:pic>
      <p:sp>
        <p:nvSpPr>
          <p:cNvPr id="3" name="TextBox 3"/>
          <p:cNvSpPr txBox="1"/>
          <p:nvPr/>
        </p:nvSpPr>
        <p:spPr>
          <a:xfrm>
            <a:off x="1155912" y="136113"/>
            <a:ext cx="16511500" cy="1370219"/>
          </a:xfrm>
          <a:prstGeom prst="rect">
            <a:avLst/>
          </a:prstGeom>
        </p:spPr>
        <p:txBody>
          <a:bodyPr lIns="0" tIns="0" rIns="0" bIns="0" rtlCol="0" anchor="t">
            <a:spAutoFit/>
          </a:bodyPr>
          <a:lstStyle/>
          <a:p>
            <a:pPr>
              <a:lnSpc>
                <a:spcPts val="10799"/>
              </a:lnSpc>
            </a:pPr>
            <a:r>
              <a:rPr lang="en-US" sz="8999">
                <a:solidFill>
                  <a:srgbClr val="343434"/>
                </a:solidFill>
                <a:latin typeface="HK Grotesk Bold"/>
              </a:rPr>
              <a:t>Summary</a:t>
            </a:r>
          </a:p>
        </p:txBody>
      </p:sp>
      <p:sp>
        <p:nvSpPr>
          <p:cNvPr id="4" name="TextBox 4"/>
          <p:cNvSpPr txBox="1"/>
          <p:nvPr/>
        </p:nvSpPr>
        <p:spPr>
          <a:xfrm>
            <a:off x="1530158" y="2644259"/>
            <a:ext cx="14171808" cy="5477510"/>
          </a:xfrm>
          <a:prstGeom prst="rect">
            <a:avLst/>
          </a:prstGeom>
        </p:spPr>
        <p:txBody>
          <a:bodyPr lIns="0" tIns="0" rIns="0" bIns="0" rtlCol="0" anchor="t">
            <a:spAutoFit/>
          </a:bodyPr>
          <a:lstStyle/>
          <a:p>
            <a:pPr marL="561341" lvl="1" indent="-280670">
              <a:lnSpc>
                <a:spcPts val="3640"/>
              </a:lnSpc>
              <a:buFont typeface="Arial"/>
              <a:buChar char="•"/>
            </a:pPr>
            <a:r>
              <a:rPr lang="en-US" sz="2600">
                <a:solidFill>
                  <a:srgbClr val="343434"/>
                </a:solidFill>
                <a:latin typeface="HK Grotesk Medium"/>
              </a:rPr>
              <a:t>Children aged 0-36 months have steady rates possibly impacted by misinformation </a:t>
            </a:r>
          </a:p>
          <a:p>
            <a:pPr>
              <a:lnSpc>
                <a:spcPts val="3640"/>
              </a:lnSpc>
            </a:pPr>
            <a:endParaRPr lang="en-US" sz="2600">
              <a:solidFill>
                <a:srgbClr val="343434"/>
              </a:solidFill>
              <a:latin typeface="HK Grotesk Medium"/>
            </a:endParaRPr>
          </a:p>
          <a:p>
            <a:pPr marL="561341" lvl="1" indent="-280670">
              <a:lnSpc>
                <a:spcPts val="3640"/>
              </a:lnSpc>
              <a:buFont typeface="Arial"/>
              <a:buChar char="•"/>
            </a:pPr>
            <a:r>
              <a:rPr lang="en-US" sz="2600">
                <a:solidFill>
                  <a:srgbClr val="343434"/>
                </a:solidFill>
                <a:latin typeface="HK Grotesk Medium"/>
              </a:rPr>
              <a:t>Teens aged 13-17 show increasing vaccination rates over time </a:t>
            </a:r>
          </a:p>
          <a:p>
            <a:pPr>
              <a:lnSpc>
                <a:spcPts val="3640"/>
              </a:lnSpc>
            </a:pPr>
            <a:endParaRPr lang="en-US" sz="2600">
              <a:solidFill>
                <a:srgbClr val="343434"/>
              </a:solidFill>
              <a:latin typeface="HK Grotesk Medium"/>
            </a:endParaRPr>
          </a:p>
          <a:p>
            <a:pPr marL="561341" lvl="1" indent="-280670">
              <a:lnSpc>
                <a:spcPts val="3640"/>
              </a:lnSpc>
              <a:buFont typeface="Arial"/>
              <a:buChar char="•"/>
            </a:pPr>
            <a:r>
              <a:rPr lang="en-US" sz="2600">
                <a:solidFill>
                  <a:srgbClr val="343434"/>
                </a:solidFill>
                <a:latin typeface="HK Grotesk Medium"/>
              </a:rPr>
              <a:t>Vaccination rates and disease history are very strongly correlated</a:t>
            </a:r>
          </a:p>
          <a:p>
            <a:pPr>
              <a:lnSpc>
                <a:spcPts val="3640"/>
              </a:lnSpc>
            </a:pPr>
            <a:endParaRPr lang="en-US" sz="2600">
              <a:solidFill>
                <a:srgbClr val="343434"/>
              </a:solidFill>
              <a:latin typeface="HK Grotesk Medium"/>
            </a:endParaRPr>
          </a:p>
          <a:p>
            <a:pPr marL="561341" lvl="1" indent="-280670">
              <a:lnSpc>
                <a:spcPts val="3640"/>
              </a:lnSpc>
              <a:buFont typeface="Arial"/>
              <a:buChar char="•"/>
            </a:pPr>
            <a:r>
              <a:rPr lang="en-US" sz="2600">
                <a:solidFill>
                  <a:srgbClr val="343434"/>
                </a:solidFill>
                <a:latin typeface="HK Grotesk Medium"/>
              </a:rPr>
              <a:t>Impact of insurance status </a:t>
            </a:r>
          </a:p>
          <a:p>
            <a:pPr>
              <a:lnSpc>
                <a:spcPts val="3640"/>
              </a:lnSpc>
            </a:pPr>
            <a:endParaRPr lang="en-US" sz="2600">
              <a:solidFill>
                <a:srgbClr val="343434"/>
              </a:solidFill>
              <a:latin typeface="HK Grotesk Medium"/>
            </a:endParaRPr>
          </a:p>
          <a:p>
            <a:pPr marL="561341" lvl="1" indent="-280670">
              <a:lnSpc>
                <a:spcPts val="3640"/>
              </a:lnSpc>
              <a:buFont typeface="Arial"/>
              <a:buChar char="•"/>
            </a:pPr>
            <a:r>
              <a:rPr lang="en-US" sz="2600">
                <a:solidFill>
                  <a:srgbClr val="343434"/>
                </a:solidFill>
                <a:latin typeface="HK Grotesk Medium"/>
              </a:rPr>
              <a:t>Adults age 18+ lowest vaccination coverage </a:t>
            </a:r>
          </a:p>
          <a:p>
            <a:pPr>
              <a:lnSpc>
                <a:spcPts val="3640"/>
              </a:lnSpc>
            </a:pPr>
            <a:endParaRPr lang="en-US" sz="2600">
              <a:solidFill>
                <a:srgbClr val="343434"/>
              </a:solidFill>
              <a:latin typeface="HK Grotesk Medium"/>
            </a:endParaRPr>
          </a:p>
          <a:p>
            <a:pPr marL="561341" lvl="1" indent="-280670">
              <a:lnSpc>
                <a:spcPts val="3640"/>
              </a:lnSpc>
              <a:buFont typeface="Arial"/>
              <a:buChar char="•"/>
            </a:pPr>
            <a:r>
              <a:rPr lang="en-US" sz="2600">
                <a:solidFill>
                  <a:srgbClr val="343434"/>
                </a:solidFill>
                <a:latin typeface="HK Grotesk Medium"/>
              </a:rPr>
              <a:t>Vaccination likely hood can be linked with many factors some of which were looked at here</a:t>
            </a:r>
          </a:p>
          <a:p>
            <a:pPr>
              <a:lnSpc>
                <a:spcPts val="3640"/>
              </a:lnSpc>
            </a:pPr>
            <a:endParaRPr lang="en-US" sz="2600">
              <a:solidFill>
                <a:srgbClr val="343434"/>
              </a:solidFill>
              <a:latin typeface="HK Grotesk Medium"/>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29312" t="86470" r="29312" b="-42720"/>
          <a:stretch>
            <a:fillRect/>
          </a:stretch>
        </p:blipFill>
        <p:spPr>
          <a:xfrm>
            <a:off x="0" y="0"/>
            <a:ext cx="18288000" cy="10287000"/>
          </a:xfrm>
          <a:prstGeom prst="rect">
            <a:avLst/>
          </a:prstGeom>
        </p:spPr>
      </p:pic>
      <p:sp>
        <p:nvSpPr>
          <p:cNvPr id="3" name="TextBox 3"/>
          <p:cNvSpPr txBox="1"/>
          <p:nvPr/>
        </p:nvSpPr>
        <p:spPr>
          <a:xfrm>
            <a:off x="4053378" y="4009097"/>
            <a:ext cx="10181244" cy="1379744"/>
          </a:xfrm>
          <a:prstGeom prst="rect">
            <a:avLst/>
          </a:prstGeom>
        </p:spPr>
        <p:txBody>
          <a:bodyPr lIns="0" tIns="0" rIns="0" bIns="0" rtlCol="0" anchor="t">
            <a:spAutoFit/>
          </a:bodyPr>
          <a:lstStyle/>
          <a:p>
            <a:pPr algn="ctr">
              <a:lnSpc>
                <a:spcPts val="10800"/>
              </a:lnSpc>
            </a:pPr>
            <a:r>
              <a:rPr lang="en-US" sz="9000">
                <a:solidFill>
                  <a:srgbClr val="343434"/>
                </a:solidFill>
                <a:latin typeface="HK Grotesk Bold"/>
              </a:rPr>
              <a:t>Thank you!</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29312" t="86470" r="29312" b="-42720"/>
          <a:stretch>
            <a:fillRect/>
          </a:stretch>
        </p:blipFill>
        <p:spPr>
          <a:xfrm>
            <a:off x="-16042" y="0"/>
            <a:ext cx="18288000" cy="10287000"/>
          </a:xfrm>
          <a:prstGeom prst="rect">
            <a:avLst/>
          </a:prstGeom>
        </p:spPr>
      </p:pic>
      <p:sp>
        <p:nvSpPr>
          <p:cNvPr id="3" name="TextBox 3"/>
          <p:cNvSpPr txBox="1"/>
          <p:nvPr/>
        </p:nvSpPr>
        <p:spPr>
          <a:xfrm>
            <a:off x="350921" y="800100"/>
            <a:ext cx="17586158" cy="9694962"/>
          </a:xfrm>
          <a:prstGeom prst="rect">
            <a:avLst/>
          </a:prstGeom>
        </p:spPr>
        <p:txBody>
          <a:bodyPr wrap="square" lIns="0" tIns="0" rIns="0" bIns="0" rtlCol="0" anchor="t">
            <a:spAutoFit/>
          </a:bodyPr>
          <a:lstStyle/>
          <a:p>
            <a:pPr>
              <a:lnSpc>
                <a:spcPts val="10800"/>
              </a:lnSpc>
            </a:pPr>
            <a:r>
              <a:rPr lang="en-US" sz="5000" dirty="0">
                <a:solidFill>
                  <a:srgbClr val="343434"/>
                </a:solidFill>
                <a:latin typeface="HK Grotesk Bold"/>
              </a:rPr>
              <a:t>References: </a:t>
            </a:r>
          </a:p>
          <a:p>
            <a:pPr>
              <a:lnSpc>
                <a:spcPct val="150000"/>
              </a:lnSpc>
            </a:pPr>
            <a:endParaRPr lang="en-US" sz="3000" dirty="0">
              <a:solidFill>
                <a:srgbClr val="343434"/>
              </a:solidFill>
              <a:latin typeface="HK Grotesk Bold"/>
            </a:endParaRPr>
          </a:p>
          <a:p>
            <a:pPr marL="457200" indent="-457200">
              <a:lnSpc>
                <a:spcPct val="150000"/>
              </a:lnSpc>
              <a:buFont typeface="Arial" panose="020B0604020202020204" pitchFamily="34" charset="0"/>
              <a:buChar char="•"/>
            </a:pPr>
            <a:r>
              <a:rPr lang="en-US" sz="3000" dirty="0">
                <a:solidFill>
                  <a:srgbClr val="343434"/>
                </a:solidFill>
                <a:latin typeface="HK Grotesk Bold"/>
                <a:hlinkClick r:id="rId3"/>
              </a:rPr>
              <a:t>https://www.cdc.gov/nchs/nis/data_files_09_prior.htm</a:t>
            </a:r>
            <a:endParaRPr lang="en-US" sz="3000" dirty="0">
              <a:solidFill>
                <a:srgbClr val="343434"/>
              </a:solidFill>
              <a:latin typeface="HK Grotesk Bold"/>
            </a:endParaRPr>
          </a:p>
          <a:p>
            <a:pPr marL="457200" indent="-457200">
              <a:lnSpc>
                <a:spcPct val="150000"/>
              </a:lnSpc>
              <a:buFont typeface="Arial" panose="020B0604020202020204" pitchFamily="34" charset="0"/>
              <a:buChar char="•"/>
            </a:pPr>
            <a:r>
              <a:rPr lang="en-US" sz="3000" dirty="0">
                <a:solidFill>
                  <a:srgbClr val="343434"/>
                </a:solidFill>
                <a:latin typeface="HK Grotesk Bold"/>
                <a:hlinkClick r:id="rId4"/>
              </a:rPr>
              <a:t>https://www.cdc.gov/vaccines/schedules/easy-to-read/child-easyread.html</a:t>
            </a:r>
            <a:endParaRPr lang="en-US" sz="3000" dirty="0">
              <a:solidFill>
                <a:srgbClr val="343434"/>
              </a:solidFill>
              <a:latin typeface="HK Grotesk Bold"/>
            </a:endParaRPr>
          </a:p>
          <a:p>
            <a:pPr marL="457200" indent="-457200">
              <a:lnSpc>
                <a:spcPct val="150000"/>
              </a:lnSpc>
              <a:buFont typeface="Arial" panose="020B0604020202020204" pitchFamily="34" charset="0"/>
              <a:buChar char="•"/>
            </a:pPr>
            <a:r>
              <a:rPr lang="en-US" sz="3000" dirty="0">
                <a:solidFill>
                  <a:srgbClr val="343434"/>
                </a:solidFill>
                <a:latin typeface="HK Grotesk Bold"/>
                <a:hlinkClick r:id="rId5"/>
              </a:rPr>
              <a:t>https://www.chop.edu/centers-programs/vaccine-education-center/vaccine-history/developments-by-year</a:t>
            </a:r>
            <a:endParaRPr lang="en-US" sz="3000" dirty="0">
              <a:solidFill>
                <a:srgbClr val="343434"/>
              </a:solidFill>
              <a:latin typeface="HK Grotesk Bold"/>
            </a:endParaRPr>
          </a:p>
          <a:p>
            <a:pPr marL="457200" indent="-457200">
              <a:lnSpc>
                <a:spcPct val="150000"/>
              </a:lnSpc>
              <a:buFont typeface="Arial" panose="020B0604020202020204" pitchFamily="34" charset="0"/>
              <a:buChar char="•"/>
            </a:pPr>
            <a:r>
              <a:rPr lang="en-US" sz="3000" dirty="0">
                <a:solidFill>
                  <a:srgbClr val="343434"/>
                </a:solidFill>
                <a:latin typeface="HK Grotesk Bold"/>
                <a:hlinkClick r:id="rId6"/>
              </a:rPr>
              <a:t>https://www.who.int/news-room/questions-and-answers/item/vaccines-and-immunization-what-is-vaccination</a:t>
            </a:r>
            <a:endParaRPr lang="en-US" sz="3000" dirty="0">
              <a:solidFill>
                <a:srgbClr val="343434"/>
              </a:solidFill>
              <a:latin typeface="HK Grotesk Bold"/>
            </a:endParaRPr>
          </a:p>
          <a:p>
            <a:pPr marL="457200" indent="-457200">
              <a:lnSpc>
                <a:spcPct val="150000"/>
              </a:lnSpc>
              <a:buFont typeface="Arial" panose="020B0604020202020204" pitchFamily="34" charset="0"/>
              <a:buChar char="•"/>
            </a:pPr>
            <a:r>
              <a:rPr lang="en-US" sz="3000" dirty="0">
                <a:solidFill>
                  <a:srgbClr val="343434"/>
                </a:solidFill>
                <a:latin typeface="HK Grotesk Bold"/>
                <a:hlinkClick r:id="rId7"/>
              </a:rPr>
              <a:t>https://www.ncbi.nlm.nih.gov/pmc/articles/PMC6122668/</a:t>
            </a:r>
            <a:endParaRPr lang="en-US" sz="3000" dirty="0">
              <a:solidFill>
                <a:srgbClr val="343434"/>
              </a:solidFill>
              <a:latin typeface="HK Grotesk Bold"/>
            </a:endParaRPr>
          </a:p>
          <a:p>
            <a:pPr marL="457200" indent="-457200">
              <a:lnSpc>
                <a:spcPct val="150000"/>
              </a:lnSpc>
              <a:buFont typeface="Arial" panose="020B0604020202020204" pitchFamily="34" charset="0"/>
              <a:buChar char="•"/>
            </a:pPr>
            <a:r>
              <a:rPr lang="en-US" sz="3000" dirty="0">
                <a:solidFill>
                  <a:srgbClr val="343434"/>
                </a:solidFill>
                <a:latin typeface="HK Grotesk Bold"/>
                <a:hlinkClick r:id="rId8"/>
              </a:rPr>
              <a:t>https://www.nytimes.com/2022/05/25/magazine/anti-vaccine-movement.html</a:t>
            </a:r>
            <a:endParaRPr lang="en-US" sz="3000" dirty="0">
              <a:solidFill>
                <a:srgbClr val="343434"/>
              </a:solidFill>
              <a:latin typeface="HK Grotesk Bold"/>
            </a:endParaRPr>
          </a:p>
          <a:p>
            <a:pPr marL="457200" indent="-457200">
              <a:lnSpc>
                <a:spcPct val="150000"/>
              </a:lnSpc>
              <a:buFont typeface="Arial" panose="020B0604020202020204" pitchFamily="34" charset="0"/>
              <a:buChar char="•"/>
            </a:pPr>
            <a:r>
              <a:rPr lang="en-US" sz="3000" dirty="0">
                <a:solidFill>
                  <a:srgbClr val="343434"/>
                </a:solidFill>
                <a:latin typeface="HK Grotesk Bold"/>
                <a:hlinkClick r:id="rId9"/>
              </a:rPr>
              <a:t>https://www.who.int/news-room/spotlight/ten-threats-to-global-health-in-2019</a:t>
            </a:r>
            <a:endParaRPr lang="en-US" sz="3000" dirty="0">
              <a:solidFill>
                <a:srgbClr val="343434"/>
              </a:solidFill>
              <a:latin typeface="HK Grotesk Bold"/>
            </a:endParaRPr>
          </a:p>
          <a:p>
            <a:pPr>
              <a:lnSpc>
                <a:spcPts val="10800"/>
              </a:lnSpc>
            </a:pPr>
            <a:endParaRPr lang="en-US" sz="9000" dirty="0">
              <a:solidFill>
                <a:srgbClr val="343434"/>
              </a:solidFill>
              <a:latin typeface="HK Grotesk Bold"/>
            </a:endParaRPr>
          </a:p>
        </p:txBody>
      </p:sp>
    </p:spTree>
    <p:extLst>
      <p:ext uri="{BB962C8B-B14F-4D97-AF65-F5344CB8AC3E}">
        <p14:creationId xmlns:p14="http://schemas.microsoft.com/office/powerpoint/2010/main" val="334263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r="53453" b="62721"/>
          <a:stretch>
            <a:fillRect/>
          </a:stretch>
        </p:blipFill>
        <p:spPr>
          <a:xfrm rot="-5400000">
            <a:off x="-3439114" y="3439114"/>
            <a:ext cx="10287000" cy="3408772"/>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400000">
            <a:off x="1028700" y="1028700"/>
            <a:ext cx="987759" cy="987759"/>
          </a:xfrm>
          <a:prstGeom prst="rect">
            <a:avLst/>
          </a:prstGeom>
        </p:spPr>
      </p:pic>
      <p:sp>
        <p:nvSpPr>
          <p:cNvPr id="4" name="AutoShape 4"/>
          <p:cNvSpPr/>
          <p:nvPr/>
        </p:nvSpPr>
        <p:spPr>
          <a:xfrm rot="-10800000">
            <a:off x="16994475" y="3709109"/>
            <a:ext cx="9525" cy="2740991"/>
          </a:xfrm>
          <a:prstGeom prst="rect">
            <a:avLst/>
          </a:prstGeom>
          <a:solidFill>
            <a:srgbClr val="343434"/>
          </a:solidFill>
        </p:spPr>
      </p:sp>
      <p:pic>
        <p:nvPicPr>
          <p:cNvPr id="5" name="Picture 5"/>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2986275" y="5143500"/>
            <a:ext cx="5169347" cy="5143500"/>
          </a:xfrm>
          <a:prstGeom prst="rect">
            <a:avLst/>
          </a:prstGeom>
        </p:spPr>
      </p:pic>
      <p:grpSp>
        <p:nvGrpSpPr>
          <p:cNvPr id="6" name="Group 6"/>
          <p:cNvGrpSpPr/>
          <p:nvPr/>
        </p:nvGrpSpPr>
        <p:grpSpPr>
          <a:xfrm>
            <a:off x="2554461" y="2058443"/>
            <a:ext cx="9901412" cy="7199857"/>
            <a:chOff x="0" y="0"/>
            <a:chExt cx="13201883" cy="9599809"/>
          </a:xfrm>
        </p:grpSpPr>
        <p:sp>
          <p:nvSpPr>
            <p:cNvPr id="7" name="TextBox 7"/>
            <p:cNvSpPr txBox="1"/>
            <p:nvPr/>
          </p:nvSpPr>
          <p:spPr>
            <a:xfrm>
              <a:off x="0" y="0"/>
              <a:ext cx="13201883" cy="4249023"/>
            </a:xfrm>
            <a:prstGeom prst="rect">
              <a:avLst/>
            </a:prstGeom>
          </p:spPr>
          <p:txBody>
            <a:bodyPr lIns="0" tIns="0" rIns="0" bIns="0" rtlCol="0" anchor="t">
              <a:spAutoFit/>
            </a:bodyPr>
            <a:lstStyle/>
            <a:p>
              <a:pPr>
                <a:lnSpc>
                  <a:spcPts val="12558"/>
                </a:lnSpc>
              </a:pPr>
              <a:r>
                <a:rPr lang="en-US" sz="10465">
                  <a:solidFill>
                    <a:srgbClr val="343434"/>
                  </a:solidFill>
                  <a:latin typeface="HK Grotesk Bold"/>
                </a:rPr>
                <a:t>Project Overview</a:t>
              </a:r>
            </a:p>
          </p:txBody>
        </p:sp>
        <p:sp>
          <p:nvSpPr>
            <p:cNvPr id="8" name="TextBox 8"/>
            <p:cNvSpPr txBox="1"/>
            <p:nvPr/>
          </p:nvSpPr>
          <p:spPr>
            <a:xfrm>
              <a:off x="0" y="5346623"/>
              <a:ext cx="13201883" cy="4253186"/>
            </a:xfrm>
            <a:prstGeom prst="rect">
              <a:avLst/>
            </a:prstGeom>
          </p:spPr>
          <p:txBody>
            <a:bodyPr lIns="0" tIns="0" rIns="0" bIns="0" rtlCol="0" anchor="t">
              <a:spAutoFit/>
            </a:bodyPr>
            <a:lstStyle/>
            <a:p>
              <a:pPr>
                <a:lnSpc>
                  <a:spcPts val="4232"/>
                </a:lnSpc>
              </a:pPr>
              <a:r>
                <a:rPr lang="en-US" sz="3023">
                  <a:solidFill>
                    <a:srgbClr val="343434"/>
                  </a:solidFill>
                  <a:latin typeface="HK Grotesk Medium"/>
                </a:rPr>
                <a:t>Introduction</a:t>
              </a:r>
            </a:p>
            <a:p>
              <a:pPr>
                <a:lnSpc>
                  <a:spcPts val="4232"/>
                </a:lnSpc>
              </a:pPr>
              <a:r>
                <a:rPr lang="en-US" sz="3023">
                  <a:solidFill>
                    <a:srgbClr val="343434"/>
                  </a:solidFill>
                  <a:latin typeface="HK Grotesk Medium"/>
                </a:rPr>
                <a:t>Background</a:t>
              </a:r>
            </a:p>
            <a:p>
              <a:pPr>
                <a:lnSpc>
                  <a:spcPts val="4232"/>
                </a:lnSpc>
              </a:pPr>
              <a:r>
                <a:rPr lang="en-US" sz="3023">
                  <a:solidFill>
                    <a:srgbClr val="343434"/>
                  </a:solidFill>
                  <a:latin typeface="HK Grotesk Medium"/>
                </a:rPr>
                <a:t>Data set Description</a:t>
              </a:r>
            </a:p>
            <a:p>
              <a:pPr>
                <a:lnSpc>
                  <a:spcPts val="4232"/>
                </a:lnSpc>
              </a:pPr>
              <a:r>
                <a:rPr lang="en-US" sz="3023">
                  <a:solidFill>
                    <a:srgbClr val="343434"/>
                  </a:solidFill>
                  <a:latin typeface="HK Grotesk Medium"/>
                </a:rPr>
                <a:t>Vaccination coverage rates by cohort</a:t>
              </a:r>
            </a:p>
            <a:p>
              <a:pPr>
                <a:lnSpc>
                  <a:spcPts val="4232"/>
                </a:lnSpc>
              </a:pPr>
              <a:r>
                <a:rPr lang="en-US" sz="3023">
                  <a:solidFill>
                    <a:srgbClr val="343434"/>
                  </a:solidFill>
                  <a:latin typeface="HK Grotesk Medium"/>
                </a:rPr>
                <a:t>COVID-19 Vaccine hesitancy factors</a:t>
              </a:r>
            </a:p>
            <a:p>
              <a:pPr>
                <a:lnSpc>
                  <a:spcPts val="4232"/>
                </a:lnSpc>
              </a:pPr>
              <a:endParaRPr lang="en-US" sz="3023">
                <a:solidFill>
                  <a:srgbClr val="343434"/>
                </a:solidFill>
                <a:latin typeface="HK Grotesk Medium"/>
              </a:endParaRPr>
            </a:p>
          </p:txBody>
        </p:sp>
      </p:grpSp>
      <p:sp>
        <p:nvSpPr>
          <p:cNvPr id="9" name="TextBox 9"/>
          <p:cNvSpPr txBox="1"/>
          <p:nvPr/>
        </p:nvSpPr>
        <p:spPr>
          <a:xfrm rot="5400000">
            <a:off x="15967075" y="7953960"/>
            <a:ext cx="2092900" cy="327025"/>
          </a:xfrm>
          <a:prstGeom prst="rect">
            <a:avLst/>
          </a:prstGeom>
        </p:spPr>
        <p:txBody>
          <a:bodyPr lIns="0" tIns="0" rIns="0" bIns="0" rtlCol="0" anchor="t">
            <a:spAutoFit/>
          </a:bodyPr>
          <a:lstStyle/>
          <a:p>
            <a:pPr algn="r">
              <a:lnSpc>
                <a:spcPts val="2600"/>
              </a:lnSpc>
            </a:pPr>
            <a:r>
              <a:rPr lang="en-US" sz="2000" spc="100">
                <a:solidFill>
                  <a:srgbClr val="343434"/>
                </a:solidFill>
                <a:latin typeface="HK Grotesk Medium"/>
              </a:rPr>
              <a:t>14 August  2022</a:t>
            </a:r>
          </a:p>
        </p:txBody>
      </p:sp>
      <p:sp>
        <p:nvSpPr>
          <p:cNvPr id="10" name="TextBox 10"/>
          <p:cNvSpPr txBox="1"/>
          <p:nvPr/>
        </p:nvSpPr>
        <p:spPr>
          <a:xfrm rot="5400000">
            <a:off x="15979019" y="1788856"/>
            <a:ext cx="2059486" cy="539175"/>
          </a:xfrm>
          <a:prstGeom prst="rect">
            <a:avLst/>
          </a:prstGeom>
        </p:spPr>
        <p:txBody>
          <a:bodyPr lIns="0" tIns="0" rIns="0" bIns="0" rtlCol="0" anchor="t">
            <a:spAutoFit/>
          </a:bodyPr>
          <a:lstStyle/>
          <a:p>
            <a:pPr>
              <a:lnSpc>
                <a:spcPts val="2210"/>
              </a:lnSpc>
            </a:pPr>
            <a:r>
              <a:rPr lang="en-US" sz="1700" spc="85">
                <a:solidFill>
                  <a:srgbClr val="343434"/>
                </a:solidFill>
                <a:latin typeface="HK Grotesk Medium"/>
              </a:rPr>
              <a:t>Shreshta Phogat</a:t>
            </a:r>
          </a:p>
          <a:p>
            <a:pPr>
              <a:lnSpc>
                <a:spcPts val="2210"/>
              </a:lnSpc>
            </a:pPr>
            <a:r>
              <a:rPr lang="en-US" sz="1700" spc="85">
                <a:solidFill>
                  <a:srgbClr val="343434"/>
                </a:solidFill>
                <a:latin typeface="HK Grotesk Medium"/>
              </a:rPr>
              <a:t>Data 603 SU22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l="5601" t="37813" r="47851" b="41546"/>
          <a:stretch>
            <a:fillRect/>
          </a:stretch>
        </p:blipFill>
        <p:spPr>
          <a:xfrm rot="-5400000">
            <a:off x="12200809" y="4199809"/>
            <a:ext cx="10287000" cy="1887383"/>
          </a:xfrm>
          <a:prstGeom prst="rect">
            <a:avLst/>
          </a:prstGeom>
        </p:spPr>
      </p:pic>
      <p:sp>
        <p:nvSpPr>
          <p:cNvPr id="3" name="TextBox 3"/>
          <p:cNvSpPr txBox="1"/>
          <p:nvPr/>
        </p:nvSpPr>
        <p:spPr>
          <a:xfrm>
            <a:off x="392626" y="152360"/>
            <a:ext cx="6897145" cy="1370219"/>
          </a:xfrm>
          <a:prstGeom prst="rect">
            <a:avLst/>
          </a:prstGeom>
        </p:spPr>
        <p:txBody>
          <a:bodyPr lIns="0" tIns="0" rIns="0" bIns="0" rtlCol="0" anchor="t">
            <a:spAutoFit/>
          </a:bodyPr>
          <a:lstStyle/>
          <a:p>
            <a:pPr algn="r">
              <a:lnSpc>
                <a:spcPts val="10799"/>
              </a:lnSpc>
            </a:pPr>
            <a:r>
              <a:rPr lang="en-US" sz="8999">
                <a:solidFill>
                  <a:srgbClr val="343434"/>
                </a:solidFill>
                <a:latin typeface="HK Grotesk Bold"/>
              </a:rPr>
              <a:t>Background</a:t>
            </a:r>
          </a:p>
        </p:txBody>
      </p:sp>
      <p:sp>
        <p:nvSpPr>
          <p:cNvPr id="4" name="TextBox 4"/>
          <p:cNvSpPr txBox="1"/>
          <p:nvPr/>
        </p:nvSpPr>
        <p:spPr>
          <a:xfrm>
            <a:off x="1504735" y="2530334"/>
            <a:ext cx="13024031" cy="6727966"/>
          </a:xfrm>
          <a:prstGeom prst="rect">
            <a:avLst/>
          </a:prstGeom>
        </p:spPr>
        <p:txBody>
          <a:bodyPr lIns="0" tIns="0" rIns="0" bIns="0" rtlCol="0" anchor="t">
            <a:spAutoFit/>
          </a:bodyPr>
          <a:lstStyle/>
          <a:p>
            <a:pPr>
              <a:lnSpc>
                <a:spcPts val="5592"/>
              </a:lnSpc>
            </a:pPr>
            <a:endParaRPr/>
          </a:p>
          <a:p>
            <a:pPr marL="647700" lvl="1" indent="-323850">
              <a:lnSpc>
                <a:spcPts val="4200"/>
              </a:lnSpc>
              <a:buFont typeface="Arial"/>
              <a:buChar char="•"/>
            </a:pPr>
            <a:r>
              <a:rPr lang="en-US" sz="3000">
                <a:solidFill>
                  <a:srgbClr val="343434"/>
                </a:solidFill>
                <a:latin typeface="HK Grotesk Medium"/>
              </a:rPr>
              <a:t>Vaccines aid in the prevention of Measles, Mumps, Rubella, and Polio, among many others</a:t>
            </a:r>
          </a:p>
          <a:p>
            <a:pPr>
              <a:lnSpc>
                <a:spcPts val="4200"/>
              </a:lnSpc>
            </a:pPr>
            <a:endParaRPr lang="en-US" sz="3000">
              <a:solidFill>
                <a:srgbClr val="343434"/>
              </a:solidFill>
              <a:latin typeface="HK Grotesk Medium"/>
            </a:endParaRPr>
          </a:p>
          <a:p>
            <a:pPr marL="647700" lvl="1" indent="-323850">
              <a:lnSpc>
                <a:spcPts val="4200"/>
              </a:lnSpc>
              <a:buFont typeface="Arial"/>
              <a:buChar char="•"/>
            </a:pPr>
            <a:r>
              <a:rPr lang="en-US" sz="3000">
                <a:solidFill>
                  <a:srgbClr val="343434"/>
                </a:solidFill>
                <a:latin typeface="HK Grotesk Medium"/>
              </a:rPr>
              <a:t>World Health Organization listed growing vaccine hesitancy as one of the top 10 threats to global public health. </a:t>
            </a:r>
          </a:p>
          <a:p>
            <a:pPr>
              <a:lnSpc>
                <a:spcPts val="4200"/>
              </a:lnSpc>
            </a:pPr>
            <a:endParaRPr lang="en-US" sz="3000">
              <a:solidFill>
                <a:srgbClr val="343434"/>
              </a:solidFill>
              <a:latin typeface="HK Grotesk Medium"/>
            </a:endParaRPr>
          </a:p>
          <a:p>
            <a:pPr marL="647700" lvl="1" indent="-323850">
              <a:lnSpc>
                <a:spcPts val="4200"/>
              </a:lnSpc>
              <a:buFont typeface="Arial"/>
              <a:buChar char="•"/>
            </a:pPr>
            <a:r>
              <a:rPr lang="en-US" sz="3000">
                <a:solidFill>
                  <a:srgbClr val="343434"/>
                </a:solidFill>
                <a:latin typeface="HK Grotesk Medium"/>
              </a:rPr>
              <a:t>Goal: to understand better the variables that impact vaccination rates in the United States </a:t>
            </a:r>
          </a:p>
          <a:p>
            <a:pPr>
              <a:lnSpc>
                <a:spcPts val="4200"/>
              </a:lnSpc>
            </a:pPr>
            <a:endParaRPr lang="en-US" sz="3000">
              <a:solidFill>
                <a:srgbClr val="343434"/>
              </a:solidFill>
              <a:latin typeface="HK Grotesk Medium"/>
            </a:endParaRPr>
          </a:p>
          <a:p>
            <a:pPr>
              <a:lnSpc>
                <a:spcPts val="4200"/>
              </a:lnSpc>
            </a:pPr>
            <a:endParaRPr lang="en-US" sz="3000">
              <a:solidFill>
                <a:srgbClr val="343434"/>
              </a:solidFill>
              <a:latin typeface="HK Grotesk Medium"/>
            </a:endParaRPr>
          </a:p>
          <a:p>
            <a:pPr>
              <a:lnSpc>
                <a:spcPts val="5592"/>
              </a:lnSpc>
            </a:pPr>
            <a:endParaRPr lang="en-US" sz="3000">
              <a:solidFill>
                <a:srgbClr val="343434"/>
              </a:solidFill>
              <a:latin typeface="HK Grotesk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l="1972" t="57218" r="70920"/>
          <a:stretch>
            <a:fillRect/>
          </a:stretch>
        </p:blipFill>
        <p:spPr>
          <a:xfrm rot="-5400000">
            <a:off x="9785701" y="1784701"/>
            <a:ext cx="10287000" cy="6717599"/>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2229021" y="837470"/>
            <a:ext cx="4925778" cy="4925778"/>
          </a:xfrm>
          <a:prstGeom prst="rect">
            <a:avLst/>
          </a:prstGeom>
        </p:spPr>
      </p:pic>
      <p:sp>
        <p:nvSpPr>
          <p:cNvPr id="4" name="TextBox 4"/>
          <p:cNvSpPr txBox="1"/>
          <p:nvPr/>
        </p:nvSpPr>
        <p:spPr>
          <a:xfrm>
            <a:off x="1028700" y="2503686"/>
            <a:ext cx="15865003" cy="5613400"/>
          </a:xfrm>
          <a:prstGeom prst="rect">
            <a:avLst/>
          </a:prstGeom>
        </p:spPr>
        <p:txBody>
          <a:bodyPr lIns="0" tIns="0" rIns="0" bIns="0" rtlCol="0" anchor="t">
            <a:spAutoFit/>
          </a:bodyPr>
          <a:lstStyle/>
          <a:p>
            <a:pPr>
              <a:lnSpc>
                <a:spcPts val="5599"/>
              </a:lnSpc>
            </a:pPr>
            <a:r>
              <a:rPr lang="en-US" sz="3999">
                <a:solidFill>
                  <a:srgbClr val="343434"/>
                </a:solidFill>
                <a:latin typeface="HK Grotesk Medium"/>
              </a:rPr>
              <a:t>Need</a:t>
            </a:r>
          </a:p>
          <a:p>
            <a:pPr>
              <a:lnSpc>
                <a:spcPts val="5599"/>
              </a:lnSpc>
            </a:pPr>
            <a:endParaRPr lang="en-US" sz="3999">
              <a:solidFill>
                <a:srgbClr val="343434"/>
              </a:solidFill>
              <a:latin typeface="HK Grotesk Medium"/>
            </a:endParaRPr>
          </a:p>
          <a:p>
            <a:pPr marL="863599" lvl="1" indent="-431800">
              <a:lnSpc>
                <a:spcPts val="5599"/>
              </a:lnSpc>
              <a:buFont typeface="Arial"/>
              <a:buChar char="•"/>
            </a:pPr>
            <a:r>
              <a:rPr lang="en-US" sz="3999">
                <a:solidFill>
                  <a:srgbClr val="343434"/>
                </a:solidFill>
                <a:latin typeface="HK Grotesk Medium"/>
              </a:rPr>
              <a:t>New pathogen</a:t>
            </a:r>
          </a:p>
          <a:p>
            <a:pPr marL="863599" lvl="1" indent="-431800">
              <a:lnSpc>
                <a:spcPts val="5599"/>
              </a:lnSpc>
              <a:buFont typeface="Arial"/>
              <a:buChar char="•"/>
            </a:pPr>
            <a:r>
              <a:rPr lang="en-US" sz="3999">
                <a:solidFill>
                  <a:srgbClr val="343434"/>
                </a:solidFill>
                <a:latin typeface="HK Grotesk Medium"/>
              </a:rPr>
              <a:t>Zoonotic reservoirs</a:t>
            </a:r>
          </a:p>
          <a:p>
            <a:pPr marL="863599" lvl="1" indent="-431800">
              <a:lnSpc>
                <a:spcPts val="5599"/>
              </a:lnSpc>
              <a:buFont typeface="Arial"/>
              <a:buChar char="•"/>
            </a:pPr>
            <a:r>
              <a:rPr lang="en-US" sz="3999">
                <a:solidFill>
                  <a:srgbClr val="343434"/>
                </a:solidFill>
                <a:latin typeface="HK Grotesk Medium"/>
              </a:rPr>
              <a:t>New generations</a:t>
            </a:r>
          </a:p>
          <a:p>
            <a:pPr>
              <a:lnSpc>
                <a:spcPts val="5599"/>
              </a:lnSpc>
            </a:pPr>
            <a:endParaRPr lang="en-US" sz="3999">
              <a:solidFill>
                <a:srgbClr val="343434"/>
              </a:solidFill>
              <a:latin typeface="HK Grotesk Medium"/>
            </a:endParaRPr>
          </a:p>
          <a:p>
            <a:pPr algn="l">
              <a:lnSpc>
                <a:spcPts val="5599"/>
              </a:lnSpc>
            </a:pPr>
            <a:r>
              <a:rPr lang="en-US" sz="3999">
                <a:solidFill>
                  <a:srgbClr val="343434"/>
                </a:solidFill>
                <a:latin typeface="HK Grotesk Medium"/>
              </a:rPr>
              <a:t>Since 1940, more than 300 new emerging infectious diseases have been identified (Gavi, 2020).  </a:t>
            </a:r>
          </a:p>
        </p:txBody>
      </p:sp>
      <p:sp>
        <p:nvSpPr>
          <p:cNvPr id="5" name="TextBox 5"/>
          <p:cNvSpPr txBox="1"/>
          <p:nvPr/>
        </p:nvSpPr>
        <p:spPr>
          <a:xfrm>
            <a:off x="392626" y="152360"/>
            <a:ext cx="6897145" cy="1370219"/>
          </a:xfrm>
          <a:prstGeom prst="rect">
            <a:avLst/>
          </a:prstGeom>
        </p:spPr>
        <p:txBody>
          <a:bodyPr lIns="0" tIns="0" rIns="0" bIns="0" rtlCol="0" anchor="t">
            <a:spAutoFit/>
          </a:bodyPr>
          <a:lstStyle/>
          <a:p>
            <a:pPr algn="r">
              <a:lnSpc>
                <a:spcPts val="10799"/>
              </a:lnSpc>
            </a:pPr>
            <a:r>
              <a:rPr lang="en-US" sz="8999">
                <a:solidFill>
                  <a:srgbClr val="343434"/>
                </a:solidFill>
                <a:latin typeface="HK Grotesk Bold"/>
              </a:rPr>
              <a:t>Background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t="12178" r="53453" b="39912"/>
          <a:stretch>
            <a:fillRect/>
          </a:stretch>
        </p:blipFill>
        <p:spPr>
          <a:xfrm rot="-5400000">
            <a:off x="10933623" y="2953094"/>
            <a:ext cx="10287000" cy="4380813"/>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9258300"/>
            <a:ext cx="1728698" cy="1110689"/>
          </a:xfrm>
          <a:prstGeom prst="rect">
            <a:avLst/>
          </a:prstGeom>
        </p:spPr>
      </p:pic>
      <p:pic>
        <p:nvPicPr>
          <p:cNvPr id="4" name="Picture 4"/>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728698" y="9322632"/>
            <a:ext cx="1447457" cy="964368"/>
          </a:xfrm>
          <a:prstGeom prst="rect">
            <a:avLst/>
          </a:prstGeom>
        </p:spPr>
      </p:pic>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176156" y="9249471"/>
            <a:ext cx="1728698" cy="1110689"/>
          </a:xfrm>
          <a:prstGeom prst="rect">
            <a:avLst/>
          </a:prstGeom>
        </p:spPr>
      </p:pic>
      <p:pic>
        <p:nvPicPr>
          <p:cNvPr id="6" name="Picture 6"/>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4904854" y="9313803"/>
            <a:ext cx="1447457" cy="964368"/>
          </a:xfrm>
          <a:prstGeom prst="rect">
            <a:avLst/>
          </a:prstGeom>
        </p:spPr>
      </p:pic>
      <p:pic>
        <p:nvPicPr>
          <p:cNvPr id="7" name="Picture 7"/>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4488370" y="1219518"/>
            <a:ext cx="3407582" cy="2800413"/>
          </a:xfrm>
          <a:prstGeom prst="rect">
            <a:avLst/>
          </a:prstGeom>
        </p:spPr>
      </p:pic>
      <p:pic>
        <p:nvPicPr>
          <p:cNvPr id="8" name="Picture 8"/>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14488370" y="5143500"/>
            <a:ext cx="3299069" cy="3305078"/>
          </a:xfrm>
          <a:prstGeom prst="rect">
            <a:avLst/>
          </a:prstGeom>
        </p:spPr>
      </p:pic>
      <p:sp>
        <p:nvSpPr>
          <p:cNvPr id="9" name="TextBox 9"/>
          <p:cNvSpPr txBox="1"/>
          <p:nvPr/>
        </p:nvSpPr>
        <p:spPr>
          <a:xfrm>
            <a:off x="197969" y="142835"/>
            <a:ext cx="13718901" cy="1381125"/>
          </a:xfrm>
          <a:prstGeom prst="rect">
            <a:avLst/>
          </a:prstGeom>
        </p:spPr>
        <p:txBody>
          <a:bodyPr lIns="0" tIns="0" rIns="0" bIns="0" rtlCol="0" anchor="t">
            <a:spAutoFit/>
          </a:bodyPr>
          <a:lstStyle/>
          <a:p>
            <a:pPr algn="just">
              <a:lnSpc>
                <a:spcPts val="10800"/>
              </a:lnSpc>
            </a:pPr>
            <a:r>
              <a:rPr lang="en-US" sz="9000">
                <a:solidFill>
                  <a:srgbClr val="343434"/>
                </a:solidFill>
                <a:latin typeface="HK Grotesk Bold"/>
              </a:rPr>
              <a:t>Data Sources</a:t>
            </a:r>
          </a:p>
        </p:txBody>
      </p:sp>
      <p:grpSp>
        <p:nvGrpSpPr>
          <p:cNvPr id="10" name="Group 10"/>
          <p:cNvGrpSpPr/>
          <p:nvPr/>
        </p:nvGrpSpPr>
        <p:grpSpPr>
          <a:xfrm>
            <a:off x="577876" y="2174646"/>
            <a:ext cx="2811147" cy="3220940"/>
            <a:chOff x="0" y="0"/>
            <a:chExt cx="3748195" cy="4294586"/>
          </a:xfrm>
        </p:grpSpPr>
        <p:sp>
          <p:nvSpPr>
            <p:cNvPr id="11" name="TextBox 11"/>
            <p:cNvSpPr txBox="1"/>
            <p:nvPr/>
          </p:nvSpPr>
          <p:spPr>
            <a:xfrm>
              <a:off x="0" y="0"/>
              <a:ext cx="3748195" cy="685800"/>
            </a:xfrm>
            <a:prstGeom prst="rect">
              <a:avLst/>
            </a:prstGeom>
          </p:spPr>
          <p:txBody>
            <a:bodyPr lIns="0" tIns="0" rIns="0" bIns="0" rtlCol="0" anchor="t">
              <a:spAutoFit/>
            </a:bodyPr>
            <a:lstStyle/>
            <a:p>
              <a:pPr algn="just">
                <a:lnSpc>
                  <a:spcPts val="4080"/>
                </a:lnSpc>
              </a:pPr>
              <a:r>
                <a:rPr lang="en-US" sz="3400">
                  <a:solidFill>
                    <a:srgbClr val="343434"/>
                  </a:solidFill>
                  <a:latin typeface="HK Grotesk Bold Bold"/>
                </a:rPr>
                <a:t>ChildVaxView</a:t>
              </a:r>
            </a:p>
          </p:txBody>
        </p:sp>
        <p:sp>
          <p:nvSpPr>
            <p:cNvPr id="12" name="TextBox 12"/>
            <p:cNvSpPr txBox="1"/>
            <p:nvPr/>
          </p:nvSpPr>
          <p:spPr>
            <a:xfrm>
              <a:off x="0" y="1114930"/>
              <a:ext cx="3748195" cy="3179657"/>
            </a:xfrm>
            <a:prstGeom prst="rect">
              <a:avLst/>
            </a:prstGeom>
          </p:spPr>
          <p:txBody>
            <a:bodyPr lIns="0" tIns="0" rIns="0" bIns="0" rtlCol="0" anchor="t">
              <a:spAutoFit/>
            </a:bodyPr>
            <a:lstStyle/>
            <a:p>
              <a:pPr>
                <a:lnSpc>
                  <a:spcPts val="3220"/>
                </a:lnSpc>
              </a:pPr>
              <a:r>
                <a:rPr lang="en-US" sz="2300">
                  <a:solidFill>
                    <a:srgbClr val="343434"/>
                  </a:solidFill>
                  <a:latin typeface="HK Grotesk Medium"/>
                </a:rPr>
                <a:t>Vaccination Coverage among Young Children (0-35 Months)</a:t>
              </a:r>
            </a:p>
            <a:p>
              <a:pPr>
                <a:lnSpc>
                  <a:spcPts val="3220"/>
                </a:lnSpc>
              </a:pPr>
              <a:r>
                <a:rPr lang="en-US" sz="2300">
                  <a:solidFill>
                    <a:srgbClr val="343434"/>
                  </a:solidFill>
                  <a:latin typeface="HK Grotesk Medium"/>
                </a:rPr>
                <a:t>6.2MB, 67.1K Rows, 10 Columns</a:t>
              </a:r>
            </a:p>
          </p:txBody>
        </p:sp>
      </p:grpSp>
      <p:sp>
        <p:nvSpPr>
          <p:cNvPr id="13" name="TextBox 13"/>
          <p:cNvSpPr txBox="1"/>
          <p:nvPr/>
        </p:nvSpPr>
        <p:spPr>
          <a:xfrm>
            <a:off x="6505883" y="9668467"/>
            <a:ext cx="6648589" cy="504264"/>
          </a:xfrm>
          <a:prstGeom prst="rect">
            <a:avLst/>
          </a:prstGeom>
        </p:spPr>
        <p:txBody>
          <a:bodyPr lIns="0" tIns="0" rIns="0" bIns="0" rtlCol="0" anchor="t">
            <a:spAutoFit/>
          </a:bodyPr>
          <a:lstStyle/>
          <a:p>
            <a:pPr algn="just">
              <a:lnSpc>
                <a:spcPts val="2007"/>
              </a:lnSpc>
              <a:spcBef>
                <a:spcPct val="0"/>
              </a:spcBef>
            </a:pPr>
            <a:r>
              <a:rPr lang="en-US" sz="1544" spc="77">
                <a:solidFill>
                  <a:srgbClr val="343434"/>
                </a:solidFill>
                <a:latin typeface="HK Grotesk Medium"/>
              </a:rPr>
              <a:t>Data Provided by: </a:t>
            </a:r>
          </a:p>
          <a:p>
            <a:pPr>
              <a:lnSpc>
                <a:spcPts val="2007"/>
              </a:lnSpc>
              <a:spcBef>
                <a:spcPct val="0"/>
              </a:spcBef>
            </a:pPr>
            <a:r>
              <a:rPr lang="en-US" sz="1544" spc="77">
                <a:solidFill>
                  <a:srgbClr val="343434"/>
                </a:solidFill>
                <a:latin typeface="HK Grotesk Medium"/>
              </a:rPr>
              <a:t>National Center for Immunization and Respiratory Diseases (NCIRD)</a:t>
            </a:r>
          </a:p>
        </p:txBody>
      </p:sp>
      <p:sp>
        <p:nvSpPr>
          <p:cNvPr id="14" name="TextBox 14"/>
          <p:cNvSpPr txBox="1"/>
          <p:nvPr/>
        </p:nvSpPr>
        <p:spPr>
          <a:xfrm>
            <a:off x="617177" y="6300938"/>
            <a:ext cx="12308985" cy="1485900"/>
          </a:xfrm>
          <a:prstGeom prst="rect">
            <a:avLst/>
          </a:prstGeom>
        </p:spPr>
        <p:txBody>
          <a:bodyPr lIns="0" tIns="0" rIns="0" bIns="0" rtlCol="0" anchor="t">
            <a:spAutoFit/>
          </a:bodyPr>
          <a:lstStyle/>
          <a:p>
            <a:pPr algn="ctr">
              <a:lnSpc>
                <a:spcPts val="3900"/>
              </a:lnSpc>
              <a:spcBef>
                <a:spcPct val="0"/>
              </a:spcBef>
            </a:pPr>
            <a:r>
              <a:rPr lang="en-US" sz="3000" spc="150">
                <a:solidFill>
                  <a:srgbClr val="343434"/>
                </a:solidFill>
                <a:latin typeface="HK Grotesk Medium"/>
              </a:rPr>
              <a:t>National, regional, state, and selected local area vaccination coverage estimates for cohorts from the National Immunization Survey</a:t>
            </a:r>
          </a:p>
        </p:txBody>
      </p:sp>
      <p:grpSp>
        <p:nvGrpSpPr>
          <p:cNvPr id="15" name="Group 15"/>
          <p:cNvGrpSpPr/>
          <p:nvPr/>
        </p:nvGrpSpPr>
        <p:grpSpPr>
          <a:xfrm>
            <a:off x="3960523" y="2182008"/>
            <a:ext cx="2811147" cy="2820890"/>
            <a:chOff x="0" y="0"/>
            <a:chExt cx="3748195" cy="3761186"/>
          </a:xfrm>
        </p:grpSpPr>
        <p:sp>
          <p:nvSpPr>
            <p:cNvPr id="16" name="TextBox 16"/>
            <p:cNvSpPr txBox="1"/>
            <p:nvPr/>
          </p:nvSpPr>
          <p:spPr>
            <a:xfrm>
              <a:off x="0" y="0"/>
              <a:ext cx="3748195" cy="685800"/>
            </a:xfrm>
            <a:prstGeom prst="rect">
              <a:avLst/>
            </a:prstGeom>
          </p:spPr>
          <p:txBody>
            <a:bodyPr lIns="0" tIns="0" rIns="0" bIns="0" rtlCol="0" anchor="t">
              <a:spAutoFit/>
            </a:bodyPr>
            <a:lstStyle/>
            <a:p>
              <a:pPr algn="just">
                <a:lnSpc>
                  <a:spcPts val="4080"/>
                </a:lnSpc>
              </a:pPr>
              <a:r>
                <a:rPr lang="en-US" sz="3400">
                  <a:solidFill>
                    <a:srgbClr val="343434"/>
                  </a:solidFill>
                  <a:latin typeface="HK Grotesk Bold Bold"/>
                </a:rPr>
                <a:t>TeenVaxView</a:t>
              </a:r>
            </a:p>
          </p:txBody>
        </p:sp>
        <p:sp>
          <p:nvSpPr>
            <p:cNvPr id="17" name="TextBox 17"/>
            <p:cNvSpPr txBox="1"/>
            <p:nvPr/>
          </p:nvSpPr>
          <p:spPr>
            <a:xfrm>
              <a:off x="0" y="1114930"/>
              <a:ext cx="3748195" cy="2646257"/>
            </a:xfrm>
            <a:prstGeom prst="rect">
              <a:avLst/>
            </a:prstGeom>
          </p:spPr>
          <p:txBody>
            <a:bodyPr lIns="0" tIns="0" rIns="0" bIns="0" rtlCol="0" anchor="t">
              <a:spAutoFit/>
            </a:bodyPr>
            <a:lstStyle/>
            <a:p>
              <a:pPr>
                <a:lnSpc>
                  <a:spcPts val="3220"/>
                </a:lnSpc>
              </a:pPr>
              <a:r>
                <a:rPr lang="en-US" sz="2300">
                  <a:solidFill>
                    <a:srgbClr val="343434"/>
                  </a:solidFill>
                  <a:latin typeface="HK Grotesk Medium"/>
                </a:rPr>
                <a:t>Vaccination Coverage among Adolescents (13-17 Years)</a:t>
              </a:r>
            </a:p>
            <a:p>
              <a:pPr>
                <a:lnSpc>
                  <a:spcPts val="3220"/>
                </a:lnSpc>
              </a:pPr>
              <a:r>
                <a:rPr lang="en-US" sz="2300">
                  <a:solidFill>
                    <a:srgbClr val="343434"/>
                  </a:solidFill>
                  <a:latin typeface="HK Grotesk Medium"/>
                </a:rPr>
                <a:t>2.5MB, 23.3K Rows,</a:t>
              </a:r>
            </a:p>
            <a:p>
              <a:pPr>
                <a:lnSpc>
                  <a:spcPts val="3220"/>
                </a:lnSpc>
              </a:pPr>
              <a:r>
                <a:rPr lang="en-US" sz="2300">
                  <a:solidFill>
                    <a:srgbClr val="343434"/>
                  </a:solidFill>
                  <a:latin typeface="HK Grotesk Medium"/>
                </a:rPr>
                <a:t>10 Columns</a:t>
              </a:r>
            </a:p>
          </p:txBody>
        </p:sp>
      </p:grpSp>
      <p:grpSp>
        <p:nvGrpSpPr>
          <p:cNvPr id="18" name="Group 18"/>
          <p:cNvGrpSpPr/>
          <p:nvPr/>
        </p:nvGrpSpPr>
        <p:grpSpPr>
          <a:xfrm>
            <a:off x="7343169" y="2182008"/>
            <a:ext cx="2811147" cy="2820890"/>
            <a:chOff x="0" y="0"/>
            <a:chExt cx="3748195" cy="3761186"/>
          </a:xfrm>
        </p:grpSpPr>
        <p:sp>
          <p:nvSpPr>
            <p:cNvPr id="19" name="TextBox 19"/>
            <p:cNvSpPr txBox="1"/>
            <p:nvPr/>
          </p:nvSpPr>
          <p:spPr>
            <a:xfrm>
              <a:off x="0" y="0"/>
              <a:ext cx="3748195" cy="685800"/>
            </a:xfrm>
            <a:prstGeom prst="rect">
              <a:avLst/>
            </a:prstGeom>
          </p:spPr>
          <p:txBody>
            <a:bodyPr lIns="0" tIns="0" rIns="0" bIns="0" rtlCol="0" anchor="t">
              <a:spAutoFit/>
            </a:bodyPr>
            <a:lstStyle/>
            <a:p>
              <a:pPr algn="just">
                <a:lnSpc>
                  <a:spcPts val="4080"/>
                </a:lnSpc>
              </a:pPr>
              <a:r>
                <a:rPr lang="en-US" sz="3400">
                  <a:solidFill>
                    <a:srgbClr val="343434"/>
                  </a:solidFill>
                  <a:latin typeface="HK Grotesk Bold Bold"/>
                </a:rPr>
                <a:t>AdultVaxView</a:t>
              </a:r>
            </a:p>
          </p:txBody>
        </p:sp>
        <p:sp>
          <p:nvSpPr>
            <p:cNvPr id="20" name="TextBox 20"/>
            <p:cNvSpPr txBox="1"/>
            <p:nvPr/>
          </p:nvSpPr>
          <p:spPr>
            <a:xfrm>
              <a:off x="0" y="1114930"/>
              <a:ext cx="3748195" cy="2646257"/>
            </a:xfrm>
            <a:prstGeom prst="rect">
              <a:avLst/>
            </a:prstGeom>
          </p:spPr>
          <p:txBody>
            <a:bodyPr lIns="0" tIns="0" rIns="0" bIns="0" rtlCol="0" anchor="t">
              <a:spAutoFit/>
            </a:bodyPr>
            <a:lstStyle/>
            <a:p>
              <a:pPr>
                <a:lnSpc>
                  <a:spcPts val="3220"/>
                </a:lnSpc>
              </a:pPr>
              <a:r>
                <a:rPr lang="en-US" sz="2300">
                  <a:solidFill>
                    <a:srgbClr val="343434"/>
                  </a:solidFill>
                  <a:latin typeface="HK Grotesk Medium"/>
                </a:rPr>
                <a:t>Vaccination Coverage among Adults (18+ Years)</a:t>
              </a:r>
            </a:p>
            <a:p>
              <a:pPr>
                <a:lnSpc>
                  <a:spcPts val="3220"/>
                </a:lnSpc>
              </a:pPr>
              <a:r>
                <a:rPr lang="en-US" sz="2300">
                  <a:solidFill>
                    <a:srgbClr val="343434"/>
                  </a:solidFill>
                  <a:latin typeface="HK Grotesk Medium"/>
                </a:rPr>
                <a:t>4.1MB, 43.9K Rows, 10 Columns</a:t>
              </a:r>
            </a:p>
          </p:txBody>
        </p:sp>
      </p:grpSp>
      <p:grpSp>
        <p:nvGrpSpPr>
          <p:cNvPr id="21" name="Group 21"/>
          <p:cNvGrpSpPr/>
          <p:nvPr/>
        </p:nvGrpSpPr>
        <p:grpSpPr>
          <a:xfrm>
            <a:off x="10725816" y="2174646"/>
            <a:ext cx="2811147" cy="3220940"/>
            <a:chOff x="0" y="0"/>
            <a:chExt cx="3748195" cy="4294586"/>
          </a:xfrm>
        </p:grpSpPr>
        <p:sp>
          <p:nvSpPr>
            <p:cNvPr id="22" name="TextBox 22"/>
            <p:cNvSpPr txBox="1"/>
            <p:nvPr/>
          </p:nvSpPr>
          <p:spPr>
            <a:xfrm>
              <a:off x="0" y="0"/>
              <a:ext cx="3748195" cy="685800"/>
            </a:xfrm>
            <a:prstGeom prst="rect">
              <a:avLst/>
            </a:prstGeom>
          </p:spPr>
          <p:txBody>
            <a:bodyPr lIns="0" tIns="0" rIns="0" bIns="0" rtlCol="0" anchor="t">
              <a:spAutoFit/>
            </a:bodyPr>
            <a:lstStyle/>
            <a:p>
              <a:pPr algn="just">
                <a:lnSpc>
                  <a:spcPts val="4080"/>
                </a:lnSpc>
              </a:pPr>
              <a:r>
                <a:rPr lang="en-US" sz="3400">
                  <a:solidFill>
                    <a:srgbClr val="343434"/>
                  </a:solidFill>
                  <a:latin typeface="HK Grotesk Bold Bold"/>
                </a:rPr>
                <a:t>CovidVaxView</a:t>
              </a:r>
            </a:p>
          </p:txBody>
        </p:sp>
        <p:sp>
          <p:nvSpPr>
            <p:cNvPr id="23" name="TextBox 23"/>
            <p:cNvSpPr txBox="1"/>
            <p:nvPr/>
          </p:nvSpPr>
          <p:spPr>
            <a:xfrm>
              <a:off x="0" y="1114930"/>
              <a:ext cx="3748195" cy="3179657"/>
            </a:xfrm>
            <a:prstGeom prst="rect">
              <a:avLst/>
            </a:prstGeom>
          </p:spPr>
          <p:txBody>
            <a:bodyPr lIns="0" tIns="0" rIns="0" bIns="0" rtlCol="0" anchor="t">
              <a:spAutoFit/>
            </a:bodyPr>
            <a:lstStyle/>
            <a:p>
              <a:pPr>
                <a:lnSpc>
                  <a:spcPts val="3220"/>
                </a:lnSpc>
              </a:pPr>
              <a:r>
                <a:rPr lang="en-US" sz="2300">
                  <a:solidFill>
                    <a:srgbClr val="343434"/>
                  </a:solidFill>
                  <a:latin typeface="HK Grotesk Medium"/>
                </a:rPr>
                <a:t>National Immunization Survey Adult COVID Module (NIS-ACM)</a:t>
              </a:r>
            </a:p>
            <a:p>
              <a:pPr>
                <a:lnSpc>
                  <a:spcPts val="3220"/>
                </a:lnSpc>
              </a:pPr>
              <a:r>
                <a:rPr lang="en-US" sz="2300">
                  <a:solidFill>
                    <a:srgbClr val="343434"/>
                  </a:solidFill>
                  <a:latin typeface="HK Grotesk Medium"/>
                </a:rPr>
                <a:t>599.2MB, 2.58M Rows, 13 Columns</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l="27687" r="23548" b="23137"/>
          <a:stretch>
            <a:fillRect/>
          </a:stretch>
        </p:blipFill>
        <p:spPr>
          <a:xfrm rot="-5400000">
            <a:off x="-1789179" y="1789179"/>
            <a:ext cx="10287000" cy="6708642"/>
          </a:xfrm>
          <a:prstGeom prst="rect">
            <a:avLst/>
          </a:prstGeom>
        </p:spPr>
      </p:pic>
      <p:pic>
        <p:nvPicPr>
          <p:cNvPr id="3" name="Picture 3"/>
          <p:cNvPicPr>
            <a:picLocks noChangeAspect="1"/>
          </p:cNvPicPr>
          <p:nvPr/>
        </p:nvPicPr>
        <p:blipFill>
          <a:blip r:embed="rId4"/>
          <a:srcRect r="290"/>
          <a:stretch>
            <a:fillRect/>
          </a:stretch>
        </p:blipFill>
        <p:spPr>
          <a:xfrm>
            <a:off x="9297962" y="771067"/>
            <a:ext cx="6415155" cy="8973019"/>
          </a:xfrm>
          <a:prstGeom prst="rect">
            <a:avLst/>
          </a:prstGeom>
        </p:spPr>
      </p:pic>
      <p:grpSp>
        <p:nvGrpSpPr>
          <p:cNvPr id="4" name="Group 4"/>
          <p:cNvGrpSpPr/>
          <p:nvPr/>
        </p:nvGrpSpPr>
        <p:grpSpPr>
          <a:xfrm>
            <a:off x="1028700" y="2848836"/>
            <a:ext cx="5555346" cy="6409464"/>
            <a:chOff x="0" y="0"/>
            <a:chExt cx="7407129" cy="8545953"/>
          </a:xfrm>
        </p:grpSpPr>
        <p:sp>
          <p:nvSpPr>
            <p:cNvPr id="5" name="TextBox 5"/>
            <p:cNvSpPr txBox="1"/>
            <p:nvPr/>
          </p:nvSpPr>
          <p:spPr>
            <a:xfrm>
              <a:off x="0" y="0"/>
              <a:ext cx="7407129" cy="3653918"/>
            </a:xfrm>
            <a:prstGeom prst="rect">
              <a:avLst/>
            </a:prstGeom>
          </p:spPr>
          <p:txBody>
            <a:bodyPr lIns="0" tIns="0" rIns="0" bIns="0" rtlCol="0" anchor="t">
              <a:spAutoFit/>
            </a:bodyPr>
            <a:lstStyle/>
            <a:p>
              <a:pPr>
                <a:lnSpc>
                  <a:spcPts val="10799"/>
                </a:lnSpc>
              </a:pPr>
              <a:r>
                <a:rPr lang="en-US" sz="8999">
                  <a:solidFill>
                    <a:srgbClr val="343434"/>
                  </a:solidFill>
                  <a:latin typeface="HK Grotesk Bold"/>
                </a:rPr>
                <a:t>Child Vax View</a:t>
              </a:r>
            </a:p>
          </p:txBody>
        </p:sp>
        <p:sp>
          <p:nvSpPr>
            <p:cNvPr id="6" name="TextBox 6"/>
            <p:cNvSpPr txBox="1"/>
            <p:nvPr/>
          </p:nvSpPr>
          <p:spPr>
            <a:xfrm>
              <a:off x="0" y="4271846"/>
              <a:ext cx="7407129" cy="1411610"/>
            </a:xfrm>
            <a:prstGeom prst="rect">
              <a:avLst/>
            </a:prstGeom>
          </p:spPr>
          <p:txBody>
            <a:bodyPr lIns="0" tIns="0" rIns="0" bIns="0" rtlCol="0" anchor="t">
              <a:spAutoFit/>
            </a:bodyPr>
            <a:lstStyle/>
            <a:p>
              <a:pPr>
                <a:lnSpc>
                  <a:spcPts val="4200"/>
                </a:lnSpc>
              </a:pPr>
              <a:r>
                <a:rPr lang="en-US" sz="3500">
                  <a:solidFill>
                    <a:srgbClr val="343434"/>
                  </a:solidFill>
                  <a:latin typeface="HK Grotesk Bold"/>
                </a:rPr>
                <a:t>Overall Vaccination coverage</a:t>
              </a:r>
            </a:p>
          </p:txBody>
        </p:sp>
        <p:sp>
          <p:nvSpPr>
            <p:cNvPr id="7" name="TextBox 7"/>
            <p:cNvSpPr txBox="1"/>
            <p:nvPr/>
          </p:nvSpPr>
          <p:spPr>
            <a:xfrm>
              <a:off x="0" y="6112585"/>
              <a:ext cx="7407129" cy="2433367"/>
            </a:xfrm>
            <a:prstGeom prst="rect">
              <a:avLst/>
            </a:prstGeom>
          </p:spPr>
          <p:txBody>
            <a:bodyPr lIns="0" tIns="0" rIns="0" bIns="0" rtlCol="0" anchor="t">
              <a:spAutoFit/>
            </a:bodyPr>
            <a:lstStyle/>
            <a:p>
              <a:pPr>
                <a:lnSpc>
                  <a:spcPts val="3640"/>
                </a:lnSpc>
              </a:pPr>
              <a:r>
                <a:rPr lang="en-US" sz="2600">
                  <a:solidFill>
                    <a:srgbClr val="343434"/>
                  </a:solidFill>
                  <a:latin typeface="HK Grotesk Medium"/>
                </a:rPr>
                <a:t>The average sum of estimated vaccine coverage grouped by Vaccines recommended for children in this cohort</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27687" r="23548" b="88213"/>
          <a:stretch>
            <a:fillRect/>
          </a:stretch>
        </p:blipFill>
        <p:spPr>
          <a:xfrm rot="-5400000">
            <a:off x="-4629150" y="4629150"/>
            <a:ext cx="10287000" cy="1028700"/>
          </a:xfrm>
          <a:prstGeom prst="rect">
            <a:avLst/>
          </a:prstGeom>
        </p:spPr>
      </p:pic>
      <p:pic>
        <p:nvPicPr>
          <p:cNvPr id="3" name="Picture 3"/>
          <p:cNvPicPr>
            <a:picLocks noChangeAspect="1"/>
          </p:cNvPicPr>
          <p:nvPr/>
        </p:nvPicPr>
        <p:blipFill>
          <a:blip r:embed="rId3"/>
          <a:srcRect/>
          <a:stretch>
            <a:fillRect/>
          </a:stretch>
        </p:blipFill>
        <p:spPr>
          <a:xfrm>
            <a:off x="1477449" y="1801301"/>
            <a:ext cx="15781851" cy="7584211"/>
          </a:xfrm>
          <a:prstGeom prst="rect">
            <a:avLst/>
          </a:prstGeom>
        </p:spPr>
      </p:pic>
      <p:sp>
        <p:nvSpPr>
          <p:cNvPr id="4" name="TextBox 4"/>
          <p:cNvSpPr txBox="1"/>
          <p:nvPr/>
        </p:nvSpPr>
        <p:spPr>
          <a:xfrm>
            <a:off x="1155912" y="136113"/>
            <a:ext cx="16511500" cy="1370219"/>
          </a:xfrm>
          <a:prstGeom prst="rect">
            <a:avLst/>
          </a:prstGeom>
        </p:spPr>
        <p:txBody>
          <a:bodyPr lIns="0" tIns="0" rIns="0" bIns="0" rtlCol="0" anchor="t">
            <a:spAutoFit/>
          </a:bodyPr>
          <a:lstStyle/>
          <a:p>
            <a:pPr>
              <a:lnSpc>
                <a:spcPts val="10799"/>
              </a:lnSpc>
            </a:pPr>
            <a:r>
              <a:rPr lang="en-US" sz="8999">
                <a:solidFill>
                  <a:srgbClr val="343434"/>
                </a:solidFill>
                <a:latin typeface="HK Grotesk Bold"/>
              </a:rPr>
              <a:t>Child Vax View</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l="69965" r="25951" b="3750"/>
          <a:stretch>
            <a:fillRect/>
          </a:stretch>
        </p:blipFill>
        <p:spPr>
          <a:xfrm rot="-5400000">
            <a:off x="8206454" y="-8206454"/>
            <a:ext cx="1875091" cy="18288000"/>
          </a:xfrm>
          <a:prstGeom prst="rect">
            <a:avLst/>
          </a:prstGeom>
        </p:spPr>
      </p:pic>
      <p:pic>
        <p:nvPicPr>
          <p:cNvPr id="3" name="Picture 3"/>
          <p:cNvPicPr>
            <a:picLocks noChangeAspect="1"/>
          </p:cNvPicPr>
          <p:nvPr/>
        </p:nvPicPr>
        <p:blipFill>
          <a:blip r:embed="rId4"/>
          <a:srcRect/>
          <a:stretch>
            <a:fillRect/>
          </a:stretch>
        </p:blipFill>
        <p:spPr>
          <a:xfrm>
            <a:off x="1481883" y="2706375"/>
            <a:ext cx="15546854" cy="6911667"/>
          </a:xfrm>
          <a:prstGeom prst="rect">
            <a:avLst/>
          </a:prstGeom>
        </p:spPr>
      </p:pic>
      <p:grpSp>
        <p:nvGrpSpPr>
          <p:cNvPr id="4" name="Group 4"/>
          <p:cNvGrpSpPr/>
          <p:nvPr/>
        </p:nvGrpSpPr>
        <p:grpSpPr>
          <a:xfrm>
            <a:off x="610112" y="200297"/>
            <a:ext cx="17078330" cy="2277673"/>
            <a:chOff x="0" y="0"/>
            <a:chExt cx="22771106" cy="3036898"/>
          </a:xfrm>
        </p:grpSpPr>
        <p:sp>
          <p:nvSpPr>
            <p:cNvPr id="5" name="TextBox 5"/>
            <p:cNvSpPr txBox="1"/>
            <p:nvPr/>
          </p:nvSpPr>
          <p:spPr>
            <a:xfrm>
              <a:off x="0" y="-9525"/>
              <a:ext cx="22771106" cy="1767842"/>
            </a:xfrm>
            <a:prstGeom prst="rect">
              <a:avLst/>
            </a:prstGeom>
          </p:spPr>
          <p:txBody>
            <a:bodyPr lIns="0" tIns="0" rIns="0" bIns="0" rtlCol="0" anchor="t">
              <a:spAutoFit/>
            </a:bodyPr>
            <a:lstStyle/>
            <a:p>
              <a:pPr>
                <a:lnSpc>
                  <a:spcPts val="10394"/>
                </a:lnSpc>
              </a:pPr>
              <a:r>
                <a:rPr lang="en-US" sz="8661">
                  <a:solidFill>
                    <a:srgbClr val="343434"/>
                  </a:solidFill>
                  <a:latin typeface="HK Grotesk Bold"/>
                </a:rPr>
                <a:t>Teen Vax View</a:t>
              </a:r>
            </a:p>
          </p:txBody>
        </p:sp>
        <p:sp>
          <p:nvSpPr>
            <p:cNvPr id="6" name="TextBox 6"/>
            <p:cNvSpPr txBox="1"/>
            <p:nvPr/>
          </p:nvSpPr>
          <p:spPr>
            <a:xfrm>
              <a:off x="0" y="2362195"/>
              <a:ext cx="22771106" cy="674703"/>
            </a:xfrm>
            <a:prstGeom prst="rect">
              <a:avLst/>
            </a:prstGeom>
          </p:spPr>
          <p:txBody>
            <a:bodyPr lIns="0" tIns="0" rIns="0" bIns="0" rtlCol="0" anchor="t">
              <a:spAutoFit/>
            </a:bodyPr>
            <a:lstStyle/>
            <a:p>
              <a:pPr>
                <a:lnSpc>
                  <a:spcPts val="4042"/>
                </a:lnSpc>
              </a:pPr>
              <a:r>
                <a:rPr lang="en-US" sz="3368">
                  <a:solidFill>
                    <a:srgbClr val="343434"/>
                  </a:solidFill>
                  <a:latin typeface="HK Grotesk Bold"/>
                </a:rPr>
                <a:t>Overall Vaccination coverage</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27687" r="23548" b="88213"/>
          <a:stretch>
            <a:fillRect/>
          </a:stretch>
        </p:blipFill>
        <p:spPr>
          <a:xfrm rot="-5400000">
            <a:off x="-4629150" y="4629150"/>
            <a:ext cx="10287000" cy="1028700"/>
          </a:xfrm>
          <a:prstGeom prst="rect">
            <a:avLst/>
          </a:prstGeom>
        </p:spPr>
      </p:pic>
      <p:pic>
        <p:nvPicPr>
          <p:cNvPr id="3" name="Picture 3"/>
          <p:cNvPicPr>
            <a:picLocks noChangeAspect="1"/>
          </p:cNvPicPr>
          <p:nvPr/>
        </p:nvPicPr>
        <p:blipFill>
          <a:blip r:embed="rId3"/>
          <a:srcRect/>
          <a:stretch>
            <a:fillRect/>
          </a:stretch>
        </p:blipFill>
        <p:spPr>
          <a:xfrm>
            <a:off x="9832455" y="1748869"/>
            <a:ext cx="7031731" cy="7509431"/>
          </a:xfrm>
          <a:prstGeom prst="rect">
            <a:avLst/>
          </a:prstGeom>
        </p:spPr>
      </p:pic>
      <p:pic>
        <p:nvPicPr>
          <p:cNvPr id="4" name="Picture 4"/>
          <p:cNvPicPr>
            <a:picLocks noChangeAspect="1"/>
          </p:cNvPicPr>
          <p:nvPr/>
        </p:nvPicPr>
        <p:blipFill>
          <a:blip r:embed="rId4"/>
          <a:srcRect/>
          <a:stretch>
            <a:fillRect/>
          </a:stretch>
        </p:blipFill>
        <p:spPr>
          <a:xfrm>
            <a:off x="2122860" y="1748869"/>
            <a:ext cx="7241919" cy="7509431"/>
          </a:xfrm>
          <a:prstGeom prst="rect">
            <a:avLst/>
          </a:prstGeom>
        </p:spPr>
      </p:pic>
      <p:sp>
        <p:nvSpPr>
          <p:cNvPr id="5" name="TextBox 5"/>
          <p:cNvSpPr txBox="1"/>
          <p:nvPr/>
        </p:nvSpPr>
        <p:spPr>
          <a:xfrm>
            <a:off x="1155912" y="136113"/>
            <a:ext cx="16511500" cy="1370219"/>
          </a:xfrm>
          <a:prstGeom prst="rect">
            <a:avLst/>
          </a:prstGeom>
        </p:spPr>
        <p:txBody>
          <a:bodyPr lIns="0" tIns="0" rIns="0" bIns="0" rtlCol="0" anchor="t">
            <a:spAutoFit/>
          </a:bodyPr>
          <a:lstStyle/>
          <a:p>
            <a:pPr>
              <a:lnSpc>
                <a:spcPts val="10799"/>
              </a:lnSpc>
            </a:pPr>
            <a:r>
              <a:rPr lang="en-US" sz="8999">
                <a:solidFill>
                  <a:srgbClr val="343434"/>
                </a:solidFill>
                <a:latin typeface="HK Grotesk Bold"/>
              </a:rPr>
              <a:t>Teen Vax View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1309</Words>
  <Application>Microsoft Macintosh PowerPoint</Application>
  <PresentationFormat>Custom</PresentationFormat>
  <Paragraphs>138</Paragraphs>
  <Slides>18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Calibri</vt:lpstr>
      <vt:lpstr>Arial</vt:lpstr>
      <vt:lpstr>HK Grotesk Medium</vt:lpstr>
      <vt:lpstr>HK Grotesk Bold Bold</vt:lpstr>
      <vt:lpstr>HK Grotesk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Factors Influencing Vaccination Coverage Rates_Final Project_Presentation</dc:title>
  <cp:lastModifiedBy>Shreshta Phogat</cp:lastModifiedBy>
  <cp:revision>2</cp:revision>
  <dcterms:created xsi:type="dcterms:W3CDTF">2006-08-16T00:00:00Z</dcterms:created>
  <dcterms:modified xsi:type="dcterms:W3CDTF">2022-08-15T01:56:05Z</dcterms:modified>
  <dc:identifier>DAFJNQ91xYI</dc:identifier>
</cp:coreProperties>
</file>