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0" autoAdjust="0"/>
    <p:restoredTop sz="94660"/>
  </p:normalViewPr>
  <p:slideViewPr>
    <p:cSldViewPr>
      <p:cViewPr varScale="1">
        <p:scale>
          <a:sx n="108" d="100"/>
          <a:sy n="108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5C4A-6C21-4D78-B5BD-97EACA2BE2C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F90A-DF26-4B23-8CDF-4AF54A9550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4538" y="1600200"/>
            <a:ext cx="8399462" cy="245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rPr>
              <a:t>Computer Networking</a:t>
            </a:r>
          </a:p>
          <a:p>
            <a:pPr algn="ctr" eaLnBrk="0" hangingPunct="0"/>
            <a:endParaRPr lang="en-US" sz="4000" dirty="0">
              <a:solidFill>
                <a:schemeClr val="tx2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ctr" eaLnBrk="0" hangingPunct="0"/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rPr>
              <a:t>Course Outline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323/395: Computer Networking (Theory)</a:t>
            </a:r>
          </a:p>
          <a:p>
            <a:pPr lvl="1"/>
            <a:r>
              <a:rPr lang="en-US" dirty="0"/>
              <a:t>Credit: 3 (3 hours lectures/week)</a:t>
            </a:r>
          </a:p>
          <a:p>
            <a:r>
              <a:rPr lang="en-US" dirty="0"/>
              <a:t>CSE 324/396: Computer Networking Lab</a:t>
            </a:r>
          </a:p>
          <a:p>
            <a:pPr lvl="1"/>
            <a:r>
              <a:rPr lang="en-US" dirty="0"/>
              <a:t>Credit: 1.5 (3 hours lab session/week)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Course Teacher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Dr. </a:t>
            </a:r>
            <a:r>
              <a:rPr lang="en-US" sz="2400" dirty="0" err="1">
                <a:cs typeface="Arial" pitchFamily="34" charset="0"/>
              </a:rPr>
              <a:t>Farida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Chowdhury</a:t>
            </a:r>
            <a:r>
              <a:rPr lang="en-US" sz="2400" dirty="0"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Associate Professor, Dept of CSE, SUST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Email: deeba.bd@gmail.com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Course Content (Theory)</a:t>
            </a:r>
            <a:endParaRPr lang="en-US" sz="3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0503" y="12192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GB" sz="1800" b="1" i="1" dirty="0">
                <a:solidFill>
                  <a:schemeClr val="tx2"/>
                </a:solidFill>
              </a:rPr>
              <a:t>Introduction</a:t>
            </a:r>
            <a:r>
              <a:rPr lang="en-GB" sz="1800" dirty="0">
                <a:solidFill>
                  <a:schemeClr val="tx2"/>
                </a:solidFill>
              </a:rPr>
              <a:t>:</a:t>
            </a:r>
            <a:r>
              <a:rPr lang="en-GB" sz="1800" dirty="0"/>
              <a:t> Data communications, Networks, Network Types, Internet, Protocols and Standards. Introduction to Computer Networks, Network Goals, Applications of Networks, Network Structure, Network Architectures, The ARPANET.</a:t>
            </a:r>
            <a:endParaRPr lang="en-US" sz="1800" dirty="0"/>
          </a:p>
          <a:p>
            <a:pPr algn="just"/>
            <a:r>
              <a:rPr lang="en-GB" sz="1800" b="1" i="1" dirty="0">
                <a:solidFill>
                  <a:schemeClr val="tx2"/>
                </a:solidFill>
              </a:rPr>
              <a:t>Network Model: </a:t>
            </a:r>
            <a:r>
              <a:rPr lang="en-GB" sz="1800" dirty="0"/>
              <a:t>Protocol layering, TCP/IP Protocol suite, the OSI Model.</a:t>
            </a:r>
            <a:endParaRPr lang="en-US" sz="1800" dirty="0"/>
          </a:p>
          <a:p>
            <a:pPr algn="just"/>
            <a:r>
              <a:rPr lang="en-GB" sz="1800" b="1" i="1" dirty="0">
                <a:solidFill>
                  <a:schemeClr val="tx2"/>
                </a:solidFill>
              </a:rPr>
              <a:t>Network Layer</a:t>
            </a:r>
            <a:r>
              <a:rPr lang="en-GB" sz="1800" dirty="0">
                <a:solidFill>
                  <a:schemeClr val="tx2"/>
                </a:solidFill>
              </a:rPr>
              <a:t>: </a:t>
            </a:r>
            <a:r>
              <a:rPr lang="en-GB" sz="1800" dirty="0">
                <a:solidFill>
                  <a:schemeClr val="dk1"/>
                </a:solidFill>
              </a:rPr>
              <a:t>Introduction, Network Layer Protocols, Routing, Routers: Anatomy of a router, IP Addressing, Subnetting IP Networks, </a:t>
            </a:r>
            <a:r>
              <a:rPr lang="en-GB" sz="1800" dirty="0"/>
              <a:t>Internetworking, Intra-domain Routing, Inter-domain Routing, Routing Protocols, RIP, OSPF, BGP, NAT. </a:t>
            </a:r>
          </a:p>
          <a:p>
            <a:pPr algn="just"/>
            <a:r>
              <a:rPr lang="en-GB" sz="1800" b="1" i="1" dirty="0">
                <a:solidFill>
                  <a:schemeClr val="tx2"/>
                </a:solidFill>
              </a:rPr>
              <a:t>Transport Layer</a:t>
            </a:r>
            <a:r>
              <a:rPr lang="en-GB" sz="1800" dirty="0">
                <a:solidFill>
                  <a:schemeClr val="tx2"/>
                </a:solidFill>
              </a:rPr>
              <a:t>: </a:t>
            </a:r>
            <a:r>
              <a:rPr lang="en-GB" sz="1800" dirty="0"/>
              <a:t>Multiplexing/De-multiplexing, Connection-less Transport (UDP), Principles of Reliable Data transfer, Connection-oriented Transport (TCP), TCP Congestion Control. </a:t>
            </a:r>
            <a:endParaRPr lang="en-US" sz="1800" dirty="0"/>
          </a:p>
          <a:p>
            <a:pPr algn="just"/>
            <a:r>
              <a:rPr lang="en-GB" sz="1800" b="1" i="1" dirty="0">
                <a:solidFill>
                  <a:schemeClr val="tx2"/>
                </a:solidFill>
              </a:rPr>
              <a:t>Link Layer</a:t>
            </a:r>
            <a:r>
              <a:rPr lang="en-GB" sz="1800" dirty="0">
                <a:solidFill>
                  <a:schemeClr val="tx2"/>
                </a:solidFill>
              </a:rPr>
              <a:t>: </a:t>
            </a:r>
            <a:r>
              <a:rPr lang="en-GB" sz="1800" dirty="0"/>
              <a:t>Ethernet. </a:t>
            </a:r>
            <a:endParaRPr lang="en-US" sz="1800" dirty="0"/>
          </a:p>
          <a:p>
            <a:pPr algn="just"/>
            <a:r>
              <a:rPr lang="en-GB" sz="1800" b="1" i="1" dirty="0">
                <a:solidFill>
                  <a:schemeClr val="tx2"/>
                </a:solidFill>
              </a:rPr>
              <a:t>Application Layer</a:t>
            </a:r>
            <a:r>
              <a:rPr lang="en-GB" sz="1800" dirty="0">
                <a:solidFill>
                  <a:schemeClr val="tx2"/>
                </a:solidFill>
              </a:rPr>
              <a:t>: </a:t>
            </a:r>
            <a:r>
              <a:rPr lang="en-GB" sz="1800" dirty="0"/>
              <a:t>Principles of Network Applications, the Web and HTTP, FTP, Email, SMTP, DNS, Socket Programming.</a:t>
            </a:r>
            <a:endParaRPr lang="en-US" sz="1800" dirty="0"/>
          </a:p>
          <a:p>
            <a:pPr algn="just"/>
            <a:r>
              <a:rPr lang="en-GB" sz="1800" b="1" i="1" dirty="0">
                <a:solidFill>
                  <a:schemeClr val="tx2"/>
                </a:solidFill>
              </a:rPr>
              <a:t>Wireless and Mobile Networking: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/>
              <a:t>Wireless Networking: Issues and Trends, Wireless Physical Layer Concepts, Wireless Cellular Networks, Mobile IP, Ad Hoc Networks.</a:t>
            </a:r>
            <a:endParaRPr lang="en-US" sz="1800" dirty="0"/>
          </a:p>
          <a:p>
            <a:pPr algn="just"/>
            <a:r>
              <a:rPr lang="en-GB" sz="1800" b="1" i="1" dirty="0">
                <a:solidFill>
                  <a:schemeClr val="tx2"/>
                </a:solidFill>
              </a:rPr>
              <a:t>Security</a:t>
            </a:r>
            <a:r>
              <a:rPr lang="en-GB" sz="1800" dirty="0">
                <a:solidFill>
                  <a:schemeClr val="tx2"/>
                </a:solidFill>
              </a:rPr>
              <a:t>:</a:t>
            </a:r>
            <a:r>
              <a:rPr lang="en-GB" sz="1800" dirty="0"/>
              <a:t> Attacks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39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Assessment</a:t>
            </a:r>
            <a:endParaRPr lang="en-US" sz="3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11560" y="1484784"/>
          <a:ext cx="7776864" cy="238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R="18415" algn="l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Examination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8415" algn="r"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2 x Mid-term Examination</a:t>
                      </a:r>
                      <a:endParaRPr lang="en-US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8415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15%</a:t>
                      </a:r>
                      <a:endParaRPr lang="en-US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47">
                <a:tc>
                  <a:txBody>
                    <a:bodyPr/>
                    <a:lstStyle/>
                    <a:p>
                      <a:pPr marL="0" marR="1841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2</a:t>
                      </a:r>
                      <a:r>
                        <a:rPr lang="en-US" sz="2000" baseline="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x</a:t>
                      </a:r>
                      <a:r>
                        <a:rPr lang="en-US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Class Tests</a:t>
                      </a:r>
                      <a:endParaRPr lang="en-US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8415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5%</a:t>
                      </a:r>
                      <a:endParaRPr lang="en-US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1841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Class Attendance</a:t>
                      </a:r>
                      <a:endParaRPr lang="en-US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8415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10%</a:t>
                      </a:r>
                      <a:endParaRPr lang="en-US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48">
                <a:tc>
                  <a:txBody>
                    <a:bodyPr/>
                    <a:lstStyle/>
                    <a:p>
                      <a:pPr marR="1841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Semester Final Examination</a:t>
                      </a:r>
                      <a:endParaRPr lang="en-US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8415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876">
                <a:tc>
                  <a:txBody>
                    <a:bodyPr/>
                    <a:lstStyle/>
                    <a:p>
                      <a:pPr marR="18415"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Total</a:t>
                      </a:r>
                      <a:endParaRPr lang="en-US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8415"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 100%</a:t>
                      </a:r>
                      <a:endParaRPr lang="en-US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63093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*It may change</a:t>
            </a:r>
          </a:p>
        </p:txBody>
      </p:sp>
    </p:spTree>
    <p:extLst>
      <p:ext uri="{BB962C8B-B14F-4D97-AF65-F5344CB8AC3E}">
        <p14:creationId xmlns:p14="http://schemas.microsoft.com/office/powerpoint/2010/main" val="419821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Textbooks</a:t>
            </a:r>
            <a:endParaRPr 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GB" sz="2500" dirty="0"/>
              <a:t>Data Communications and Networking – Behrouz A. </a:t>
            </a:r>
            <a:r>
              <a:rPr lang="en-GB" sz="2500" dirty="0" err="1"/>
              <a:t>Forouzan</a:t>
            </a:r>
            <a:r>
              <a:rPr lang="en-GB" sz="2500" dirty="0"/>
              <a:t>.  </a:t>
            </a:r>
          </a:p>
          <a:p>
            <a:pPr marL="457200" lvl="0" indent="-457200">
              <a:buAutoNum type="arabicPeriod"/>
            </a:pPr>
            <a:r>
              <a:rPr lang="en-GB" sz="2500" dirty="0"/>
              <a:t>Computer Networking: A Top-down Approach  – J.F. Kurose and K.W. Ross. </a:t>
            </a:r>
            <a:endParaRPr lang="en-US" sz="2500" dirty="0"/>
          </a:p>
          <a:p>
            <a:pPr marL="457200" lvl="0" indent="-457200">
              <a:buAutoNum type="arabicPeriod"/>
            </a:pPr>
            <a:r>
              <a:rPr lang="en-GB" sz="2500" dirty="0"/>
              <a:t>Computer Networks: A Systems Approach – Peterson and Davie.</a:t>
            </a:r>
            <a:endParaRPr lang="en-US" sz="2500" dirty="0"/>
          </a:p>
          <a:p>
            <a:pPr marL="457200" lvl="0" indent="-457200">
              <a:buAutoNum type="arabicPeriod"/>
            </a:pPr>
            <a:r>
              <a:rPr lang="en-GB" sz="2500" dirty="0"/>
              <a:t>Computer Networks  – Tanenbaum and </a:t>
            </a:r>
            <a:r>
              <a:rPr lang="en-GB" sz="2500" dirty="0" err="1"/>
              <a:t>Wetherall</a:t>
            </a:r>
            <a:r>
              <a:rPr lang="en-GB" sz="2500" dirty="0"/>
              <a:t>.</a:t>
            </a:r>
            <a:endParaRPr lang="en-US" sz="2500" dirty="0"/>
          </a:p>
          <a:p>
            <a:pPr marL="457200" lvl="0" indent="-457200">
              <a:buAutoNum type="arabicPeriod"/>
            </a:pPr>
            <a:r>
              <a:rPr lang="en-US" sz="2500" dirty="0"/>
              <a:t>CCNA Course Material </a:t>
            </a:r>
          </a:p>
          <a:p>
            <a:pPr marL="457200" lvl="2" indent="-457200" algn="just">
              <a:buFont typeface="+mj-lt"/>
              <a:buAutoNum type="arabicParenR"/>
            </a:pPr>
            <a:endParaRPr lang="en-US" sz="2500" dirty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5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List of Experiments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GB" i="1" dirty="0">
                <a:solidFill>
                  <a:srgbClr val="002060"/>
                </a:solidFill>
              </a:rPr>
              <a:t>Socket Programming</a:t>
            </a:r>
            <a:r>
              <a:rPr lang="en-GB" dirty="0">
                <a:solidFill>
                  <a:srgbClr val="002060"/>
                </a:solidFill>
              </a:rPr>
              <a:t>: </a:t>
            </a:r>
            <a:r>
              <a:rPr lang="en-GB" dirty="0"/>
              <a:t>Socket Programming</a:t>
            </a:r>
            <a:endParaRPr lang="en-US" dirty="0"/>
          </a:p>
          <a:p>
            <a:r>
              <a:rPr lang="en-GB" i="1" dirty="0">
                <a:solidFill>
                  <a:srgbClr val="002060"/>
                </a:solidFill>
              </a:rPr>
              <a:t>Experiments with </a:t>
            </a:r>
            <a:r>
              <a:rPr lang="en-GB" i="1" dirty="0" err="1">
                <a:solidFill>
                  <a:srgbClr val="002060"/>
                </a:solidFill>
              </a:rPr>
              <a:t>Wireshark</a:t>
            </a:r>
            <a:r>
              <a:rPr lang="en-GB" dirty="0">
                <a:solidFill>
                  <a:srgbClr val="002060"/>
                </a:solidFill>
              </a:rPr>
              <a:t>: </a:t>
            </a:r>
            <a:r>
              <a:rPr lang="en-GB" dirty="0"/>
              <a:t>HTTP, SMTP, DNS, TCP, UDP etc.</a:t>
            </a:r>
            <a:endParaRPr lang="en-US" dirty="0"/>
          </a:p>
          <a:p>
            <a:r>
              <a:rPr lang="en-GB" i="1" dirty="0">
                <a:solidFill>
                  <a:srgbClr val="002060"/>
                </a:solidFill>
              </a:rPr>
              <a:t>Packet Tracer</a:t>
            </a:r>
            <a:r>
              <a:rPr lang="en-GB" dirty="0">
                <a:solidFill>
                  <a:srgbClr val="002060"/>
                </a:solidFill>
              </a:rPr>
              <a:t>: </a:t>
            </a:r>
            <a:r>
              <a:rPr lang="en-GB" dirty="0"/>
              <a:t>Configuring Router, Network Design, Experiments with Subnetting etc.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Computer Networking Lab</a:t>
            </a:r>
            <a:endParaRPr lang="en-US" sz="3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375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Course Information</vt:lpstr>
      <vt:lpstr>Course Content (Theory)</vt:lpstr>
      <vt:lpstr>Assessment</vt:lpstr>
      <vt:lpstr>Textbooks</vt:lpstr>
      <vt:lpstr>Computer Networking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FC</dc:creator>
  <cp:lastModifiedBy>Farida Chowdhury</cp:lastModifiedBy>
  <cp:revision>21</cp:revision>
  <dcterms:created xsi:type="dcterms:W3CDTF">2019-07-03T03:12:19Z</dcterms:created>
  <dcterms:modified xsi:type="dcterms:W3CDTF">2020-02-18T03:12:51Z</dcterms:modified>
</cp:coreProperties>
</file>