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8" r:id="rId3"/>
    <p:sldId id="329" r:id="rId4"/>
    <p:sldId id="330" r:id="rId5"/>
    <p:sldId id="331" r:id="rId6"/>
    <p:sldId id="332" r:id="rId7"/>
    <p:sldId id="333" r:id="rId8"/>
    <p:sldId id="334" r:id="rId9"/>
    <p:sldId id="335" r:id="rId10"/>
    <p:sldId id="336" r:id="rId11"/>
    <p:sldId id="391" r:id="rId12"/>
    <p:sldId id="337" r:id="rId13"/>
    <p:sldId id="392" r:id="rId14"/>
    <p:sldId id="393"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86" r:id="rId29"/>
    <p:sldId id="390" r:id="rId30"/>
    <p:sldId id="380" r:id="rId31"/>
    <p:sldId id="385" r:id="rId32"/>
    <p:sldId id="352" r:id="rId33"/>
    <p:sldId id="353" r:id="rId34"/>
    <p:sldId id="354" r:id="rId35"/>
    <p:sldId id="742" r:id="rId36"/>
    <p:sldId id="743" r:id="rId37"/>
    <p:sldId id="744" r:id="rId38"/>
    <p:sldId id="745" r:id="rId39"/>
    <p:sldId id="746" r:id="rId40"/>
    <p:sldId id="747" r:id="rId41"/>
    <p:sldId id="748" r:id="rId42"/>
    <p:sldId id="749" r:id="rId43"/>
    <p:sldId id="750" r:id="rId44"/>
    <p:sldId id="75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5FDB3-BA2F-4FA5-A6B7-BF8C28E38723}" type="datetimeFigureOut">
              <a:rPr lang="en-US" smtClean="0"/>
              <a:pPr/>
              <a:t>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213D2-B737-42EB-A112-EB7F9F4CB756}" type="slidenum">
              <a:rPr lang="en-US" smtClean="0"/>
              <a:pPr/>
              <a:t>‹#›</a:t>
            </a:fld>
            <a:endParaRPr lang="en-US"/>
          </a:p>
        </p:txBody>
      </p:sp>
    </p:spTree>
    <p:extLst>
      <p:ext uri="{BB962C8B-B14F-4D97-AF65-F5344CB8AC3E}">
        <p14:creationId xmlns:p14="http://schemas.microsoft.com/office/powerpoint/2010/main" xmlns="" val="196841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effectiveness of a data communications system depends on four fundamental characteristics: Delivery, Accuracy, timeliness, Jitter</a:t>
            </a:r>
          </a:p>
        </p:txBody>
      </p:sp>
      <p:sp>
        <p:nvSpPr>
          <p:cNvPr id="4" name="Slide Number Placeholder 3"/>
          <p:cNvSpPr>
            <a:spLocks noGrp="1"/>
          </p:cNvSpPr>
          <p:nvPr>
            <p:ph type="sldNum" sz="quarter" idx="10"/>
          </p:nvPr>
        </p:nvSpPr>
        <p:spPr/>
        <p:txBody>
          <a:bodyPr/>
          <a:lstStyle/>
          <a:p>
            <a:fld id="{9B508637-CD33-4BCE-8C37-B6A9CD2FCA4B}"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1A0FF3E-7389-5440-A58E-33F00E530596}" type="slidenum">
              <a:rPr lang="en-US" sz="800"/>
              <a:pPr/>
              <a:t>35</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3.2.2.2 Creation of the Internet and Development of TCP/IP</a:t>
            </a:r>
            <a:endParaRPr lang="en-US" dirty="0"/>
          </a:p>
        </p:txBody>
      </p:sp>
    </p:spTree>
    <p:extLst>
      <p:ext uri="{BB962C8B-B14F-4D97-AF65-F5344CB8AC3E}">
        <p14:creationId xmlns:p14="http://schemas.microsoft.com/office/powerpoint/2010/main" xmlns="" val="2109687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miter lim="800000"/>
            <a:headEnd/>
            <a:tailEnd/>
          </a:ln>
        </p:spPr>
        <p:txBody>
          <a:bodyPr/>
          <a:lstStyle/>
          <a:p>
            <a:fld id="{45100481-C18B-4591-BEC5-E1B8D9B962C1}" type="slidenum">
              <a:rPr lang="en-US"/>
              <a:pPr/>
              <a:t>36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miter lim="800000"/>
            <a:headEnd/>
            <a:tailEnd/>
          </a:ln>
        </p:spPr>
        <p:txBody>
          <a:bodyPr/>
          <a:lstStyle/>
          <a:p>
            <a:fld id="{12AEE981-4865-4DFB-BECF-503702CBC452}" type="slidenum">
              <a:rPr lang="en-US"/>
              <a:pPr/>
              <a:t>37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miter lim="800000"/>
            <a:headEnd/>
            <a:tailEnd/>
          </a:ln>
        </p:spPr>
        <p:txBody>
          <a:bodyPr/>
          <a:lstStyle/>
          <a:p>
            <a:fld id="{1AF96538-0DC7-4ADE-B871-7746E9797451}" type="slidenum">
              <a:rPr lang="en-US"/>
              <a:pPr/>
              <a:t>38</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miter lim="800000"/>
            <a:headEnd/>
            <a:tailEnd/>
          </a:ln>
        </p:spPr>
        <p:txBody>
          <a:bodyPr/>
          <a:lstStyle/>
          <a:p>
            <a:fld id="{4A3B601F-AD75-47FA-8CE9-43AE61759F52}" type="slidenum">
              <a:rPr lang="en-US"/>
              <a:pPr/>
              <a:t>39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miter lim="800000"/>
            <a:headEnd/>
            <a:tailEnd/>
          </a:ln>
        </p:spPr>
        <p:txBody>
          <a:bodyPr/>
          <a:lstStyle/>
          <a:p>
            <a:fld id="{748F760A-3D5C-4899-84AA-81EB6E08FA3F}" type="slidenum">
              <a:rPr lang="en-US"/>
              <a:pPr/>
              <a:t>40</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miter lim="800000"/>
            <a:headEnd/>
            <a:tailEnd/>
          </a:ln>
        </p:spPr>
        <p:txBody>
          <a:bodyPr/>
          <a:lstStyle/>
          <a:p>
            <a:fld id="{B04D6101-479A-412C-9DB6-0ABBAE930E85}" type="slidenum">
              <a:rPr lang="en-US"/>
              <a:pPr/>
              <a:t>41</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D968FDF-F2D4-4806-97AD-2465237D03FC}" type="slidenum">
              <a:rPr lang="en-US"/>
              <a:pPr/>
              <a:t>42</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miter lim="800000"/>
            <a:headEnd/>
            <a:tailEnd/>
          </a:ln>
        </p:spPr>
        <p:txBody>
          <a:bodyPr/>
          <a:lstStyle/>
          <a:p>
            <a:fld id="{A3201571-5F63-4A92-AEE3-5D86FDD2F83B}" type="slidenum">
              <a:rPr lang="en-US"/>
              <a:pPr/>
              <a:t>43</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eaLnBrk="0" hangingPunct="0">
              <a:defRPr sz="2400">
                <a:solidFill>
                  <a:schemeClr val="tx1"/>
                </a:solidFill>
                <a:latin typeface="Times New Roman" charset="0"/>
                <a:ea typeface="ＭＳ Ｐゴシック" charset="0"/>
                <a:cs typeface="ＭＳ Ｐゴシック" charset="0"/>
              </a:defRPr>
            </a:lvl1pPr>
            <a:lvl2pPr marL="37931725" indent="-37474525" defTabSz="9239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fld id="{AB404082-2098-D947-A2A4-BE424626DB3D}" type="slidenum">
              <a:rPr lang="en-US" sz="1200"/>
              <a:pPr/>
              <a:t>44</a:t>
            </a:fld>
            <a:endParaRPr 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Where</a:t>
            </a:r>
            <a:r>
              <a:rPr lang="en-US" baseline="0" dirty="0">
                <a:latin typeface="Times New Roman" charset="0"/>
                <a:ea typeface="ＭＳ Ｐゴシック" charset="0"/>
                <a:cs typeface="ＭＳ Ｐゴシック" charset="0"/>
              </a:rPr>
              <a:t> did the delay come from??</a:t>
            </a:r>
          </a:p>
          <a:p>
            <a:endParaRPr lang="en-US" baseline="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xmlns="" val="33140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CCNA 1: 1.1.2.2 Clients and Servers</a:t>
            </a:r>
          </a:p>
          <a:p>
            <a:endParaRPr lang="en-US" dirty="0"/>
          </a:p>
        </p:txBody>
      </p:sp>
      <p:sp>
        <p:nvSpPr>
          <p:cNvPr id="4" name="Slide Number Placeholder 3"/>
          <p:cNvSpPr>
            <a:spLocks noGrp="1"/>
          </p:cNvSpPr>
          <p:nvPr>
            <p:ph type="sldNum" sz="quarter" idx="5"/>
          </p:nvPr>
        </p:nvSpPr>
        <p:spPr/>
        <p:txBody>
          <a:bodyPr/>
          <a:lstStyle/>
          <a:p>
            <a:fld id="{7F2213D2-B737-42EB-A112-EB7F9F4CB756}" type="slidenum">
              <a:rPr lang="en-US" smtClean="0"/>
              <a:pPr/>
              <a:t>13</a:t>
            </a:fld>
            <a:endParaRPr lang="en-US"/>
          </a:p>
        </p:txBody>
      </p:sp>
    </p:spTree>
    <p:extLst>
      <p:ext uri="{BB962C8B-B14F-4D97-AF65-F5344CB8AC3E}">
        <p14:creationId xmlns:p14="http://schemas.microsoft.com/office/powerpoint/2010/main" xmlns="" val="196327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CCNA 1: 1.1.2.4 Peer-to-Peer</a:t>
            </a:r>
            <a:endParaRPr lang="en-US" dirty="0"/>
          </a:p>
        </p:txBody>
      </p:sp>
      <p:sp>
        <p:nvSpPr>
          <p:cNvPr id="4" name="Slide Number Placeholder 3"/>
          <p:cNvSpPr>
            <a:spLocks noGrp="1"/>
          </p:cNvSpPr>
          <p:nvPr>
            <p:ph type="sldNum" sz="quarter" idx="5"/>
          </p:nvPr>
        </p:nvSpPr>
        <p:spPr/>
        <p:txBody>
          <a:bodyPr/>
          <a:lstStyle/>
          <a:p>
            <a:fld id="{7F2213D2-B737-42EB-A112-EB7F9F4CB756}" type="slidenum">
              <a:rPr lang="en-US" smtClean="0"/>
              <a:pPr/>
              <a:t>14</a:t>
            </a:fld>
            <a:endParaRPr lang="en-US"/>
          </a:p>
        </p:txBody>
      </p:sp>
    </p:spTree>
    <p:extLst>
      <p:ext uri="{BB962C8B-B14F-4D97-AF65-F5344CB8AC3E}">
        <p14:creationId xmlns:p14="http://schemas.microsoft.com/office/powerpoint/2010/main" xmlns="" val="79522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CCNA 1: 1.2.2.1 Types of Networks</a:t>
            </a:r>
          </a:p>
        </p:txBody>
      </p:sp>
      <p:sp>
        <p:nvSpPr>
          <p:cNvPr id="4" name="Slide Number Placeholder 3"/>
          <p:cNvSpPr>
            <a:spLocks noGrp="1"/>
          </p:cNvSpPr>
          <p:nvPr>
            <p:ph type="sldNum" sz="quarter" idx="5"/>
          </p:nvPr>
        </p:nvSpPr>
        <p:spPr/>
        <p:txBody>
          <a:bodyPr/>
          <a:lstStyle/>
          <a:p>
            <a:fld id="{7F2213D2-B737-42EB-A112-EB7F9F4CB756}" type="slidenum">
              <a:rPr lang="en-US" smtClean="0"/>
              <a:pPr/>
              <a:t>24</a:t>
            </a:fld>
            <a:endParaRPr lang="en-US"/>
          </a:p>
        </p:txBody>
      </p:sp>
    </p:spTree>
    <p:extLst>
      <p:ext uri="{BB962C8B-B14F-4D97-AF65-F5344CB8AC3E}">
        <p14:creationId xmlns:p14="http://schemas.microsoft.com/office/powerpoint/2010/main" xmlns="" val="234877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F2213D2-B737-42EB-A112-EB7F9F4CB756}" type="slidenum">
              <a:rPr lang="en-US" smtClean="0"/>
              <a:pPr/>
              <a:t>25</a:t>
            </a:fld>
            <a:endParaRPr lang="en-US"/>
          </a:p>
        </p:txBody>
      </p:sp>
    </p:spTree>
    <p:extLst>
      <p:ext uri="{BB962C8B-B14F-4D97-AF65-F5344CB8AC3E}">
        <p14:creationId xmlns:p14="http://schemas.microsoft.com/office/powerpoint/2010/main" xmlns="" val="26973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99C45-F96A-47FC-926C-D86AC5385201}" type="slidenum">
              <a:rPr lang="en-US"/>
              <a:pPr/>
              <a:t>28</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B5507-FDF6-4E80-9F73-C15E932EFEF4}" type="slidenum">
              <a:rPr lang="en-US"/>
              <a:pPr/>
              <a:t>29</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Arial" pitchFamily="34" charset="0"/>
                <a:ea typeface="ＭＳ Ｐゴシック" pitchFamily="34" charset="-128"/>
              </a:defRPr>
            </a:lvl1pPr>
            <a:lvl2pPr marL="742950" indent="-285750" defTabSz="966788">
              <a:defRPr sz="2400">
                <a:solidFill>
                  <a:schemeClr val="tx1"/>
                </a:solidFill>
                <a:latin typeface="Arial" pitchFamily="34" charset="0"/>
                <a:ea typeface="ＭＳ Ｐゴシック" pitchFamily="34" charset="-128"/>
              </a:defRPr>
            </a:lvl2pPr>
            <a:lvl3pPr marL="1143000" indent="-228600" defTabSz="966788">
              <a:defRPr sz="2400">
                <a:solidFill>
                  <a:schemeClr val="tx1"/>
                </a:solidFill>
                <a:latin typeface="Arial" pitchFamily="34" charset="0"/>
                <a:ea typeface="ＭＳ Ｐゴシック" pitchFamily="34" charset="-128"/>
              </a:defRPr>
            </a:lvl3pPr>
            <a:lvl4pPr marL="1600200" indent="-228600" defTabSz="966788">
              <a:defRPr sz="2400">
                <a:solidFill>
                  <a:schemeClr val="tx1"/>
                </a:solidFill>
                <a:latin typeface="Arial" pitchFamily="34" charset="0"/>
                <a:ea typeface="ＭＳ Ｐゴシック" pitchFamily="34" charset="-128"/>
              </a:defRPr>
            </a:lvl4pPr>
            <a:lvl5pPr marL="2057400" indent="-228600" defTabSz="966788">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D24E5124-B895-4A5D-A32D-4DC94CE1488B}" type="slidenum">
              <a:rPr lang="en-US" sz="1300">
                <a:solidFill>
                  <a:srgbClr val="000000"/>
                </a:solidFill>
                <a:latin typeface="Times New Roman" pitchFamily="18" charset="0"/>
              </a:rPr>
              <a:pPr/>
              <a:t>30</a:t>
            </a:fld>
            <a:endParaRPr lang="en-US" sz="1300">
              <a:solidFill>
                <a:srgbClr val="000000"/>
              </a:solidFill>
              <a:latin typeface="Times New Roman"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201E6-D413-45C0-B00D-AF98C716A2A8}" type="slidenum">
              <a:rPr lang="en-US"/>
              <a:pPr/>
              <a:t>31</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7E5B4F-A55D-4795-93F1-2D5656B0EFBA}"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213684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7E5B4F-A55D-4795-93F1-2D5656B0EFBA}"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23206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7E5B4F-A55D-4795-93F1-2D5656B0EFBA}"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405798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7E5B4F-A55D-4795-93F1-2D5656B0EFBA}"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59692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E5B4F-A55D-4795-93F1-2D5656B0EFBA}"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228283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7E5B4F-A55D-4795-93F1-2D5656B0EFBA}"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242913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7E5B4F-A55D-4795-93F1-2D5656B0EFBA}" type="datetimeFigureOut">
              <a:rPr lang="en-US" smtClean="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117587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7E5B4F-A55D-4795-93F1-2D5656B0EFBA}" type="datetimeFigureOut">
              <a:rPr lang="en-US" smtClean="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56206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E5B4F-A55D-4795-93F1-2D5656B0EFBA}" type="datetimeFigureOut">
              <a:rPr lang="en-US" smtClean="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379933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E5B4F-A55D-4795-93F1-2D5656B0EFBA}"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282949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E5B4F-A55D-4795-93F1-2D5656B0EFBA}"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146892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E5B4F-A55D-4795-93F1-2D5656B0EFBA}" type="datetimeFigureOut">
              <a:rPr lang="en-US" smtClean="0"/>
              <a:pPr/>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A6E0E-BB45-4199-A392-E513A26DD3E2}" type="slidenum">
              <a:rPr lang="en-US" smtClean="0"/>
              <a:pPr/>
              <a:t>‹#›</a:t>
            </a:fld>
            <a:endParaRPr lang="en-US"/>
          </a:p>
        </p:txBody>
      </p:sp>
    </p:spTree>
    <p:extLst>
      <p:ext uri="{BB962C8B-B14F-4D97-AF65-F5344CB8AC3E}">
        <p14:creationId xmlns:p14="http://schemas.microsoft.com/office/powerpoint/2010/main" xmlns="" val="190088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528" y="1484784"/>
            <a:ext cx="9505056" cy="2232248"/>
          </a:xfrm>
        </p:spPr>
        <p:txBody>
          <a:bodyPr>
            <a:normAutofit/>
          </a:bodyPr>
          <a:lstStyle/>
          <a:p>
            <a:r>
              <a:rPr lang="en-US" sz="3800" dirty="0">
                <a:solidFill>
                  <a:schemeClr val="tx2"/>
                </a:solidFill>
                <a:latin typeface="Arial" pitchFamily="34" charset="0"/>
                <a:cs typeface="Arial" pitchFamily="34" charset="0"/>
              </a:rPr>
              <a:t/>
            </a:r>
            <a:br>
              <a:rPr lang="en-US" sz="3800" dirty="0">
                <a:solidFill>
                  <a:schemeClr val="tx2"/>
                </a:solidFill>
                <a:latin typeface="Arial" pitchFamily="34" charset="0"/>
                <a:cs typeface="Arial" pitchFamily="34" charset="0"/>
              </a:rPr>
            </a:br>
            <a:r>
              <a:rPr lang="en-US" sz="3800" dirty="0">
                <a:solidFill>
                  <a:schemeClr val="tx2"/>
                </a:solidFill>
                <a:latin typeface="Arial" pitchFamily="34" charset="0"/>
                <a:cs typeface="Arial" pitchFamily="34" charset="0"/>
              </a:rPr>
              <a:t>Computer Networking</a:t>
            </a:r>
          </a:p>
        </p:txBody>
      </p:sp>
      <p:sp>
        <p:nvSpPr>
          <p:cNvPr id="3" name="Subtitle 2"/>
          <p:cNvSpPr>
            <a:spLocks noGrp="1"/>
          </p:cNvSpPr>
          <p:nvPr>
            <p:ph type="subTitle" idx="1"/>
          </p:nvPr>
        </p:nvSpPr>
        <p:spPr>
          <a:xfrm>
            <a:off x="1371600" y="5085184"/>
            <a:ext cx="6400800" cy="1080120"/>
          </a:xfrm>
        </p:spPr>
        <p:txBody>
          <a:bodyPr>
            <a:normAutofit lnSpcReduction="10000"/>
          </a:bodyPr>
          <a:lstStyle/>
          <a:p>
            <a:pPr algn="l"/>
            <a:r>
              <a:rPr lang="en-US" dirty="0">
                <a:solidFill>
                  <a:schemeClr val="tx2"/>
                </a:solidFill>
              </a:rPr>
              <a:t>Introduction</a:t>
            </a:r>
          </a:p>
          <a:p>
            <a:pPr algn="l"/>
            <a:r>
              <a:rPr lang="en-US" dirty="0">
                <a:solidFill>
                  <a:schemeClr val="tx2"/>
                </a:solidFill>
              </a:rPr>
              <a:t>Chapter 1</a:t>
            </a:r>
          </a:p>
        </p:txBody>
      </p:sp>
    </p:spTree>
    <p:extLst>
      <p:ext uri="{BB962C8B-B14F-4D97-AF65-F5344CB8AC3E}">
        <p14:creationId xmlns:p14="http://schemas.microsoft.com/office/powerpoint/2010/main" xmlns="" val="90134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Grp="1" noChangeArrowheads="1"/>
          </p:cNvSpPr>
          <p:nvPr>
            <p:ph type="title"/>
          </p:nvPr>
        </p:nvSpPr>
        <p:spPr>
          <a:xfrm>
            <a:off x="467544" y="0"/>
            <a:ext cx="8229600" cy="1143000"/>
          </a:xfrm>
        </p:spPr>
        <p:txBody>
          <a:bodyPr/>
          <a:lstStyle/>
          <a:p>
            <a:pPr eaLnBrk="1" hangingPunct="1">
              <a:defRPr/>
            </a:pPr>
            <a:r>
              <a:rPr lang="en-US" dirty="0">
                <a:solidFill>
                  <a:schemeClr val="tx2"/>
                </a:solidFill>
                <a:latin typeface="Arial" pitchFamily="34" charset="0"/>
                <a:cs typeface="Arial" pitchFamily="34" charset="0"/>
              </a:rPr>
              <a:t>Networks</a:t>
            </a:r>
          </a:p>
        </p:txBody>
      </p:sp>
      <p:sp>
        <p:nvSpPr>
          <p:cNvPr id="46" name="Rectangle 3"/>
          <p:cNvSpPr txBox="1">
            <a:spLocks noChangeArrowheads="1"/>
          </p:cNvSpPr>
          <p:nvPr/>
        </p:nvSpPr>
        <p:spPr>
          <a:xfrm>
            <a:off x="457200" y="1268760"/>
            <a:ext cx="8229600" cy="4431432"/>
          </a:xfrm>
          <a:prstGeom prst="rect">
            <a:avLst/>
          </a:prstGeom>
        </p:spPr>
        <p:txBody>
          <a:bodyPr vert="horz">
            <a:normAutofit/>
          </a:bodyPr>
          <a:lstStyle/>
          <a:p>
            <a:pPr marL="274320" indent="-274320">
              <a:spcBef>
                <a:spcPts val="600"/>
              </a:spcBef>
              <a:buClr>
                <a:schemeClr val="accent1"/>
              </a:buClr>
              <a:buSzPct val="76000"/>
              <a:buFont typeface="Wingdings 3"/>
              <a:buChar char=""/>
              <a:defRPr/>
            </a:pPr>
            <a:r>
              <a:rPr lang="en-US" sz="2600" dirty="0"/>
              <a:t>Network: </a:t>
            </a:r>
            <a:r>
              <a:rPr lang="en-US" sz="2600" i="1" dirty="0"/>
              <a:t>a set of devices connected by media links</a:t>
            </a:r>
            <a:endParaRPr lang="en-US" sz="2600" dirty="0"/>
          </a:p>
        </p:txBody>
      </p:sp>
      <p:grpSp>
        <p:nvGrpSpPr>
          <p:cNvPr id="47" name="Group 44"/>
          <p:cNvGrpSpPr>
            <a:grpSpLocks/>
          </p:cNvGrpSpPr>
          <p:nvPr/>
        </p:nvGrpSpPr>
        <p:grpSpPr bwMode="auto">
          <a:xfrm>
            <a:off x="1475905" y="2194992"/>
            <a:ext cx="6677495" cy="4160838"/>
            <a:chOff x="820" y="1344"/>
            <a:chExt cx="4759" cy="2965"/>
          </a:xfrm>
        </p:grpSpPr>
        <p:grpSp>
          <p:nvGrpSpPr>
            <p:cNvPr id="48" name="Group 440"/>
            <p:cNvGrpSpPr>
              <a:grpSpLocks/>
            </p:cNvGrpSpPr>
            <p:nvPr/>
          </p:nvGrpSpPr>
          <p:grpSpPr bwMode="auto">
            <a:xfrm>
              <a:off x="1827" y="2256"/>
              <a:ext cx="2859" cy="1621"/>
              <a:chOff x="1731" y="2160"/>
              <a:chExt cx="2859" cy="1621"/>
            </a:xfrm>
          </p:grpSpPr>
          <p:sp>
            <p:nvSpPr>
              <p:cNvPr id="74" name="Freeform 428"/>
              <p:cNvSpPr>
                <a:spLocks noEditPoints="1"/>
              </p:cNvSpPr>
              <p:nvPr/>
            </p:nvSpPr>
            <p:spPr bwMode="auto">
              <a:xfrm>
                <a:off x="2194" y="2900"/>
                <a:ext cx="1730" cy="3"/>
              </a:xfrm>
              <a:custGeom>
                <a:avLst/>
                <a:gdLst>
                  <a:gd name="T0" fmla="*/ 0 w 5191"/>
                  <a:gd name="T1" fmla="*/ 0 h 9"/>
                  <a:gd name="T2" fmla="*/ 577 w 5191"/>
                  <a:gd name="T3" fmla="*/ 0 h 9"/>
                  <a:gd name="T4" fmla="*/ 577 w 5191"/>
                  <a:gd name="T5" fmla="*/ 1 h 9"/>
                  <a:gd name="T6" fmla="*/ 0 w 5191"/>
                  <a:gd name="T7" fmla="*/ 1 h 9"/>
                  <a:gd name="T8" fmla="*/ 0 w 5191"/>
                  <a:gd name="T9" fmla="*/ 0 h 9"/>
                  <a:gd name="T10" fmla="*/ 0 w 5191"/>
                  <a:gd name="T11" fmla="*/ 0 h 9"/>
                  <a:gd name="T12" fmla="*/ 577 w 5191"/>
                  <a:gd name="T13" fmla="*/ 0 h 9"/>
                  <a:gd name="T14" fmla="*/ 577 w 5191"/>
                  <a:gd name="T15" fmla="*/ 0 h 9"/>
                  <a:gd name="T16" fmla="*/ 0 w 5191"/>
                  <a:gd name="T17" fmla="*/ 0 h 9"/>
                  <a:gd name="T18" fmla="*/ 0 w 519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1"/>
                  <a:gd name="T31" fmla="*/ 0 h 9"/>
                  <a:gd name="T32" fmla="*/ 5191 w 519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1" h="9">
                    <a:moveTo>
                      <a:pt x="0" y="0"/>
                    </a:moveTo>
                    <a:lnTo>
                      <a:pt x="5191" y="0"/>
                    </a:lnTo>
                    <a:lnTo>
                      <a:pt x="5191" y="9"/>
                    </a:lnTo>
                    <a:lnTo>
                      <a:pt x="0" y="9"/>
                    </a:lnTo>
                    <a:lnTo>
                      <a:pt x="0" y="0"/>
                    </a:lnTo>
                    <a:close/>
                    <a:moveTo>
                      <a:pt x="0" y="4"/>
                    </a:moveTo>
                    <a:lnTo>
                      <a:pt x="5191" y="4"/>
                    </a:lnTo>
                    <a:lnTo>
                      <a:pt x="0" y="4"/>
                    </a:lnTo>
                    <a:close/>
                  </a:path>
                </a:pathLst>
              </a:custGeom>
              <a:solidFill>
                <a:srgbClr val="FFFFFF"/>
              </a:solidFill>
              <a:ln w="9525">
                <a:noFill/>
                <a:round/>
                <a:headEnd/>
                <a:tailEnd/>
              </a:ln>
            </p:spPr>
            <p:txBody>
              <a:bodyPr/>
              <a:lstStyle/>
              <a:p>
                <a:endParaRPr lang="en-US"/>
              </a:p>
            </p:txBody>
          </p:sp>
          <p:sp>
            <p:nvSpPr>
              <p:cNvPr id="75" name="Freeform 429"/>
              <p:cNvSpPr>
                <a:spLocks/>
              </p:cNvSpPr>
              <p:nvPr/>
            </p:nvSpPr>
            <p:spPr bwMode="auto">
              <a:xfrm>
                <a:off x="2208" y="2807"/>
                <a:ext cx="81" cy="189"/>
              </a:xfrm>
              <a:custGeom>
                <a:avLst/>
                <a:gdLst>
                  <a:gd name="T0" fmla="*/ 13 w 243"/>
                  <a:gd name="T1" fmla="*/ 63 h 567"/>
                  <a:gd name="T2" fmla="*/ 12 w 243"/>
                  <a:gd name="T3" fmla="*/ 63 h 567"/>
                  <a:gd name="T4" fmla="*/ 10 w 243"/>
                  <a:gd name="T5" fmla="*/ 62 h 567"/>
                  <a:gd name="T6" fmla="*/ 8 w 243"/>
                  <a:gd name="T7" fmla="*/ 60 h 567"/>
                  <a:gd name="T8" fmla="*/ 6 w 243"/>
                  <a:gd name="T9" fmla="*/ 58 h 567"/>
                  <a:gd name="T10" fmla="*/ 5 w 243"/>
                  <a:gd name="T11" fmla="*/ 55 h 567"/>
                  <a:gd name="T12" fmla="*/ 3 w 243"/>
                  <a:gd name="T13" fmla="*/ 52 h 567"/>
                  <a:gd name="T14" fmla="*/ 2 w 243"/>
                  <a:gd name="T15" fmla="*/ 48 h 567"/>
                  <a:gd name="T16" fmla="*/ 1 w 243"/>
                  <a:gd name="T17" fmla="*/ 44 h 567"/>
                  <a:gd name="T18" fmla="*/ 0 w 243"/>
                  <a:gd name="T19" fmla="*/ 40 h 567"/>
                  <a:gd name="T20" fmla="*/ 0 w 243"/>
                  <a:gd name="T21" fmla="*/ 36 h 567"/>
                  <a:gd name="T22" fmla="*/ 0 w 243"/>
                  <a:gd name="T23" fmla="*/ 31 h 567"/>
                  <a:gd name="T24" fmla="*/ 0 w 243"/>
                  <a:gd name="T25" fmla="*/ 27 h 567"/>
                  <a:gd name="T26" fmla="*/ 0 w 243"/>
                  <a:gd name="T27" fmla="*/ 23 h 567"/>
                  <a:gd name="T28" fmla="*/ 1 w 243"/>
                  <a:gd name="T29" fmla="*/ 19 h 567"/>
                  <a:gd name="T30" fmla="*/ 2 w 243"/>
                  <a:gd name="T31" fmla="*/ 15 h 567"/>
                  <a:gd name="T32" fmla="*/ 3 w 243"/>
                  <a:gd name="T33" fmla="*/ 11 h 567"/>
                  <a:gd name="T34" fmla="*/ 5 w 243"/>
                  <a:gd name="T35" fmla="*/ 8 h 567"/>
                  <a:gd name="T36" fmla="*/ 6 w 243"/>
                  <a:gd name="T37" fmla="*/ 5 h 567"/>
                  <a:gd name="T38" fmla="*/ 8 w 243"/>
                  <a:gd name="T39" fmla="*/ 3 h 567"/>
                  <a:gd name="T40" fmla="*/ 10 w 243"/>
                  <a:gd name="T41" fmla="*/ 1 h 567"/>
                  <a:gd name="T42" fmla="*/ 12 w 243"/>
                  <a:gd name="T43" fmla="*/ 0 h 567"/>
                  <a:gd name="T44" fmla="*/ 13 w 243"/>
                  <a:gd name="T45" fmla="*/ 0 h 567"/>
                  <a:gd name="T46" fmla="*/ 15 w 243"/>
                  <a:gd name="T47" fmla="*/ 0 h 567"/>
                  <a:gd name="T48" fmla="*/ 17 w 243"/>
                  <a:gd name="T49" fmla="*/ 1 h 567"/>
                  <a:gd name="T50" fmla="*/ 19 w 243"/>
                  <a:gd name="T51" fmla="*/ 3 h 567"/>
                  <a:gd name="T52" fmla="*/ 21 w 243"/>
                  <a:gd name="T53" fmla="*/ 5 h 567"/>
                  <a:gd name="T54" fmla="*/ 22 w 243"/>
                  <a:gd name="T55" fmla="*/ 8 h 567"/>
                  <a:gd name="T56" fmla="*/ 24 w 243"/>
                  <a:gd name="T57" fmla="*/ 11 h 567"/>
                  <a:gd name="T58" fmla="*/ 25 w 243"/>
                  <a:gd name="T59" fmla="*/ 15 h 567"/>
                  <a:gd name="T60" fmla="*/ 26 w 243"/>
                  <a:gd name="T61" fmla="*/ 19 h 567"/>
                  <a:gd name="T62" fmla="*/ 26 w 243"/>
                  <a:gd name="T63" fmla="*/ 23 h 567"/>
                  <a:gd name="T64" fmla="*/ 27 w 243"/>
                  <a:gd name="T65" fmla="*/ 27 h 567"/>
                  <a:gd name="T66" fmla="*/ 27 w 243"/>
                  <a:gd name="T67" fmla="*/ 31 h 567"/>
                  <a:gd name="T68" fmla="*/ 27 w 243"/>
                  <a:gd name="T69" fmla="*/ 36 h 567"/>
                  <a:gd name="T70" fmla="*/ 26 w 243"/>
                  <a:gd name="T71" fmla="*/ 40 h 567"/>
                  <a:gd name="T72" fmla="*/ 26 w 243"/>
                  <a:gd name="T73" fmla="*/ 44 h 567"/>
                  <a:gd name="T74" fmla="*/ 25 w 243"/>
                  <a:gd name="T75" fmla="*/ 48 h 567"/>
                  <a:gd name="T76" fmla="*/ 24 w 243"/>
                  <a:gd name="T77" fmla="*/ 52 h 567"/>
                  <a:gd name="T78" fmla="*/ 22 w 243"/>
                  <a:gd name="T79" fmla="*/ 55 h 567"/>
                  <a:gd name="T80" fmla="*/ 21 w 243"/>
                  <a:gd name="T81" fmla="*/ 58 h 567"/>
                  <a:gd name="T82" fmla="*/ 19 w 243"/>
                  <a:gd name="T83" fmla="*/ 60 h 567"/>
                  <a:gd name="T84" fmla="*/ 17 w 243"/>
                  <a:gd name="T85" fmla="*/ 62 h 567"/>
                  <a:gd name="T86" fmla="*/ 15 w 243"/>
                  <a:gd name="T87" fmla="*/ 63 h 567"/>
                  <a:gd name="T88" fmla="*/ 13 w 243"/>
                  <a:gd name="T89" fmla="*/ 63 h 5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3"/>
                  <a:gd name="T136" fmla="*/ 0 h 567"/>
                  <a:gd name="T137" fmla="*/ 243 w 243"/>
                  <a:gd name="T138" fmla="*/ 567 h 5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3" h="567">
                    <a:moveTo>
                      <a:pt x="121" y="567"/>
                    </a:moveTo>
                    <a:lnTo>
                      <a:pt x="104" y="564"/>
                    </a:lnTo>
                    <a:lnTo>
                      <a:pt x="86" y="554"/>
                    </a:lnTo>
                    <a:lnTo>
                      <a:pt x="70" y="539"/>
                    </a:lnTo>
                    <a:lnTo>
                      <a:pt x="56" y="521"/>
                    </a:lnTo>
                    <a:lnTo>
                      <a:pt x="42" y="496"/>
                    </a:lnTo>
                    <a:lnTo>
                      <a:pt x="29" y="467"/>
                    </a:lnTo>
                    <a:lnTo>
                      <a:pt x="18" y="436"/>
                    </a:lnTo>
                    <a:lnTo>
                      <a:pt x="10" y="400"/>
                    </a:lnTo>
                    <a:lnTo>
                      <a:pt x="4" y="362"/>
                    </a:lnTo>
                    <a:lnTo>
                      <a:pt x="1" y="324"/>
                    </a:lnTo>
                    <a:lnTo>
                      <a:pt x="0" y="283"/>
                    </a:lnTo>
                    <a:lnTo>
                      <a:pt x="1" y="243"/>
                    </a:lnTo>
                    <a:lnTo>
                      <a:pt x="4" y="204"/>
                    </a:lnTo>
                    <a:lnTo>
                      <a:pt x="10" y="167"/>
                    </a:lnTo>
                    <a:lnTo>
                      <a:pt x="18" y="131"/>
                    </a:lnTo>
                    <a:lnTo>
                      <a:pt x="29" y="99"/>
                    </a:lnTo>
                    <a:lnTo>
                      <a:pt x="42" y="70"/>
                    </a:lnTo>
                    <a:lnTo>
                      <a:pt x="56" y="46"/>
                    </a:lnTo>
                    <a:lnTo>
                      <a:pt x="70" y="27"/>
                    </a:lnTo>
                    <a:lnTo>
                      <a:pt x="86" y="13"/>
                    </a:lnTo>
                    <a:lnTo>
                      <a:pt x="104" y="3"/>
                    </a:lnTo>
                    <a:lnTo>
                      <a:pt x="121" y="0"/>
                    </a:lnTo>
                    <a:lnTo>
                      <a:pt x="138" y="3"/>
                    </a:lnTo>
                    <a:lnTo>
                      <a:pt x="155" y="13"/>
                    </a:lnTo>
                    <a:lnTo>
                      <a:pt x="171" y="27"/>
                    </a:lnTo>
                    <a:lnTo>
                      <a:pt x="187" y="46"/>
                    </a:lnTo>
                    <a:lnTo>
                      <a:pt x="202" y="70"/>
                    </a:lnTo>
                    <a:lnTo>
                      <a:pt x="213" y="99"/>
                    </a:lnTo>
                    <a:lnTo>
                      <a:pt x="223" y="131"/>
                    </a:lnTo>
                    <a:lnTo>
                      <a:pt x="232" y="167"/>
                    </a:lnTo>
                    <a:lnTo>
                      <a:pt x="238" y="204"/>
                    </a:lnTo>
                    <a:lnTo>
                      <a:pt x="242" y="243"/>
                    </a:lnTo>
                    <a:lnTo>
                      <a:pt x="243" y="283"/>
                    </a:lnTo>
                    <a:lnTo>
                      <a:pt x="242" y="324"/>
                    </a:lnTo>
                    <a:lnTo>
                      <a:pt x="238" y="362"/>
                    </a:lnTo>
                    <a:lnTo>
                      <a:pt x="232" y="400"/>
                    </a:lnTo>
                    <a:lnTo>
                      <a:pt x="223" y="436"/>
                    </a:lnTo>
                    <a:lnTo>
                      <a:pt x="213" y="467"/>
                    </a:lnTo>
                    <a:lnTo>
                      <a:pt x="202" y="496"/>
                    </a:lnTo>
                    <a:lnTo>
                      <a:pt x="187" y="521"/>
                    </a:lnTo>
                    <a:lnTo>
                      <a:pt x="171" y="539"/>
                    </a:lnTo>
                    <a:lnTo>
                      <a:pt x="155" y="554"/>
                    </a:lnTo>
                    <a:lnTo>
                      <a:pt x="138" y="564"/>
                    </a:lnTo>
                    <a:lnTo>
                      <a:pt x="121" y="567"/>
                    </a:lnTo>
                  </a:path>
                </a:pathLst>
              </a:custGeom>
              <a:noFill/>
              <a:ln w="39688">
                <a:solidFill>
                  <a:srgbClr val="000000"/>
                </a:solidFill>
                <a:prstDash val="solid"/>
                <a:round/>
                <a:headEnd/>
                <a:tailEnd/>
              </a:ln>
            </p:spPr>
            <p:txBody>
              <a:bodyPr/>
              <a:lstStyle/>
              <a:p>
                <a:endParaRPr lang="en-US"/>
              </a:p>
            </p:txBody>
          </p:sp>
          <p:sp>
            <p:nvSpPr>
              <p:cNvPr id="76" name="Freeform 430"/>
              <p:cNvSpPr>
                <a:spLocks/>
              </p:cNvSpPr>
              <p:nvPr/>
            </p:nvSpPr>
            <p:spPr bwMode="auto">
              <a:xfrm>
                <a:off x="2194" y="2794"/>
                <a:ext cx="1730" cy="216"/>
              </a:xfrm>
              <a:custGeom>
                <a:avLst/>
                <a:gdLst>
                  <a:gd name="T0" fmla="*/ 18 w 5191"/>
                  <a:gd name="T1" fmla="*/ 0 h 647"/>
                  <a:gd name="T2" fmla="*/ 559 w 5191"/>
                  <a:gd name="T3" fmla="*/ 0 h 647"/>
                  <a:gd name="T4" fmla="*/ 561 w 5191"/>
                  <a:gd name="T5" fmla="*/ 0 h 647"/>
                  <a:gd name="T6" fmla="*/ 563 w 5191"/>
                  <a:gd name="T7" fmla="*/ 1 h 647"/>
                  <a:gd name="T8" fmla="*/ 566 w 5191"/>
                  <a:gd name="T9" fmla="*/ 3 h 647"/>
                  <a:gd name="T10" fmla="*/ 568 w 5191"/>
                  <a:gd name="T11" fmla="*/ 5 h 647"/>
                  <a:gd name="T12" fmla="*/ 570 w 5191"/>
                  <a:gd name="T13" fmla="*/ 7 h 647"/>
                  <a:gd name="T14" fmla="*/ 571 w 5191"/>
                  <a:gd name="T15" fmla="*/ 11 h 647"/>
                  <a:gd name="T16" fmla="*/ 573 w 5191"/>
                  <a:gd name="T17" fmla="*/ 14 h 647"/>
                  <a:gd name="T18" fmla="*/ 574 w 5191"/>
                  <a:gd name="T19" fmla="*/ 18 h 647"/>
                  <a:gd name="T20" fmla="*/ 575 w 5191"/>
                  <a:gd name="T21" fmla="*/ 22 h 647"/>
                  <a:gd name="T22" fmla="*/ 576 w 5191"/>
                  <a:gd name="T23" fmla="*/ 27 h 647"/>
                  <a:gd name="T24" fmla="*/ 576 w 5191"/>
                  <a:gd name="T25" fmla="*/ 31 h 647"/>
                  <a:gd name="T26" fmla="*/ 577 w 5191"/>
                  <a:gd name="T27" fmla="*/ 36 h 647"/>
                  <a:gd name="T28" fmla="*/ 576 w 5191"/>
                  <a:gd name="T29" fmla="*/ 41 h 647"/>
                  <a:gd name="T30" fmla="*/ 576 w 5191"/>
                  <a:gd name="T31" fmla="*/ 45 h 647"/>
                  <a:gd name="T32" fmla="*/ 575 w 5191"/>
                  <a:gd name="T33" fmla="*/ 50 h 647"/>
                  <a:gd name="T34" fmla="*/ 574 w 5191"/>
                  <a:gd name="T35" fmla="*/ 54 h 647"/>
                  <a:gd name="T36" fmla="*/ 573 w 5191"/>
                  <a:gd name="T37" fmla="*/ 58 h 647"/>
                  <a:gd name="T38" fmla="*/ 571 w 5191"/>
                  <a:gd name="T39" fmla="*/ 61 h 647"/>
                  <a:gd name="T40" fmla="*/ 570 w 5191"/>
                  <a:gd name="T41" fmla="*/ 65 h 647"/>
                  <a:gd name="T42" fmla="*/ 568 w 5191"/>
                  <a:gd name="T43" fmla="*/ 67 h 647"/>
                  <a:gd name="T44" fmla="*/ 566 w 5191"/>
                  <a:gd name="T45" fmla="*/ 69 h 647"/>
                  <a:gd name="T46" fmla="*/ 563 w 5191"/>
                  <a:gd name="T47" fmla="*/ 71 h 647"/>
                  <a:gd name="T48" fmla="*/ 561 w 5191"/>
                  <a:gd name="T49" fmla="*/ 72 h 647"/>
                  <a:gd name="T50" fmla="*/ 559 w 5191"/>
                  <a:gd name="T51" fmla="*/ 72 h 647"/>
                  <a:gd name="T52" fmla="*/ 18 w 5191"/>
                  <a:gd name="T53" fmla="*/ 72 h 647"/>
                  <a:gd name="T54" fmla="*/ 16 w 5191"/>
                  <a:gd name="T55" fmla="*/ 72 h 647"/>
                  <a:gd name="T56" fmla="*/ 13 w 5191"/>
                  <a:gd name="T57" fmla="*/ 71 h 647"/>
                  <a:gd name="T58" fmla="*/ 11 w 5191"/>
                  <a:gd name="T59" fmla="*/ 69 h 647"/>
                  <a:gd name="T60" fmla="*/ 9 w 5191"/>
                  <a:gd name="T61" fmla="*/ 67 h 647"/>
                  <a:gd name="T62" fmla="*/ 7 w 5191"/>
                  <a:gd name="T63" fmla="*/ 65 h 647"/>
                  <a:gd name="T64" fmla="*/ 5 w 5191"/>
                  <a:gd name="T65" fmla="*/ 61 h 647"/>
                  <a:gd name="T66" fmla="*/ 4 w 5191"/>
                  <a:gd name="T67" fmla="*/ 58 h 647"/>
                  <a:gd name="T68" fmla="*/ 2 w 5191"/>
                  <a:gd name="T69" fmla="*/ 54 h 647"/>
                  <a:gd name="T70" fmla="*/ 1 w 5191"/>
                  <a:gd name="T71" fmla="*/ 50 h 647"/>
                  <a:gd name="T72" fmla="*/ 1 w 5191"/>
                  <a:gd name="T73" fmla="*/ 45 h 647"/>
                  <a:gd name="T74" fmla="*/ 0 w 5191"/>
                  <a:gd name="T75" fmla="*/ 41 h 647"/>
                  <a:gd name="T76" fmla="*/ 0 w 5191"/>
                  <a:gd name="T77" fmla="*/ 36 h 647"/>
                  <a:gd name="T78" fmla="*/ 0 w 5191"/>
                  <a:gd name="T79" fmla="*/ 31 h 647"/>
                  <a:gd name="T80" fmla="*/ 1 w 5191"/>
                  <a:gd name="T81" fmla="*/ 27 h 647"/>
                  <a:gd name="T82" fmla="*/ 1 w 5191"/>
                  <a:gd name="T83" fmla="*/ 22 h 647"/>
                  <a:gd name="T84" fmla="*/ 2 w 5191"/>
                  <a:gd name="T85" fmla="*/ 18 h 647"/>
                  <a:gd name="T86" fmla="*/ 4 w 5191"/>
                  <a:gd name="T87" fmla="*/ 14 h 647"/>
                  <a:gd name="T88" fmla="*/ 5 w 5191"/>
                  <a:gd name="T89" fmla="*/ 11 h 647"/>
                  <a:gd name="T90" fmla="*/ 7 w 5191"/>
                  <a:gd name="T91" fmla="*/ 7 h 647"/>
                  <a:gd name="T92" fmla="*/ 9 w 5191"/>
                  <a:gd name="T93" fmla="*/ 5 h 647"/>
                  <a:gd name="T94" fmla="*/ 11 w 5191"/>
                  <a:gd name="T95" fmla="*/ 3 h 647"/>
                  <a:gd name="T96" fmla="*/ 13 w 5191"/>
                  <a:gd name="T97" fmla="*/ 1 h 647"/>
                  <a:gd name="T98" fmla="*/ 16 w 5191"/>
                  <a:gd name="T99" fmla="*/ 0 h 647"/>
                  <a:gd name="T100" fmla="*/ 18 w 5191"/>
                  <a:gd name="T101" fmla="*/ 0 h 64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91"/>
                  <a:gd name="T154" fmla="*/ 0 h 647"/>
                  <a:gd name="T155" fmla="*/ 5191 w 5191"/>
                  <a:gd name="T156" fmla="*/ 647 h 64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91" h="647">
                    <a:moveTo>
                      <a:pt x="162" y="0"/>
                    </a:moveTo>
                    <a:lnTo>
                      <a:pt x="5029" y="0"/>
                    </a:lnTo>
                    <a:lnTo>
                      <a:pt x="5050" y="2"/>
                    </a:lnTo>
                    <a:lnTo>
                      <a:pt x="5071" y="11"/>
                    </a:lnTo>
                    <a:lnTo>
                      <a:pt x="5091" y="24"/>
                    </a:lnTo>
                    <a:lnTo>
                      <a:pt x="5110" y="43"/>
                    </a:lnTo>
                    <a:lnTo>
                      <a:pt x="5127" y="66"/>
                    </a:lnTo>
                    <a:lnTo>
                      <a:pt x="5143" y="95"/>
                    </a:lnTo>
                    <a:lnTo>
                      <a:pt x="5158" y="126"/>
                    </a:lnTo>
                    <a:lnTo>
                      <a:pt x="5169" y="161"/>
                    </a:lnTo>
                    <a:lnTo>
                      <a:pt x="5179" y="200"/>
                    </a:lnTo>
                    <a:lnTo>
                      <a:pt x="5185" y="240"/>
                    </a:lnTo>
                    <a:lnTo>
                      <a:pt x="5189" y="282"/>
                    </a:lnTo>
                    <a:lnTo>
                      <a:pt x="5191" y="323"/>
                    </a:lnTo>
                    <a:lnTo>
                      <a:pt x="5189" y="365"/>
                    </a:lnTo>
                    <a:lnTo>
                      <a:pt x="5185" y="407"/>
                    </a:lnTo>
                    <a:lnTo>
                      <a:pt x="5179" y="447"/>
                    </a:lnTo>
                    <a:lnTo>
                      <a:pt x="5169" y="486"/>
                    </a:lnTo>
                    <a:lnTo>
                      <a:pt x="5158" y="520"/>
                    </a:lnTo>
                    <a:lnTo>
                      <a:pt x="5143" y="552"/>
                    </a:lnTo>
                    <a:lnTo>
                      <a:pt x="5127" y="581"/>
                    </a:lnTo>
                    <a:lnTo>
                      <a:pt x="5110" y="604"/>
                    </a:lnTo>
                    <a:lnTo>
                      <a:pt x="5091" y="623"/>
                    </a:lnTo>
                    <a:lnTo>
                      <a:pt x="5071" y="635"/>
                    </a:lnTo>
                    <a:lnTo>
                      <a:pt x="5050" y="644"/>
                    </a:lnTo>
                    <a:lnTo>
                      <a:pt x="5029" y="647"/>
                    </a:lnTo>
                    <a:lnTo>
                      <a:pt x="162" y="647"/>
                    </a:lnTo>
                    <a:lnTo>
                      <a:pt x="142" y="644"/>
                    </a:lnTo>
                    <a:lnTo>
                      <a:pt x="120" y="635"/>
                    </a:lnTo>
                    <a:lnTo>
                      <a:pt x="100" y="623"/>
                    </a:lnTo>
                    <a:lnTo>
                      <a:pt x="81" y="604"/>
                    </a:lnTo>
                    <a:lnTo>
                      <a:pt x="64" y="581"/>
                    </a:lnTo>
                    <a:lnTo>
                      <a:pt x="48" y="552"/>
                    </a:lnTo>
                    <a:lnTo>
                      <a:pt x="34" y="520"/>
                    </a:lnTo>
                    <a:lnTo>
                      <a:pt x="22" y="486"/>
                    </a:lnTo>
                    <a:lnTo>
                      <a:pt x="12" y="447"/>
                    </a:lnTo>
                    <a:lnTo>
                      <a:pt x="6" y="407"/>
                    </a:lnTo>
                    <a:lnTo>
                      <a:pt x="2" y="365"/>
                    </a:lnTo>
                    <a:lnTo>
                      <a:pt x="0" y="323"/>
                    </a:lnTo>
                    <a:lnTo>
                      <a:pt x="2" y="282"/>
                    </a:lnTo>
                    <a:lnTo>
                      <a:pt x="6" y="240"/>
                    </a:lnTo>
                    <a:lnTo>
                      <a:pt x="12" y="200"/>
                    </a:lnTo>
                    <a:lnTo>
                      <a:pt x="22" y="161"/>
                    </a:lnTo>
                    <a:lnTo>
                      <a:pt x="34" y="126"/>
                    </a:lnTo>
                    <a:lnTo>
                      <a:pt x="48" y="95"/>
                    </a:lnTo>
                    <a:lnTo>
                      <a:pt x="64" y="66"/>
                    </a:lnTo>
                    <a:lnTo>
                      <a:pt x="81" y="43"/>
                    </a:lnTo>
                    <a:lnTo>
                      <a:pt x="100" y="24"/>
                    </a:lnTo>
                    <a:lnTo>
                      <a:pt x="120" y="11"/>
                    </a:lnTo>
                    <a:lnTo>
                      <a:pt x="142" y="2"/>
                    </a:lnTo>
                    <a:lnTo>
                      <a:pt x="162" y="0"/>
                    </a:lnTo>
                  </a:path>
                </a:pathLst>
              </a:custGeom>
              <a:solidFill>
                <a:srgbClr val="FFFF66"/>
              </a:solidFill>
              <a:ln w="39688">
                <a:solidFill>
                  <a:srgbClr val="000000"/>
                </a:solidFill>
                <a:prstDash val="solid"/>
                <a:round/>
                <a:headEnd/>
                <a:tailEnd/>
              </a:ln>
            </p:spPr>
            <p:txBody>
              <a:bodyPr/>
              <a:lstStyle/>
              <a:p>
                <a:endParaRPr lang="en-US"/>
              </a:p>
            </p:txBody>
          </p:sp>
          <p:sp>
            <p:nvSpPr>
              <p:cNvPr id="77" name="Freeform 431"/>
              <p:cNvSpPr>
                <a:spLocks/>
              </p:cNvSpPr>
              <p:nvPr/>
            </p:nvSpPr>
            <p:spPr bwMode="auto">
              <a:xfrm>
                <a:off x="2482" y="2578"/>
                <a:ext cx="577" cy="324"/>
              </a:xfrm>
              <a:custGeom>
                <a:avLst/>
                <a:gdLst>
                  <a:gd name="T0" fmla="*/ 0 w 1731"/>
                  <a:gd name="T1" fmla="*/ 0 h 971"/>
                  <a:gd name="T2" fmla="*/ 0 w 1731"/>
                  <a:gd name="T3" fmla="*/ 108 h 971"/>
                  <a:gd name="T4" fmla="*/ 192 w 1731"/>
                  <a:gd name="T5" fmla="*/ 108 h 971"/>
                  <a:gd name="T6" fmla="*/ 0 60000 65536"/>
                  <a:gd name="T7" fmla="*/ 0 60000 65536"/>
                  <a:gd name="T8" fmla="*/ 0 60000 65536"/>
                  <a:gd name="T9" fmla="*/ 0 w 1731"/>
                  <a:gd name="T10" fmla="*/ 0 h 971"/>
                  <a:gd name="T11" fmla="*/ 1731 w 1731"/>
                  <a:gd name="T12" fmla="*/ 971 h 971"/>
                </a:gdLst>
                <a:ahLst/>
                <a:cxnLst>
                  <a:cxn ang="T6">
                    <a:pos x="T0" y="T1"/>
                  </a:cxn>
                  <a:cxn ang="T7">
                    <a:pos x="T2" y="T3"/>
                  </a:cxn>
                  <a:cxn ang="T8">
                    <a:pos x="T4" y="T5"/>
                  </a:cxn>
                </a:cxnLst>
                <a:rect l="T9" t="T10" r="T11" b="T12"/>
                <a:pathLst>
                  <a:path w="1731" h="971">
                    <a:moveTo>
                      <a:pt x="0" y="0"/>
                    </a:moveTo>
                    <a:lnTo>
                      <a:pt x="0" y="971"/>
                    </a:lnTo>
                    <a:lnTo>
                      <a:pt x="1731" y="971"/>
                    </a:lnTo>
                  </a:path>
                </a:pathLst>
              </a:custGeom>
              <a:noFill/>
              <a:ln w="39688">
                <a:solidFill>
                  <a:srgbClr val="000000"/>
                </a:solidFill>
                <a:prstDash val="solid"/>
                <a:round/>
                <a:headEnd/>
                <a:tailEnd/>
              </a:ln>
            </p:spPr>
            <p:txBody>
              <a:bodyPr/>
              <a:lstStyle/>
              <a:p>
                <a:endParaRPr lang="en-US"/>
              </a:p>
            </p:txBody>
          </p:sp>
          <p:sp>
            <p:nvSpPr>
              <p:cNvPr id="78" name="Freeform 432"/>
              <p:cNvSpPr>
                <a:spLocks/>
              </p:cNvSpPr>
              <p:nvPr/>
            </p:nvSpPr>
            <p:spPr bwMode="auto">
              <a:xfrm>
                <a:off x="2771" y="2902"/>
                <a:ext cx="288" cy="323"/>
              </a:xfrm>
              <a:custGeom>
                <a:avLst/>
                <a:gdLst>
                  <a:gd name="T0" fmla="*/ 0 w 865"/>
                  <a:gd name="T1" fmla="*/ 107 h 971"/>
                  <a:gd name="T2" fmla="*/ 0 w 865"/>
                  <a:gd name="T3" fmla="*/ 0 h 971"/>
                  <a:gd name="T4" fmla="*/ 96 w 865"/>
                  <a:gd name="T5" fmla="*/ 0 h 971"/>
                  <a:gd name="T6" fmla="*/ 0 60000 65536"/>
                  <a:gd name="T7" fmla="*/ 0 60000 65536"/>
                  <a:gd name="T8" fmla="*/ 0 60000 65536"/>
                  <a:gd name="T9" fmla="*/ 0 w 865"/>
                  <a:gd name="T10" fmla="*/ 0 h 971"/>
                  <a:gd name="T11" fmla="*/ 865 w 865"/>
                  <a:gd name="T12" fmla="*/ 971 h 971"/>
                </a:gdLst>
                <a:ahLst/>
                <a:cxnLst>
                  <a:cxn ang="T6">
                    <a:pos x="T0" y="T1"/>
                  </a:cxn>
                  <a:cxn ang="T7">
                    <a:pos x="T2" y="T3"/>
                  </a:cxn>
                  <a:cxn ang="T8">
                    <a:pos x="T4" y="T5"/>
                  </a:cxn>
                </a:cxnLst>
                <a:rect l="T9" t="T10" r="T11" b="T12"/>
                <a:pathLst>
                  <a:path w="865" h="971">
                    <a:moveTo>
                      <a:pt x="0" y="971"/>
                    </a:moveTo>
                    <a:lnTo>
                      <a:pt x="0" y="0"/>
                    </a:lnTo>
                    <a:lnTo>
                      <a:pt x="865" y="0"/>
                    </a:lnTo>
                  </a:path>
                </a:pathLst>
              </a:custGeom>
              <a:noFill/>
              <a:ln w="39688">
                <a:solidFill>
                  <a:srgbClr val="000000"/>
                </a:solidFill>
                <a:prstDash val="solid"/>
                <a:round/>
                <a:headEnd/>
                <a:tailEnd/>
              </a:ln>
            </p:spPr>
            <p:txBody>
              <a:bodyPr/>
              <a:lstStyle/>
              <a:p>
                <a:endParaRPr lang="en-US"/>
              </a:p>
            </p:txBody>
          </p:sp>
          <p:sp>
            <p:nvSpPr>
              <p:cNvPr id="79" name="Freeform 433"/>
              <p:cNvSpPr>
                <a:spLocks/>
              </p:cNvSpPr>
              <p:nvPr/>
            </p:nvSpPr>
            <p:spPr bwMode="auto">
              <a:xfrm>
                <a:off x="3059" y="2902"/>
                <a:ext cx="289" cy="323"/>
              </a:xfrm>
              <a:custGeom>
                <a:avLst/>
                <a:gdLst>
                  <a:gd name="T0" fmla="*/ 97 w 865"/>
                  <a:gd name="T1" fmla="*/ 107 h 971"/>
                  <a:gd name="T2" fmla="*/ 97 w 865"/>
                  <a:gd name="T3" fmla="*/ 0 h 971"/>
                  <a:gd name="T4" fmla="*/ 0 w 865"/>
                  <a:gd name="T5" fmla="*/ 0 h 971"/>
                  <a:gd name="T6" fmla="*/ 0 60000 65536"/>
                  <a:gd name="T7" fmla="*/ 0 60000 65536"/>
                  <a:gd name="T8" fmla="*/ 0 60000 65536"/>
                  <a:gd name="T9" fmla="*/ 0 w 865"/>
                  <a:gd name="T10" fmla="*/ 0 h 971"/>
                  <a:gd name="T11" fmla="*/ 865 w 865"/>
                  <a:gd name="T12" fmla="*/ 971 h 971"/>
                </a:gdLst>
                <a:ahLst/>
                <a:cxnLst>
                  <a:cxn ang="T6">
                    <a:pos x="T0" y="T1"/>
                  </a:cxn>
                  <a:cxn ang="T7">
                    <a:pos x="T2" y="T3"/>
                  </a:cxn>
                  <a:cxn ang="T8">
                    <a:pos x="T4" y="T5"/>
                  </a:cxn>
                </a:cxnLst>
                <a:rect l="T9" t="T10" r="T11" b="T12"/>
                <a:pathLst>
                  <a:path w="865" h="971">
                    <a:moveTo>
                      <a:pt x="865" y="971"/>
                    </a:moveTo>
                    <a:lnTo>
                      <a:pt x="865" y="0"/>
                    </a:lnTo>
                    <a:lnTo>
                      <a:pt x="0" y="0"/>
                    </a:lnTo>
                  </a:path>
                </a:pathLst>
              </a:custGeom>
              <a:noFill/>
              <a:ln w="39688">
                <a:solidFill>
                  <a:srgbClr val="000000"/>
                </a:solidFill>
                <a:prstDash val="solid"/>
                <a:round/>
                <a:headEnd/>
                <a:tailEnd/>
              </a:ln>
            </p:spPr>
            <p:txBody>
              <a:bodyPr/>
              <a:lstStyle/>
              <a:p>
                <a:endParaRPr lang="en-US"/>
              </a:p>
            </p:txBody>
          </p:sp>
          <p:sp>
            <p:nvSpPr>
              <p:cNvPr id="80" name="Freeform 435"/>
              <p:cNvSpPr>
                <a:spLocks/>
              </p:cNvSpPr>
              <p:nvPr/>
            </p:nvSpPr>
            <p:spPr bwMode="auto">
              <a:xfrm>
                <a:off x="3059" y="2578"/>
                <a:ext cx="577" cy="324"/>
              </a:xfrm>
              <a:custGeom>
                <a:avLst/>
                <a:gdLst>
                  <a:gd name="T0" fmla="*/ 192 w 1730"/>
                  <a:gd name="T1" fmla="*/ 0 h 971"/>
                  <a:gd name="T2" fmla="*/ 192 w 1730"/>
                  <a:gd name="T3" fmla="*/ 108 h 971"/>
                  <a:gd name="T4" fmla="*/ 0 w 1730"/>
                  <a:gd name="T5" fmla="*/ 108 h 971"/>
                  <a:gd name="T6" fmla="*/ 0 60000 65536"/>
                  <a:gd name="T7" fmla="*/ 0 60000 65536"/>
                  <a:gd name="T8" fmla="*/ 0 60000 65536"/>
                  <a:gd name="T9" fmla="*/ 0 w 1730"/>
                  <a:gd name="T10" fmla="*/ 0 h 971"/>
                  <a:gd name="T11" fmla="*/ 1730 w 1730"/>
                  <a:gd name="T12" fmla="*/ 971 h 971"/>
                </a:gdLst>
                <a:ahLst/>
                <a:cxnLst>
                  <a:cxn ang="T6">
                    <a:pos x="T0" y="T1"/>
                  </a:cxn>
                  <a:cxn ang="T7">
                    <a:pos x="T2" y="T3"/>
                  </a:cxn>
                  <a:cxn ang="T8">
                    <a:pos x="T4" y="T5"/>
                  </a:cxn>
                </a:cxnLst>
                <a:rect l="T9" t="T10" r="T11" b="T12"/>
                <a:pathLst>
                  <a:path w="1730" h="971">
                    <a:moveTo>
                      <a:pt x="1730" y="0"/>
                    </a:moveTo>
                    <a:lnTo>
                      <a:pt x="1730" y="971"/>
                    </a:lnTo>
                    <a:lnTo>
                      <a:pt x="0" y="971"/>
                    </a:lnTo>
                  </a:path>
                </a:pathLst>
              </a:custGeom>
              <a:noFill/>
              <a:ln w="39688">
                <a:solidFill>
                  <a:srgbClr val="000000"/>
                </a:solidFill>
                <a:prstDash val="solid"/>
                <a:round/>
                <a:headEnd/>
                <a:tailEnd/>
              </a:ln>
            </p:spPr>
            <p:txBody>
              <a:bodyPr/>
              <a:lstStyle/>
              <a:p>
                <a:endParaRPr lang="en-US"/>
              </a:p>
            </p:txBody>
          </p:sp>
          <p:sp>
            <p:nvSpPr>
              <p:cNvPr id="81" name="Line 436"/>
              <p:cNvSpPr>
                <a:spLocks noChangeShapeType="1"/>
              </p:cNvSpPr>
              <p:nvPr/>
            </p:nvSpPr>
            <p:spPr bwMode="auto">
              <a:xfrm>
                <a:off x="2915" y="2902"/>
                <a:ext cx="144" cy="1"/>
              </a:xfrm>
              <a:prstGeom prst="line">
                <a:avLst/>
              </a:prstGeom>
              <a:noFill/>
              <a:ln w="39688">
                <a:solidFill>
                  <a:srgbClr val="000000"/>
                </a:solidFill>
                <a:round/>
                <a:headEnd/>
                <a:tailEnd/>
              </a:ln>
            </p:spPr>
            <p:txBody>
              <a:bodyPr/>
              <a:lstStyle/>
              <a:p>
                <a:endParaRPr lang="en-US"/>
              </a:p>
            </p:txBody>
          </p:sp>
          <p:sp>
            <p:nvSpPr>
              <p:cNvPr id="82" name="Line 437"/>
              <p:cNvSpPr>
                <a:spLocks noChangeShapeType="1"/>
              </p:cNvSpPr>
              <p:nvPr/>
            </p:nvSpPr>
            <p:spPr bwMode="auto">
              <a:xfrm flipH="1">
                <a:off x="3059" y="2902"/>
                <a:ext cx="144" cy="1"/>
              </a:xfrm>
              <a:prstGeom prst="line">
                <a:avLst/>
              </a:prstGeom>
              <a:noFill/>
              <a:ln w="39688">
                <a:solidFill>
                  <a:srgbClr val="000000"/>
                </a:solidFill>
                <a:round/>
                <a:headEnd/>
                <a:tailEnd/>
              </a:ln>
            </p:spPr>
            <p:txBody>
              <a:bodyPr/>
              <a:lstStyle/>
              <a:p>
                <a:endParaRPr lang="en-US"/>
              </a:p>
            </p:txBody>
          </p:sp>
          <p:sp>
            <p:nvSpPr>
              <p:cNvPr id="83" name="Line 21"/>
              <p:cNvSpPr>
                <a:spLocks noChangeShapeType="1"/>
              </p:cNvSpPr>
              <p:nvPr/>
            </p:nvSpPr>
            <p:spPr bwMode="auto">
              <a:xfrm flipH="1" flipV="1">
                <a:off x="1824" y="2245"/>
                <a:ext cx="672" cy="336"/>
              </a:xfrm>
              <a:prstGeom prst="line">
                <a:avLst/>
              </a:prstGeom>
              <a:noFill/>
              <a:ln w="38100">
                <a:solidFill>
                  <a:schemeClr val="tx1"/>
                </a:solidFill>
                <a:round/>
                <a:headEnd type="none" w="sm" len="sm"/>
                <a:tailEnd type="none" w="sm" len="sm"/>
              </a:ln>
            </p:spPr>
            <p:txBody>
              <a:bodyPr wrap="none"/>
              <a:lstStyle/>
              <a:p>
                <a:endParaRPr lang="en-US"/>
              </a:p>
            </p:txBody>
          </p:sp>
          <p:sp>
            <p:nvSpPr>
              <p:cNvPr id="84" name="Line 23"/>
              <p:cNvSpPr>
                <a:spLocks noChangeShapeType="1"/>
              </p:cNvSpPr>
              <p:nvPr/>
            </p:nvSpPr>
            <p:spPr bwMode="auto">
              <a:xfrm>
                <a:off x="3630" y="2581"/>
                <a:ext cx="960" cy="0"/>
              </a:xfrm>
              <a:prstGeom prst="line">
                <a:avLst/>
              </a:prstGeom>
              <a:noFill/>
              <a:ln w="38100">
                <a:solidFill>
                  <a:schemeClr val="tx1"/>
                </a:solidFill>
                <a:round/>
                <a:headEnd type="none" w="sm" len="sm"/>
                <a:tailEnd type="none" w="sm" len="sm"/>
              </a:ln>
            </p:spPr>
            <p:txBody>
              <a:bodyPr wrap="none"/>
              <a:lstStyle/>
              <a:p>
                <a:endParaRPr lang="en-US"/>
              </a:p>
            </p:txBody>
          </p:sp>
          <p:sp>
            <p:nvSpPr>
              <p:cNvPr id="85" name="Line 24"/>
              <p:cNvSpPr>
                <a:spLocks noChangeShapeType="1"/>
              </p:cNvSpPr>
              <p:nvPr/>
            </p:nvSpPr>
            <p:spPr bwMode="auto">
              <a:xfrm flipV="1">
                <a:off x="1731" y="3205"/>
                <a:ext cx="1056" cy="576"/>
              </a:xfrm>
              <a:prstGeom prst="line">
                <a:avLst/>
              </a:prstGeom>
              <a:noFill/>
              <a:ln w="38100">
                <a:solidFill>
                  <a:schemeClr val="tx1"/>
                </a:solidFill>
                <a:round/>
                <a:headEnd type="none" w="sm" len="sm"/>
                <a:tailEnd type="none" w="sm" len="sm"/>
              </a:ln>
            </p:spPr>
            <p:txBody>
              <a:bodyPr wrap="none"/>
              <a:lstStyle/>
              <a:p>
                <a:endParaRPr lang="en-US"/>
              </a:p>
            </p:txBody>
          </p:sp>
          <p:sp>
            <p:nvSpPr>
              <p:cNvPr id="86" name="Line 25"/>
              <p:cNvSpPr>
                <a:spLocks noChangeShapeType="1"/>
              </p:cNvSpPr>
              <p:nvPr/>
            </p:nvSpPr>
            <p:spPr bwMode="auto">
              <a:xfrm>
                <a:off x="3341" y="3216"/>
                <a:ext cx="336" cy="384"/>
              </a:xfrm>
              <a:prstGeom prst="line">
                <a:avLst/>
              </a:prstGeom>
              <a:noFill/>
              <a:ln w="38100">
                <a:solidFill>
                  <a:schemeClr val="tx1"/>
                </a:solidFill>
                <a:round/>
                <a:headEnd type="none" w="sm" len="sm"/>
                <a:tailEnd type="none" w="sm" len="sm"/>
              </a:ln>
            </p:spPr>
            <p:txBody>
              <a:bodyPr wrap="none"/>
              <a:lstStyle/>
              <a:p>
                <a:endParaRPr lang="en-US"/>
              </a:p>
            </p:txBody>
          </p:sp>
          <p:sp>
            <p:nvSpPr>
              <p:cNvPr id="87" name="Line 439"/>
              <p:cNvSpPr>
                <a:spLocks noChangeShapeType="1"/>
              </p:cNvSpPr>
              <p:nvPr/>
            </p:nvSpPr>
            <p:spPr bwMode="auto">
              <a:xfrm flipV="1">
                <a:off x="3072" y="2160"/>
                <a:ext cx="0" cy="768"/>
              </a:xfrm>
              <a:prstGeom prst="line">
                <a:avLst/>
              </a:prstGeom>
              <a:noFill/>
              <a:ln w="38100">
                <a:solidFill>
                  <a:schemeClr val="tx1"/>
                </a:solidFill>
                <a:round/>
                <a:headEnd type="none" w="sm" len="sm"/>
                <a:tailEnd type="none" w="sm" len="sm"/>
              </a:ln>
            </p:spPr>
            <p:txBody>
              <a:bodyPr wrap="none"/>
              <a:lstStyle/>
              <a:p>
                <a:endParaRPr lang="en-US"/>
              </a:p>
            </p:txBody>
          </p:sp>
        </p:grpSp>
        <p:sp>
          <p:nvSpPr>
            <p:cNvPr id="49" name="AutoShape 445"/>
            <p:cNvSpPr>
              <a:spLocks noChangeArrowheads="1"/>
            </p:cNvSpPr>
            <p:nvPr/>
          </p:nvSpPr>
          <p:spPr bwMode="auto">
            <a:xfrm>
              <a:off x="2256" y="2832"/>
              <a:ext cx="1824" cy="288"/>
            </a:xfrm>
            <a:prstGeom prst="flowChartAlternateProcess">
              <a:avLst/>
            </a:prstGeom>
            <a:solidFill>
              <a:schemeClr val="hlink"/>
            </a:solidFill>
            <a:ln w="9525">
              <a:noFill/>
              <a:miter lim="800000"/>
              <a:headEnd type="none" w="sm" len="sm"/>
              <a:tailEnd type="none" w="sm" len="sm"/>
            </a:ln>
          </p:spPr>
          <p:txBody>
            <a:bodyPr wrap="none" anchor="ctr"/>
            <a:lstStyle/>
            <a:p>
              <a:pPr algn="ctr">
                <a:spcBef>
                  <a:spcPct val="20000"/>
                </a:spcBef>
              </a:pPr>
              <a:r>
                <a:rPr lang="en-US" sz="2400" b="1">
                  <a:solidFill>
                    <a:schemeClr val="bg1"/>
                  </a:solidFill>
                  <a:latin typeface="Times New Roman" pitchFamily="18" charset="0"/>
                  <a:cs typeface="Angsana New" pitchFamily="18" charset="-34"/>
                </a:rPr>
                <a:t>Media Links</a:t>
              </a:r>
            </a:p>
          </p:txBody>
        </p:sp>
        <p:grpSp>
          <p:nvGrpSpPr>
            <p:cNvPr id="50" name="Group 457"/>
            <p:cNvGrpSpPr>
              <a:grpSpLocks/>
            </p:cNvGrpSpPr>
            <p:nvPr/>
          </p:nvGrpSpPr>
          <p:grpSpPr bwMode="auto">
            <a:xfrm>
              <a:off x="982" y="1344"/>
              <a:ext cx="931" cy="1032"/>
              <a:chOff x="4560" y="1200"/>
              <a:chExt cx="698" cy="696"/>
            </a:xfrm>
          </p:grpSpPr>
          <p:grpSp>
            <p:nvGrpSpPr>
              <p:cNvPr id="60" name="Group 458"/>
              <p:cNvGrpSpPr>
                <a:grpSpLocks/>
              </p:cNvGrpSpPr>
              <p:nvPr/>
            </p:nvGrpSpPr>
            <p:grpSpPr bwMode="auto">
              <a:xfrm>
                <a:off x="4560" y="1703"/>
                <a:ext cx="698" cy="193"/>
                <a:chOff x="4745" y="3239"/>
                <a:chExt cx="698" cy="193"/>
              </a:xfrm>
            </p:grpSpPr>
            <p:sp>
              <p:nvSpPr>
                <p:cNvPr id="69" name="Rectangle 459"/>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70" name="Rectangle 460"/>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71" name="Freeform 461"/>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72" name="Freeform 462"/>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73" name="Freeform 463"/>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61" name="Rectangle 464"/>
              <p:cNvSpPr>
                <a:spLocks noChangeArrowheads="1"/>
              </p:cNvSpPr>
              <p:nvPr/>
            </p:nvSpPr>
            <p:spPr bwMode="auto">
              <a:xfrm>
                <a:off x="4778" y="1640"/>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62" name="Rectangle 465"/>
              <p:cNvSpPr>
                <a:spLocks noChangeArrowheads="1"/>
              </p:cNvSpPr>
              <p:nvPr/>
            </p:nvSpPr>
            <p:spPr bwMode="auto">
              <a:xfrm>
                <a:off x="4604" y="1746"/>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63" name="Rectangle 466"/>
              <p:cNvSpPr>
                <a:spLocks noChangeArrowheads="1"/>
              </p:cNvSpPr>
              <p:nvPr/>
            </p:nvSpPr>
            <p:spPr bwMode="auto">
              <a:xfrm>
                <a:off x="4604" y="1746"/>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grpSp>
            <p:nvGrpSpPr>
              <p:cNvPr id="64" name="Group 467"/>
              <p:cNvGrpSpPr>
                <a:grpSpLocks/>
              </p:cNvGrpSpPr>
              <p:nvPr/>
            </p:nvGrpSpPr>
            <p:grpSpPr bwMode="auto">
              <a:xfrm>
                <a:off x="4615" y="1200"/>
                <a:ext cx="611" cy="428"/>
                <a:chOff x="3744" y="2592"/>
                <a:chExt cx="611" cy="428"/>
              </a:xfrm>
            </p:grpSpPr>
            <p:sp>
              <p:nvSpPr>
                <p:cNvPr id="65" name="Rectangle 468"/>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66" name="Freeform 469"/>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67" name="Freeform 470"/>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68" name="Rectangle 471"/>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sp>
          <p:nvSpPr>
            <p:cNvPr id="51" name="server"/>
            <p:cNvSpPr>
              <a:spLocks noEditPoints="1" noChangeArrowheads="1"/>
            </p:cNvSpPr>
            <p:nvPr/>
          </p:nvSpPr>
          <p:spPr bwMode="auto">
            <a:xfrm>
              <a:off x="4527" y="2062"/>
              <a:ext cx="1052" cy="1119"/>
            </a:xfrm>
            <a:custGeom>
              <a:avLst/>
              <a:gdLst>
                <a:gd name="T0" fmla="*/ 0 w 21600"/>
                <a:gd name="T1" fmla="*/ 0 h 21600"/>
                <a:gd name="T2" fmla="*/ 26 w 21600"/>
                <a:gd name="T3" fmla="*/ 0 h 21600"/>
                <a:gd name="T4" fmla="*/ 51 w 21600"/>
                <a:gd name="T5" fmla="*/ 0 h 21600"/>
                <a:gd name="T6" fmla="*/ 51 w 21600"/>
                <a:gd name="T7" fmla="*/ 30 h 21600"/>
                <a:gd name="T8" fmla="*/ 51 w 21600"/>
                <a:gd name="T9" fmla="*/ 60 h 21600"/>
                <a:gd name="T10" fmla="*/ 26 w 21600"/>
                <a:gd name="T11" fmla="*/ 60 h 21600"/>
                <a:gd name="T12" fmla="*/ 0 w 21600"/>
                <a:gd name="T13" fmla="*/ 60 h 21600"/>
                <a:gd name="T14" fmla="*/ 0 w 21600"/>
                <a:gd name="T15" fmla="*/ 30 h 21600"/>
                <a:gd name="T16" fmla="*/ 0 60000 65536"/>
                <a:gd name="T17" fmla="*/ 0 60000 65536"/>
                <a:gd name="T18" fmla="*/ 0 60000 65536"/>
                <a:gd name="T19" fmla="*/ 0 60000 65536"/>
                <a:gd name="T20" fmla="*/ 0 60000 65536"/>
                <a:gd name="T21" fmla="*/ 0 60000 65536"/>
                <a:gd name="T22" fmla="*/ 0 60000 65536"/>
                <a:gd name="T23" fmla="*/ 0 60000 65536"/>
                <a:gd name="T24" fmla="*/ 760 w 21600"/>
                <a:gd name="T25" fmla="*/ 22453 h 21600"/>
                <a:gd name="T26" fmla="*/ 21066 w 21600"/>
                <a:gd name="T27" fmla="*/ 2828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52" name="Text Box 36"/>
            <p:cNvSpPr txBox="1">
              <a:spLocks noChangeArrowheads="1"/>
            </p:cNvSpPr>
            <p:nvPr/>
          </p:nvSpPr>
          <p:spPr bwMode="auto">
            <a:xfrm>
              <a:off x="1200" y="3983"/>
              <a:ext cx="765" cy="326"/>
            </a:xfrm>
            <a:prstGeom prst="rect">
              <a:avLst/>
            </a:prstGeom>
            <a:noFill/>
            <a:ln w="9525">
              <a:noFill/>
              <a:miter lim="800000"/>
              <a:headEnd/>
              <a:tailEnd/>
            </a:ln>
          </p:spPr>
          <p:txBody>
            <a:bodyPr wrap="none">
              <a:spAutoFit/>
            </a:bodyPr>
            <a:lstStyle/>
            <a:p>
              <a:r>
                <a:rPr lang="en-US" sz="2400">
                  <a:cs typeface="Angsana New" pitchFamily="18" charset="-34"/>
                </a:rPr>
                <a:t>Printer</a:t>
              </a:r>
            </a:p>
          </p:txBody>
        </p:sp>
        <p:sp>
          <p:nvSpPr>
            <p:cNvPr id="53" name="Text Box 37"/>
            <p:cNvSpPr txBox="1">
              <a:spLocks noChangeArrowheads="1"/>
            </p:cNvSpPr>
            <p:nvPr/>
          </p:nvSpPr>
          <p:spPr bwMode="auto">
            <a:xfrm>
              <a:off x="820" y="2410"/>
              <a:ext cx="1276" cy="326"/>
            </a:xfrm>
            <a:prstGeom prst="rect">
              <a:avLst/>
            </a:prstGeom>
            <a:noFill/>
            <a:ln w="9525">
              <a:noFill/>
              <a:miter lim="800000"/>
              <a:headEnd/>
              <a:tailEnd/>
            </a:ln>
          </p:spPr>
          <p:txBody>
            <a:bodyPr wrap="none">
              <a:spAutoFit/>
            </a:bodyPr>
            <a:lstStyle/>
            <a:p>
              <a:r>
                <a:rPr lang="en-US" sz="2400" dirty="0">
                  <a:cs typeface="Angsana New" pitchFamily="18" charset="-34"/>
                </a:rPr>
                <a:t>Workstation</a:t>
              </a:r>
            </a:p>
          </p:txBody>
        </p:sp>
        <p:sp>
          <p:nvSpPr>
            <p:cNvPr id="54" name="Text Box 38"/>
            <p:cNvSpPr txBox="1">
              <a:spLocks noChangeArrowheads="1"/>
            </p:cNvSpPr>
            <p:nvPr/>
          </p:nvSpPr>
          <p:spPr bwMode="auto">
            <a:xfrm>
              <a:off x="3685" y="1392"/>
              <a:ext cx="784" cy="325"/>
            </a:xfrm>
            <a:prstGeom prst="rect">
              <a:avLst/>
            </a:prstGeom>
            <a:noFill/>
            <a:ln w="9525">
              <a:noFill/>
              <a:miter lim="800000"/>
              <a:headEnd/>
              <a:tailEnd/>
            </a:ln>
          </p:spPr>
          <p:txBody>
            <a:bodyPr wrap="none">
              <a:spAutoFit/>
            </a:bodyPr>
            <a:lstStyle/>
            <a:p>
              <a:r>
                <a:rPr lang="en-US" sz="2400">
                  <a:cs typeface="Angsana New" pitchFamily="18" charset="-34"/>
                </a:rPr>
                <a:t>Laptop</a:t>
              </a:r>
            </a:p>
          </p:txBody>
        </p:sp>
        <p:sp>
          <p:nvSpPr>
            <p:cNvPr id="55" name="Text Box 39"/>
            <p:cNvSpPr txBox="1">
              <a:spLocks noChangeArrowheads="1"/>
            </p:cNvSpPr>
            <p:nvPr/>
          </p:nvSpPr>
          <p:spPr bwMode="auto">
            <a:xfrm>
              <a:off x="4261" y="3888"/>
              <a:ext cx="902" cy="326"/>
            </a:xfrm>
            <a:prstGeom prst="rect">
              <a:avLst/>
            </a:prstGeom>
            <a:noFill/>
            <a:ln w="9525">
              <a:noFill/>
              <a:miter lim="800000"/>
              <a:headEnd/>
              <a:tailEnd/>
            </a:ln>
          </p:spPr>
          <p:txBody>
            <a:bodyPr wrap="none">
              <a:spAutoFit/>
            </a:bodyPr>
            <a:lstStyle/>
            <a:p>
              <a:r>
                <a:rPr lang="en-US" sz="2400">
                  <a:cs typeface="Angsana New" pitchFamily="18" charset="-34"/>
                </a:rPr>
                <a:t>Scanner</a:t>
              </a:r>
            </a:p>
          </p:txBody>
        </p:sp>
        <p:sp>
          <p:nvSpPr>
            <p:cNvPr id="56" name="Text Box 40"/>
            <p:cNvSpPr txBox="1">
              <a:spLocks noChangeArrowheads="1"/>
            </p:cNvSpPr>
            <p:nvPr/>
          </p:nvSpPr>
          <p:spPr bwMode="auto">
            <a:xfrm>
              <a:off x="4749" y="3216"/>
              <a:ext cx="745" cy="326"/>
            </a:xfrm>
            <a:prstGeom prst="rect">
              <a:avLst/>
            </a:prstGeom>
            <a:noFill/>
            <a:ln w="9525">
              <a:noFill/>
              <a:miter lim="800000"/>
              <a:headEnd/>
              <a:tailEnd/>
            </a:ln>
          </p:spPr>
          <p:txBody>
            <a:bodyPr wrap="none">
              <a:spAutoFit/>
            </a:bodyPr>
            <a:lstStyle/>
            <a:p>
              <a:r>
                <a:rPr lang="en-US" sz="2400">
                  <a:cs typeface="Angsana New" pitchFamily="18" charset="-34"/>
                </a:rPr>
                <a:t>Server</a:t>
              </a:r>
            </a:p>
          </p:txBody>
        </p:sp>
        <p:pic>
          <p:nvPicPr>
            <p:cNvPr id="57" name="Picture 41" descr="Picture1"/>
            <p:cNvPicPr>
              <a:picLocks noChangeAspect="1" noChangeArrowheads="1"/>
            </p:cNvPicPr>
            <p:nvPr/>
          </p:nvPicPr>
          <p:blipFill>
            <a:blip r:embed="rId2" cstate="print"/>
            <a:srcRect t="17647" r="35484" b="18823"/>
            <a:stretch>
              <a:fillRect/>
            </a:stretch>
          </p:blipFill>
          <p:spPr bwMode="auto">
            <a:xfrm>
              <a:off x="1071" y="3120"/>
              <a:ext cx="886" cy="864"/>
            </a:xfrm>
            <a:prstGeom prst="rect">
              <a:avLst/>
            </a:prstGeom>
            <a:noFill/>
            <a:ln w="9525">
              <a:noFill/>
              <a:miter lim="800000"/>
              <a:headEnd/>
              <a:tailEnd/>
            </a:ln>
          </p:spPr>
        </p:pic>
        <p:pic>
          <p:nvPicPr>
            <p:cNvPr id="58" name="Picture 42" descr="Picture3"/>
            <p:cNvPicPr>
              <a:picLocks noChangeAspect="1" noChangeArrowheads="1"/>
            </p:cNvPicPr>
            <p:nvPr/>
          </p:nvPicPr>
          <p:blipFill>
            <a:blip r:embed="rId3" cstate="print"/>
            <a:srcRect t="19513" r="29083" b="17073"/>
            <a:stretch>
              <a:fillRect/>
            </a:stretch>
          </p:blipFill>
          <p:spPr bwMode="auto">
            <a:xfrm>
              <a:off x="3508" y="3552"/>
              <a:ext cx="914" cy="624"/>
            </a:xfrm>
            <a:prstGeom prst="rect">
              <a:avLst/>
            </a:prstGeom>
            <a:noFill/>
            <a:ln w="9525">
              <a:noFill/>
              <a:miter lim="800000"/>
              <a:headEnd/>
              <a:tailEnd/>
            </a:ln>
          </p:spPr>
        </p:pic>
        <p:pic>
          <p:nvPicPr>
            <p:cNvPr id="59" name="Picture 43" descr="Picture2"/>
            <p:cNvPicPr>
              <a:picLocks noChangeAspect="1" noChangeArrowheads="1"/>
            </p:cNvPicPr>
            <p:nvPr/>
          </p:nvPicPr>
          <p:blipFill>
            <a:blip r:embed="rId4" cstate="print"/>
            <a:srcRect t="8170" r="30740" b="10127"/>
            <a:stretch>
              <a:fillRect/>
            </a:stretch>
          </p:blipFill>
          <p:spPr bwMode="auto">
            <a:xfrm>
              <a:off x="2710" y="1344"/>
              <a:ext cx="1019" cy="960"/>
            </a:xfrm>
            <a:prstGeom prst="rect">
              <a:avLst/>
            </a:prstGeom>
            <a:noFill/>
            <a:ln w="9525">
              <a:noFill/>
              <a:miter lim="800000"/>
              <a:headEnd/>
              <a:tailEnd/>
            </a:ln>
          </p:spPr>
        </p:pic>
      </p:grpSp>
    </p:spTree>
    <p:extLst>
      <p:ext uri="{BB962C8B-B14F-4D97-AF65-F5344CB8AC3E}">
        <p14:creationId xmlns:p14="http://schemas.microsoft.com/office/powerpoint/2010/main" xmlns="" val="101350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172C366-8CB7-42D5-B29B-0B7240BE43BB}"/>
              </a:ext>
            </a:extLst>
          </p:cNvPr>
          <p:cNvSpPr>
            <a:spLocks noGrp="1" noChangeArrowheads="1"/>
          </p:cNvSpPr>
          <p:nvPr>
            <p:ph type="title"/>
          </p:nvPr>
        </p:nvSpPr>
        <p:spPr>
          <a:xfrm>
            <a:off x="193868" y="394392"/>
            <a:ext cx="8772157" cy="838200"/>
          </a:xfrm>
        </p:spPr>
        <p:txBody>
          <a:bodyPr>
            <a:normAutofit fontScale="90000"/>
          </a:bodyPr>
          <a:lstStyle/>
          <a:p>
            <a:pPr eaLnBrk="1" hangingPunct="1"/>
            <a:r>
              <a:rPr lang="en-US" dirty="0">
                <a:solidFill>
                  <a:schemeClr val="tx2"/>
                </a:solidFill>
                <a:latin typeface="Arial" charset="0"/>
              </a:rPr>
              <a:t>Networking </a:t>
            </a:r>
            <a:r>
              <a:rPr lang="en-US" sz="4200" dirty="0">
                <a:solidFill>
                  <a:schemeClr val="tx2"/>
                </a:solidFill>
                <a:latin typeface="Arial" charset="0"/>
              </a:rPr>
              <a:t>Impacts</a:t>
            </a:r>
            <a:r>
              <a:rPr lang="en-US" dirty="0">
                <a:solidFill>
                  <a:schemeClr val="tx2"/>
                </a:solidFill>
                <a:latin typeface="Arial" charset="0"/>
              </a:rPr>
              <a:t> in Our Daily Lives</a:t>
            </a:r>
          </a:p>
        </p:txBody>
      </p:sp>
      <p:sp>
        <p:nvSpPr>
          <p:cNvPr id="7" name="Content Placeholder 1">
            <a:extLst>
              <a:ext uri="{FF2B5EF4-FFF2-40B4-BE49-F238E27FC236}">
                <a16:creationId xmlns:a16="http://schemas.microsoft.com/office/drawing/2014/main" xmlns="" id="{F9DE1EEA-4680-4476-8A38-D211E6E94622}"/>
              </a:ext>
            </a:extLst>
          </p:cNvPr>
          <p:cNvSpPr>
            <a:spLocks noGrp="1"/>
          </p:cNvSpPr>
          <p:nvPr>
            <p:ph idx="1"/>
          </p:nvPr>
        </p:nvSpPr>
        <p:spPr>
          <a:xfrm>
            <a:off x="611560" y="1539502"/>
            <a:ext cx="8335226" cy="4926405"/>
          </a:xfrm>
        </p:spPr>
        <p:txBody>
          <a:bodyPr>
            <a:normAutofit/>
          </a:bodyPr>
          <a:lstStyle/>
          <a:p>
            <a:r>
              <a:rPr lang="en-US" sz="2800" dirty="0"/>
              <a:t>Networks support the way we learn.</a:t>
            </a:r>
          </a:p>
          <a:p>
            <a:r>
              <a:rPr lang="en-US" sz="2800" dirty="0"/>
              <a:t>Networks support the way we communicate.</a:t>
            </a:r>
          </a:p>
          <a:p>
            <a:r>
              <a:rPr lang="en-US" sz="2800" dirty="0"/>
              <a:t>Networks support the way we work.</a:t>
            </a:r>
          </a:p>
          <a:p>
            <a:r>
              <a:rPr lang="en-US" sz="2800" dirty="0"/>
              <a:t>Networks support the way we play.</a:t>
            </a:r>
          </a:p>
        </p:txBody>
      </p:sp>
    </p:spTree>
    <p:extLst>
      <p:ext uri="{BB962C8B-B14F-4D97-AF65-F5344CB8AC3E}">
        <p14:creationId xmlns:p14="http://schemas.microsoft.com/office/powerpoint/2010/main" xmlns="" val="352803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828328"/>
          </a:xfrm>
        </p:spPr>
        <p:txBody>
          <a:bodyPr/>
          <a:lstStyle/>
          <a:p>
            <a:pPr eaLnBrk="1" hangingPunct="1">
              <a:defRPr/>
            </a:pPr>
            <a:r>
              <a:rPr lang="en-US" dirty="0">
                <a:solidFill>
                  <a:schemeClr val="tx2"/>
                </a:solidFill>
                <a:latin typeface="Arial" pitchFamily="34" charset="0"/>
                <a:cs typeface="Arial" pitchFamily="34" charset="0"/>
              </a:rPr>
              <a:t>Network Criteria</a:t>
            </a:r>
          </a:p>
        </p:txBody>
      </p:sp>
      <p:sp>
        <p:nvSpPr>
          <p:cNvPr id="3"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Performance</a:t>
            </a:r>
          </a:p>
          <a:p>
            <a:pPr marL="731520" lvl="1" indent="-274320">
              <a:spcBef>
                <a:spcPts val="600"/>
              </a:spcBef>
              <a:buClr>
                <a:schemeClr val="accent1"/>
              </a:buClr>
              <a:buSzPct val="76000"/>
              <a:buFont typeface="Wingdings 3"/>
              <a:buChar char=""/>
              <a:defRPr/>
            </a:pPr>
            <a:r>
              <a:rPr lang="en-US" sz="2600" dirty="0"/>
              <a:t>Throughput</a:t>
            </a:r>
          </a:p>
          <a:p>
            <a:pPr marL="731520" lvl="1" indent="-274320">
              <a:spcBef>
                <a:spcPts val="600"/>
              </a:spcBef>
              <a:buClr>
                <a:schemeClr val="accent1"/>
              </a:buClr>
              <a:buSzPct val="76000"/>
              <a:buFont typeface="Wingdings 3"/>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Delay</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Reliability</a:t>
            </a:r>
          </a:p>
          <a:p>
            <a:pPr marL="731520" lvl="1" indent="-274320">
              <a:spcBef>
                <a:spcPts val="600"/>
              </a:spcBef>
              <a:buClr>
                <a:schemeClr val="accent1"/>
              </a:buClr>
              <a:buSzPct val="76000"/>
              <a:buFont typeface="Wingdings 3"/>
              <a:buChar char=""/>
              <a:defRPr/>
            </a:pPr>
            <a:r>
              <a:rPr lang="en-US" sz="2600" dirty="0"/>
              <a:t>Frequency of failure</a:t>
            </a:r>
          </a:p>
          <a:p>
            <a:pPr marL="731520" lvl="1" indent="-274320">
              <a:spcBef>
                <a:spcPts val="600"/>
              </a:spcBef>
              <a:buClr>
                <a:schemeClr val="accent1"/>
              </a:buClr>
              <a:buSzPct val="76000"/>
              <a:buFont typeface="Wingdings 3"/>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Time to recover from a failure</a:t>
            </a:r>
          </a:p>
          <a:p>
            <a:pPr marL="731520" lvl="1" indent="-274320">
              <a:spcBef>
                <a:spcPts val="600"/>
              </a:spcBef>
              <a:buClr>
                <a:schemeClr val="accent1"/>
              </a:buClr>
              <a:buSzPct val="76000"/>
              <a:buFont typeface="Wingdings 3"/>
              <a:buChar char=""/>
              <a:defRPr/>
            </a:pPr>
            <a:r>
              <a:rPr lang="en-US" sz="2600" dirty="0"/>
              <a:t>Network’s robustness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600" dirty="0"/>
              <a:t>Security</a:t>
            </a:r>
          </a:p>
          <a:p>
            <a:pPr marL="731520" lvl="1" indent="-274320">
              <a:spcBef>
                <a:spcPts val="600"/>
              </a:spcBef>
              <a:buClr>
                <a:schemeClr val="accent1"/>
              </a:buClr>
              <a:buSzPct val="76000"/>
              <a:buFont typeface="Wingdings 3"/>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Unauthorized access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19335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6240C8E-4B80-43B0-9D30-218572EFD94C}"/>
              </a:ext>
            </a:extLst>
          </p:cNvPr>
          <p:cNvSpPr>
            <a:spLocks noGrp="1" noChangeArrowheads="1"/>
          </p:cNvSpPr>
          <p:nvPr>
            <p:ph type="title"/>
          </p:nvPr>
        </p:nvSpPr>
        <p:spPr>
          <a:xfrm>
            <a:off x="193868" y="394392"/>
            <a:ext cx="8772157" cy="838200"/>
          </a:xfrm>
        </p:spPr>
        <p:txBody>
          <a:bodyPr>
            <a:normAutofit/>
          </a:bodyPr>
          <a:lstStyle/>
          <a:p>
            <a:pPr eaLnBrk="1" hangingPunct="1"/>
            <a:r>
              <a:rPr lang="en-US" sz="4000" dirty="0">
                <a:solidFill>
                  <a:schemeClr val="tx2"/>
                </a:solidFill>
                <a:latin typeface="Arial" panose="020B0604020202020204" pitchFamily="34" charset="0"/>
                <a:cs typeface="Arial" panose="020B0604020202020204" pitchFamily="34" charset="0"/>
              </a:rPr>
              <a:t>Providing Resources in a Network</a:t>
            </a:r>
          </a:p>
        </p:txBody>
      </p:sp>
      <p:pic>
        <p:nvPicPr>
          <p:cNvPr id="5" name="Picture 2">
            <a:extLst>
              <a:ext uri="{FF2B5EF4-FFF2-40B4-BE49-F238E27FC236}">
                <a16:creationId xmlns:a16="http://schemas.microsoft.com/office/drawing/2014/main" xmlns="" id="{094C11FE-D12C-4B08-84FA-D4834ED6BE89}"/>
              </a:ext>
            </a:extLst>
          </p:cNvPr>
          <p:cNvPicPr>
            <a:picLocks noGrp="1" noChangeAspect="1" noChangeArrowheads="1"/>
          </p:cNvPicPr>
          <p:nvPr>
            <p:ph idx="1"/>
          </p:nvPr>
        </p:nvPicPr>
        <p:blipFill rotWithShape="1">
          <a:blip r:embed="rId3" cstate="email">
            <a:extLst>
              <a:ext uri="{28A0092B-C50C-407E-A947-70E740481C1C}">
                <a14:useLocalDpi xmlns:a14="http://schemas.microsoft.com/office/drawing/2010/main" xmlns="" val="0"/>
              </a:ext>
            </a:extLst>
          </a:blip>
          <a:srcRect l="9137" t="9580" r="8291" b="9580"/>
          <a:stretch/>
        </p:blipFill>
        <p:spPr bwMode="auto">
          <a:xfrm>
            <a:off x="683568" y="2276872"/>
            <a:ext cx="4104183" cy="28068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a:extLst>
              <a:ext uri="{FF2B5EF4-FFF2-40B4-BE49-F238E27FC236}">
                <a16:creationId xmlns:a16="http://schemas.microsoft.com/office/drawing/2014/main" xmlns="" id="{228E6329-A54C-4531-AB78-A3102AD39B5A}"/>
              </a:ext>
            </a:extLst>
          </p:cNvPr>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4787751" y="3429000"/>
            <a:ext cx="3989230" cy="29520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6">
            <a:extLst>
              <a:ext uri="{FF2B5EF4-FFF2-40B4-BE49-F238E27FC236}">
                <a16:creationId xmlns:a16="http://schemas.microsoft.com/office/drawing/2014/main" xmlns="" id="{0FCC4366-B3F0-4AD8-8D4F-3FE9D78D9810}"/>
              </a:ext>
            </a:extLst>
          </p:cNvPr>
          <p:cNvSpPr/>
          <p:nvPr/>
        </p:nvSpPr>
        <p:spPr>
          <a:xfrm>
            <a:off x="683568" y="1340768"/>
            <a:ext cx="5112568" cy="630942"/>
          </a:xfrm>
          <a:prstGeom prst="rect">
            <a:avLst/>
          </a:prstGeom>
        </p:spPr>
        <p:txBody>
          <a:bodyPr wrap="square">
            <a:spAutoFit/>
          </a:bodyPr>
          <a:lstStyle/>
          <a:p>
            <a:pPr marL="457200" indent="-457200">
              <a:buFont typeface="Arial" panose="020B0604020202020204" pitchFamily="34" charset="0"/>
              <a:buChar char="•"/>
            </a:pPr>
            <a:r>
              <a:rPr lang="en-US" sz="3500" dirty="0">
                <a:solidFill>
                  <a:schemeClr val="tx2"/>
                </a:solidFill>
                <a:latin typeface="+mj-lt"/>
              </a:rPr>
              <a:t>Client-Server System</a:t>
            </a:r>
          </a:p>
        </p:txBody>
      </p:sp>
      <p:sp>
        <p:nvSpPr>
          <p:cNvPr id="11" name="Rectangle 10">
            <a:extLst>
              <a:ext uri="{FF2B5EF4-FFF2-40B4-BE49-F238E27FC236}">
                <a16:creationId xmlns:a16="http://schemas.microsoft.com/office/drawing/2014/main" xmlns="" id="{D6476E8A-FF24-4697-B8D9-C5A9908E5821}"/>
              </a:ext>
            </a:extLst>
          </p:cNvPr>
          <p:cNvSpPr/>
          <p:nvPr/>
        </p:nvSpPr>
        <p:spPr>
          <a:xfrm>
            <a:off x="6012160" y="6463608"/>
            <a:ext cx="4572000" cy="523220"/>
          </a:xfrm>
          <a:prstGeom prst="rect">
            <a:avLst/>
          </a:prstGeom>
        </p:spPr>
        <p:txBody>
          <a:bodyPr>
            <a:spAutoFit/>
          </a:bodyPr>
          <a:lstStyle/>
          <a:p>
            <a:pPr lvl="0">
              <a:defRPr/>
            </a:pPr>
            <a:r>
              <a:rPr lang="en-US" sz="1400" dirty="0">
                <a:latin typeface="Arial" charset="0"/>
                <a:ea typeface="ＭＳ Ｐゴシック" charset="0"/>
                <a:cs typeface="ＭＳ Ｐゴシック" charset="0"/>
              </a:rPr>
              <a:t>CCNA 1: 1.1.2.2 Clients and Servers</a:t>
            </a:r>
          </a:p>
          <a:p>
            <a:endParaRPr lang="en-US" sz="1400" dirty="0"/>
          </a:p>
        </p:txBody>
      </p:sp>
    </p:spTree>
    <p:extLst>
      <p:ext uri="{BB962C8B-B14F-4D97-AF65-F5344CB8AC3E}">
        <p14:creationId xmlns:p14="http://schemas.microsoft.com/office/powerpoint/2010/main" xmlns="" val="108841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6240C8E-4B80-43B0-9D30-218572EFD94C}"/>
              </a:ext>
            </a:extLst>
          </p:cNvPr>
          <p:cNvSpPr>
            <a:spLocks noGrp="1" noChangeArrowheads="1"/>
          </p:cNvSpPr>
          <p:nvPr>
            <p:ph type="title"/>
          </p:nvPr>
        </p:nvSpPr>
        <p:spPr>
          <a:xfrm>
            <a:off x="193868" y="394392"/>
            <a:ext cx="8772157" cy="838200"/>
          </a:xfrm>
        </p:spPr>
        <p:txBody>
          <a:bodyPr>
            <a:normAutofit/>
          </a:bodyPr>
          <a:lstStyle/>
          <a:p>
            <a:pPr eaLnBrk="1" hangingPunct="1"/>
            <a:r>
              <a:rPr lang="en-US" sz="4000" dirty="0">
                <a:solidFill>
                  <a:schemeClr val="tx2"/>
                </a:solidFill>
                <a:latin typeface="Arial" panose="020B0604020202020204" pitchFamily="34" charset="0"/>
                <a:cs typeface="Arial" panose="020B0604020202020204" pitchFamily="34" charset="0"/>
              </a:rPr>
              <a:t>Providing Resources in a Network</a:t>
            </a:r>
          </a:p>
        </p:txBody>
      </p:sp>
      <p:sp>
        <p:nvSpPr>
          <p:cNvPr id="7" name="Rectangle 6">
            <a:extLst>
              <a:ext uri="{FF2B5EF4-FFF2-40B4-BE49-F238E27FC236}">
                <a16:creationId xmlns:a16="http://schemas.microsoft.com/office/drawing/2014/main" xmlns="" id="{0FCC4366-B3F0-4AD8-8D4F-3FE9D78D9810}"/>
              </a:ext>
            </a:extLst>
          </p:cNvPr>
          <p:cNvSpPr/>
          <p:nvPr/>
        </p:nvSpPr>
        <p:spPr>
          <a:xfrm>
            <a:off x="683568" y="1340768"/>
            <a:ext cx="5112568" cy="630942"/>
          </a:xfrm>
          <a:prstGeom prst="rect">
            <a:avLst/>
          </a:prstGeom>
        </p:spPr>
        <p:txBody>
          <a:bodyPr wrap="square">
            <a:spAutoFit/>
          </a:bodyPr>
          <a:lstStyle/>
          <a:p>
            <a:pPr marL="457200" indent="-457200">
              <a:buFont typeface="Arial" panose="020B0604020202020204" pitchFamily="34" charset="0"/>
              <a:buChar char="•"/>
            </a:pPr>
            <a:r>
              <a:rPr lang="en-US" sz="3500" dirty="0">
                <a:solidFill>
                  <a:schemeClr val="tx2"/>
                </a:solidFill>
                <a:latin typeface="+mj-lt"/>
              </a:rPr>
              <a:t>Peer-to-Peer System</a:t>
            </a:r>
          </a:p>
        </p:txBody>
      </p:sp>
      <p:pic>
        <p:nvPicPr>
          <p:cNvPr id="9" name="Picture 2">
            <a:extLst>
              <a:ext uri="{FF2B5EF4-FFF2-40B4-BE49-F238E27FC236}">
                <a16:creationId xmlns:a16="http://schemas.microsoft.com/office/drawing/2014/main" xmlns="" id="{0754280C-E946-43B4-83A1-F28A0EA284D2}"/>
              </a:ext>
            </a:extLst>
          </p:cNvPr>
          <p:cNvPicPr>
            <a:picLocks noGrp="1" noChangeAspect="1" noChangeArrowheads="1"/>
          </p:cNvPicPr>
          <p:nvPr>
            <p:ph idx="1"/>
          </p:nvPr>
        </p:nvPicPr>
        <p:blipFill rotWithShape="1">
          <a:blip r:embed="rId3" cstate="email">
            <a:extLst>
              <a:ext uri="{28A0092B-C50C-407E-A947-70E740481C1C}">
                <a14:useLocalDpi xmlns:a14="http://schemas.microsoft.com/office/drawing/2010/main" xmlns="" val="0"/>
              </a:ext>
            </a:extLst>
          </a:blip>
          <a:srcRect l="-2313" r="-13678"/>
          <a:stretch/>
        </p:blipFill>
        <p:spPr bwMode="auto">
          <a:xfrm>
            <a:off x="681229" y="2138560"/>
            <a:ext cx="6987116" cy="43273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DE4BD0B8-5612-4F15-A264-97497300D628}"/>
              </a:ext>
            </a:extLst>
          </p:cNvPr>
          <p:cNvSpPr/>
          <p:nvPr/>
        </p:nvSpPr>
        <p:spPr>
          <a:xfrm>
            <a:off x="6519728" y="6463607"/>
            <a:ext cx="2876808" cy="307777"/>
          </a:xfrm>
          <a:prstGeom prst="rect">
            <a:avLst/>
          </a:prstGeom>
        </p:spPr>
        <p:txBody>
          <a:bodyPr wrap="square">
            <a:spAutoFit/>
          </a:bodyPr>
          <a:lstStyle/>
          <a:p>
            <a:pPr lvl="0">
              <a:defRPr/>
            </a:pPr>
            <a:r>
              <a:rPr lang="en-US" sz="1400" dirty="0">
                <a:latin typeface="Arial" charset="0"/>
                <a:ea typeface="ＭＳ Ｐゴシック" charset="0"/>
                <a:cs typeface="ＭＳ Ｐゴシック" charset="0"/>
              </a:rPr>
              <a:t>CCNA 1: 1.1.2.4 Peer-to-Peer</a:t>
            </a:r>
            <a:endParaRPr lang="en-US" sz="1400" dirty="0"/>
          </a:p>
        </p:txBody>
      </p:sp>
    </p:spTree>
    <p:extLst>
      <p:ext uri="{BB962C8B-B14F-4D97-AF65-F5344CB8AC3E}">
        <p14:creationId xmlns:p14="http://schemas.microsoft.com/office/powerpoint/2010/main" xmlns="" val="24961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828328"/>
          </a:xfrm>
        </p:spPr>
        <p:txBody>
          <a:bodyPr/>
          <a:lstStyle/>
          <a:p>
            <a:pPr eaLnBrk="1" hangingPunct="1">
              <a:defRPr/>
            </a:pPr>
            <a:r>
              <a:rPr lang="en-US" dirty="0">
                <a:solidFill>
                  <a:schemeClr val="tx2"/>
                </a:solidFill>
                <a:latin typeface="Arial" pitchFamily="34" charset="0"/>
                <a:cs typeface="Arial" pitchFamily="34" charset="0"/>
              </a:rPr>
              <a:t>Types of Connections</a:t>
            </a:r>
          </a:p>
        </p:txBody>
      </p:sp>
      <p:sp>
        <p:nvSpPr>
          <p:cNvPr id="3"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Point-to-point</a:t>
            </a:r>
          </a:p>
          <a:p>
            <a:pPr marL="731520" lvl="1" indent="-274320">
              <a:spcBef>
                <a:spcPts val="600"/>
              </a:spcBef>
              <a:buClr>
                <a:schemeClr val="accent1"/>
              </a:buClr>
              <a:buSzPct val="76000"/>
              <a:buFont typeface="Wingdings 3"/>
              <a:buChar char=""/>
              <a:defRPr/>
            </a:pPr>
            <a:r>
              <a:rPr lang="en-US" sz="2600" dirty="0"/>
              <a:t>A dedicated link between two devices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Multipoint (</a:t>
            </a:r>
            <a:r>
              <a:rPr kumimoji="0" lang="en-US" sz="2600" b="0" i="0" u="none" strike="noStrike" kern="1200" cap="none" spc="0" normalizeH="0" baseline="0" noProof="0" dirty="0" err="1">
                <a:ln>
                  <a:noFill/>
                </a:ln>
                <a:solidFill>
                  <a:schemeClr val="tx1"/>
                </a:solidFill>
                <a:effectLst/>
                <a:uLnTx/>
                <a:uFillTx/>
                <a:latin typeface="+mn-lt"/>
                <a:ea typeface="+mn-ea"/>
                <a:cs typeface="+mn-cs"/>
              </a:rPr>
              <a:t>multidrop</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731520" lvl="1" indent="-274320">
              <a:spcBef>
                <a:spcPts val="600"/>
              </a:spcBef>
              <a:buClr>
                <a:schemeClr val="accent1"/>
              </a:buClr>
              <a:buSzPct val="76000"/>
              <a:buFont typeface="Wingdings 3"/>
              <a:buChar char=""/>
              <a:defRPr/>
            </a:pPr>
            <a:r>
              <a:rPr lang="en-US" sz="2600" noProof="0" dirty="0"/>
              <a:t>Devices share a single link</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80942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5715000" y="4648200"/>
            <a:ext cx="19050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3" name="Rectangle 8"/>
          <p:cNvSpPr>
            <a:spLocks noChangeArrowheads="1"/>
          </p:cNvSpPr>
          <p:nvPr/>
        </p:nvSpPr>
        <p:spPr bwMode="auto">
          <a:xfrm>
            <a:off x="1295400" y="4648200"/>
            <a:ext cx="1905000" cy="76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4" name="Rectangle 2"/>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 pitchFamily="34" charset="0"/>
                <a:cs typeface="Arial" pitchFamily="34" charset="0"/>
              </a:rPr>
              <a:t>Point-To-Point Connection</a:t>
            </a:r>
          </a:p>
        </p:txBody>
      </p:sp>
      <p:sp>
        <p:nvSpPr>
          <p:cNvPr id="5" name="Rectangle 16"/>
          <p:cNvSpPr>
            <a:spLocks noChangeArrowheads="1"/>
          </p:cNvSpPr>
          <p:nvPr/>
        </p:nvSpPr>
        <p:spPr bwMode="auto">
          <a:xfrm>
            <a:off x="2133600" y="2204864"/>
            <a:ext cx="4343400" cy="76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en-US"/>
          </a:p>
        </p:txBody>
      </p:sp>
      <p:sp>
        <p:nvSpPr>
          <p:cNvPr id="6" name="laptop"/>
          <p:cNvSpPr>
            <a:spLocks noEditPoints="1" noChangeArrowheads="1"/>
          </p:cNvSpPr>
          <p:nvPr/>
        </p:nvSpPr>
        <p:spPr bwMode="auto">
          <a:xfrm>
            <a:off x="16764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 name="laptop"/>
          <p:cNvSpPr>
            <a:spLocks noEditPoints="1" noChangeArrowheads="1"/>
          </p:cNvSpPr>
          <p:nvPr/>
        </p:nvSpPr>
        <p:spPr bwMode="auto">
          <a:xfrm>
            <a:off x="5943600" y="1752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8" name="laptop"/>
          <p:cNvSpPr>
            <a:spLocks noEditPoints="1" noChangeArrowheads="1"/>
          </p:cNvSpPr>
          <p:nvPr/>
        </p:nvSpPr>
        <p:spPr bwMode="auto">
          <a:xfrm>
            <a:off x="838200" y="4114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9" name="laptop"/>
          <p:cNvSpPr>
            <a:spLocks noEditPoints="1" noChangeArrowheads="1"/>
          </p:cNvSpPr>
          <p:nvPr/>
        </p:nvSpPr>
        <p:spPr bwMode="auto">
          <a:xfrm>
            <a:off x="6934200" y="41148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0" name="Picture 11"/>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5200650" y="3943350"/>
            <a:ext cx="895350" cy="933450"/>
          </a:xfrm>
          <a:prstGeom prst="rect">
            <a:avLst/>
          </a:prstGeom>
          <a:noFill/>
          <a:ln w="9525">
            <a:noFill/>
            <a:miter lim="800000"/>
            <a:headEnd/>
            <a:tailEnd/>
          </a:ln>
        </p:spPr>
      </p:pic>
      <p:sp>
        <p:nvSpPr>
          <p:cNvPr id="11" name="Freeform 15"/>
          <p:cNvSpPr>
            <a:spLocks/>
          </p:cNvSpPr>
          <p:nvPr/>
        </p:nvSpPr>
        <p:spPr bwMode="auto">
          <a:xfrm>
            <a:off x="3657600" y="4019550"/>
            <a:ext cx="1676400" cy="138113"/>
          </a:xfrm>
          <a:custGeom>
            <a:avLst/>
            <a:gdLst>
              <a:gd name="T0" fmla="*/ 0 w 1056"/>
              <a:gd name="T1" fmla="*/ 95250 h 87"/>
              <a:gd name="T2" fmla="*/ 1019175 w 1056"/>
              <a:gd name="T3" fmla="*/ 0 h 87"/>
              <a:gd name="T4" fmla="*/ 900112 w 1056"/>
              <a:gd name="T5" fmla="*/ 80963 h 87"/>
              <a:gd name="T6" fmla="*/ 1676400 w 1056"/>
              <a:gd name="T7" fmla="*/ 95250 h 87"/>
              <a:gd name="T8" fmla="*/ 647700 w 1056"/>
              <a:gd name="T9" fmla="*/ 138113 h 87"/>
              <a:gd name="T10" fmla="*/ 747712 w 1056"/>
              <a:gd name="T11" fmla="*/ 66675 h 87"/>
              <a:gd name="T12" fmla="*/ 0 w 1056"/>
              <a:gd name="T13" fmla="*/ 95250 h 87"/>
              <a:gd name="T14" fmla="*/ 0 60000 65536"/>
              <a:gd name="T15" fmla="*/ 0 60000 65536"/>
              <a:gd name="T16" fmla="*/ 0 60000 65536"/>
              <a:gd name="T17" fmla="*/ 0 60000 65536"/>
              <a:gd name="T18" fmla="*/ 0 60000 65536"/>
              <a:gd name="T19" fmla="*/ 0 60000 65536"/>
              <a:gd name="T20" fmla="*/ 0 60000 65536"/>
              <a:gd name="T21" fmla="*/ 0 w 1056"/>
              <a:gd name="T22" fmla="*/ 0 h 87"/>
              <a:gd name="T23" fmla="*/ 1056 w 105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87">
                <a:moveTo>
                  <a:pt x="0" y="60"/>
                </a:moveTo>
                <a:lnTo>
                  <a:pt x="642" y="0"/>
                </a:lnTo>
                <a:lnTo>
                  <a:pt x="567" y="51"/>
                </a:lnTo>
                <a:lnTo>
                  <a:pt x="1056" y="60"/>
                </a:lnTo>
                <a:lnTo>
                  <a:pt x="408" y="87"/>
                </a:lnTo>
                <a:lnTo>
                  <a:pt x="471" y="42"/>
                </a:lnTo>
                <a:lnTo>
                  <a:pt x="0" y="60"/>
                </a:lnTo>
                <a:close/>
              </a:path>
            </a:pathLst>
          </a:custGeom>
          <a:solidFill>
            <a:schemeClr val="accent1"/>
          </a:solidFill>
          <a:ln w="9525">
            <a:solidFill>
              <a:schemeClr val="tx1"/>
            </a:solidFill>
            <a:round/>
            <a:headEnd/>
            <a:tailEnd/>
          </a:ln>
        </p:spPr>
        <p:txBody>
          <a:bodyPr/>
          <a:lstStyle/>
          <a:p>
            <a:endParaRPr lang="en-US"/>
          </a:p>
        </p:txBody>
      </p:sp>
      <p:pic>
        <p:nvPicPr>
          <p:cNvPr id="12" name="Picture 18"/>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2895600" y="3886200"/>
            <a:ext cx="895350" cy="933450"/>
          </a:xfrm>
          <a:prstGeom prst="rect">
            <a:avLst/>
          </a:prstGeom>
          <a:noFill/>
          <a:ln w="9525">
            <a:noFill/>
            <a:miter lim="800000"/>
            <a:headEnd/>
            <a:tailEnd/>
          </a:ln>
        </p:spPr>
      </p:pic>
    </p:spTree>
    <p:extLst>
      <p:ext uri="{BB962C8B-B14F-4D97-AF65-F5344CB8AC3E}">
        <p14:creationId xmlns:p14="http://schemas.microsoft.com/office/powerpoint/2010/main" xmlns="" val="189058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828328"/>
          </a:xfrm>
        </p:spPr>
        <p:txBody>
          <a:bodyPr/>
          <a:lstStyle/>
          <a:p>
            <a:pPr eaLnBrk="1" hangingPunct="1">
              <a:defRPr/>
            </a:pPr>
            <a:r>
              <a:rPr lang="en-US" dirty="0">
                <a:solidFill>
                  <a:schemeClr val="tx2"/>
                </a:solidFill>
                <a:latin typeface="Arial" pitchFamily="34" charset="0"/>
                <a:cs typeface="Arial" pitchFamily="34" charset="0"/>
              </a:rPr>
              <a:t>Multipoint Connection</a:t>
            </a:r>
          </a:p>
        </p:txBody>
      </p:sp>
      <p:grpSp>
        <p:nvGrpSpPr>
          <p:cNvPr id="3" name="Group 20"/>
          <p:cNvGrpSpPr>
            <a:grpSpLocks/>
          </p:cNvGrpSpPr>
          <p:nvPr/>
        </p:nvGrpSpPr>
        <p:grpSpPr bwMode="auto">
          <a:xfrm>
            <a:off x="457200" y="1196752"/>
            <a:ext cx="4800600" cy="2346325"/>
            <a:chOff x="288" y="922"/>
            <a:chExt cx="3024" cy="1478"/>
          </a:xfrm>
        </p:grpSpPr>
        <p:sp>
          <p:nvSpPr>
            <p:cNvPr id="4" name="Rectangle 5"/>
            <p:cNvSpPr>
              <a:spLocks noChangeArrowheads="1"/>
            </p:cNvSpPr>
            <p:nvPr/>
          </p:nvSpPr>
          <p:spPr bwMode="auto">
            <a:xfrm>
              <a:off x="576" y="1700"/>
              <a:ext cx="2736" cy="4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5" name="Group 10"/>
            <p:cNvGrpSpPr>
              <a:grpSpLocks/>
            </p:cNvGrpSpPr>
            <p:nvPr/>
          </p:nvGrpSpPr>
          <p:grpSpPr bwMode="auto">
            <a:xfrm>
              <a:off x="2016" y="1642"/>
              <a:ext cx="144" cy="624"/>
              <a:chOff x="2928" y="1536"/>
              <a:chExt cx="144" cy="624"/>
            </a:xfrm>
          </p:grpSpPr>
          <p:sp>
            <p:nvSpPr>
              <p:cNvPr id="12" name="Rectangle 8"/>
              <p:cNvSpPr>
                <a:spLocks noChangeArrowheads="1"/>
              </p:cNvSpPr>
              <p:nvPr/>
            </p:nvSpPr>
            <p:spPr bwMode="auto">
              <a:xfrm>
                <a:off x="2976" y="1632"/>
                <a:ext cx="48" cy="52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3" name="Rectangle 9"/>
              <p:cNvSpPr>
                <a:spLocks noChangeArrowheads="1"/>
              </p:cNvSpPr>
              <p:nvPr/>
            </p:nvSpPr>
            <p:spPr bwMode="auto">
              <a:xfrm>
                <a:off x="2928" y="1536"/>
                <a:ext cx="144" cy="144"/>
              </a:xfrm>
              <a:prstGeom prst="rect">
                <a:avLst/>
              </a:prstGeom>
              <a:solidFill>
                <a:schemeClr val="folHlink"/>
              </a:solidFill>
              <a:ln w="9525">
                <a:noFill/>
                <a:miter lim="800000"/>
                <a:headEnd/>
                <a:tailEnd/>
              </a:ln>
            </p:spPr>
            <p:txBody>
              <a:bodyPr wrap="none" anchor="ctr"/>
              <a:lstStyle/>
              <a:p>
                <a:endParaRPr lang="en-US"/>
              </a:p>
            </p:txBody>
          </p:sp>
        </p:grpSp>
        <p:sp>
          <p:nvSpPr>
            <p:cNvPr id="6" name="laptop"/>
            <p:cNvSpPr>
              <a:spLocks noEditPoints="1" noChangeArrowheads="1"/>
            </p:cNvSpPr>
            <p:nvPr/>
          </p:nvSpPr>
          <p:spPr bwMode="auto">
            <a:xfrm>
              <a:off x="288" y="1364"/>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 name="laptop"/>
            <p:cNvSpPr>
              <a:spLocks noEditPoints="1" noChangeArrowheads="1"/>
            </p:cNvSpPr>
            <p:nvPr/>
          </p:nvSpPr>
          <p:spPr bwMode="auto">
            <a:xfrm>
              <a:off x="1776" y="1930"/>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nvGrpSpPr>
            <p:cNvPr id="8" name="Group 11"/>
            <p:cNvGrpSpPr>
              <a:grpSpLocks/>
            </p:cNvGrpSpPr>
            <p:nvPr/>
          </p:nvGrpSpPr>
          <p:grpSpPr bwMode="auto">
            <a:xfrm flipV="1">
              <a:off x="2736" y="1162"/>
              <a:ext cx="144" cy="624"/>
              <a:chOff x="2928" y="1536"/>
              <a:chExt cx="144" cy="624"/>
            </a:xfrm>
          </p:grpSpPr>
          <p:sp>
            <p:nvSpPr>
              <p:cNvPr id="10" name="Rectangle 12"/>
              <p:cNvSpPr>
                <a:spLocks noChangeArrowheads="1"/>
              </p:cNvSpPr>
              <p:nvPr/>
            </p:nvSpPr>
            <p:spPr bwMode="auto">
              <a:xfrm>
                <a:off x="2976" y="1632"/>
                <a:ext cx="48" cy="52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1" name="Rectangle 13"/>
              <p:cNvSpPr>
                <a:spLocks noChangeArrowheads="1"/>
              </p:cNvSpPr>
              <p:nvPr/>
            </p:nvSpPr>
            <p:spPr bwMode="auto">
              <a:xfrm>
                <a:off x="2928" y="1536"/>
                <a:ext cx="144" cy="144"/>
              </a:xfrm>
              <a:prstGeom prst="rect">
                <a:avLst/>
              </a:prstGeom>
              <a:solidFill>
                <a:schemeClr val="folHlink"/>
              </a:solidFill>
              <a:ln w="9525">
                <a:noFill/>
                <a:miter lim="800000"/>
                <a:headEnd/>
                <a:tailEnd/>
              </a:ln>
            </p:spPr>
            <p:txBody>
              <a:bodyPr wrap="none" anchor="ctr"/>
              <a:lstStyle/>
              <a:p>
                <a:endParaRPr lang="en-US"/>
              </a:p>
            </p:txBody>
          </p:sp>
        </p:grpSp>
        <p:sp>
          <p:nvSpPr>
            <p:cNvPr id="9" name="laptop"/>
            <p:cNvSpPr>
              <a:spLocks noEditPoints="1" noChangeArrowheads="1"/>
            </p:cNvSpPr>
            <p:nvPr/>
          </p:nvSpPr>
          <p:spPr bwMode="auto">
            <a:xfrm>
              <a:off x="2496" y="922"/>
              <a:ext cx="624" cy="470"/>
            </a:xfrm>
            <a:custGeom>
              <a:avLst/>
              <a:gdLst>
                <a:gd name="T0" fmla="*/ 3 w 21600"/>
                <a:gd name="T1" fmla="*/ 0 h 21600"/>
                <a:gd name="T2" fmla="*/ 3 w 21600"/>
                <a:gd name="T3" fmla="*/ 3 h 21600"/>
                <a:gd name="T4" fmla="*/ 15 w 21600"/>
                <a:gd name="T5" fmla="*/ 0 h 21600"/>
                <a:gd name="T6" fmla="*/ 15 w 21600"/>
                <a:gd name="T7" fmla="*/ 3 h 21600"/>
                <a:gd name="T8" fmla="*/ 9 w 21600"/>
                <a:gd name="T9" fmla="*/ 0 h 21600"/>
                <a:gd name="T10" fmla="*/ 9 w 21600"/>
                <a:gd name="T11" fmla="*/ 10 h 21600"/>
                <a:gd name="T12" fmla="*/ 0 w 21600"/>
                <a:gd name="T13" fmla="*/ 10 h 21600"/>
                <a:gd name="T14" fmla="*/ 18 w 21600"/>
                <a:gd name="T15" fmla="*/ 10 h 21600"/>
                <a:gd name="T16" fmla="*/ 0 60000 65536"/>
                <a:gd name="T17" fmla="*/ 0 60000 65536"/>
                <a:gd name="T18" fmla="*/ 0 60000 65536"/>
                <a:gd name="T19" fmla="*/ 0 60000 65536"/>
                <a:gd name="T20" fmla="*/ 0 60000 65536"/>
                <a:gd name="T21" fmla="*/ 0 60000 65536"/>
                <a:gd name="T22" fmla="*/ 0 60000 65536"/>
                <a:gd name="T23" fmla="*/ 0 60000 65536"/>
                <a:gd name="T24" fmla="*/ 4431 w 21600"/>
                <a:gd name="T25" fmla="*/ 1838 h 21600"/>
                <a:gd name="T26" fmla="*/ 17308 w 21600"/>
                <a:gd name="T27" fmla="*/ 1231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sp>
        <p:nvSpPr>
          <p:cNvPr id="14" name="laptop"/>
          <p:cNvSpPr>
            <a:spLocks noEditPoints="1" noChangeArrowheads="1"/>
          </p:cNvSpPr>
          <p:nvPr/>
        </p:nvSpPr>
        <p:spPr bwMode="auto">
          <a:xfrm>
            <a:off x="5508104" y="4005064"/>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5" name="laptop"/>
          <p:cNvSpPr>
            <a:spLocks noEditPoints="1" noChangeArrowheads="1"/>
          </p:cNvSpPr>
          <p:nvPr/>
        </p:nvSpPr>
        <p:spPr bwMode="auto">
          <a:xfrm>
            <a:off x="6228184" y="2924944"/>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6" name="laptop"/>
          <p:cNvSpPr>
            <a:spLocks noEditPoints="1" noChangeArrowheads="1"/>
          </p:cNvSpPr>
          <p:nvPr/>
        </p:nvSpPr>
        <p:spPr bwMode="auto">
          <a:xfrm>
            <a:off x="6516216" y="4941168"/>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7" name="Oval 18"/>
          <p:cNvSpPr>
            <a:spLocks noChangeArrowheads="1"/>
          </p:cNvSpPr>
          <p:nvPr/>
        </p:nvSpPr>
        <p:spPr bwMode="auto">
          <a:xfrm>
            <a:off x="4563616" y="2727960"/>
            <a:ext cx="3896816" cy="3505200"/>
          </a:xfrm>
          <a:prstGeom prst="ellipse">
            <a:avLst/>
          </a:prstGeom>
          <a:solidFill>
            <a:srgbClr val="E5FFFF">
              <a:alpha val="20000"/>
            </a:srgbClr>
          </a:solidFill>
          <a:ln w="9525">
            <a:solidFill>
              <a:schemeClr val="tx1"/>
            </a:solidFill>
            <a:prstDash val="dash"/>
            <a:round/>
            <a:headEnd/>
            <a:tailEnd/>
          </a:ln>
        </p:spPr>
        <p:txBody>
          <a:bodyPr wrap="none" anchor="ctr"/>
          <a:lstStyle/>
          <a:p>
            <a:endParaRPr lang="en-US"/>
          </a:p>
        </p:txBody>
      </p:sp>
      <p:sp>
        <p:nvSpPr>
          <p:cNvPr id="18" name="Text Box 19"/>
          <p:cNvSpPr txBox="1">
            <a:spLocks noChangeArrowheads="1"/>
          </p:cNvSpPr>
          <p:nvPr/>
        </p:nvSpPr>
        <p:spPr bwMode="auto">
          <a:xfrm>
            <a:off x="4572000" y="4178216"/>
            <a:ext cx="1440160" cy="369332"/>
          </a:xfrm>
          <a:prstGeom prst="rect">
            <a:avLst/>
          </a:prstGeom>
          <a:noFill/>
          <a:ln w="9525">
            <a:noFill/>
            <a:miter lim="800000"/>
            <a:headEnd/>
            <a:tailEnd/>
          </a:ln>
        </p:spPr>
        <p:txBody>
          <a:bodyPr wrap="square">
            <a:spAutoFit/>
          </a:bodyPr>
          <a:lstStyle/>
          <a:p>
            <a:r>
              <a:rPr lang="en-US" dirty="0"/>
              <a:t>Wireless</a:t>
            </a:r>
          </a:p>
        </p:txBody>
      </p:sp>
      <p:sp>
        <p:nvSpPr>
          <p:cNvPr id="19" name="Rectangle 21"/>
          <p:cNvSpPr>
            <a:spLocks noChangeArrowheads="1"/>
          </p:cNvSpPr>
          <p:nvPr/>
        </p:nvSpPr>
        <p:spPr bwMode="auto">
          <a:xfrm rot="5400000">
            <a:off x="1447800" y="2438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 name="Rectangle 22"/>
          <p:cNvSpPr>
            <a:spLocks noChangeArrowheads="1"/>
          </p:cNvSpPr>
          <p:nvPr/>
        </p:nvSpPr>
        <p:spPr bwMode="auto">
          <a:xfrm rot="5400000">
            <a:off x="3352800" y="24384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 name="Rectangle 24"/>
          <p:cNvSpPr>
            <a:spLocks noChangeArrowheads="1"/>
          </p:cNvSpPr>
          <p:nvPr/>
        </p:nvSpPr>
        <p:spPr bwMode="auto">
          <a:xfrm>
            <a:off x="3352800" y="23622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 name="Rectangle 25"/>
          <p:cNvSpPr>
            <a:spLocks noChangeArrowheads="1"/>
          </p:cNvSpPr>
          <p:nvPr/>
        </p:nvSpPr>
        <p:spPr bwMode="auto">
          <a:xfrm>
            <a:off x="4343400" y="2362200"/>
            <a:ext cx="1524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xmlns="" val="269355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par>
                          <p:cTn id="12" fill="hold">
                            <p:stCondLst>
                              <p:cond delay="0"/>
                            </p:stCondLst>
                            <p:childTnLst>
                              <p:par>
                                <p:cTn id="13" presetID="63" presetClass="path" presetSubtype="0" fill="hold" grpId="1" nodeType="afterEffect">
                                  <p:stCondLst>
                                    <p:cond delay="0"/>
                                  </p:stCondLst>
                                  <p:childTnLst>
                                    <p:animMotion origin="layout" path="M 0 4.44444E-6 L 0.1625 4.44444E-6 " pathEditMode="relative" rAng="0" ptsTypes="AA">
                                      <p:cBhvr>
                                        <p:cTn id="14" dur="500" fill="hold"/>
                                        <p:tgtEl>
                                          <p:spTgt spid="19"/>
                                        </p:tgtEl>
                                        <p:attrNameLst>
                                          <p:attrName>ppt_x</p:attrName>
                                          <p:attrName>ppt_y</p:attrName>
                                        </p:attrNameLst>
                                      </p:cBhvr>
                                      <p:rCtr x="81" y="0"/>
                                    </p:animMotion>
                                  </p:childTnLst>
                                </p:cTn>
                              </p:par>
                            </p:childTnLst>
                          </p:cTn>
                        </p:par>
                        <p:par>
                          <p:cTn id="15" fill="hold">
                            <p:stCondLst>
                              <p:cond delay="500"/>
                            </p:stCondLst>
                            <p:childTnLst>
                              <p:par>
                                <p:cTn id="16" presetID="1" presetClass="exit" presetSubtype="0" fill="hold" grpId="2" nodeType="afterEffect">
                                  <p:stCondLst>
                                    <p:cond delay="0"/>
                                  </p:stCondLst>
                                  <p:childTnLst>
                                    <p:set>
                                      <p:cBhvr>
                                        <p:cTn id="17" dur="1" fill="hold">
                                          <p:stCondLst>
                                            <p:cond delay="0"/>
                                          </p:stCondLst>
                                        </p:cTn>
                                        <p:tgtEl>
                                          <p:spTgt spid="19"/>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500"/>
                            </p:stCondLst>
                            <p:childTnLst>
                              <p:par>
                                <p:cTn id="23" presetID="64" presetClass="path" presetSubtype="0" fill="hold" grpId="1" nodeType="afterEffect">
                                  <p:stCondLst>
                                    <p:cond delay="0"/>
                                  </p:stCondLst>
                                  <p:childTnLst>
                                    <p:animMotion origin="layout" path="M 5.55112E-17 0.01111 L 5.55112E-17 0.13333 " pathEditMode="relative" rAng="0" ptsTypes="AA">
                                      <p:cBhvr>
                                        <p:cTn id="24" dur="500" fill="hold"/>
                                        <p:tgtEl>
                                          <p:spTgt spid="21"/>
                                        </p:tgtEl>
                                        <p:attrNameLst>
                                          <p:attrName>ppt_x</p:attrName>
                                          <p:attrName>ppt_y</p:attrName>
                                        </p:attrNameLst>
                                      </p:cBhvr>
                                      <p:rCtr x="0" y="61"/>
                                    </p:animMotion>
                                  </p:childTnLst>
                                </p:cTn>
                              </p:par>
                              <p:par>
                                <p:cTn id="25" presetID="63" presetClass="path" presetSubtype="0" fill="hold" grpId="1" nodeType="withEffect">
                                  <p:stCondLst>
                                    <p:cond delay="0"/>
                                  </p:stCondLst>
                                  <p:childTnLst>
                                    <p:animMotion origin="layout" path="M 5.55112E-17 2.22222E-6 L 0.10833 2.22222E-6 " pathEditMode="relative" rAng="0" ptsTypes="AA">
                                      <p:cBhvr>
                                        <p:cTn id="26" dur="500" fill="hold"/>
                                        <p:tgtEl>
                                          <p:spTgt spid="20"/>
                                        </p:tgtEl>
                                        <p:attrNameLst>
                                          <p:attrName>ppt_x</p:attrName>
                                          <p:attrName>ppt_y</p:attrName>
                                        </p:attrNameLst>
                                      </p:cBhvr>
                                      <p:rCtr x="54" y="0"/>
                                    </p:animMotion>
                                  </p:childTnLst>
                                </p:cTn>
                              </p:par>
                            </p:childTnLst>
                          </p:cTn>
                        </p:par>
                        <p:par>
                          <p:cTn id="27" fill="hold">
                            <p:stCondLst>
                              <p:cond delay="1000"/>
                            </p:stCondLst>
                            <p:childTnLst>
                              <p:par>
                                <p:cTn id="28" presetID="1" presetClass="exit" presetSubtype="0" fill="hold" grpId="2" nodeType="after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64" presetClass="path" presetSubtype="0" fill="hold" grpId="1" nodeType="withEffect">
                                  <p:stCondLst>
                                    <p:cond delay="0"/>
                                  </p:stCondLst>
                                  <p:childTnLst>
                                    <p:animMotion origin="layout" path="M -3.33333E-6 2.22222E-6 L -3.33333E-6 -0.11111 " pathEditMode="relative" rAng="0" ptsTypes="AA">
                                      <p:cBhvr>
                                        <p:cTn id="33" dur="500" fill="hold"/>
                                        <p:tgtEl>
                                          <p:spTgt spid="22"/>
                                        </p:tgtEl>
                                        <p:attrNameLst>
                                          <p:attrName>ppt_x</p:attrName>
                                          <p:attrName>ppt_y</p:attrName>
                                        </p:attrNameLst>
                                      </p:cBhvr>
                                      <p:rCtr x="0" y="-56"/>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animBg="1"/>
      <p:bldP spid="19" grpId="1" animBg="1"/>
      <p:bldP spid="19" grpId="2" animBg="1"/>
      <p:bldP spid="20" grpId="0" animBg="1"/>
      <p:bldP spid="20" grpId="1" animBg="1"/>
      <p:bldP spid="20" grpId="2" animBg="1"/>
      <p:bldP spid="21" grpId="0" animBg="1"/>
      <p:bldP spid="21" grpId="1" animBg="1"/>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39552" y="0"/>
            <a:ext cx="8229600" cy="1143000"/>
          </a:xfrm>
        </p:spPr>
        <p:txBody>
          <a:bodyPr/>
          <a:lstStyle/>
          <a:p>
            <a:pPr eaLnBrk="1" hangingPunct="1">
              <a:defRPr/>
            </a:pPr>
            <a:r>
              <a:rPr lang="en-US" dirty="0">
                <a:solidFill>
                  <a:schemeClr val="tx2"/>
                </a:solidFill>
                <a:latin typeface="Arial" pitchFamily="34" charset="0"/>
                <a:cs typeface="Arial" pitchFamily="34" charset="0"/>
              </a:rPr>
              <a:t>Topology</a:t>
            </a:r>
          </a:p>
        </p:txBody>
      </p:sp>
      <p:sp>
        <p:nvSpPr>
          <p:cNvPr id="3"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Topology: physical arrangement of devices</a:t>
            </a:r>
            <a:endParaRPr kumimoji="0" lang="en-US" sz="2300" b="0" i="0" u="none" strike="noStrike" kern="1200" cap="none" spc="0" normalizeH="0" baseline="0" noProof="0" dirty="0">
              <a:ln>
                <a:noFill/>
              </a:ln>
              <a:solidFill>
                <a:schemeClr val="tx2"/>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Mesh</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Star</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Bus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Ring</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Hybrid</a:t>
            </a:r>
          </a:p>
        </p:txBody>
      </p:sp>
    </p:spTree>
    <p:extLst>
      <p:ext uri="{BB962C8B-B14F-4D97-AF65-F5344CB8AC3E}">
        <p14:creationId xmlns:p14="http://schemas.microsoft.com/office/powerpoint/2010/main" xmlns="" val="3234453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493520" y="2392680"/>
            <a:ext cx="3657600" cy="2743200"/>
            <a:chOff x="1584" y="1440"/>
            <a:chExt cx="2304" cy="1728"/>
          </a:xfrm>
        </p:grpSpPr>
        <p:sp>
          <p:nvSpPr>
            <p:cNvPr id="3" name="Line 9"/>
            <p:cNvSpPr>
              <a:spLocks noChangeShapeType="1"/>
            </p:cNvSpPr>
            <p:nvPr/>
          </p:nvSpPr>
          <p:spPr bwMode="auto">
            <a:xfrm flipV="1">
              <a:off x="1584" y="1440"/>
              <a:ext cx="1104" cy="720"/>
            </a:xfrm>
            <a:prstGeom prst="line">
              <a:avLst/>
            </a:prstGeom>
            <a:noFill/>
            <a:ln w="38100">
              <a:solidFill>
                <a:schemeClr val="tx1"/>
              </a:solidFill>
              <a:round/>
              <a:headEnd/>
              <a:tailEnd/>
            </a:ln>
          </p:spPr>
          <p:txBody>
            <a:bodyPr/>
            <a:lstStyle/>
            <a:p>
              <a:endParaRPr lang="en-US"/>
            </a:p>
          </p:txBody>
        </p:sp>
        <p:sp>
          <p:nvSpPr>
            <p:cNvPr id="4" name="Line 10"/>
            <p:cNvSpPr>
              <a:spLocks noChangeShapeType="1"/>
            </p:cNvSpPr>
            <p:nvPr/>
          </p:nvSpPr>
          <p:spPr bwMode="auto">
            <a:xfrm flipH="1" flipV="1">
              <a:off x="2736" y="1440"/>
              <a:ext cx="1152" cy="720"/>
            </a:xfrm>
            <a:prstGeom prst="line">
              <a:avLst/>
            </a:prstGeom>
            <a:noFill/>
            <a:ln w="38100">
              <a:solidFill>
                <a:schemeClr val="tx1"/>
              </a:solidFill>
              <a:round/>
              <a:headEnd/>
              <a:tailEnd/>
            </a:ln>
          </p:spPr>
          <p:txBody>
            <a:bodyPr/>
            <a:lstStyle/>
            <a:p>
              <a:endParaRPr lang="en-US"/>
            </a:p>
          </p:txBody>
        </p:sp>
        <p:sp>
          <p:nvSpPr>
            <p:cNvPr id="5" name="Line 11"/>
            <p:cNvSpPr>
              <a:spLocks noChangeShapeType="1"/>
            </p:cNvSpPr>
            <p:nvPr/>
          </p:nvSpPr>
          <p:spPr bwMode="auto">
            <a:xfrm flipV="1">
              <a:off x="3408" y="2160"/>
              <a:ext cx="480" cy="1008"/>
            </a:xfrm>
            <a:prstGeom prst="line">
              <a:avLst/>
            </a:prstGeom>
            <a:noFill/>
            <a:ln w="38100">
              <a:solidFill>
                <a:schemeClr val="tx1"/>
              </a:solidFill>
              <a:round/>
              <a:headEnd/>
              <a:tailEnd/>
            </a:ln>
          </p:spPr>
          <p:txBody>
            <a:bodyPr/>
            <a:lstStyle/>
            <a:p>
              <a:endParaRPr lang="en-US"/>
            </a:p>
          </p:txBody>
        </p:sp>
        <p:sp>
          <p:nvSpPr>
            <p:cNvPr id="6" name="Line 12"/>
            <p:cNvSpPr>
              <a:spLocks noChangeShapeType="1"/>
            </p:cNvSpPr>
            <p:nvPr/>
          </p:nvSpPr>
          <p:spPr bwMode="auto">
            <a:xfrm flipV="1">
              <a:off x="2064" y="3168"/>
              <a:ext cx="1344" cy="0"/>
            </a:xfrm>
            <a:prstGeom prst="line">
              <a:avLst/>
            </a:prstGeom>
            <a:noFill/>
            <a:ln w="38100">
              <a:solidFill>
                <a:schemeClr val="tx1"/>
              </a:solidFill>
              <a:round/>
              <a:headEnd/>
              <a:tailEnd/>
            </a:ln>
          </p:spPr>
          <p:txBody>
            <a:bodyPr/>
            <a:lstStyle/>
            <a:p>
              <a:endParaRPr lang="en-US"/>
            </a:p>
          </p:txBody>
        </p:sp>
        <p:sp>
          <p:nvSpPr>
            <p:cNvPr id="7" name="Line 13"/>
            <p:cNvSpPr>
              <a:spLocks noChangeShapeType="1"/>
            </p:cNvSpPr>
            <p:nvPr/>
          </p:nvSpPr>
          <p:spPr bwMode="auto">
            <a:xfrm>
              <a:off x="1584" y="2160"/>
              <a:ext cx="480" cy="1008"/>
            </a:xfrm>
            <a:prstGeom prst="line">
              <a:avLst/>
            </a:prstGeom>
            <a:noFill/>
            <a:ln w="38100">
              <a:solidFill>
                <a:schemeClr val="tx1"/>
              </a:solidFill>
              <a:round/>
              <a:headEnd/>
              <a:tailEnd/>
            </a:ln>
          </p:spPr>
          <p:txBody>
            <a:bodyPr/>
            <a:lstStyle/>
            <a:p>
              <a:endParaRPr lang="en-US"/>
            </a:p>
          </p:txBody>
        </p:sp>
        <p:sp>
          <p:nvSpPr>
            <p:cNvPr id="8" name="Line 14"/>
            <p:cNvSpPr>
              <a:spLocks noChangeShapeType="1"/>
            </p:cNvSpPr>
            <p:nvPr/>
          </p:nvSpPr>
          <p:spPr bwMode="auto">
            <a:xfrm flipH="1">
              <a:off x="1584" y="2160"/>
              <a:ext cx="2304" cy="0"/>
            </a:xfrm>
            <a:prstGeom prst="line">
              <a:avLst/>
            </a:prstGeom>
            <a:noFill/>
            <a:ln w="38100">
              <a:solidFill>
                <a:schemeClr val="tx1"/>
              </a:solidFill>
              <a:round/>
              <a:headEnd/>
              <a:tailEnd/>
            </a:ln>
          </p:spPr>
          <p:txBody>
            <a:bodyPr/>
            <a:lstStyle/>
            <a:p>
              <a:endParaRPr lang="en-US"/>
            </a:p>
          </p:txBody>
        </p:sp>
        <p:sp>
          <p:nvSpPr>
            <p:cNvPr id="9" name="Line 15"/>
            <p:cNvSpPr>
              <a:spLocks noChangeShapeType="1"/>
            </p:cNvSpPr>
            <p:nvPr/>
          </p:nvSpPr>
          <p:spPr bwMode="auto">
            <a:xfrm flipH="1">
              <a:off x="2064" y="2160"/>
              <a:ext cx="1776" cy="1008"/>
            </a:xfrm>
            <a:prstGeom prst="line">
              <a:avLst/>
            </a:prstGeom>
            <a:noFill/>
            <a:ln w="38100">
              <a:solidFill>
                <a:schemeClr val="tx1"/>
              </a:solidFill>
              <a:round/>
              <a:headEnd/>
              <a:tailEnd/>
            </a:ln>
          </p:spPr>
          <p:txBody>
            <a:bodyPr/>
            <a:lstStyle/>
            <a:p>
              <a:endParaRPr lang="en-US"/>
            </a:p>
          </p:txBody>
        </p:sp>
        <p:sp>
          <p:nvSpPr>
            <p:cNvPr id="10" name="Line 16"/>
            <p:cNvSpPr>
              <a:spLocks noChangeShapeType="1"/>
            </p:cNvSpPr>
            <p:nvPr/>
          </p:nvSpPr>
          <p:spPr bwMode="auto">
            <a:xfrm flipH="1" flipV="1">
              <a:off x="1632" y="2160"/>
              <a:ext cx="1776" cy="1008"/>
            </a:xfrm>
            <a:prstGeom prst="line">
              <a:avLst/>
            </a:prstGeom>
            <a:noFill/>
            <a:ln w="38100">
              <a:solidFill>
                <a:schemeClr val="tx1"/>
              </a:solidFill>
              <a:round/>
              <a:headEnd/>
              <a:tailEnd/>
            </a:ln>
          </p:spPr>
          <p:txBody>
            <a:bodyPr/>
            <a:lstStyle/>
            <a:p>
              <a:endParaRPr lang="en-US"/>
            </a:p>
          </p:txBody>
        </p:sp>
        <p:sp>
          <p:nvSpPr>
            <p:cNvPr id="11" name="Line 17"/>
            <p:cNvSpPr>
              <a:spLocks noChangeShapeType="1"/>
            </p:cNvSpPr>
            <p:nvPr/>
          </p:nvSpPr>
          <p:spPr bwMode="auto">
            <a:xfrm flipH="1">
              <a:off x="2064" y="1440"/>
              <a:ext cx="672" cy="1728"/>
            </a:xfrm>
            <a:prstGeom prst="line">
              <a:avLst/>
            </a:prstGeom>
            <a:noFill/>
            <a:ln w="38100">
              <a:solidFill>
                <a:schemeClr val="tx1"/>
              </a:solidFill>
              <a:round/>
              <a:headEnd/>
              <a:tailEnd/>
            </a:ln>
          </p:spPr>
          <p:txBody>
            <a:bodyPr/>
            <a:lstStyle/>
            <a:p>
              <a:endParaRPr lang="en-US"/>
            </a:p>
          </p:txBody>
        </p:sp>
        <p:sp>
          <p:nvSpPr>
            <p:cNvPr id="12" name="Line 18"/>
            <p:cNvSpPr>
              <a:spLocks noChangeShapeType="1"/>
            </p:cNvSpPr>
            <p:nvPr/>
          </p:nvSpPr>
          <p:spPr bwMode="auto">
            <a:xfrm flipH="1" flipV="1">
              <a:off x="2688" y="1440"/>
              <a:ext cx="720" cy="1728"/>
            </a:xfrm>
            <a:prstGeom prst="line">
              <a:avLst/>
            </a:prstGeom>
            <a:noFill/>
            <a:ln w="38100">
              <a:solidFill>
                <a:schemeClr val="tx1"/>
              </a:solidFill>
              <a:round/>
              <a:headEnd/>
              <a:tailEnd/>
            </a:ln>
          </p:spPr>
          <p:txBody>
            <a:bodyPr/>
            <a:lstStyle/>
            <a:p>
              <a:endParaRPr lang="en-US"/>
            </a:p>
          </p:txBody>
        </p:sp>
      </p:grpSp>
      <p:sp>
        <p:nvSpPr>
          <p:cNvPr id="13" name="Rectangle 19"/>
          <p:cNvSpPr>
            <a:spLocks noGrp="1" noChangeArrowheads="1"/>
          </p:cNvSpPr>
          <p:nvPr>
            <p:ph type="title"/>
          </p:nvPr>
        </p:nvSpPr>
        <p:spPr>
          <a:xfrm>
            <a:off x="395536" y="0"/>
            <a:ext cx="8229600" cy="1143000"/>
          </a:xfrm>
        </p:spPr>
        <p:txBody>
          <a:bodyPr/>
          <a:lstStyle/>
          <a:p>
            <a:pPr eaLnBrk="1" hangingPunct="1">
              <a:defRPr/>
            </a:pPr>
            <a:r>
              <a:rPr lang="en-US" dirty="0">
                <a:solidFill>
                  <a:schemeClr val="tx2"/>
                </a:solidFill>
                <a:latin typeface="Arial" pitchFamily="34" charset="0"/>
                <a:cs typeface="Arial" pitchFamily="34" charset="0"/>
              </a:rPr>
              <a:t>Fully Connected Mesh Topology</a:t>
            </a:r>
          </a:p>
        </p:txBody>
      </p:sp>
      <p:sp>
        <p:nvSpPr>
          <p:cNvPr id="14" name="laptop"/>
          <p:cNvSpPr>
            <a:spLocks noEditPoints="1" noChangeArrowheads="1"/>
          </p:cNvSpPr>
          <p:nvPr/>
        </p:nvSpPr>
        <p:spPr bwMode="auto">
          <a:xfrm>
            <a:off x="960120" y="300228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5" name="laptop"/>
          <p:cNvSpPr>
            <a:spLocks noEditPoints="1" noChangeArrowheads="1"/>
          </p:cNvSpPr>
          <p:nvPr/>
        </p:nvSpPr>
        <p:spPr bwMode="auto">
          <a:xfrm>
            <a:off x="1798320" y="460248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6" name="laptop"/>
          <p:cNvSpPr>
            <a:spLocks noEditPoints="1" noChangeArrowheads="1"/>
          </p:cNvSpPr>
          <p:nvPr/>
        </p:nvSpPr>
        <p:spPr bwMode="auto">
          <a:xfrm>
            <a:off x="2788920" y="185928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7" name="laptop"/>
          <p:cNvSpPr>
            <a:spLocks noEditPoints="1" noChangeArrowheads="1"/>
          </p:cNvSpPr>
          <p:nvPr/>
        </p:nvSpPr>
        <p:spPr bwMode="auto">
          <a:xfrm>
            <a:off x="3855720" y="461835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8" name="laptop"/>
          <p:cNvSpPr>
            <a:spLocks noEditPoints="1" noChangeArrowheads="1"/>
          </p:cNvSpPr>
          <p:nvPr/>
        </p:nvSpPr>
        <p:spPr bwMode="auto">
          <a:xfrm>
            <a:off x="4617720" y="301815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9" name="Text Box 27"/>
          <p:cNvSpPr txBox="1">
            <a:spLocks noChangeArrowheads="1"/>
          </p:cNvSpPr>
          <p:nvPr/>
        </p:nvSpPr>
        <p:spPr bwMode="auto">
          <a:xfrm>
            <a:off x="1249045" y="3764280"/>
            <a:ext cx="320675" cy="366713"/>
          </a:xfrm>
          <a:prstGeom prst="rect">
            <a:avLst/>
          </a:prstGeom>
          <a:noFill/>
          <a:ln w="9525">
            <a:noFill/>
            <a:miter lim="800000"/>
            <a:headEnd/>
            <a:tailEnd/>
          </a:ln>
        </p:spPr>
        <p:txBody>
          <a:bodyPr wrap="none">
            <a:spAutoFit/>
          </a:bodyPr>
          <a:lstStyle/>
          <a:p>
            <a:r>
              <a:rPr lang="en-US" i="1">
                <a:solidFill>
                  <a:schemeClr val="folHlink"/>
                </a:solidFill>
              </a:rPr>
              <a:t>A</a:t>
            </a:r>
          </a:p>
        </p:txBody>
      </p:sp>
      <p:sp>
        <p:nvSpPr>
          <p:cNvPr id="20" name="Text Box 28"/>
          <p:cNvSpPr txBox="1">
            <a:spLocks noChangeArrowheads="1"/>
          </p:cNvSpPr>
          <p:nvPr/>
        </p:nvSpPr>
        <p:spPr bwMode="auto">
          <a:xfrm>
            <a:off x="4160520" y="5364480"/>
            <a:ext cx="319088" cy="366713"/>
          </a:xfrm>
          <a:prstGeom prst="rect">
            <a:avLst/>
          </a:prstGeom>
          <a:noFill/>
          <a:ln w="9525">
            <a:noFill/>
            <a:miter lim="800000"/>
            <a:headEnd/>
            <a:tailEnd/>
          </a:ln>
        </p:spPr>
        <p:txBody>
          <a:bodyPr wrap="none">
            <a:spAutoFit/>
          </a:bodyPr>
          <a:lstStyle/>
          <a:p>
            <a:r>
              <a:rPr lang="en-US" i="1">
                <a:solidFill>
                  <a:schemeClr val="folHlink"/>
                </a:solidFill>
              </a:rPr>
              <a:t>C</a:t>
            </a:r>
          </a:p>
        </p:txBody>
      </p:sp>
      <p:sp>
        <p:nvSpPr>
          <p:cNvPr id="21" name="Text Box 29"/>
          <p:cNvSpPr txBox="1">
            <a:spLocks noChangeArrowheads="1"/>
          </p:cNvSpPr>
          <p:nvPr/>
        </p:nvSpPr>
        <p:spPr bwMode="auto">
          <a:xfrm>
            <a:off x="2103120" y="5364480"/>
            <a:ext cx="319088" cy="366713"/>
          </a:xfrm>
          <a:prstGeom prst="rect">
            <a:avLst/>
          </a:prstGeom>
          <a:noFill/>
          <a:ln w="9525">
            <a:noFill/>
            <a:miter lim="800000"/>
            <a:headEnd/>
            <a:tailEnd/>
          </a:ln>
        </p:spPr>
        <p:txBody>
          <a:bodyPr wrap="none">
            <a:spAutoFit/>
          </a:bodyPr>
          <a:lstStyle/>
          <a:p>
            <a:r>
              <a:rPr lang="en-US" i="1">
                <a:solidFill>
                  <a:schemeClr val="folHlink"/>
                </a:solidFill>
              </a:rPr>
              <a:t>B</a:t>
            </a:r>
          </a:p>
        </p:txBody>
      </p:sp>
      <p:sp>
        <p:nvSpPr>
          <p:cNvPr id="22" name="Text Box 30"/>
          <p:cNvSpPr txBox="1">
            <a:spLocks noChangeArrowheads="1"/>
          </p:cNvSpPr>
          <p:nvPr/>
        </p:nvSpPr>
        <p:spPr bwMode="auto">
          <a:xfrm>
            <a:off x="4998720" y="3764280"/>
            <a:ext cx="339725" cy="366713"/>
          </a:xfrm>
          <a:prstGeom prst="rect">
            <a:avLst/>
          </a:prstGeom>
          <a:noFill/>
          <a:ln w="9525">
            <a:noFill/>
            <a:miter lim="800000"/>
            <a:headEnd/>
            <a:tailEnd/>
          </a:ln>
        </p:spPr>
        <p:txBody>
          <a:bodyPr wrap="none">
            <a:spAutoFit/>
          </a:bodyPr>
          <a:lstStyle/>
          <a:p>
            <a:r>
              <a:rPr lang="en-US" i="1">
                <a:solidFill>
                  <a:schemeClr val="folHlink"/>
                </a:solidFill>
              </a:rPr>
              <a:t>D</a:t>
            </a:r>
          </a:p>
        </p:txBody>
      </p:sp>
      <p:sp>
        <p:nvSpPr>
          <p:cNvPr id="23" name="Text Box 31"/>
          <p:cNvSpPr txBox="1">
            <a:spLocks noChangeArrowheads="1"/>
          </p:cNvSpPr>
          <p:nvPr/>
        </p:nvSpPr>
        <p:spPr bwMode="auto">
          <a:xfrm>
            <a:off x="3611245" y="2011680"/>
            <a:ext cx="312738" cy="366713"/>
          </a:xfrm>
          <a:prstGeom prst="rect">
            <a:avLst/>
          </a:prstGeom>
          <a:noFill/>
          <a:ln w="9525">
            <a:noFill/>
            <a:miter lim="800000"/>
            <a:headEnd/>
            <a:tailEnd/>
          </a:ln>
        </p:spPr>
        <p:txBody>
          <a:bodyPr wrap="none">
            <a:spAutoFit/>
          </a:bodyPr>
          <a:lstStyle/>
          <a:p>
            <a:r>
              <a:rPr lang="en-US" i="1">
                <a:solidFill>
                  <a:schemeClr val="folHlink"/>
                </a:solidFill>
              </a:rPr>
              <a:t>E</a:t>
            </a:r>
          </a:p>
        </p:txBody>
      </p:sp>
      <p:sp>
        <p:nvSpPr>
          <p:cNvPr id="24" name="Rectangle 32"/>
          <p:cNvSpPr>
            <a:spLocks noChangeArrowheads="1"/>
          </p:cNvSpPr>
          <p:nvPr/>
        </p:nvSpPr>
        <p:spPr bwMode="auto">
          <a:xfrm rot="1846120">
            <a:off x="1722120" y="345948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 name="Rectangle 33"/>
          <p:cNvSpPr>
            <a:spLocks noChangeArrowheads="1"/>
          </p:cNvSpPr>
          <p:nvPr/>
        </p:nvSpPr>
        <p:spPr bwMode="auto">
          <a:xfrm rot="-1928147">
            <a:off x="4541520" y="345948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 name="Rectangle 34"/>
          <p:cNvSpPr>
            <a:spLocks noChangeArrowheads="1"/>
          </p:cNvSpPr>
          <p:nvPr/>
        </p:nvSpPr>
        <p:spPr bwMode="auto">
          <a:xfrm rot="3908353">
            <a:off x="4198620" y="4716780"/>
            <a:ext cx="3810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3" name="Rectangle 28"/>
          <p:cNvSpPr txBox="1">
            <a:spLocks noChangeArrowheads="1"/>
          </p:cNvSpPr>
          <p:nvPr/>
        </p:nvSpPr>
        <p:spPr>
          <a:xfrm>
            <a:off x="5759896" y="1639416"/>
            <a:ext cx="3276600" cy="37338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400" b="1" i="0" u="sng" strike="noStrike" kern="1200" cap="none" spc="0" normalizeH="0" baseline="0" noProof="0" dirty="0">
                <a:ln>
                  <a:noFill/>
                </a:ln>
                <a:solidFill>
                  <a:schemeClr val="tx2"/>
                </a:solidFill>
                <a:effectLst/>
                <a:uLnTx/>
                <a:uFillTx/>
                <a:latin typeface="+mn-lt"/>
                <a:ea typeface="+mn-ea"/>
                <a:cs typeface="+mn-cs"/>
              </a:rPr>
              <a:t>Pros: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Dedicated links;</a:t>
            </a:r>
          </a:p>
          <a:p>
            <a:pPr marL="548640" marR="0" lvl="1" indent="-274320" algn="l" defTabSz="914400" rtl="0" eaLnBrk="1" fontAlgn="auto" latinLnBrk="0" hangingPunct="1">
              <a:lnSpc>
                <a:spcPct val="100000"/>
              </a:lnSpc>
              <a:spcBef>
                <a:spcPts val="500"/>
              </a:spcBef>
              <a:spcAft>
                <a:spcPts val="0"/>
              </a:spcAft>
              <a:buClr>
                <a:schemeClr val="accent2"/>
              </a:buClr>
              <a:buSzPct val="76000"/>
              <a:tabLst/>
              <a:defRPr/>
            </a:pPr>
            <a:r>
              <a:rPr lang="en-US" sz="2000" dirty="0">
                <a:solidFill>
                  <a:schemeClr val="tx2"/>
                </a:solidFill>
              </a:rPr>
              <a:t>	</a:t>
            </a:r>
            <a:r>
              <a:rPr kumimoji="0" lang="en-US" sz="2000" b="0" i="0" u="none" strike="noStrike" kern="1200" cap="none" spc="0" normalizeH="0" baseline="0" noProof="0" dirty="0">
                <a:ln>
                  <a:noFill/>
                </a:ln>
                <a:solidFill>
                  <a:schemeClr val="tx2"/>
                </a:solidFill>
                <a:effectLst/>
                <a:uLnTx/>
                <a:uFillTx/>
                <a:latin typeface="+mn-lt"/>
                <a:ea typeface="+mn-ea"/>
                <a:cs typeface="+mn-cs"/>
              </a:rPr>
              <a:t>n(n-1)/2 links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Robustness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Privacy</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Easy to identify fault</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400" b="1" i="0" u="sng" strike="noStrike" kern="1200" cap="none" spc="0" normalizeH="0" baseline="0" noProof="0" dirty="0">
                <a:ln>
                  <a:noFill/>
                </a:ln>
                <a:solidFill>
                  <a:schemeClr val="tx2"/>
                </a:solidFill>
                <a:effectLst/>
                <a:uLnTx/>
                <a:uFillTx/>
                <a:latin typeface="+mn-lt"/>
                <a:ea typeface="+mn-ea"/>
                <a:cs typeface="+mn-cs"/>
              </a:rPr>
              <a:t>Cons: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A lot of cabling</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I/O ports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Difficult to move</a:t>
            </a:r>
          </a:p>
        </p:txBody>
      </p:sp>
    </p:spTree>
    <p:extLst>
      <p:ext uri="{BB962C8B-B14F-4D97-AF65-F5344CB8AC3E}">
        <p14:creationId xmlns:p14="http://schemas.microsoft.com/office/powerpoint/2010/main" xmlns="" val="8614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3.33333E-6 0 L 0.25833 0.2 " pathEditMode="relative" ptsTypes="AA">
                                      <p:cBhvr>
                                        <p:cTn id="10" dur="1000" fill="hold"/>
                                        <p:tgtEl>
                                          <p:spTgt spid="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0"/>
                            </p:stCondLst>
                            <p:childTnLst>
                              <p:par>
                                <p:cTn id="20" presetID="0" presetClass="path" presetSubtype="0" fill="hold" grpId="1" nodeType="afterEffect">
                                  <p:stCondLst>
                                    <p:cond delay="0"/>
                                  </p:stCondLst>
                                  <p:childTnLst>
                                    <p:animMotion origin="layout" path="M 1.11022E-16 4.44444E-6 L -0.10833 -0.35556 " pathEditMode="relative" ptsTypes="AA">
                                      <p:cBhvr>
                                        <p:cTn id="21" dur="1000" fill="hold"/>
                                        <p:tgtEl>
                                          <p:spTgt spid="26"/>
                                        </p:tgtEl>
                                        <p:attrNameLst>
                                          <p:attrName>ppt_x</p:attrName>
                                          <p:attrName>ppt_y</p:attrName>
                                        </p:attrNameLst>
                                      </p:cBhvr>
                                    </p:animMotion>
                                  </p:childTnLst>
                                </p:cTn>
                              </p:par>
                              <p:par>
                                <p:cTn id="22" presetID="0" presetClass="path" presetSubtype="0" fill="hold" grpId="1" nodeType="withEffect">
                                  <p:stCondLst>
                                    <p:cond delay="0"/>
                                  </p:stCondLst>
                                  <p:childTnLst>
                                    <p:animMotion origin="layout" path="M -3.33333E-6 0 L -0.25833 0.2 " pathEditMode="relative" ptsTypes="AA">
                                      <p:cBhvr>
                                        <p:cTn id="23" dur="1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P spid="25" grpId="1" animBg="1"/>
      <p:bldP spid="26" grpId="0" animBg="1"/>
      <p:bldP spid="2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title" idx="4294967295"/>
          </p:nvPr>
        </p:nvSpPr>
        <p:spPr>
          <a:xfrm>
            <a:off x="457200" y="332656"/>
            <a:ext cx="8229600" cy="746720"/>
          </a:xfrm>
        </p:spPr>
        <p:txBody>
          <a:bodyPr anchor="b">
            <a:normAutofit fontScale="90000"/>
          </a:bodyPr>
          <a:lstStyle/>
          <a:p>
            <a:pPr>
              <a:defRPr/>
            </a:pPr>
            <a:r>
              <a:rPr lang="en-US" dirty="0">
                <a:solidFill>
                  <a:schemeClr val="tx2"/>
                </a:solidFill>
                <a:latin typeface="Arial" pitchFamily="34" charset="0"/>
                <a:cs typeface="Arial" pitchFamily="34" charset="0"/>
              </a:rPr>
              <a:t>Data Communication: Motivation</a:t>
            </a:r>
            <a:endParaRPr lang="en-US" dirty="0">
              <a:latin typeface="Arial" pitchFamily="34" charset="0"/>
              <a:cs typeface="Arial" pitchFamily="34" charset="0"/>
            </a:endParaRPr>
          </a:p>
        </p:txBody>
      </p:sp>
      <p:sp>
        <p:nvSpPr>
          <p:cNvPr id="5" name="Rectangle 9"/>
          <p:cNvSpPr txBox="1">
            <a:spLocks noChangeArrowheads="1"/>
          </p:cNvSpPr>
          <p:nvPr/>
        </p:nvSpPr>
        <p:spPr>
          <a:xfrm>
            <a:off x="457200" y="1371600"/>
            <a:ext cx="6491064" cy="16253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Arial" pitchFamily="34" charset="0"/>
                <a:cs typeface="Arial" pitchFamily="34" charset="0"/>
              </a:rPr>
              <a:t>Efficient way to share resources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Arial" pitchFamily="34" charset="0"/>
                <a:cs typeface="Arial" pitchFamily="34" charset="0"/>
              </a:rPr>
              <a:t>Cost – less expensive</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Arial" pitchFamily="34" charset="0"/>
                <a:cs typeface="Arial" pitchFamily="34" charset="0"/>
              </a:rPr>
              <a:t>Accessibility – easier </a:t>
            </a:r>
          </a:p>
        </p:txBody>
      </p:sp>
      <p:pic>
        <p:nvPicPr>
          <p:cNvPr id="6" name="Picture 4" descr="Picture1"/>
          <p:cNvPicPr>
            <a:picLocks noChangeAspect="1" noChangeArrowheads="1"/>
          </p:cNvPicPr>
          <p:nvPr/>
        </p:nvPicPr>
        <p:blipFill>
          <a:blip r:embed="rId2" cstate="print"/>
          <a:srcRect t="17647" r="35484" b="18823"/>
          <a:stretch>
            <a:fillRect/>
          </a:stretch>
        </p:blipFill>
        <p:spPr bwMode="auto">
          <a:xfrm>
            <a:off x="6981899" y="1412776"/>
            <a:ext cx="1406525" cy="1371600"/>
          </a:xfrm>
          <a:prstGeom prst="rect">
            <a:avLst/>
          </a:prstGeom>
          <a:noFill/>
          <a:ln w="9525">
            <a:noFill/>
            <a:miter lim="800000"/>
            <a:headEnd/>
            <a:tailEnd/>
          </a:ln>
        </p:spPr>
      </p:pic>
      <p:pic>
        <p:nvPicPr>
          <p:cNvPr id="7" name="Picture 5" descr="images"/>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42769" y="3212976"/>
            <a:ext cx="1617663" cy="1752600"/>
          </a:xfrm>
          <a:prstGeom prst="rect">
            <a:avLst/>
          </a:prstGeom>
          <a:noFill/>
          <a:ln w="9525">
            <a:noFill/>
            <a:miter lim="800000"/>
            <a:headEnd/>
            <a:tailEnd/>
          </a:ln>
        </p:spPr>
      </p:pic>
      <p:sp>
        <p:nvSpPr>
          <p:cNvPr id="8" name="Rectangle 9"/>
          <p:cNvSpPr txBox="1">
            <a:spLocks noChangeArrowheads="1"/>
          </p:cNvSpPr>
          <p:nvPr/>
        </p:nvSpPr>
        <p:spPr>
          <a:xfrm>
            <a:off x="467544" y="3129880"/>
            <a:ext cx="6264696" cy="2891408"/>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Arial" pitchFamily="34" charset="0"/>
                <a:cs typeface="Arial" pitchFamily="34" charset="0"/>
              </a:rPr>
              <a:t>Efficient way to exchange information</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Arial" pitchFamily="34" charset="0"/>
                <a:cs typeface="Arial" pitchFamily="34" charset="0"/>
              </a:rPr>
              <a:t>Time – faster </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Arial" pitchFamily="34" charset="0"/>
                <a:cs typeface="Arial" pitchFamily="34" charset="0"/>
              </a:rPr>
              <a:t>Size – bigger </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Arial" pitchFamily="34" charset="0"/>
                <a:cs typeface="Arial" pitchFamily="34" charset="0"/>
              </a:rPr>
              <a:t>Correctness – more accurate </a:t>
            </a:r>
          </a:p>
        </p:txBody>
      </p:sp>
    </p:spTree>
    <p:extLst>
      <p:ext uri="{BB962C8B-B14F-4D97-AF65-F5344CB8AC3E}">
        <p14:creationId xmlns:p14="http://schemas.microsoft.com/office/powerpoint/2010/main" xmlns="" val="254881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90600" y="2590800"/>
            <a:ext cx="2590800" cy="1828800"/>
            <a:chOff x="1008" y="1680"/>
            <a:chExt cx="1632" cy="1152"/>
          </a:xfrm>
        </p:grpSpPr>
        <p:sp>
          <p:nvSpPr>
            <p:cNvPr id="3" name="Line 5"/>
            <p:cNvSpPr>
              <a:spLocks noChangeShapeType="1"/>
            </p:cNvSpPr>
            <p:nvPr/>
          </p:nvSpPr>
          <p:spPr bwMode="auto">
            <a:xfrm>
              <a:off x="1056" y="1680"/>
              <a:ext cx="768" cy="528"/>
            </a:xfrm>
            <a:prstGeom prst="line">
              <a:avLst/>
            </a:prstGeom>
            <a:noFill/>
            <a:ln w="38100">
              <a:solidFill>
                <a:schemeClr val="tx1"/>
              </a:solidFill>
              <a:round/>
              <a:headEnd/>
              <a:tailEnd/>
            </a:ln>
          </p:spPr>
          <p:txBody>
            <a:bodyPr/>
            <a:lstStyle/>
            <a:p>
              <a:endParaRPr lang="en-US"/>
            </a:p>
          </p:txBody>
        </p:sp>
        <p:sp>
          <p:nvSpPr>
            <p:cNvPr id="4" name="Line 6"/>
            <p:cNvSpPr>
              <a:spLocks noChangeShapeType="1"/>
            </p:cNvSpPr>
            <p:nvPr/>
          </p:nvSpPr>
          <p:spPr bwMode="auto">
            <a:xfrm flipV="1">
              <a:off x="1824" y="1680"/>
              <a:ext cx="768" cy="528"/>
            </a:xfrm>
            <a:prstGeom prst="line">
              <a:avLst/>
            </a:prstGeom>
            <a:noFill/>
            <a:ln w="38100">
              <a:solidFill>
                <a:schemeClr val="tx1"/>
              </a:solidFill>
              <a:round/>
              <a:headEnd/>
              <a:tailEnd/>
            </a:ln>
          </p:spPr>
          <p:txBody>
            <a:bodyPr/>
            <a:lstStyle/>
            <a:p>
              <a:endParaRPr lang="en-US"/>
            </a:p>
          </p:txBody>
        </p:sp>
        <p:sp>
          <p:nvSpPr>
            <p:cNvPr id="5" name="Line 7"/>
            <p:cNvSpPr>
              <a:spLocks noChangeShapeType="1"/>
            </p:cNvSpPr>
            <p:nvPr/>
          </p:nvSpPr>
          <p:spPr bwMode="auto">
            <a:xfrm flipH="1">
              <a:off x="1008" y="2208"/>
              <a:ext cx="816" cy="624"/>
            </a:xfrm>
            <a:prstGeom prst="line">
              <a:avLst/>
            </a:prstGeom>
            <a:noFill/>
            <a:ln w="38100">
              <a:solidFill>
                <a:schemeClr val="tx1"/>
              </a:solidFill>
              <a:round/>
              <a:headEnd/>
              <a:tailEnd/>
            </a:ln>
          </p:spPr>
          <p:txBody>
            <a:bodyPr/>
            <a:lstStyle/>
            <a:p>
              <a:endParaRPr lang="en-US"/>
            </a:p>
          </p:txBody>
        </p:sp>
        <p:sp>
          <p:nvSpPr>
            <p:cNvPr id="6" name="Line 8"/>
            <p:cNvSpPr>
              <a:spLocks noChangeShapeType="1"/>
            </p:cNvSpPr>
            <p:nvPr/>
          </p:nvSpPr>
          <p:spPr bwMode="auto">
            <a:xfrm flipH="1" flipV="1">
              <a:off x="1824" y="2208"/>
              <a:ext cx="816" cy="624"/>
            </a:xfrm>
            <a:prstGeom prst="line">
              <a:avLst/>
            </a:prstGeom>
            <a:noFill/>
            <a:ln w="38100">
              <a:solidFill>
                <a:schemeClr val="tx1"/>
              </a:solidFill>
              <a:round/>
              <a:headEnd/>
              <a:tailEnd/>
            </a:ln>
          </p:spPr>
          <p:txBody>
            <a:bodyPr/>
            <a:lstStyle/>
            <a:p>
              <a:endParaRPr lang="en-US"/>
            </a:p>
          </p:txBody>
        </p:sp>
      </p:grpSp>
      <p:sp>
        <p:nvSpPr>
          <p:cNvPr id="7" name="Rectangle 9"/>
          <p:cNvSpPr>
            <a:spLocks noGrp="1" noChangeArrowheads="1"/>
          </p:cNvSpPr>
          <p:nvPr>
            <p:ph type="title"/>
          </p:nvPr>
        </p:nvSpPr>
        <p:spPr>
          <a:xfrm>
            <a:off x="457200" y="152400"/>
            <a:ext cx="8229600" cy="828328"/>
          </a:xfrm>
        </p:spPr>
        <p:txBody>
          <a:bodyPr/>
          <a:lstStyle/>
          <a:p>
            <a:pPr eaLnBrk="1" hangingPunct="1">
              <a:defRPr/>
            </a:pPr>
            <a:r>
              <a:rPr lang="en-US" dirty="0">
                <a:solidFill>
                  <a:schemeClr val="tx2"/>
                </a:solidFill>
                <a:latin typeface="Arial" pitchFamily="34" charset="0"/>
                <a:cs typeface="Arial" pitchFamily="34" charset="0"/>
              </a:rPr>
              <a:t>Star Topology</a:t>
            </a:r>
          </a:p>
        </p:txBody>
      </p:sp>
      <p:sp>
        <p:nvSpPr>
          <p:cNvPr id="8" name="Rectangle 22"/>
          <p:cNvSpPr txBox="1">
            <a:spLocks noChangeArrowheads="1"/>
          </p:cNvSpPr>
          <p:nvPr/>
        </p:nvSpPr>
        <p:spPr>
          <a:xfrm>
            <a:off x="4648200" y="1371600"/>
            <a:ext cx="4038600" cy="4953000"/>
          </a:xfrm>
          <a:prstGeom prst="rect">
            <a:avLst/>
          </a:prstGeom>
        </p:spPr>
        <p:txBody>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r>
              <a:rPr kumimoji="0" lang="en-US" sz="2600" b="1" i="0" u="sng" strike="noStrike" kern="1200" cap="none" spc="0" normalizeH="0" baseline="0" noProof="0">
                <a:ln>
                  <a:noFill/>
                </a:ln>
                <a:solidFill>
                  <a:schemeClr val="tx2"/>
                </a:solidFill>
                <a:effectLst/>
                <a:uLnTx/>
                <a:uFillTx/>
                <a:latin typeface="+mn-lt"/>
                <a:ea typeface="+mn-ea"/>
                <a:cs typeface="+mn-cs"/>
              </a:rPr>
              <a:t>Pros:</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One I/O port per device</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Little cabling</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Easy to install</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Robustness</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Easy to identify fault</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r>
              <a:rPr kumimoji="0" lang="en-US" sz="2600" b="1" i="0" u="sng" strike="noStrike" kern="1200" cap="none" spc="0" normalizeH="0" baseline="0" noProof="0">
                <a:ln>
                  <a:noFill/>
                </a:ln>
                <a:solidFill>
                  <a:schemeClr val="tx2"/>
                </a:solidFill>
                <a:effectLst/>
                <a:uLnTx/>
                <a:uFillTx/>
                <a:latin typeface="+mn-lt"/>
                <a:ea typeface="+mn-ea"/>
                <a:cs typeface="+mn-cs"/>
              </a:rPr>
              <a:t>Cons:</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Single point of failure</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More cabling still required</a:t>
            </a:r>
          </a:p>
        </p:txBody>
      </p:sp>
      <p:sp>
        <p:nvSpPr>
          <p:cNvPr id="9" name="laptop"/>
          <p:cNvSpPr>
            <a:spLocks noEditPoints="1" noChangeArrowheads="1"/>
          </p:cNvSpPr>
          <p:nvPr/>
        </p:nvSpPr>
        <p:spPr bwMode="auto">
          <a:xfrm>
            <a:off x="5334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 name="laptop"/>
          <p:cNvSpPr>
            <a:spLocks noEditPoints="1" noChangeArrowheads="1"/>
          </p:cNvSpPr>
          <p:nvPr/>
        </p:nvSpPr>
        <p:spPr bwMode="auto">
          <a:xfrm>
            <a:off x="30480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1" name="laptop"/>
          <p:cNvSpPr>
            <a:spLocks noEditPoints="1" noChangeArrowheads="1"/>
          </p:cNvSpPr>
          <p:nvPr/>
        </p:nvSpPr>
        <p:spPr bwMode="auto">
          <a:xfrm>
            <a:off x="533400" y="213360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2" name="laptop"/>
          <p:cNvSpPr>
            <a:spLocks noEditPoints="1" noChangeArrowheads="1"/>
          </p:cNvSpPr>
          <p:nvPr/>
        </p:nvSpPr>
        <p:spPr bwMode="auto">
          <a:xfrm>
            <a:off x="3048000" y="390207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3" name="Rectangle 14"/>
          <p:cNvSpPr>
            <a:spLocks noChangeArrowheads="1"/>
          </p:cNvSpPr>
          <p:nvPr/>
        </p:nvSpPr>
        <p:spPr bwMode="auto">
          <a:xfrm>
            <a:off x="1828800" y="3276600"/>
            <a:ext cx="838200" cy="381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b="1" dirty="0">
                <a:solidFill>
                  <a:schemeClr val="bg1">
                    <a:lumMod val="95000"/>
                  </a:schemeClr>
                </a:solidFill>
              </a:rPr>
              <a:t>Hub</a:t>
            </a:r>
          </a:p>
        </p:txBody>
      </p:sp>
    </p:spTree>
    <p:extLst>
      <p:ext uri="{BB962C8B-B14F-4D97-AF65-F5344CB8AC3E}">
        <p14:creationId xmlns:p14="http://schemas.microsoft.com/office/powerpoint/2010/main" xmlns="" val="20073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972344"/>
          </a:xfrm>
        </p:spPr>
        <p:txBody>
          <a:bodyPr/>
          <a:lstStyle/>
          <a:p>
            <a:pPr>
              <a:defRPr/>
            </a:pPr>
            <a:r>
              <a:rPr lang="en-US" dirty="0">
                <a:solidFill>
                  <a:schemeClr val="tx2"/>
                </a:solidFill>
                <a:latin typeface="Arial" pitchFamily="34" charset="0"/>
                <a:cs typeface="Arial" pitchFamily="34" charset="0"/>
              </a:rPr>
              <a:t>Bus Topology</a:t>
            </a:r>
            <a:endParaRPr lang="en-US" dirty="0"/>
          </a:p>
        </p:txBody>
      </p:sp>
      <p:sp>
        <p:nvSpPr>
          <p:cNvPr id="3" name="Rectangle 3"/>
          <p:cNvSpPr txBox="1">
            <a:spLocks noChangeArrowheads="1"/>
          </p:cNvSpPr>
          <p:nvPr/>
        </p:nvSpPr>
        <p:spPr>
          <a:xfrm>
            <a:off x="4648200" y="1371600"/>
            <a:ext cx="4038600" cy="47244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1" i="0" u="sng" strike="noStrike" kern="1200" cap="none" spc="0" normalizeH="0" baseline="0" noProof="0">
                <a:ln>
                  <a:noFill/>
                </a:ln>
                <a:solidFill>
                  <a:schemeClr val="tx2"/>
                </a:solidFill>
                <a:effectLst/>
                <a:uLnTx/>
                <a:uFillTx/>
                <a:latin typeface="+mn-lt"/>
                <a:ea typeface="+mn-ea"/>
                <a:cs typeface="+mn-cs"/>
              </a:rPr>
              <a:t>Pros: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Little cabling</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Easy to install</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1" i="0" u="sng" strike="noStrike" kern="1200" cap="none" spc="0" normalizeH="0" baseline="0" noProof="0">
                <a:ln>
                  <a:noFill/>
                </a:ln>
                <a:solidFill>
                  <a:schemeClr val="tx2"/>
                </a:solidFill>
                <a:effectLst/>
                <a:uLnTx/>
                <a:uFillTx/>
                <a:latin typeface="+mn-lt"/>
                <a:ea typeface="+mn-ea"/>
                <a:cs typeface="+mn-cs"/>
              </a:rPr>
              <a:t>Cons: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Difficult to modify</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Difficult to isolate fault</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a:ln>
                  <a:noFill/>
                </a:ln>
                <a:solidFill>
                  <a:schemeClr val="tx2"/>
                </a:solidFill>
                <a:effectLst/>
                <a:uLnTx/>
                <a:uFillTx/>
                <a:latin typeface="+mn-lt"/>
                <a:ea typeface="+mn-ea"/>
                <a:cs typeface="+mn-cs"/>
              </a:rPr>
              <a:t>Break in the bus cable stops all transmission</a:t>
            </a:r>
          </a:p>
        </p:txBody>
      </p:sp>
      <p:grpSp>
        <p:nvGrpSpPr>
          <p:cNvPr id="4" name="Group 4"/>
          <p:cNvGrpSpPr>
            <a:grpSpLocks/>
          </p:cNvGrpSpPr>
          <p:nvPr/>
        </p:nvGrpSpPr>
        <p:grpSpPr bwMode="auto">
          <a:xfrm>
            <a:off x="533400" y="1981200"/>
            <a:ext cx="3711575" cy="1423988"/>
            <a:chOff x="336" y="1248"/>
            <a:chExt cx="2338" cy="897"/>
          </a:xfrm>
        </p:grpSpPr>
        <p:sp>
          <p:nvSpPr>
            <p:cNvPr id="5" name="Rectangle 5"/>
            <p:cNvSpPr>
              <a:spLocks noChangeArrowheads="1"/>
            </p:cNvSpPr>
            <p:nvPr/>
          </p:nvSpPr>
          <p:spPr bwMode="auto">
            <a:xfrm>
              <a:off x="371" y="2076"/>
              <a:ext cx="2269" cy="47"/>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en-US"/>
            </a:p>
          </p:txBody>
        </p:sp>
        <p:grpSp>
          <p:nvGrpSpPr>
            <p:cNvPr id="6" name="Group 6"/>
            <p:cNvGrpSpPr>
              <a:grpSpLocks/>
            </p:cNvGrpSpPr>
            <p:nvPr/>
          </p:nvGrpSpPr>
          <p:grpSpPr bwMode="auto">
            <a:xfrm>
              <a:off x="762" y="1490"/>
              <a:ext cx="172" cy="655"/>
              <a:chOff x="1344" y="1680"/>
              <a:chExt cx="240" cy="912"/>
            </a:xfrm>
          </p:grpSpPr>
          <p:sp>
            <p:nvSpPr>
              <p:cNvPr id="18" name="Rectangle 7"/>
              <p:cNvSpPr>
                <a:spLocks noChangeArrowheads="1"/>
              </p:cNvSpPr>
              <p:nvPr/>
            </p:nvSpPr>
            <p:spPr bwMode="auto">
              <a:xfrm>
                <a:off x="1440" y="1680"/>
                <a:ext cx="46"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9" name="Rectangle 8"/>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7" name="Group 9"/>
            <p:cNvGrpSpPr>
              <a:grpSpLocks/>
            </p:cNvGrpSpPr>
            <p:nvPr/>
          </p:nvGrpSpPr>
          <p:grpSpPr bwMode="auto">
            <a:xfrm>
              <a:off x="1417" y="1490"/>
              <a:ext cx="173" cy="655"/>
              <a:chOff x="1344" y="1680"/>
              <a:chExt cx="240" cy="912"/>
            </a:xfrm>
          </p:grpSpPr>
          <p:sp>
            <p:nvSpPr>
              <p:cNvPr id="16" name="Rectangle 10"/>
              <p:cNvSpPr>
                <a:spLocks noChangeArrowheads="1"/>
              </p:cNvSpPr>
              <p:nvPr/>
            </p:nvSpPr>
            <p:spPr bwMode="auto">
              <a:xfrm>
                <a:off x="1440" y="1680"/>
                <a:ext cx="50"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7" name="Rectangle 11"/>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grpSp>
          <p:nvGrpSpPr>
            <p:cNvPr id="8" name="Group 12"/>
            <p:cNvGrpSpPr>
              <a:grpSpLocks/>
            </p:cNvGrpSpPr>
            <p:nvPr/>
          </p:nvGrpSpPr>
          <p:grpSpPr bwMode="auto">
            <a:xfrm>
              <a:off x="2073" y="1490"/>
              <a:ext cx="172" cy="655"/>
              <a:chOff x="1344" y="1680"/>
              <a:chExt cx="240" cy="912"/>
            </a:xfrm>
          </p:grpSpPr>
          <p:sp>
            <p:nvSpPr>
              <p:cNvPr id="14" name="Rectangle 13"/>
              <p:cNvSpPr>
                <a:spLocks noChangeArrowheads="1"/>
              </p:cNvSpPr>
              <p:nvPr/>
            </p:nvSpPr>
            <p:spPr bwMode="auto">
              <a:xfrm>
                <a:off x="1440" y="1680"/>
                <a:ext cx="46" cy="8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5" name="Rectangle 14"/>
              <p:cNvSpPr>
                <a:spLocks noChangeArrowheads="1"/>
              </p:cNvSpPr>
              <p:nvPr/>
            </p:nvSpPr>
            <p:spPr bwMode="auto">
              <a:xfrm>
                <a:off x="1344" y="2449"/>
                <a:ext cx="240" cy="14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grpSp>
        <p:sp>
          <p:nvSpPr>
            <p:cNvPr id="9" name="laptop"/>
            <p:cNvSpPr>
              <a:spLocks noEditPoints="1" noChangeArrowheads="1"/>
            </p:cNvSpPr>
            <p:nvPr/>
          </p:nvSpPr>
          <p:spPr bwMode="auto">
            <a:xfrm>
              <a:off x="624" y="1248"/>
              <a:ext cx="448"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36 w 21600"/>
                <a:gd name="T25" fmla="*/ 1853 h 21600"/>
                <a:gd name="T26" fmla="*/ 17309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 name="Rectangle 16"/>
            <p:cNvSpPr>
              <a:spLocks noChangeArrowheads="1"/>
            </p:cNvSpPr>
            <p:nvPr/>
          </p:nvSpPr>
          <p:spPr bwMode="auto">
            <a:xfrm>
              <a:off x="336" y="2042"/>
              <a:ext cx="35" cy="10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11" name="Rectangle 17"/>
            <p:cNvSpPr>
              <a:spLocks noChangeArrowheads="1"/>
            </p:cNvSpPr>
            <p:nvPr/>
          </p:nvSpPr>
          <p:spPr bwMode="auto">
            <a:xfrm>
              <a:off x="2640" y="2042"/>
              <a:ext cx="34" cy="10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12" name="laptop"/>
            <p:cNvSpPr>
              <a:spLocks noEditPoints="1" noChangeArrowheads="1"/>
            </p:cNvSpPr>
            <p:nvPr/>
          </p:nvSpPr>
          <p:spPr bwMode="auto">
            <a:xfrm>
              <a:off x="1279" y="1248"/>
              <a:ext cx="449"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26 w 21600"/>
                <a:gd name="T25" fmla="*/ 1853 h 21600"/>
                <a:gd name="T26" fmla="*/ 17318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3" name="laptop"/>
            <p:cNvSpPr>
              <a:spLocks noEditPoints="1" noChangeArrowheads="1"/>
            </p:cNvSpPr>
            <p:nvPr/>
          </p:nvSpPr>
          <p:spPr bwMode="auto">
            <a:xfrm>
              <a:off x="1935" y="1248"/>
              <a:ext cx="448" cy="338"/>
            </a:xfrm>
            <a:custGeom>
              <a:avLst/>
              <a:gdLst>
                <a:gd name="T0" fmla="*/ 1 w 21600"/>
                <a:gd name="T1" fmla="*/ 0 h 21600"/>
                <a:gd name="T2" fmla="*/ 1 w 21600"/>
                <a:gd name="T3" fmla="*/ 2 h 21600"/>
                <a:gd name="T4" fmla="*/ 8 w 21600"/>
                <a:gd name="T5" fmla="*/ 0 h 21600"/>
                <a:gd name="T6" fmla="*/ 8 w 21600"/>
                <a:gd name="T7" fmla="*/ 2 h 21600"/>
                <a:gd name="T8" fmla="*/ 5 w 21600"/>
                <a:gd name="T9" fmla="*/ 0 h 21600"/>
                <a:gd name="T10" fmla="*/ 5 w 21600"/>
                <a:gd name="T11" fmla="*/ 5 h 21600"/>
                <a:gd name="T12" fmla="*/ 0 w 21600"/>
                <a:gd name="T13" fmla="*/ 5 h 21600"/>
                <a:gd name="T14" fmla="*/ 9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4436 w 21600"/>
                <a:gd name="T25" fmla="*/ 1853 h 21600"/>
                <a:gd name="T26" fmla="*/ 17309 w 21600"/>
                <a:gd name="T27" fmla="*/ 123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xmlns="" val="349756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a:spLocks/>
          </p:cNvSpPr>
          <p:nvPr/>
        </p:nvSpPr>
        <p:spPr bwMode="auto">
          <a:xfrm>
            <a:off x="1143000" y="1944960"/>
            <a:ext cx="4953000" cy="1524000"/>
          </a:xfrm>
          <a:custGeom>
            <a:avLst/>
            <a:gdLst>
              <a:gd name="T0" fmla="*/ 1600200 w 3120"/>
              <a:gd name="T1" fmla="*/ 1524000 h 960"/>
              <a:gd name="T2" fmla="*/ 1600200 w 3120"/>
              <a:gd name="T3" fmla="*/ 1219200 h 960"/>
              <a:gd name="T4" fmla="*/ 304800 w 3120"/>
              <a:gd name="T5" fmla="*/ 1219200 h 960"/>
              <a:gd name="T6" fmla="*/ 304800 w 3120"/>
              <a:gd name="T7" fmla="*/ 914400 h 960"/>
              <a:gd name="T8" fmla="*/ 0 w 3120"/>
              <a:gd name="T9" fmla="*/ 914400 h 960"/>
              <a:gd name="T10" fmla="*/ 0 w 3120"/>
              <a:gd name="T11" fmla="*/ 762000 h 960"/>
              <a:gd name="T12" fmla="*/ 304800 w 3120"/>
              <a:gd name="T13" fmla="*/ 762000 h 960"/>
              <a:gd name="T14" fmla="*/ 304800 w 3120"/>
              <a:gd name="T15" fmla="*/ 304800 h 960"/>
              <a:gd name="T16" fmla="*/ 3124200 w 3120"/>
              <a:gd name="T17" fmla="*/ 304800 h 960"/>
              <a:gd name="T18" fmla="*/ 3124200 w 3120"/>
              <a:gd name="T19" fmla="*/ 0 h 960"/>
              <a:gd name="T20" fmla="*/ 3352801 w 3120"/>
              <a:gd name="T21" fmla="*/ 0 h 960"/>
              <a:gd name="T22" fmla="*/ 3352801 w 3120"/>
              <a:gd name="T23" fmla="*/ 304800 h 960"/>
              <a:gd name="T24" fmla="*/ 4648200 w 3120"/>
              <a:gd name="T25" fmla="*/ 304800 h 960"/>
              <a:gd name="T26" fmla="*/ 4648200 w 3120"/>
              <a:gd name="T27" fmla="*/ 457200 h 960"/>
              <a:gd name="T28" fmla="*/ 4953000 w 3120"/>
              <a:gd name="T29" fmla="*/ 457200 h 960"/>
              <a:gd name="T30" fmla="*/ 4953000 w 3120"/>
              <a:gd name="T31" fmla="*/ 609600 h 960"/>
              <a:gd name="T32" fmla="*/ 4648200 w 3120"/>
              <a:gd name="T33" fmla="*/ 609600 h 960"/>
              <a:gd name="T34" fmla="*/ 4632325 w 3120"/>
              <a:gd name="T35" fmla="*/ 1211263 h 960"/>
              <a:gd name="T36" fmla="*/ 1752600 w 3120"/>
              <a:gd name="T37" fmla="*/ 1219200 h 960"/>
              <a:gd name="T38" fmla="*/ 1752600 w 3120"/>
              <a:gd name="T39" fmla="*/ 1524000 h 9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20"/>
              <a:gd name="T61" fmla="*/ 0 h 960"/>
              <a:gd name="T62" fmla="*/ 3120 w 3120"/>
              <a:gd name="T63" fmla="*/ 960 h 9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20" h="960">
                <a:moveTo>
                  <a:pt x="1008" y="960"/>
                </a:moveTo>
                <a:lnTo>
                  <a:pt x="1008" y="768"/>
                </a:lnTo>
                <a:lnTo>
                  <a:pt x="192" y="768"/>
                </a:lnTo>
                <a:lnTo>
                  <a:pt x="192" y="576"/>
                </a:lnTo>
                <a:lnTo>
                  <a:pt x="0" y="576"/>
                </a:lnTo>
                <a:lnTo>
                  <a:pt x="0" y="480"/>
                </a:lnTo>
                <a:lnTo>
                  <a:pt x="192" y="480"/>
                </a:lnTo>
                <a:lnTo>
                  <a:pt x="192" y="192"/>
                </a:lnTo>
                <a:lnTo>
                  <a:pt x="1968" y="192"/>
                </a:lnTo>
                <a:lnTo>
                  <a:pt x="1968" y="0"/>
                </a:lnTo>
                <a:lnTo>
                  <a:pt x="2112" y="0"/>
                </a:lnTo>
                <a:lnTo>
                  <a:pt x="2112" y="192"/>
                </a:lnTo>
                <a:lnTo>
                  <a:pt x="2928" y="192"/>
                </a:lnTo>
                <a:lnTo>
                  <a:pt x="2928" y="288"/>
                </a:lnTo>
                <a:lnTo>
                  <a:pt x="3120" y="288"/>
                </a:lnTo>
                <a:lnTo>
                  <a:pt x="3120" y="384"/>
                </a:lnTo>
                <a:lnTo>
                  <a:pt x="2928" y="384"/>
                </a:lnTo>
                <a:lnTo>
                  <a:pt x="2918" y="763"/>
                </a:lnTo>
                <a:lnTo>
                  <a:pt x="1104" y="768"/>
                </a:lnTo>
                <a:lnTo>
                  <a:pt x="1104" y="960"/>
                </a:lnTo>
              </a:path>
            </a:pathLst>
          </a:custGeom>
          <a:noFill/>
          <a:ln w="38100" cmpd="sng">
            <a:solidFill>
              <a:schemeClr val="tx1"/>
            </a:solidFill>
            <a:round/>
            <a:headEnd/>
            <a:tailEnd/>
          </a:ln>
        </p:spPr>
        <p:txBody>
          <a:bodyPr/>
          <a:lstStyle/>
          <a:p>
            <a:endParaRPr lang="en-US"/>
          </a:p>
        </p:txBody>
      </p:sp>
      <p:sp>
        <p:nvSpPr>
          <p:cNvPr id="3" name="Rectangle 4"/>
          <p:cNvSpPr>
            <a:spLocks noGrp="1" noChangeArrowheads="1"/>
          </p:cNvSpPr>
          <p:nvPr>
            <p:ph type="title"/>
          </p:nvPr>
        </p:nvSpPr>
        <p:spPr>
          <a:xfrm>
            <a:off x="457200" y="-171400"/>
            <a:ext cx="8229600" cy="1144216"/>
          </a:xfrm>
        </p:spPr>
        <p:txBody>
          <a:bodyPr/>
          <a:lstStyle/>
          <a:p>
            <a:pPr eaLnBrk="1" hangingPunct="1">
              <a:defRPr/>
            </a:pPr>
            <a:r>
              <a:rPr lang="en-US" dirty="0">
                <a:solidFill>
                  <a:schemeClr val="tx2"/>
                </a:solidFill>
                <a:latin typeface="Arial" pitchFamily="34" charset="0"/>
                <a:cs typeface="Arial" pitchFamily="34" charset="0"/>
              </a:rPr>
              <a:t>Ring Topology</a:t>
            </a:r>
          </a:p>
        </p:txBody>
      </p:sp>
      <p:sp>
        <p:nvSpPr>
          <p:cNvPr id="4" name="Rectangle 12"/>
          <p:cNvSpPr txBox="1">
            <a:spLocks noChangeArrowheads="1"/>
          </p:cNvSpPr>
          <p:nvPr/>
        </p:nvSpPr>
        <p:spPr>
          <a:xfrm>
            <a:off x="5364088" y="3429000"/>
            <a:ext cx="4038600" cy="324036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400" b="1" i="0" u="sng" strike="noStrike" kern="1200" cap="none" spc="0" normalizeH="0" baseline="0" noProof="0" dirty="0">
                <a:ln>
                  <a:noFill/>
                </a:ln>
                <a:solidFill>
                  <a:schemeClr val="tx2"/>
                </a:solidFill>
                <a:effectLst/>
                <a:uLnTx/>
                <a:uFillTx/>
                <a:latin typeface="+mn-lt"/>
                <a:ea typeface="+mn-ea"/>
                <a:cs typeface="+mn-cs"/>
              </a:rPr>
              <a:t>Pros: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Easy to install</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Easy to identify fault</a:t>
            </a:r>
            <a:endParaRPr kumimoji="0" lang="en-US" sz="2400" b="0" i="0" u="none" strike="noStrike" kern="1200" cap="none" spc="0" normalizeH="0" baseline="0" noProof="0" dirty="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400" b="1" i="0" u="sng" strike="noStrike" kern="1200" cap="none" spc="0" normalizeH="0" baseline="0" noProof="0" dirty="0">
                <a:ln>
                  <a:noFill/>
                </a:ln>
                <a:solidFill>
                  <a:schemeClr val="tx2"/>
                </a:solidFill>
                <a:effectLst/>
                <a:uLnTx/>
                <a:uFillTx/>
                <a:latin typeface="+mn-lt"/>
                <a:ea typeface="+mn-ea"/>
                <a:cs typeface="+mn-cs"/>
              </a:rPr>
              <a:t>Cons: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Delay in large ring</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Break in the ring stops</a:t>
            </a:r>
          </a:p>
          <a:p>
            <a:pPr marL="548640" marR="0" lvl="1" indent="-274320" algn="l" defTabSz="914400" rtl="0" eaLnBrk="1" fontAlgn="auto" latinLnBrk="0" hangingPunct="1">
              <a:lnSpc>
                <a:spcPct val="100000"/>
              </a:lnSpc>
              <a:spcBef>
                <a:spcPts val="500"/>
              </a:spcBef>
              <a:spcAft>
                <a:spcPts val="0"/>
              </a:spcAft>
              <a:buClr>
                <a:schemeClr val="accent2"/>
              </a:buClr>
              <a:buSzPct val="76000"/>
              <a:tabLst/>
              <a:defRPr/>
            </a:pPr>
            <a:r>
              <a:rPr lang="en-US" sz="2000" dirty="0">
                <a:solidFill>
                  <a:schemeClr val="tx2"/>
                </a:solidFill>
              </a:rPr>
              <a:t>   </a:t>
            </a:r>
            <a:r>
              <a:rPr kumimoji="0" lang="en-US" sz="2000" b="0" i="0" u="none" strike="noStrike" kern="1200" cap="none" spc="0" normalizeH="0" baseline="0" noProof="0" dirty="0">
                <a:ln>
                  <a:noFill/>
                </a:ln>
                <a:solidFill>
                  <a:schemeClr val="tx2"/>
                </a:solidFill>
                <a:effectLst/>
                <a:uLnTx/>
                <a:uFillTx/>
                <a:latin typeface="+mn-lt"/>
                <a:ea typeface="+mn-ea"/>
                <a:cs typeface="+mn-cs"/>
              </a:rPr>
              <a:t> all transmission</a:t>
            </a:r>
          </a:p>
        </p:txBody>
      </p:sp>
      <p:sp>
        <p:nvSpPr>
          <p:cNvPr id="5" name="laptop"/>
          <p:cNvSpPr>
            <a:spLocks noEditPoints="1" noChangeArrowheads="1"/>
          </p:cNvSpPr>
          <p:nvPr/>
        </p:nvSpPr>
        <p:spPr bwMode="auto">
          <a:xfrm>
            <a:off x="3886200" y="133536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 name="laptop"/>
          <p:cNvSpPr>
            <a:spLocks noEditPoints="1" noChangeArrowheads="1"/>
          </p:cNvSpPr>
          <p:nvPr/>
        </p:nvSpPr>
        <p:spPr bwMode="auto">
          <a:xfrm>
            <a:off x="5867400" y="217356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 name="laptop"/>
          <p:cNvSpPr>
            <a:spLocks noEditPoints="1" noChangeArrowheads="1"/>
          </p:cNvSpPr>
          <p:nvPr/>
        </p:nvSpPr>
        <p:spPr bwMode="auto">
          <a:xfrm>
            <a:off x="381000" y="2173560"/>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8" name="laptop"/>
          <p:cNvSpPr>
            <a:spLocks noEditPoints="1" noChangeArrowheads="1"/>
          </p:cNvSpPr>
          <p:nvPr/>
        </p:nvSpPr>
        <p:spPr bwMode="auto">
          <a:xfrm>
            <a:off x="2286000" y="3256235"/>
            <a:ext cx="990600" cy="746125"/>
          </a:xfrm>
          <a:custGeom>
            <a:avLst/>
            <a:gdLst>
              <a:gd name="T0" fmla="*/ 7071096 w 21600"/>
              <a:gd name="T1" fmla="*/ 0 h 21600"/>
              <a:gd name="T2" fmla="*/ 7071096 w 21600"/>
              <a:gd name="T3" fmla="*/ 8558882 h 21600"/>
              <a:gd name="T4" fmla="*/ 38546124 w 21600"/>
              <a:gd name="T5" fmla="*/ 0 h 21600"/>
              <a:gd name="T6" fmla="*/ 38546124 w 21600"/>
              <a:gd name="T7" fmla="*/ 8558882 h 21600"/>
              <a:gd name="T8" fmla="*/ 22715006 w 21600"/>
              <a:gd name="T9" fmla="*/ 0 h 21600"/>
              <a:gd name="T10" fmla="*/ 22715006 w 21600"/>
              <a:gd name="T11" fmla="*/ 25773264 h 21600"/>
              <a:gd name="T12" fmla="*/ 0 w 21600"/>
              <a:gd name="T13" fmla="*/ 25773264 h 21600"/>
              <a:gd name="T14" fmla="*/ 45430012 w 21600"/>
              <a:gd name="T15" fmla="*/ 25773264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xmlns="" val="247187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46856" y="0"/>
            <a:ext cx="8229600" cy="972344"/>
          </a:xfrm>
        </p:spPr>
        <p:txBody>
          <a:bodyPr/>
          <a:lstStyle/>
          <a:p>
            <a:pPr eaLnBrk="1" hangingPunct="1">
              <a:defRPr/>
            </a:pPr>
            <a:r>
              <a:rPr lang="en-US" dirty="0">
                <a:solidFill>
                  <a:schemeClr val="tx2"/>
                </a:solidFill>
                <a:latin typeface="Arial" pitchFamily="34" charset="0"/>
                <a:cs typeface="Arial" pitchFamily="34" charset="0"/>
              </a:rPr>
              <a:t>Hybrid Topologies</a:t>
            </a:r>
          </a:p>
        </p:txBody>
      </p:sp>
      <p:graphicFrame>
        <p:nvGraphicFramePr>
          <p:cNvPr id="3" name="Object 3"/>
          <p:cNvGraphicFramePr>
            <a:graphicFrameLocks noChangeAspect="1"/>
          </p:cNvGraphicFramePr>
          <p:nvPr/>
        </p:nvGraphicFramePr>
        <p:xfrm>
          <a:off x="3155504" y="2100263"/>
          <a:ext cx="3200400" cy="1131887"/>
        </p:xfrm>
        <a:graphic>
          <a:graphicData uri="http://schemas.openxmlformats.org/presentationml/2006/ole">
            <p:oleObj spid="_x0000_s2068" name="VISIO" r:id="rId3" imgW="97021650" imgH="28317825" progId="">
              <p:embed/>
            </p:oleObj>
          </a:graphicData>
        </a:graphic>
      </p:graphicFrame>
      <p:grpSp>
        <p:nvGrpSpPr>
          <p:cNvPr id="4" name="Group 4"/>
          <p:cNvGrpSpPr>
            <a:grpSpLocks/>
          </p:cNvGrpSpPr>
          <p:nvPr/>
        </p:nvGrpSpPr>
        <p:grpSpPr bwMode="auto">
          <a:xfrm>
            <a:off x="1402904" y="2667000"/>
            <a:ext cx="1752600" cy="2514600"/>
            <a:chOff x="1104" y="1968"/>
            <a:chExt cx="1104" cy="1584"/>
          </a:xfrm>
        </p:grpSpPr>
        <p:sp>
          <p:nvSpPr>
            <p:cNvPr id="5" name="Line 5"/>
            <p:cNvSpPr>
              <a:spLocks noChangeShapeType="1"/>
            </p:cNvSpPr>
            <p:nvPr/>
          </p:nvSpPr>
          <p:spPr bwMode="auto">
            <a:xfrm flipV="1">
              <a:off x="1104" y="1968"/>
              <a:ext cx="0" cy="1584"/>
            </a:xfrm>
            <a:prstGeom prst="line">
              <a:avLst/>
            </a:prstGeom>
            <a:noFill/>
            <a:ln w="76200">
              <a:solidFill>
                <a:srgbClr val="FF0000"/>
              </a:solidFill>
              <a:round/>
              <a:headEnd/>
              <a:tailEnd/>
            </a:ln>
          </p:spPr>
          <p:txBody>
            <a:bodyPr wrap="none"/>
            <a:lstStyle/>
            <a:p>
              <a:endParaRPr lang="en-US"/>
            </a:p>
          </p:txBody>
        </p:sp>
        <p:sp>
          <p:nvSpPr>
            <p:cNvPr id="6" name="Line 6"/>
            <p:cNvSpPr>
              <a:spLocks noChangeShapeType="1"/>
            </p:cNvSpPr>
            <p:nvPr/>
          </p:nvSpPr>
          <p:spPr bwMode="auto">
            <a:xfrm>
              <a:off x="1104" y="1968"/>
              <a:ext cx="1104" cy="0"/>
            </a:xfrm>
            <a:prstGeom prst="line">
              <a:avLst/>
            </a:prstGeom>
            <a:noFill/>
            <a:ln w="76200">
              <a:solidFill>
                <a:srgbClr val="FF0000"/>
              </a:solidFill>
              <a:round/>
              <a:headEnd/>
              <a:tailEnd/>
            </a:ln>
          </p:spPr>
          <p:txBody>
            <a:bodyPr wrap="none"/>
            <a:lstStyle/>
            <a:p>
              <a:endParaRPr lang="en-US"/>
            </a:p>
          </p:txBody>
        </p:sp>
      </p:grpSp>
      <p:grpSp>
        <p:nvGrpSpPr>
          <p:cNvPr id="7" name="Group 7"/>
          <p:cNvGrpSpPr>
            <a:grpSpLocks/>
          </p:cNvGrpSpPr>
          <p:nvPr/>
        </p:nvGrpSpPr>
        <p:grpSpPr bwMode="auto">
          <a:xfrm>
            <a:off x="5898704" y="2667000"/>
            <a:ext cx="1676400" cy="2286000"/>
            <a:chOff x="3936" y="1968"/>
            <a:chExt cx="1056" cy="1440"/>
          </a:xfrm>
        </p:grpSpPr>
        <p:sp>
          <p:nvSpPr>
            <p:cNvPr id="8" name="Line 8"/>
            <p:cNvSpPr>
              <a:spLocks noChangeShapeType="1"/>
            </p:cNvSpPr>
            <p:nvPr/>
          </p:nvSpPr>
          <p:spPr bwMode="auto">
            <a:xfrm>
              <a:off x="3936" y="1968"/>
              <a:ext cx="1056" cy="0"/>
            </a:xfrm>
            <a:prstGeom prst="line">
              <a:avLst/>
            </a:prstGeom>
            <a:noFill/>
            <a:ln w="76200">
              <a:solidFill>
                <a:srgbClr val="FF0000"/>
              </a:solidFill>
              <a:round/>
              <a:headEnd/>
              <a:tailEnd/>
            </a:ln>
          </p:spPr>
          <p:txBody>
            <a:bodyPr wrap="none"/>
            <a:lstStyle/>
            <a:p>
              <a:endParaRPr lang="en-US"/>
            </a:p>
          </p:txBody>
        </p:sp>
        <p:sp>
          <p:nvSpPr>
            <p:cNvPr id="9" name="Line 9"/>
            <p:cNvSpPr>
              <a:spLocks noChangeShapeType="1"/>
            </p:cNvSpPr>
            <p:nvPr/>
          </p:nvSpPr>
          <p:spPr bwMode="auto">
            <a:xfrm>
              <a:off x="4992" y="1968"/>
              <a:ext cx="0" cy="1440"/>
            </a:xfrm>
            <a:prstGeom prst="line">
              <a:avLst/>
            </a:prstGeom>
            <a:noFill/>
            <a:ln w="76200">
              <a:solidFill>
                <a:srgbClr val="FF0000"/>
              </a:solidFill>
              <a:round/>
              <a:headEnd/>
              <a:tailEnd/>
            </a:ln>
          </p:spPr>
          <p:txBody>
            <a:bodyPr wrap="none"/>
            <a:lstStyle/>
            <a:p>
              <a:endParaRPr lang="en-US"/>
            </a:p>
          </p:txBody>
        </p:sp>
      </p:grpSp>
      <p:grpSp>
        <p:nvGrpSpPr>
          <p:cNvPr id="10" name="Group 10"/>
          <p:cNvGrpSpPr>
            <a:grpSpLocks/>
          </p:cNvGrpSpPr>
          <p:nvPr/>
        </p:nvGrpSpPr>
        <p:grpSpPr bwMode="auto">
          <a:xfrm>
            <a:off x="412304" y="4724400"/>
            <a:ext cx="2590800" cy="952500"/>
            <a:chOff x="912" y="2112"/>
            <a:chExt cx="4608" cy="1704"/>
          </a:xfrm>
        </p:grpSpPr>
        <p:sp>
          <p:nvSpPr>
            <p:cNvPr id="11" name="Line 11"/>
            <p:cNvSpPr>
              <a:spLocks noChangeShapeType="1"/>
            </p:cNvSpPr>
            <p:nvPr/>
          </p:nvSpPr>
          <p:spPr bwMode="auto">
            <a:xfrm>
              <a:off x="960" y="2976"/>
              <a:ext cx="4512" cy="0"/>
            </a:xfrm>
            <a:prstGeom prst="line">
              <a:avLst/>
            </a:prstGeom>
            <a:noFill/>
            <a:ln w="76200">
              <a:solidFill>
                <a:srgbClr val="FF0000"/>
              </a:solidFill>
              <a:round/>
              <a:headEnd/>
              <a:tailEnd/>
            </a:ln>
          </p:spPr>
          <p:txBody>
            <a:bodyPr wrap="none"/>
            <a:lstStyle/>
            <a:p>
              <a:endParaRPr lang="en-US"/>
            </a:p>
          </p:txBody>
        </p:sp>
        <p:grpSp>
          <p:nvGrpSpPr>
            <p:cNvPr id="12" name="Group 12"/>
            <p:cNvGrpSpPr>
              <a:grpSpLocks/>
            </p:cNvGrpSpPr>
            <p:nvPr/>
          </p:nvGrpSpPr>
          <p:grpSpPr bwMode="auto">
            <a:xfrm>
              <a:off x="2544" y="2976"/>
              <a:ext cx="192" cy="144"/>
              <a:chOff x="2544" y="2976"/>
              <a:chExt cx="192" cy="144"/>
            </a:xfrm>
          </p:grpSpPr>
          <p:sp>
            <p:nvSpPr>
              <p:cNvPr id="96" name="Line 13"/>
              <p:cNvSpPr>
                <a:spLocks noChangeShapeType="1"/>
              </p:cNvSpPr>
              <p:nvPr/>
            </p:nvSpPr>
            <p:spPr bwMode="auto">
              <a:xfrm>
                <a:off x="2640" y="2976"/>
                <a:ext cx="0" cy="144"/>
              </a:xfrm>
              <a:prstGeom prst="line">
                <a:avLst/>
              </a:prstGeom>
              <a:noFill/>
              <a:ln w="76200">
                <a:solidFill>
                  <a:srgbClr val="FF0000"/>
                </a:solidFill>
                <a:round/>
                <a:headEnd/>
                <a:tailEnd/>
              </a:ln>
            </p:spPr>
            <p:txBody>
              <a:bodyPr wrap="none"/>
              <a:lstStyle/>
              <a:p>
                <a:endParaRPr lang="en-US"/>
              </a:p>
            </p:txBody>
          </p:sp>
          <p:grpSp>
            <p:nvGrpSpPr>
              <p:cNvPr id="97" name="Group 14"/>
              <p:cNvGrpSpPr>
                <a:grpSpLocks/>
              </p:cNvGrpSpPr>
              <p:nvPr/>
            </p:nvGrpSpPr>
            <p:grpSpPr bwMode="auto">
              <a:xfrm>
                <a:off x="2544" y="2976"/>
                <a:ext cx="192" cy="96"/>
                <a:chOff x="1296" y="2256"/>
                <a:chExt cx="192" cy="96"/>
              </a:xfrm>
            </p:grpSpPr>
            <p:sp>
              <p:nvSpPr>
                <p:cNvPr id="98" name="Line 15"/>
                <p:cNvSpPr>
                  <a:spLocks noChangeShapeType="1"/>
                </p:cNvSpPr>
                <p:nvPr/>
              </p:nvSpPr>
              <p:spPr bwMode="auto">
                <a:xfrm>
                  <a:off x="1296" y="2256"/>
                  <a:ext cx="192" cy="0"/>
                </a:xfrm>
                <a:prstGeom prst="line">
                  <a:avLst/>
                </a:prstGeom>
                <a:noFill/>
                <a:ln w="76200">
                  <a:solidFill>
                    <a:schemeClr val="tx1"/>
                  </a:solidFill>
                  <a:round/>
                  <a:headEnd/>
                  <a:tailEnd/>
                </a:ln>
              </p:spPr>
              <p:txBody>
                <a:bodyPr wrap="none"/>
                <a:lstStyle/>
                <a:p>
                  <a:endParaRPr lang="en-US"/>
                </a:p>
              </p:txBody>
            </p:sp>
            <p:sp>
              <p:nvSpPr>
                <p:cNvPr id="99" name="Line 16"/>
                <p:cNvSpPr>
                  <a:spLocks noChangeShapeType="1"/>
                </p:cNvSpPr>
                <p:nvPr/>
              </p:nvSpPr>
              <p:spPr bwMode="auto">
                <a:xfrm>
                  <a:off x="1392" y="2256"/>
                  <a:ext cx="0" cy="96"/>
                </a:xfrm>
                <a:prstGeom prst="line">
                  <a:avLst/>
                </a:prstGeom>
                <a:noFill/>
                <a:ln w="76200">
                  <a:solidFill>
                    <a:schemeClr val="tx1"/>
                  </a:solidFill>
                  <a:round/>
                  <a:headEnd/>
                  <a:tailEnd/>
                </a:ln>
              </p:spPr>
              <p:txBody>
                <a:bodyPr wrap="none"/>
                <a:lstStyle/>
                <a:p>
                  <a:endParaRPr lang="en-US"/>
                </a:p>
              </p:txBody>
            </p:sp>
          </p:grpSp>
        </p:grpSp>
        <p:grpSp>
          <p:nvGrpSpPr>
            <p:cNvPr id="13" name="Group 17"/>
            <p:cNvGrpSpPr>
              <a:grpSpLocks/>
            </p:cNvGrpSpPr>
            <p:nvPr/>
          </p:nvGrpSpPr>
          <p:grpSpPr bwMode="auto">
            <a:xfrm>
              <a:off x="1200" y="2976"/>
              <a:ext cx="192" cy="144"/>
              <a:chOff x="1200" y="2976"/>
              <a:chExt cx="192" cy="144"/>
            </a:xfrm>
          </p:grpSpPr>
          <p:sp>
            <p:nvSpPr>
              <p:cNvPr id="92" name="Line 18"/>
              <p:cNvSpPr>
                <a:spLocks noChangeShapeType="1"/>
              </p:cNvSpPr>
              <p:nvPr/>
            </p:nvSpPr>
            <p:spPr bwMode="auto">
              <a:xfrm>
                <a:off x="1296" y="2976"/>
                <a:ext cx="0" cy="144"/>
              </a:xfrm>
              <a:prstGeom prst="line">
                <a:avLst/>
              </a:prstGeom>
              <a:noFill/>
              <a:ln w="76200">
                <a:solidFill>
                  <a:srgbClr val="FF0000"/>
                </a:solidFill>
                <a:round/>
                <a:headEnd/>
                <a:tailEnd/>
              </a:ln>
            </p:spPr>
            <p:txBody>
              <a:bodyPr wrap="none"/>
              <a:lstStyle/>
              <a:p>
                <a:endParaRPr lang="en-US"/>
              </a:p>
            </p:txBody>
          </p:sp>
          <p:grpSp>
            <p:nvGrpSpPr>
              <p:cNvPr id="93" name="Group 19"/>
              <p:cNvGrpSpPr>
                <a:grpSpLocks/>
              </p:cNvGrpSpPr>
              <p:nvPr/>
            </p:nvGrpSpPr>
            <p:grpSpPr bwMode="auto">
              <a:xfrm>
                <a:off x="1200" y="2976"/>
                <a:ext cx="192" cy="96"/>
                <a:chOff x="1296" y="2256"/>
                <a:chExt cx="192" cy="96"/>
              </a:xfrm>
            </p:grpSpPr>
            <p:sp>
              <p:nvSpPr>
                <p:cNvPr id="94" name="Line 20"/>
                <p:cNvSpPr>
                  <a:spLocks noChangeShapeType="1"/>
                </p:cNvSpPr>
                <p:nvPr/>
              </p:nvSpPr>
              <p:spPr bwMode="auto">
                <a:xfrm>
                  <a:off x="1296" y="2256"/>
                  <a:ext cx="192" cy="0"/>
                </a:xfrm>
                <a:prstGeom prst="line">
                  <a:avLst/>
                </a:prstGeom>
                <a:noFill/>
                <a:ln w="76200">
                  <a:solidFill>
                    <a:schemeClr val="tx1"/>
                  </a:solidFill>
                  <a:round/>
                  <a:headEnd/>
                  <a:tailEnd/>
                </a:ln>
              </p:spPr>
              <p:txBody>
                <a:bodyPr wrap="none"/>
                <a:lstStyle/>
                <a:p>
                  <a:endParaRPr lang="en-US"/>
                </a:p>
              </p:txBody>
            </p:sp>
            <p:sp>
              <p:nvSpPr>
                <p:cNvPr id="95" name="Line 21"/>
                <p:cNvSpPr>
                  <a:spLocks noChangeShapeType="1"/>
                </p:cNvSpPr>
                <p:nvPr/>
              </p:nvSpPr>
              <p:spPr bwMode="auto">
                <a:xfrm>
                  <a:off x="1392" y="2256"/>
                  <a:ext cx="0" cy="96"/>
                </a:xfrm>
                <a:prstGeom prst="line">
                  <a:avLst/>
                </a:prstGeom>
                <a:noFill/>
                <a:ln w="76200">
                  <a:solidFill>
                    <a:schemeClr val="tx1"/>
                  </a:solidFill>
                  <a:round/>
                  <a:headEnd/>
                  <a:tailEnd/>
                </a:ln>
              </p:spPr>
              <p:txBody>
                <a:bodyPr wrap="none"/>
                <a:lstStyle/>
                <a:p>
                  <a:endParaRPr lang="en-US"/>
                </a:p>
              </p:txBody>
            </p:sp>
          </p:grpSp>
        </p:grpSp>
        <p:grpSp>
          <p:nvGrpSpPr>
            <p:cNvPr id="14" name="Group 22"/>
            <p:cNvGrpSpPr>
              <a:grpSpLocks/>
            </p:cNvGrpSpPr>
            <p:nvPr/>
          </p:nvGrpSpPr>
          <p:grpSpPr bwMode="auto">
            <a:xfrm>
              <a:off x="5040" y="2736"/>
              <a:ext cx="192" cy="240"/>
              <a:chOff x="5040" y="2736"/>
              <a:chExt cx="192" cy="240"/>
            </a:xfrm>
          </p:grpSpPr>
          <p:sp>
            <p:nvSpPr>
              <p:cNvPr id="88" name="Line 23"/>
              <p:cNvSpPr>
                <a:spLocks noChangeShapeType="1"/>
              </p:cNvSpPr>
              <p:nvPr/>
            </p:nvSpPr>
            <p:spPr bwMode="auto">
              <a:xfrm>
                <a:off x="5136" y="2736"/>
                <a:ext cx="0" cy="240"/>
              </a:xfrm>
              <a:prstGeom prst="line">
                <a:avLst/>
              </a:prstGeom>
              <a:noFill/>
              <a:ln w="76200">
                <a:solidFill>
                  <a:srgbClr val="FF0000"/>
                </a:solidFill>
                <a:round/>
                <a:headEnd/>
                <a:tailEnd/>
              </a:ln>
            </p:spPr>
            <p:txBody>
              <a:bodyPr wrap="none"/>
              <a:lstStyle/>
              <a:p>
                <a:endParaRPr lang="en-US"/>
              </a:p>
            </p:txBody>
          </p:sp>
          <p:grpSp>
            <p:nvGrpSpPr>
              <p:cNvPr id="89" name="Group 24"/>
              <p:cNvGrpSpPr>
                <a:grpSpLocks/>
              </p:cNvGrpSpPr>
              <p:nvPr/>
            </p:nvGrpSpPr>
            <p:grpSpPr bwMode="auto">
              <a:xfrm>
                <a:off x="5040" y="2880"/>
                <a:ext cx="192" cy="96"/>
                <a:chOff x="1728" y="2304"/>
                <a:chExt cx="192" cy="96"/>
              </a:xfrm>
            </p:grpSpPr>
            <p:sp>
              <p:nvSpPr>
                <p:cNvPr id="90" name="Line 25"/>
                <p:cNvSpPr>
                  <a:spLocks noChangeShapeType="1"/>
                </p:cNvSpPr>
                <p:nvPr/>
              </p:nvSpPr>
              <p:spPr bwMode="auto">
                <a:xfrm>
                  <a:off x="1728" y="2400"/>
                  <a:ext cx="192" cy="0"/>
                </a:xfrm>
                <a:prstGeom prst="line">
                  <a:avLst/>
                </a:prstGeom>
                <a:noFill/>
                <a:ln w="76200">
                  <a:solidFill>
                    <a:schemeClr val="tx1"/>
                  </a:solidFill>
                  <a:round/>
                  <a:headEnd/>
                  <a:tailEnd/>
                </a:ln>
              </p:spPr>
              <p:txBody>
                <a:bodyPr wrap="none"/>
                <a:lstStyle/>
                <a:p>
                  <a:endParaRPr lang="en-US"/>
                </a:p>
              </p:txBody>
            </p:sp>
            <p:sp>
              <p:nvSpPr>
                <p:cNvPr id="91" name="Line 26"/>
                <p:cNvSpPr>
                  <a:spLocks noChangeShapeType="1"/>
                </p:cNvSpPr>
                <p:nvPr/>
              </p:nvSpPr>
              <p:spPr bwMode="auto">
                <a:xfrm flipV="1">
                  <a:off x="1824" y="2304"/>
                  <a:ext cx="0" cy="96"/>
                </a:xfrm>
                <a:prstGeom prst="line">
                  <a:avLst/>
                </a:prstGeom>
                <a:noFill/>
                <a:ln w="76200">
                  <a:solidFill>
                    <a:schemeClr val="tx1"/>
                  </a:solidFill>
                  <a:round/>
                  <a:headEnd/>
                  <a:tailEnd/>
                </a:ln>
              </p:spPr>
              <p:txBody>
                <a:bodyPr wrap="none"/>
                <a:lstStyle/>
                <a:p>
                  <a:endParaRPr lang="en-US"/>
                </a:p>
              </p:txBody>
            </p:sp>
          </p:grpSp>
        </p:grpSp>
        <p:grpSp>
          <p:nvGrpSpPr>
            <p:cNvPr id="15" name="Group 27"/>
            <p:cNvGrpSpPr>
              <a:grpSpLocks/>
            </p:cNvGrpSpPr>
            <p:nvPr/>
          </p:nvGrpSpPr>
          <p:grpSpPr bwMode="auto">
            <a:xfrm>
              <a:off x="3840" y="2784"/>
              <a:ext cx="192" cy="192"/>
              <a:chOff x="3840" y="2784"/>
              <a:chExt cx="192" cy="192"/>
            </a:xfrm>
          </p:grpSpPr>
          <p:sp>
            <p:nvSpPr>
              <p:cNvPr id="84" name="Line 28"/>
              <p:cNvSpPr>
                <a:spLocks noChangeShapeType="1"/>
              </p:cNvSpPr>
              <p:nvPr/>
            </p:nvSpPr>
            <p:spPr bwMode="auto">
              <a:xfrm>
                <a:off x="3936" y="2784"/>
                <a:ext cx="0" cy="192"/>
              </a:xfrm>
              <a:prstGeom prst="line">
                <a:avLst/>
              </a:prstGeom>
              <a:noFill/>
              <a:ln w="76200">
                <a:solidFill>
                  <a:srgbClr val="FF0000"/>
                </a:solidFill>
                <a:round/>
                <a:headEnd/>
                <a:tailEnd/>
              </a:ln>
            </p:spPr>
            <p:txBody>
              <a:bodyPr wrap="none"/>
              <a:lstStyle/>
              <a:p>
                <a:endParaRPr lang="en-US"/>
              </a:p>
            </p:txBody>
          </p:sp>
          <p:grpSp>
            <p:nvGrpSpPr>
              <p:cNvPr id="85" name="Group 29"/>
              <p:cNvGrpSpPr>
                <a:grpSpLocks/>
              </p:cNvGrpSpPr>
              <p:nvPr/>
            </p:nvGrpSpPr>
            <p:grpSpPr bwMode="auto">
              <a:xfrm>
                <a:off x="3840" y="2880"/>
                <a:ext cx="192" cy="96"/>
                <a:chOff x="1728" y="2304"/>
                <a:chExt cx="192" cy="96"/>
              </a:xfrm>
            </p:grpSpPr>
            <p:sp>
              <p:nvSpPr>
                <p:cNvPr id="86" name="Line 30"/>
                <p:cNvSpPr>
                  <a:spLocks noChangeShapeType="1"/>
                </p:cNvSpPr>
                <p:nvPr/>
              </p:nvSpPr>
              <p:spPr bwMode="auto">
                <a:xfrm>
                  <a:off x="1728" y="2400"/>
                  <a:ext cx="192" cy="0"/>
                </a:xfrm>
                <a:prstGeom prst="line">
                  <a:avLst/>
                </a:prstGeom>
                <a:noFill/>
                <a:ln w="76200">
                  <a:solidFill>
                    <a:schemeClr val="tx1"/>
                  </a:solidFill>
                  <a:round/>
                  <a:headEnd/>
                  <a:tailEnd/>
                </a:ln>
              </p:spPr>
              <p:txBody>
                <a:bodyPr wrap="none"/>
                <a:lstStyle/>
                <a:p>
                  <a:endParaRPr lang="en-US"/>
                </a:p>
              </p:txBody>
            </p:sp>
            <p:sp>
              <p:nvSpPr>
                <p:cNvPr id="87" name="Line 31"/>
                <p:cNvSpPr>
                  <a:spLocks noChangeShapeType="1"/>
                </p:cNvSpPr>
                <p:nvPr/>
              </p:nvSpPr>
              <p:spPr bwMode="auto">
                <a:xfrm flipV="1">
                  <a:off x="1824" y="2304"/>
                  <a:ext cx="0" cy="96"/>
                </a:xfrm>
                <a:prstGeom prst="line">
                  <a:avLst/>
                </a:prstGeom>
                <a:noFill/>
                <a:ln w="76200">
                  <a:solidFill>
                    <a:schemeClr val="tx1"/>
                  </a:solidFill>
                  <a:round/>
                  <a:headEnd/>
                  <a:tailEnd/>
                </a:ln>
              </p:spPr>
              <p:txBody>
                <a:bodyPr wrap="none"/>
                <a:lstStyle/>
                <a:p>
                  <a:endParaRPr lang="en-US"/>
                </a:p>
              </p:txBody>
            </p:sp>
          </p:grpSp>
        </p:grpSp>
        <p:grpSp>
          <p:nvGrpSpPr>
            <p:cNvPr id="16" name="Group 32"/>
            <p:cNvGrpSpPr>
              <a:grpSpLocks/>
            </p:cNvGrpSpPr>
            <p:nvPr/>
          </p:nvGrpSpPr>
          <p:grpSpPr bwMode="auto">
            <a:xfrm>
              <a:off x="912" y="2880"/>
              <a:ext cx="4608" cy="192"/>
              <a:chOff x="912" y="2880"/>
              <a:chExt cx="4608" cy="192"/>
            </a:xfrm>
          </p:grpSpPr>
          <p:grpSp>
            <p:nvGrpSpPr>
              <p:cNvPr id="78" name="Group 33"/>
              <p:cNvGrpSpPr>
                <a:grpSpLocks/>
              </p:cNvGrpSpPr>
              <p:nvPr/>
            </p:nvGrpSpPr>
            <p:grpSpPr bwMode="auto">
              <a:xfrm>
                <a:off x="912" y="2880"/>
                <a:ext cx="96" cy="192"/>
                <a:chOff x="1584" y="2256"/>
                <a:chExt cx="96" cy="192"/>
              </a:xfrm>
            </p:grpSpPr>
            <p:sp>
              <p:nvSpPr>
                <p:cNvPr id="82" name="Line 34"/>
                <p:cNvSpPr>
                  <a:spLocks noChangeShapeType="1"/>
                </p:cNvSpPr>
                <p:nvPr/>
              </p:nvSpPr>
              <p:spPr bwMode="auto">
                <a:xfrm>
                  <a:off x="1584" y="2256"/>
                  <a:ext cx="0" cy="192"/>
                </a:xfrm>
                <a:prstGeom prst="line">
                  <a:avLst/>
                </a:prstGeom>
                <a:noFill/>
                <a:ln w="76200">
                  <a:solidFill>
                    <a:schemeClr val="tx1"/>
                  </a:solidFill>
                  <a:round/>
                  <a:headEnd/>
                  <a:tailEnd/>
                </a:ln>
              </p:spPr>
              <p:txBody>
                <a:bodyPr wrap="none"/>
                <a:lstStyle/>
                <a:p>
                  <a:endParaRPr lang="en-US"/>
                </a:p>
              </p:txBody>
            </p:sp>
            <p:sp>
              <p:nvSpPr>
                <p:cNvPr id="83" name="Line 35"/>
                <p:cNvSpPr>
                  <a:spLocks noChangeShapeType="1"/>
                </p:cNvSpPr>
                <p:nvPr/>
              </p:nvSpPr>
              <p:spPr bwMode="auto">
                <a:xfrm>
                  <a:off x="1584" y="2352"/>
                  <a:ext cx="96" cy="0"/>
                </a:xfrm>
                <a:prstGeom prst="line">
                  <a:avLst/>
                </a:prstGeom>
                <a:noFill/>
                <a:ln w="76200">
                  <a:solidFill>
                    <a:schemeClr val="tx1"/>
                  </a:solidFill>
                  <a:round/>
                  <a:headEnd/>
                  <a:tailEnd/>
                </a:ln>
              </p:spPr>
              <p:txBody>
                <a:bodyPr wrap="none"/>
                <a:lstStyle/>
                <a:p>
                  <a:endParaRPr lang="en-US"/>
                </a:p>
              </p:txBody>
            </p:sp>
          </p:grpSp>
          <p:grpSp>
            <p:nvGrpSpPr>
              <p:cNvPr id="79" name="Group 36"/>
              <p:cNvGrpSpPr>
                <a:grpSpLocks/>
              </p:cNvGrpSpPr>
              <p:nvPr/>
            </p:nvGrpSpPr>
            <p:grpSpPr bwMode="auto">
              <a:xfrm>
                <a:off x="5424" y="2880"/>
                <a:ext cx="96" cy="192"/>
                <a:chOff x="1824" y="2112"/>
                <a:chExt cx="96" cy="192"/>
              </a:xfrm>
            </p:grpSpPr>
            <p:sp>
              <p:nvSpPr>
                <p:cNvPr id="80" name="Line 37"/>
                <p:cNvSpPr>
                  <a:spLocks noChangeShapeType="1"/>
                </p:cNvSpPr>
                <p:nvPr/>
              </p:nvSpPr>
              <p:spPr bwMode="auto">
                <a:xfrm>
                  <a:off x="1920" y="2112"/>
                  <a:ext cx="0" cy="192"/>
                </a:xfrm>
                <a:prstGeom prst="line">
                  <a:avLst/>
                </a:prstGeom>
                <a:noFill/>
                <a:ln w="76200">
                  <a:solidFill>
                    <a:schemeClr val="tx1"/>
                  </a:solidFill>
                  <a:round/>
                  <a:headEnd/>
                  <a:tailEnd/>
                </a:ln>
              </p:spPr>
              <p:txBody>
                <a:bodyPr wrap="none"/>
                <a:lstStyle/>
                <a:p>
                  <a:endParaRPr lang="en-US"/>
                </a:p>
              </p:txBody>
            </p:sp>
            <p:sp>
              <p:nvSpPr>
                <p:cNvPr id="81" name="Line 38"/>
                <p:cNvSpPr>
                  <a:spLocks noChangeShapeType="1"/>
                </p:cNvSpPr>
                <p:nvPr/>
              </p:nvSpPr>
              <p:spPr bwMode="auto">
                <a:xfrm flipH="1">
                  <a:off x="1824" y="2208"/>
                  <a:ext cx="96" cy="0"/>
                </a:xfrm>
                <a:prstGeom prst="line">
                  <a:avLst/>
                </a:prstGeom>
                <a:noFill/>
                <a:ln w="76200">
                  <a:solidFill>
                    <a:schemeClr val="tx1"/>
                  </a:solidFill>
                  <a:round/>
                  <a:headEnd/>
                  <a:tailEnd/>
                </a:ln>
              </p:spPr>
              <p:txBody>
                <a:bodyPr wrap="none"/>
                <a:lstStyle/>
                <a:p>
                  <a:endParaRPr lang="en-US"/>
                </a:p>
              </p:txBody>
            </p:sp>
          </p:grpSp>
        </p:grpSp>
        <p:grpSp>
          <p:nvGrpSpPr>
            <p:cNvPr id="17" name="Group 39"/>
            <p:cNvGrpSpPr>
              <a:grpSpLocks/>
            </p:cNvGrpSpPr>
            <p:nvPr/>
          </p:nvGrpSpPr>
          <p:grpSpPr bwMode="auto">
            <a:xfrm>
              <a:off x="960" y="2112"/>
              <a:ext cx="4512" cy="1704"/>
              <a:chOff x="960" y="2112"/>
              <a:chExt cx="4512" cy="1704"/>
            </a:xfrm>
          </p:grpSpPr>
          <p:grpSp>
            <p:nvGrpSpPr>
              <p:cNvPr id="18" name="Group 40"/>
              <p:cNvGrpSpPr>
                <a:grpSpLocks/>
              </p:cNvGrpSpPr>
              <p:nvPr/>
            </p:nvGrpSpPr>
            <p:grpSpPr bwMode="auto">
              <a:xfrm>
                <a:off x="960" y="3120"/>
                <a:ext cx="698" cy="696"/>
                <a:chOff x="3840" y="0"/>
                <a:chExt cx="698" cy="696"/>
              </a:xfrm>
            </p:grpSpPr>
            <p:grpSp>
              <p:nvGrpSpPr>
                <p:cNvPr id="64" name="Group 41"/>
                <p:cNvGrpSpPr>
                  <a:grpSpLocks/>
                </p:cNvGrpSpPr>
                <p:nvPr/>
              </p:nvGrpSpPr>
              <p:grpSpPr bwMode="auto">
                <a:xfrm>
                  <a:off x="3840" y="503"/>
                  <a:ext cx="698" cy="193"/>
                  <a:chOff x="4745" y="3239"/>
                  <a:chExt cx="698" cy="193"/>
                </a:xfrm>
              </p:grpSpPr>
              <p:sp>
                <p:nvSpPr>
                  <p:cNvPr id="73" name="Rectangle 4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74" name="Rectangle 4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75" name="Freeform 44"/>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76" name="Freeform 45"/>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77" name="Freeform 46"/>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65" name="Rectangle 47"/>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66" name="Rectangle 48"/>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67" name="Rectangle 49"/>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68" name="Group 50"/>
                <p:cNvGrpSpPr>
                  <a:grpSpLocks/>
                </p:cNvGrpSpPr>
                <p:nvPr/>
              </p:nvGrpSpPr>
              <p:grpSpPr bwMode="auto">
                <a:xfrm>
                  <a:off x="3895" y="0"/>
                  <a:ext cx="611" cy="428"/>
                  <a:chOff x="3744" y="2592"/>
                  <a:chExt cx="611" cy="428"/>
                </a:xfrm>
              </p:grpSpPr>
              <p:sp>
                <p:nvSpPr>
                  <p:cNvPr id="69" name="Rectangle 51"/>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70" name="Freeform 52"/>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71" name="Freeform 53"/>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72" name="Rectangle 54"/>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19" name="Group 55"/>
              <p:cNvGrpSpPr>
                <a:grpSpLocks/>
              </p:cNvGrpSpPr>
              <p:nvPr/>
            </p:nvGrpSpPr>
            <p:grpSpPr bwMode="auto">
              <a:xfrm>
                <a:off x="2326" y="3120"/>
                <a:ext cx="698" cy="696"/>
                <a:chOff x="3840" y="0"/>
                <a:chExt cx="698" cy="696"/>
              </a:xfrm>
            </p:grpSpPr>
            <p:grpSp>
              <p:nvGrpSpPr>
                <p:cNvPr id="50" name="Group 56"/>
                <p:cNvGrpSpPr>
                  <a:grpSpLocks/>
                </p:cNvGrpSpPr>
                <p:nvPr/>
              </p:nvGrpSpPr>
              <p:grpSpPr bwMode="auto">
                <a:xfrm>
                  <a:off x="3840" y="503"/>
                  <a:ext cx="698" cy="193"/>
                  <a:chOff x="4745" y="3239"/>
                  <a:chExt cx="698" cy="193"/>
                </a:xfrm>
              </p:grpSpPr>
              <p:sp>
                <p:nvSpPr>
                  <p:cNvPr id="59" name="Rectangle 57"/>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60" name="Rectangle 58"/>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61" name="Freeform 59"/>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62" name="Freeform 60"/>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63" name="Freeform 61"/>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51" name="Rectangle 62"/>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52" name="Rectangle 63"/>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53" name="Rectangle 64"/>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54" name="Group 65"/>
                <p:cNvGrpSpPr>
                  <a:grpSpLocks/>
                </p:cNvGrpSpPr>
                <p:nvPr/>
              </p:nvGrpSpPr>
              <p:grpSpPr bwMode="auto">
                <a:xfrm>
                  <a:off x="3895" y="0"/>
                  <a:ext cx="611" cy="428"/>
                  <a:chOff x="3744" y="2592"/>
                  <a:chExt cx="611" cy="428"/>
                </a:xfrm>
              </p:grpSpPr>
              <p:sp>
                <p:nvSpPr>
                  <p:cNvPr id="55" name="Rectangle 6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56" name="Freeform 67"/>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57" name="Freeform 68"/>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58" name="Rectangle 6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0" name="Group 70"/>
              <p:cNvGrpSpPr>
                <a:grpSpLocks/>
              </p:cNvGrpSpPr>
              <p:nvPr/>
            </p:nvGrpSpPr>
            <p:grpSpPr bwMode="auto">
              <a:xfrm>
                <a:off x="3574" y="2112"/>
                <a:ext cx="698" cy="696"/>
                <a:chOff x="3840" y="0"/>
                <a:chExt cx="698" cy="696"/>
              </a:xfrm>
            </p:grpSpPr>
            <p:grpSp>
              <p:nvGrpSpPr>
                <p:cNvPr id="36" name="Group 71"/>
                <p:cNvGrpSpPr>
                  <a:grpSpLocks/>
                </p:cNvGrpSpPr>
                <p:nvPr/>
              </p:nvGrpSpPr>
              <p:grpSpPr bwMode="auto">
                <a:xfrm>
                  <a:off x="3840" y="503"/>
                  <a:ext cx="698" cy="193"/>
                  <a:chOff x="4745" y="3239"/>
                  <a:chExt cx="698" cy="193"/>
                </a:xfrm>
              </p:grpSpPr>
              <p:sp>
                <p:nvSpPr>
                  <p:cNvPr id="45" name="Rectangle 7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46" name="Rectangle 7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47" name="Freeform 74"/>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48" name="Freeform 75"/>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49" name="Freeform 76"/>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37" name="Rectangle 77"/>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38" name="Rectangle 78"/>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39" name="Rectangle 79"/>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40" name="Group 80"/>
                <p:cNvGrpSpPr>
                  <a:grpSpLocks/>
                </p:cNvGrpSpPr>
                <p:nvPr/>
              </p:nvGrpSpPr>
              <p:grpSpPr bwMode="auto">
                <a:xfrm>
                  <a:off x="3895" y="0"/>
                  <a:ext cx="611" cy="428"/>
                  <a:chOff x="3744" y="2592"/>
                  <a:chExt cx="611" cy="428"/>
                </a:xfrm>
              </p:grpSpPr>
              <p:sp>
                <p:nvSpPr>
                  <p:cNvPr id="41" name="Rectangle 81"/>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42" name="Freeform 82"/>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43" name="Freeform 83"/>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44" name="Rectangle 84"/>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1" name="Group 85"/>
              <p:cNvGrpSpPr>
                <a:grpSpLocks/>
              </p:cNvGrpSpPr>
              <p:nvPr/>
            </p:nvGrpSpPr>
            <p:grpSpPr bwMode="auto">
              <a:xfrm>
                <a:off x="4774" y="2112"/>
                <a:ext cx="698" cy="696"/>
                <a:chOff x="3840" y="0"/>
                <a:chExt cx="698" cy="696"/>
              </a:xfrm>
            </p:grpSpPr>
            <p:grpSp>
              <p:nvGrpSpPr>
                <p:cNvPr id="22" name="Group 86"/>
                <p:cNvGrpSpPr>
                  <a:grpSpLocks/>
                </p:cNvGrpSpPr>
                <p:nvPr/>
              </p:nvGrpSpPr>
              <p:grpSpPr bwMode="auto">
                <a:xfrm>
                  <a:off x="3840" y="503"/>
                  <a:ext cx="698" cy="193"/>
                  <a:chOff x="4745" y="3239"/>
                  <a:chExt cx="698" cy="193"/>
                </a:xfrm>
              </p:grpSpPr>
              <p:sp>
                <p:nvSpPr>
                  <p:cNvPr id="31" name="Rectangle 87"/>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32" name="Rectangle 88"/>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33" name="Freeform 89"/>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34" name="Freeform 90"/>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35" name="Freeform 91"/>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3" name="Rectangle 92"/>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4" name="Rectangle 93"/>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5" name="Rectangle 94"/>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6" name="Group 95"/>
                <p:cNvGrpSpPr>
                  <a:grpSpLocks/>
                </p:cNvGrpSpPr>
                <p:nvPr/>
              </p:nvGrpSpPr>
              <p:grpSpPr bwMode="auto">
                <a:xfrm>
                  <a:off x="3895" y="0"/>
                  <a:ext cx="611" cy="428"/>
                  <a:chOff x="3744" y="2592"/>
                  <a:chExt cx="611" cy="428"/>
                </a:xfrm>
              </p:grpSpPr>
              <p:sp>
                <p:nvSpPr>
                  <p:cNvPr id="27" name="Rectangle 9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8" name="Freeform 97"/>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9" name="Freeform 98"/>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30" name="Rectangle 9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grpSp>
        <p:nvGrpSpPr>
          <p:cNvPr id="100" name="Group 100"/>
          <p:cNvGrpSpPr>
            <a:grpSpLocks/>
          </p:cNvGrpSpPr>
          <p:nvPr/>
        </p:nvGrpSpPr>
        <p:grpSpPr bwMode="auto">
          <a:xfrm>
            <a:off x="3460304" y="4572000"/>
            <a:ext cx="2743200" cy="1219200"/>
            <a:chOff x="2400" y="2880"/>
            <a:chExt cx="1728" cy="768"/>
          </a:xfrm>
        </p:grpSpPr>
        <p:grpSp>
          <p:nvGrpSpPr>
            <p:cNvPr id="101" name="Group 101"/>
            <p:cNvGrpSpPr>
              <a:grpSpLocks/>
            </p:cNvGrpSpPr>
            <p:nvPr/>
          </p:nvGrpSpPr>
          <p:grpSpPr bwMode="auto">
            <a:xfrm>
              <a:off x="2676" y="3206"/>
              <a:ext cx="454" cy="250"/>
              <a:chOff x="1584" y="2880"/>
              <a:chExt cx="1104" cy="624"/>
            </a:xfrm>
          </p:grpSpPr>
          <p:sp>
            <p:nvSpPr>
              <p:cNvPr id="160" name="Line 102"/>
              <p:cNvSpPr>
                <a:spLocks noChangeShapeType="1"/>
              </p:cNvSpPr>
              <p:nvPr/>
            </p:nvSpPr>
            <p:spPr bwMode="auto">
              <a:xfrm>
                <a:off x="1584" y="2880"/>
                <a:ext cx="288" cy="0"/>
              </a:xfrm>
              <a:prstGeom prst="line">
                <a:avLst/>
              </a:prstGeom>
              <a:noFill/>
              <a:ln w="76200">
                <a:solidFill>
                  <a:srgbClr val="FF0000"/>
                </a:solidFill>
                <a:round/>
                <a:headEnd/>
                <a:tailEnd/>
              </a:ln>
            </p:spPr>
            <p:txBody>
              <a:bodyPr wrap="none"/>
              <a:lstStyle/>
              <a:p>
                <a:endParaRPr lang="en-US"/>
              </a:p>
            </p:txBody>
          </p:sp>
          <p:sp>
            <p:nvSpPr>
              <p:cNvPr id="161" name="Line 103"/>
              <p:cNvSpPr>
                <a:spLocks noChangeShapeType="1"/>
              </p:cNvSpPr>
              <p:nvPr/>
            </p:nvSpPr>
            <p:spPr bwMode="auto">
              <a:xfrm>
                <a:off x="1872" y="2880"/>
                <a:ext cx="0" cy="624"/>
              </a:xfrm>
              <a:prstGeom prst="line">
                <a:avLst/>
              </a:prstGeom>
              <a:noFill/>
              <a:ln w="76200">
                <a:solidFill>
                  <a:srgbClr val="FF0000"/>
                </a:solidFill>
                <a:round/>
                <a:headEnd/>
                <a:tailEnd/>
              </a:ln>
            </p:spPr>
            <p:txBody>
              <a:bodyPr wrap="none"/>
              <a:lstStyle/>
              <a:p>
                <a:endParaRPr lang="en-US"/>
              </a:p>
            </p:txBody>
          </p:sp>
          <p:sp>
            <p:nvSpPr>
              <p:cNvPr id="162" name="Line 104"/>
              <p:cNvSpPr>
                <a:spLocks noChangeShapeType="1"/>
              </p:cNvSpPr>
              <p:nvPr/>
            </p:nvSpPr>
            <p:spPr bwMode="auto">
              <a:xfrm>
                <a:off x="1872" y="3504"/>
                <a:ext cx="816" cy="0"/>
              </a:xfrm>
              <a:prstGeom prst="line">
                <a:avLst/>
              </a:prstGeom>
              <a:noFill/>
              <a:ln w="76200">
                <a:solidFill>
                  <a:srgbClr val="FF0000"/>
                </a:solidFill>
                <a:round/>
                <a:headEnd/>
                <a:tailEnd/>
              </a:ln>
            </p:spPr>
            <p:txBody>
              <a:bodyPr wrap="none"/>
              <a:lstStyle/>
              <a:p>
                <a:endParaRPr lang="en-US"/>
              </a:p>
            </p:txBody>
          </p:sp>
        </p:grpSp>
        <p:grpSp>
          <p:nvGrpSpPr>
            <p:cNvPr id="102" name="Group 105"/>
            <p:cNvGrpSpPr>
              <a:grpSpLocks/>
            </p:cNvGrpSpPr>
            <p:nvPr/>
          </p:nvGrpSpPr>
          <p:grpSpPr bwMode="auto">
            <a:xfrm>
              <a:off x="2657" y="2880"/>
              <a:ext cx="493" cy="230"/>
              <a:chOff x="1536" y="2064"/>
              <a:chExt cx="1200" cy="576"/>
            </a:xfrm>
          </p:grpSpPr>
          <p:sp>
            <p:nvSpPr>
              <p:cNvPr id="157" name="Line 106"/>
              <p:cNvSpPr>
                <a:spLocks noChangeShapeType="1"/>
              </p:cNvSpPr>
              <p:nvPr/>
            </p:nvSpPr>
            <p:spPr bwMode="auto">
              <a:xfrm>
                <a:off x="1536" y="2640"/>
                <a:ext cx="336" cy="0"/>
              </a:xfrm>
              <a:prstGeom prst="line">
                <a:avLst/>
              </a:prstGeom>
              <a:noFill/>
              <a:ln w="76200">
                <a:solidFill>
                  <a:srgbClr val="FF0000"/>
                </a:solidFill>
                <a:round/>
                <a:headEnd/>
                <a:tailEnd/>
              </a:ln>
            </p:spPr>
            <p:txBody>
              <a:bodyPr wrap="none"/>
              <a:lstStyle/>
              <a:p>
                <a:endParaRPr lang="en-US"/>
              </a:p>
            </p:txBody>
          </p:sp>
          <p:sp>
            <p:nvSpPr>
              <p:cNvPr id="158" name="Line 107"/>
              <p:cNvSpPr>
                <a:spLocks noChangeShapeType="1"/>
              </p:cNvSpPr>
              <p:nvPr/>
            </p:nvSpPr>
            <p:spPr bwMode="auto">
              <a:xfrm flipV="1">
                <a:off x="1872" y="2064"/>
                <a:ext cx="0" cy="576"/>
              </a:xfrm>
              <a:prstGeom prst="line">
                <a:avLst/>
              </a:prstGeom>
              <a:noFill/>
              <a:ln w="76200">
                <a:solidFill>
                  <a:srgbClr val="FF0000"/>
                </a:solidFill>
                <a:round/>
                <a:headEnd/>
                <a:tailEnd/>
              </a:ln>
            </p:spPr>
            <p:txBody>
              <a:bodyPr wrap="none"/>
              <a:lstStyle/>
              <a:p>
                <a:endParaRPr lang="en-US"/>
              </a:p>
            </p:txBody>
          </p:sp>
          <p:sp>
            <p:nvSpPr>
              <p:cNvPr id="159" name="Line 108"/>
              <p:cNvSpPr>
                <a:spLocks noChangeShapeType="1"/>
              </p:cNvSpPr>
              <p:nvPr/>
            </p:nvSpPr>
            <p:spPr bwMode="auto">
              <a:xfrm flipV="1">
                <a:off x="1872" y="2064"/>
                <a:ext cx="864" cy="0"/>
              </a:xfrm>
              <a:prstGeom prst="line">
                <a:avLst/>
              </a:prstGeom>
              <a:noFill/>
              <a:ln w="76200">
                <a:solidFill>
                  <a:srgbClr val="FF0000"/>
                </a:solidFill>
                <a:round/>
                <a:headEnd/>
                <a:tailEnd/>
              </a:ln>
            </p:spPr>
            <p:txBody>
              <a:bodyPr wrap="none"/>
              <a:lstStyle/>
              <a:p>
                <a:endParaRPr lang="en-US"/>
              </a:p>
            </p:txBody>
          </p:sp>
        </p:grpSp>
        <p:grpSp>
          <p:nvGrpSpPr>
            <p:cNvPr id="103" name="Group 109"/>
            <p:cNvGrpSpPr>
              <a:grpSpLocks/>
            </p:cNvGrpSpPr>
            <p:nvPr/>
          </p:nvGrpSpPr>
          <p:grpSpPr bwMode="auto">
            <a:xfrm>
              <a:off x="3367" y="2880"/>
              <a:ext cx="494" cy="576"/>
              <a:chOff x="3264" y="2064"/>
              <a:chExt cx="1200" cy="1440"/>
            </a:xfrm>
          </p:grpSpPr>
          <p:grpSp>
            <p:nvGrpSpPr>
              <p:cNvPr id="149" name="Group 110"/>
              <p:cNvGrpSpPr>
                <a:grpSpLocks/>
              </p:cNvGrpSpPr>
              <p:nvPr/>
            </p:nvGrpSpPr>
            <p:grpSpPr bwMode="auto">
              <a:xfrm>
                <a:off x="3312" y="2064"/>
                <a:ext cx="1152" cy="576"/>
                <a:chOff x="3312" y="2064"/>
                <a:chExt cx="1152" cy="576"/>
              </a:xfrm>
            </p:grpSpPr>
            <p:sp>
              <p:nvSpPr>
                <p:cNvPr id="154" name="Line 111"/>
                <p:cNvSpPr>
                  <a:spLocks noChangeShapeType="1"/>
                </p:cNvSpPr>
                <p:nvPr/>
              </p:nvSpPr>
              <p:spPr bwMode="auto">
                <a:xfrm>
                  <a:off x="3312" y="2064"/>
                  <a:ext cx="864" cy="0"/>
                </a:xfrm>
                <a:prstGeom prst="line">
                  <a:avLst/>
                </a:prstGeom>
                <a:noFill/>
                <a:ln w="76200">
                  <a:solidFill>
                    <a:srgbClr val="FF0000"/>
                  </a:solidFill>
                  <a:round/>
                  <a:headEnd/>
                  <a:tailEnd/>
                </a:ln>
              </p:spPr>
              <p:txBody>
                <a:bodyPr wrap="none"/>
                <a:lstStyle/>
                <a:p>
                  <a:endParaRPr lang="en-US"/>
                </a:p>
              </p:txBody>
            </p:sp>
            <p:sp>
              <p:nvSpPr>
                <p:cNvPr id="155" name="Line 112"/>
                <p:cNvSpPr>
                  <a:spLocks noChangeShapeType="1"/>
                </p:cNvSpPr>
                <p:nvPr/>
              </p:nvSpPr>
              <p:spPr bwMode="auto">
                <a:xfrm>
                  <a:off x="4176" y="2064"/>
                  <a:ext cx="0" cy="576"/>
                </a:xfrm>
                <a:prstGeom prst="line">
                  <a:avLst/>
                </a:prstGeom>
                <a:noFill/>
                <a:ln w="76200">
                  <a:solidFill>
                    <a:srgbClr val="FF0000"/>
                  </a:solidFill>
                  <a:round/>
                  <a:headEnd/>
                  <a:tailEnd/>
                </a:ln>
              </p:spPr>
              <p:txBody>
                <a:bodyPr wrap="none"/>
                <a:lstStyle/>
                <a:p>
                  <a:endParaRPr lang="en-US"/>
                </a:p>
              </p:txBody>
            </p:sp>
            <p:sp>
              <p:nvSpPr>
                <p:cNvPr id="156" name="Line 113"/>
                <p:cNvSpPr>
                  <a:spLocks noChangeShapeType="1"/>
                </p:cNvSpPr>
                <p:nvPr/>
              </p:nvSpPr>
              <p:spPr bwMode="auto">
                <a:xfrm>
                  <a:off x="4176" y="2640"/>
                  <a:ext cx="288" cy="0"/>
                </a:xfrm>
                <a:prstGeom prst="line">
                  <a:avLst/>
                </a:prstGeom>
                <a:noFill/>
                <a:ln w="76200">
                  <a:solidFill>
                    <a:srgbClr val="FF0000"/>
                  </a:solidFill>
                  <a:round/>
                  <a:headEnd/>
                  <a:tailEnd/>
                </a:ln>
              </p:spPr>
              <p:txBody>
                <a:bodyPr wrap="none"/>
                <a:lstStyle/>
                <a:p>
                  <a:endParaRPr lang="en-US"/>
                </a:p>
              </p:txBody>
            </p:sp>
          </p:grpSp>
          <p:grpSp>
            <p:nvGrpSpPr>
              <p:cNvPr id="150" name="Group 114"/>
              <p:cNvGrpSpPr>
                <a:grpSpLocks/>
              </p:cNvGrpSpPr>
              <p:nvPr/>
            </p:nvGrpSpPr>
            <p:grpSpPr bwMode="auto">
              <a:xfrm>
                <a:off x="3264" y="2928"/>
                <a:ext cx="1152" cy="576"/>
                <a:chOff x="3264" y="2928"/>
                <a:chExt cx="1152" cy="576"/>
              </a:xfrm>
            </p:grpSpPr>
            <p:sp>
              <p:nvSpPr>
                <p:cNvPr id="151" name="Line 115"/>
                <p:cNvSpPr>
                  <a:spLocks noChangeShapeType="1"/>
                </p:cNvSpPr>
                <p:nvPr/>
              </p:nvSpPr>
              <p:spPr bwMode="auto">
                <a:xfrm>
                  <a:off x="3264" y="3504"/>
                  <a:ext cx="912" cy="0"/>
                </a:xfrm>
                <a:prstGeom prst="line">
                  <a:avLst/>
                </a:prstGeom>
                <a:noFill/>
                <a:ln w="76200">
                  <a:solidFill>
                    <a:srgbClr val="FF0000"/>
                  </a:solidFill>
                  <a:round/>
                  <a:headEnd/>
                  <a:tailEnd/>
                </a:ln>
              </p:spPr>
              <p:txBody>
                <a:bodyPr wrap="none"/>
                <a:lstStyle/>
                <a:p>
                  <a:endParaRPr lang="en-US"/>
                </a:p>
              </p:txBody>
            </p:sp>
            <p:sp>
              <p:nvSpPr>
                <p:cNvPr id="152" name="Line 116"/>
                <p:cNvSpPr>
                  <a:spLocks noChangeShapeType="1"/>
                </p:cNvSpPr>
                <p:nvPr/>
              </p:nvSpPr>
              <p:spPr bwMode="auto">
                <a:xfrm flipV="1">
                  <a:off x="4176" y="2928"/>
                  <a:ext cx="0" cy="576"/>
                </a:xfrm>
                <a:prstGeom prst="line">
                  <a:avLst/>
                </a:prstGeom>
                <a:noFill/>
                <a:ln w="76200">
                  <a:solidFill>
                    <a:srgbClr val="FF0000"/>
                  </a:solidFill>
                  <a:round/>
                  <a:headEnd/>
                  <a:tailEnd/>
                </a:ln>
              </p:spPr>
              <p:txBody>
                <a:bodyPr wrap="none"/>
                <a:lstStyle/>
                <a:p>
                  <a:endParaRPr lang="en-US"/>
                </a:p>
              </p:txBody>
            </p:sp>
            <p:sp>
              <p:nvSpPr>
                <p:cNvPr id="153" name="Line 117"/>
                <p:cNvSpPr>
                  <a:spLocks noChangeShapeType="1"/>
                </p:cNvSpPr>
                <p:nvPr/>
              </p:nvSpPr>
              <p:spPr bwMode="auto">
                <a:xfrm>
                  <a:off x="4176" y="2928"/>
                  <a:ext cx="240" cy="0"/>
                </a:xfrm>
                <a:prstGeom prst="line">
                  <a:avLst/>
                </a:prstGeom>
                <a:noFill/>
                <a:ln w="76200">
                  <a:solidFill>
                    <a:srgbClr val="FF0000"/>
                  </a:solidFill>
                  <a:round/>
                  <a:headEnd/>
                  <a:tailEnd/>
                </a:ln>
              </p:spPr>
              <p:txBody>
                <a:bodyPr wrap="none"/>
                <a:lstStyle/>
                <a:p>
                  <a:endParaRPr lang="en-US"/>
                </a:p>
              </p:txBody>
            </p:sp>
          </p:grpSp>
        </p:grpSp>
        <p:grpSp>
          <p:nvGrpSpPr>
            <p:cNvPr id="104" name="Group 118"/>
            <p:cNvGrpSpPr>
              <a:grpSpLocks/>
            </p:cNvGrpSpPr>
            <p:nvPr/>
          </p:nvGrpSpPr>
          <p:grpSpPr bwMode="auto">
            <a:xfrm>
              <a:off x="2400" y="2957"/>
              <a:ext cx="287" cy="278"/>
              <a:chOff x="3840" y="0"/>
              <a:chExt cx="698" cy="696"/>
            </a:xfrm>
          </p:grpSpPr>
          <p:grpSp>
            <p:nvGrpSpPr>
              <p:cNvPr id="135" name="Group 119"/>
              <p:cNvGrpSpPr>
                <a:grpSpLocks/>
              </p:cNvGrpSpPr>
              <p:nvPr/>
            </p:nvGrpSpPr>
            <p:grpSpPr bwMode="auto">
              <a:xfrm>
                <a:off x="3840" y="503"/>
                <a:ext cx="698" cy="193"/>
                <a:chOff x="4745" y="3239"/>
                <a:chExt cx="698" cy="193"/>
              </a:xfrm>
            </p:grpSpPr>
            <p:sp>
              <p:nvSpPr>
                <p:cNvPr id="144" name="Rectangle 12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145" name="Rectangle 12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146" name="Freeform 12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47" name="Freeform 12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48" name="Freeform 12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36" name="Rectangle 12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137" name="Rectangle 12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138" name="Rectangle 12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139" name="Group 128"/>
              <p:cNvGrpSpPr>
                <a:grpSpLocks/>
              </p:cNvGrpSpPr>
              <p:nvPr/>
            </p:nvGrpSpPr>
            <p:grpSpPr bwMode="auto">
              <a:xfrm>
                <a:off x="3895" y="0"/>
                <a:ext cx="611" cy="428"/>
                <a:chOff x="3744" y="2592"/>
                <a:chExt cx="611" cy="428"/>
              </a:xfrm>
            </p:grpSpPr>
            <p:sp>
              <p:nvSpPr>
                <p:cNvPr id="140" name="Rectangle 12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141" name="Freeform 13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42" name="Freeform 13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43" name="Rectangle 13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105" name="Group 133"/>
            <p:cNvGrpSpPr>
              <a:grpSpLocks/>
            </p:cNvGrpSpPr>
            <p:nvPr/>
          </p:nvGrpSpPr>
          <p:grpSpPr bwMode="auto">
            <a:xfrm>
              <a:off x="3841" y="2995"/>
              <a:ext cx="287" cy="279"/>
              <a:chOff x="3840" y="0"/>
              <a:chExt cx="698" cy="696"/>
            </a:xfrm>
          </p:grpSpPr>
          <p:grpSp>
            <p:nvGrpSpPr>
              <p:cNvPr id="121" name="Group 134"/>
              <p:cNvGrpSpPr>
                <a:grpSpLocks/>
              </p:cNvGrpSpPr>
              <p:nvPr/>
            </p:nvGrpSpPr>
            <p:grpSpPr bwMode="auto">
              <a:xfrm>
                <a:off x="3840" y="503"/>
                <a:ext cx="698" cy="193"/>
                <a:chOff x="4745" y="3239"/>
                <a:chExt cx="698" cy="193"/>
              </a:xfrm>
            </p:grpSpPr>
            <p:sp>
              <p:nvSpPr>
                <p:cNvPr id="130" name="Rectangle 13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131" name="Rectangle 13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132" name="Freeform 13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33" name="Freeform 13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34" name="Freeform 13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22" name="Rectangle 14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123" name="Rectangle 14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124" name="Rectangle 14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125" name="Group 143"/>
              <p:cNvGrpSpPr>
                <a:grpSpLocks/>
              </p:cNvGrpSpPr>
              <p:nvPr/>
            </p:nvGrpSpPr>
            <p:grpSpPr bwMode="auto">
              <a:xfrm>
                <a:off x="3895" y="0"/>
                <a:ext cx="611" cy="428"/>
                <a:chOff x="3744" y="2592"/>
                <a:chExt cx="611" cy="428"/>
              </a:xfrm>
            </p:grpSpPr>
            <p:sp>
              <p:nvSpPr>
                <p:cNvPr id="126" name="Rectangle 14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127" name="Freeform 14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28" name="Freeform 14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29" name="Rectangle 14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106" name="Group 148"/>
            <p:cNvGrpSpPr>
              <a:grpSpLocks/>
            </p:cNvGrpSpPr>
            <p:nvPr/>
          </p:nvGrpSpPr>
          <p:grpSpPr bwMode="auto">
            <a:xfrm>
              <a:off x="3111" y="3370"/>
              <a:ext cx="287" cy="278"/>
              <a:chOff x="3840" y="0"/>
              <a:chExt cx="698" cy="696"/>
            </a:xfrm>
          </p:grpSpPr>
          <p:grpSp>
            <p:nvGrpSpPr>
              <p:cNvPr id="107" name="Group 149"/>
              <p:cNvGrpSpPr>
                <a:grpSpLocks/>
              </p:cNvGrpSpPr>
              <p:nvPr/>
            </p:nvGrpSpPr>
            <p:grpSpPr bwMode="auto">
              <a:xfrm>
                <a:off x="3840" y="503"/>
                <a:ext cx="698" cy="193"/>
                <a:chOff x="4745" y="3239"/>
                <a:chExt cx="698" cy="193"/>
              </a:xfrm>
            </p:grpSpPr>
            <p:sp>
              <p:nvSpPr>
                <p:cNvPr id="116" name="Rectangle 15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117" name="Rectangle 15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118" name="Freeform 15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19" name="Freeform 15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20" name="Freeform 15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08" name="Rectangle 15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109" name="Rectangle 15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110" name="Rectangle 15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111" name="Group 158"/>
              <p:cNvGrpSpPr>
                <a:grpSpLocks/>
              </p:cNvGrpSpPr>
              <p:nvPr/>
            </p:nvGrpSpPr>
            <p:grpSpPr bwMode="auto">
              <a:xfrm>
                <a:off x="3895" y="0"/>
                <a:ext cx="611" cy="428"/>
                <a:chOff x="3744" y="2592"/>
                <a:chExt cx="611" cy="428"/>
              </a:xfrm>
            </p:grpSpPr>
            <p:sp>
              <p:nvSpPr>
                <p:cNvPr id="112" name="Rectangle 15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113" name="Freeform 16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14" name="Freeform 16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15" name="Rectangle 16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163" name="Group 163"/>
          <p:cNvGrpSpPr>
            <a:grpSpLocks/>
          </p:cNvGrpSpPr>
          <p:nvPr/>
        </p:nvGrpSpPr>
        <p:grpSpPr bwMode="auto">
          <a:xfrm>
            <a:off x="4617592" y="2819400"/>
            <a:ext cx="442912" cy="1752600"/>
            <a:chOff x="3129" y="1776"/>
            <a:chExt cx="279" cy="1104"/>
          </a:xfrm>
        </p:grpSpPr>
        <p:sp>
          <p:nvSpPr>
            <p:cNvPr id="164" name="Line 164"/>
            <p:cNvSpPr>
              <a:spLocks noChangeShapeType="1"/>
            </p:cNvSpPr>
            <p:nvPr/>
          </p:nvSpPr>
          <p:spPr bwMode="auto">
            <a:xfrm flipV="1">
              <a:off x="3129" y="1776"/>
              <a:ext cx="0" cy="1104"/>
            </a:xfrm>
            <a:prstGeom prst="line">
              <a:avLst/>
            </a:prstGeom>
            <a:noFill/>
            <a:ln w="76200">
              <a:solidFill>
                <a:srgbClr val="FF0000"/>
              </a:solidFill>
              <a:round/>
              <a:headEnd/>
              <a:tailEnd/>
            </a:ln>
          </p:spPr>
          <p:txBody>
            <a:bodyPr wrap="none"/>
            <a:lstStyle/>
            <a:p>
              <a:endParaRPr lang="en-US"/>
            </a:p>
          </p:txBody>
        </p:sp>
        <p:sp>
          <p:nvSpPr>
            <p:cNvPr id="165" name="Line 165"/>
            <p:cNvSpPr>
              <a:spLocks noChangeShapeType="1"/>
            </p:cNvSpPr>
            <p:nvPr/>
          </p:nvSpPr>
          <p:spPr bwMode="auto">
            <a:xfrm flipV="1">
              <a:off x="3408" y="1776"/>
              <a:ext cx="0" cy="1104"/>
            </a:xfrm>
            <a:prstGeom prst="line">
              <a:avLst/>
            </a:prstGeom>
            <a:noFill/>
            <a:ln w="76200">
              <a:solidFill>
                <a:srgbClr val="FF0000"/>
              </a:solidFill>
              <a:round/>
              <a:headEnd/>
              <a:tailEnd/>
            </a:ln>
          </p:spPr>
          <p:txBody>
            <a:bodyPr wrap="none"/>
            <a:lstStyle/>
            <a:p>
              <a:endParaRPr lang="en-US"/>
            </a:p>
          </p:txBody>
        </p:sp>
      </p:grpSp>
      <p:grpSp>
        <p:nvGrpSpPr>
          <p:cNvPr id="166" name="Group 166"/>
          <p:cNvGrpSpPr>
            <a:grpSpLocks/>
          </p:cNvGrpSpPr>
          <p:nvPr/>
        </p:nvGrpSpPr>
        <p:grpSpPr bwMode="auto">
          <a:xfrm>
            <a:off x="6584504" y="4495800"/>
            <a:ext cx="2022475" cy="1104900"/>
            <a:chOff x="1126" y="1896"/>
            <a:chExt cx="3796" cy="2064"/>
          </a:xfrm>
        </p:grpSpPr>
        <p:graphicFrame>
          <p:nvGraphicFramePr>
            <p:cNvPr id="167" name="Object 167"/>
            <p:cNvGraphicFramePr>
              <a:graphicFrameLocks noChangeAspect="1"/>
            </p:cNvGraphicFramePr>
            <p:nvPr/>
          </p:nvGraphicFramePr>
          <p:xfrm>
            <a:off x="2208" y="2448"/>
            <a:ext cx="1919" cy="993"/>
          </p:xfrm>
          <a:graphic>
            <a:graphicData uri="http://schemas.openxmlformats.org/presentationml/2006/ole">
              <p:oleObj spid="_x0000_s2069" name="VISIO" r:id="rId4" imgW="97021650" imgH="28317825" progId="">
                <p:embed/>
              </p:oleObj>
            </a:graphicData>
          </a:graphic>
        </p:graphicFrame>
        <p:sp>
          <p:nvSpPr>
            <p:cNvPr id="168" name="Line 168"/>
            <p:cNvSpPr>
              <a:spLocks noChangeShapeType="1"/>
            </p:cNvSpPr>
            <p:nvPr/>
          </p:nvSpPr>
          <p:spPr bwMode="auto">
            <a:xfrm>
              <a:off x="1824" y="2496"/>
              <a:ext cx="1056" cy="288"/>
            </a:xfrm>
            <a:prstGeom prst="line">
              <a:avLst/>
            </a:prstGeom>
            <a:noFill/>
            <a:ln w="76200">
              <a:solidFill>
                <a:srgbClr val="FF0000"/>
              </a:solidFill>
              <a:round/>
              <a:headEnd/>
              <a:tailEnd/>
            </a:ln>
          </p:spPr>
          <p:txBody>
            <a:bodyPr wrap="none"/>
            <a:lstStyle/>
            <a:p>
              <a:endParaRPr lang="en-US"/>
            </a:p>
          </p:txBody>
        </p:sp>
        <p:sp>
          <p:nvSpPr>
            <p:cNvPr id="169" name="Line 169"/>
            <p:cNvSpPr>
              <a:spLocks noChangeShapeType="1"/>
            </p:cNvSpPr>
            <p:nvPr/>
          </p:nvSpPr>
          <p:spPr bwMode="auto">
            <a:xfrm flipV="1">
              <a:off x="1920" y="3120"/>
              <a:ext cx="960" cy="720"/>
            </a:xfrm>
            <a:prstGeom prst="line">
              <a:avLst/>
            </a:prstGeom>
            <a:noFill/>
            <a:ln w="76200">
              <a:solidFill>
                <a:srgbClr val="FF0000"/>
              </a:solidFill>
              <a:round/>
              <a:headEnd/>
              <a:tailEnd/>
            </a:ln>
          </p:spPr>
          <p:txBody>
            <a:bodyPr wrap="none"/>
            <a:lstStyle/>
            <a:p>
              <a:endParaRPr lang="en-US"/>
            </a:p>
          </p:txBody>
        </p:sp>
        <p:sp>
          <p:nvSpPr>
            <p:cNvPr id="170" name="Line 170"/>
            <p:cNvSpPr>
              <a:spLocks noChangeShapeType="1"/>
            </p:cNvSpPr>
            <p:nvPr/>
          </p:nvSpPr>
          <p:spPr bwMode="auto">
            <a:xfrm flipV="1">
              <a:off x="3120" y="2496"/>
              <a:ext cx="1104" cy="288"/>
            </a:xfrm>
            <a:prstGeom prst="line">
              <a:avLst/>
            </a:prstGeom>
            <a:noFill/>
            <a:ln w="76200">
              <a:solidFill>
                <a:srgbClr val="FF0000"/>
              </a:solidFill>
              <a:round/>
              <a:headEnd/>
              <a:tailEnd/>
            </a:ln>
          </p:spPr>
          <p:txBody>
            <a:bodyPr wrap="none"/>
            <a:lstStyle/>
            <a:p>
              <a:endParaRPr lang="en-US"/>
            </a:p>
          </p:txBody>
        </p:sp>
        <p:sp>
          <p:nvSpPr>
            <p:cNvPr id="171" name="Line 171"/>
            <p:cNvSpPr>
              <a:spLocks noChangeShapeType="1"/>
            </p:cNvSpPr>
            <p:nvPr/>
          </p:nvSpPr>
          <p:spPr bwMode="auto">
            <a:xfrm>
              <a:off x="3168" y="3120"/>
              <a:ext cx="1008" cy="720"/>
            </a:xfrm>
            <a:prstGeom prst="line">
              <a:avLst/>
            </a:prstGeom>
            <a:noFill/>
            <a:ln w="76200">
              <a:solidFill>
                <a:srgbClr val="FF0000"/>
              </a:solidFill>
              <a:round/>
              <a:headEnd/>
              <a:tailEnd/>
            </a:ln>
          </p:spPr>
          <p:txBody>
            <a:bodyPr wrap="none"/>
            <a:lstStyle/>
            <a:p>
              <a:endParaRPr lang="en-US"/>
            </a:p>
          </p:txBody>
        </p:sp>
        <p:grpSp>
          <p:nvGrpSpPr>
            <p:cNvPr id="172" name="Group 172"/>
            <p:cNvGrpSpPr>
              <a:grpSpLocks/>
            </p:cNvGrpSpPr>
            <p:nvPr/>
          </p:nvGrpSpPr>
          <p:grpSpPr bwMode="auto">
            <a:xfrm>
              <a:off x="1126" y="1920"/>
              <a:ext cx="3748" cy="2040"/>
              <a:chOff x="1126" y="1920"/>
              <a:chExt cx="3748" cy="2040"/>
            </a:xfrm>
          </p:grpSpPr>
          <p:grpSp>
            <p:nvGrpSpPr>
              <p:cNvPr id="203" name="Group 173"/>
              <p:cNvGrpSpPr>
                <a:grpSpLocks/>
              </p:cNvGrpSpPr>
              <p:nvPr/>
            </p:nvGrpSpPr>
            <p:grpSpPr bwMode="auto">
              <a:xfrm>
                <a:off x="1126" y="1920"/>
                <a:ext cx="698" cy="696"/>
                <a:chOff x="3840" y="0"/>
                <a:chExt cx="698" cy="696"/>
              </a:xfrm>
            </p:grpSpPr>
            <p:grpSp>
              <p:nvGrpSpPr>
                <p:cNvPr id="219" name="Group 174"/>
                <p:cNvGrpSpPr>
                  <a:grpSpLocks/>
                </p:cNvGrpSpPr>
                <p:nvPr/>
              </p:nvGrpSpPr>
              <p:grpSpPr bwMode="auto">
                <a:xfrm>
                  <a:off x="3840" y="503"/>
                  <a:ext cx="698" cy="193"/>
                  <a:chOff x="4745" y="3239"/>
                  <a:chExt cx="698" cy="193"/>
                </a:xfrm>
              </p:grpSpPr>
              <p:sp>
                <p:nvSpPr>
                  <p:cNvPr id="228" name="Rectangle 17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29" name="Rectangle 17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30" name="Freeform 17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31" name="Freeform 17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32" name="Freeform 17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20" name="Rectangle 18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21" name="Rectangle 18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22" name="Rectangle 18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23" name="Group 183"/>
                <p:cNvGrpSpPr>
                  <a:grpSpLocks/>
                </p:cNvGrpSpPr>
                <p:nvPr/>
              </p:nvGrpSpPr>
              <p:grpSpPr bwMode="auto">
                <a:xfrm>
                  <a:off x="3895" y="0"/>
                  <a:ext cx="611" cy="428"/>
                  <a:chOff x="3744" y="2592"/>
                  <a:chExt cx="611" cy="428"/>
                </a:xfrm>
              </p:grpSpPr>
              <p:sp>
                <p:nvSpPr>
                  <p:cNvPr id="224" name="Rectangle 18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25" name="Freeform 18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26" name="Freeform 18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27" name="Rectangle 18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204" name="Group 188"/>
              <p:cNvGrpSpPr>
                <a:grpSpLocks/>
              </p:cNvGrpSpPr>
              <p:nvPr/>
            </p:nvGrpSpPr>
            <p:grpSpPr bwMode="auto">
              <a:xfrm>
                <a:off x="4176" y="3264"/>
                <a:ext cx="698" cy="696"/>
                <a:chOff x="3840" y="0"/>
                <a:chExt cx="698" cy="696"/>
              </a:xfrm>
            </p:grpSpPr>
            <p:grpSp>
              <p:nvGrpSpPr>
                <p:cNvPr id="205" name="Group 189"/>
                <p:cNvGrpSpPr>
                  <a:grpSpLocks/>
                </p:cNvGrpSpPr>
                <p:nvPr/>
              </p:nvGrpSpPr>
              <p:grpSpPr bwMode="auto">
                <a:xfrm>
                  <a:off x="3840" y="503"/>
                  <a:ext cx="698" cy="193"/>
                  <a:chOff x="4745" y="3239"/>
                  <a:chExt cx="698" cy="193"/>
                </a:xfrm>
              </p:grpSpPr>
              <p:sp>
                <p:nvSpPr>
                  <p:cNvPr id="214" name="Rectangle 19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15" name="Rectangle 19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16" name="Freeform 19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17" name="Freeform 19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18" name="Freeform 19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06" name="Rectangle 19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07" name="Rectangle 19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08" name="Rectangle 19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09" name="Group 198"/>
                <p:cNvGrpSpPr>
                  <a:grpSpLocks/>
                </p:cNvGrpSpPr>
                <p:nvPr/>
              </p:nvGrpSpPr>
              <p:grpSpPr bwMode="auto">
                <a:xfrm>
                  <a:off x="3895" y="0"/>
                  <a:ext cx="611" cy="428"/>
                  <a:chOff x="3744" y="2592"/>
                  <a:chExt cx="611" cy="428"/>
                </a:xfrm>
              </p:grpSpPr>
              <p:sp>
                <p:nvSpPr>
                  <p:cNvPr id="210" name="Rectangle 19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11" name="Freeform 20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12" name="Freeform 20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13" name="Rectangle 20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173" name="Group 203"/>
            <p:cNvGrpSpPr>
              <a:grpSpLocks/>
            </p:cNvGrpSpPr>
            <p:nvPr/>
          </p:nvGrpSpPr>
          <p:grpSpPr bwMode="auto">
            <a:xfrm>
              <a:off x="4224" y="1896"/>
              <a:ext cx="698" cy="696"/>
              <a:chOff x="3840" y="0"/>
              <a:chExt cx="698" cy="696"/>
            </a:xfrm>
          </p:grpSpPr>
          <p:grpSp>
            <p:nvGrpSpPr>
              <p:cNvPr id="189" name="Group 204"/>
              <p:cNvGrpSpPr>
                <a:grpSpLocks/>
              </p:cNvGrpSpPr>
              <p:nvPr/>
            </p:nvGrpSpPr>
            <p:grpSpPr bwMode="auto">
              <a:xfrm>
                <a:off x="3840" y="503"/>
                <a:ext cx="698" cy="193"/>
                <a:chOff x="4745" y="3239"/>
                <a:chExt cx="698" cy="193"/>
              </a:xfrm>
            </p:grpSpPr>
            <p:sp>
              <p:nvSpPr>
                <p:cNvPr id="198" name="Rectangle 20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199" name="Rectangle 20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00" name="Freeform 20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01" name="Freeform 20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02" name="Freeform 20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90" name="Rectangle 21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191" name="Rectangle 21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192" name="Rectangle 21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193" name="Group 213"/>
              <p:cNvGrpSpPr>
                <a:grpSpLocks/>
              </p:cNvGrpSpPr>
              <p:nvPr/>
            </p:nvGrpSpPr>
            <p:grpSpPr bwMode="auto">
              <a:xfrm>
                <a:off x="3895" y="0"/>
                <a:ext cx="611" cy="428"/>
                <a:chOff x="3744" y="2592"/>
                <a:chExt cx="611" cy="428"/>
              </a:xfrm>
            </p:grpSpPr>
            <p:sp>
              <p:nvSpPr>
                <p:cNvPr id="194" name="Rectangle 21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195" name="Freeform 21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96" name="Freeform 21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97" name="Rectangle 21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nvGrpSpPr>
            <p:cNvPr id="174" name="Group 218"/>
            <p:cNvGrpSpPr>
              <a:grpSpLocks/>
            </p:cNvGrpSpPr>
            <p:nvPr/>
          </p:nvGrpSpPr>
          <p:grpSpPr bwMode="auto">
            <a:xfrm>
              <a:off x="1200" y="3264"/>
              <a:ext cx="698" cy="696"/>
              <a:chOff x="3840" y="0"/>
              <a:chExt cx="698" cy="696"/>
            </a:xfrm>
          </p:grpSpPr>
          <p:grpSp>
            <p:nvGrpSpPr>
              <p:cNvPr id="175" name="Group 219"/>
              <p:cNvGrpSpPr>
                <a:grpSpLocks/>
              </p:cNvGrpSpPr>
              <p:nvPr/>
            </p:nvGrpSpPr>
            <p:grpSpPr bwMode="auto">
              <a:xfrm>
                <a:off x="3840" y="503"/>
                <a:ext cx="698" cy="193"/>
                <a:chOff x="4745" y="3239"/>
                <a:chExt cx="698" cy="193"/>
              </a:xfrm>
            </p:grpSpPr>
            <p:sp>
              <p:nvSpPr>
                <p:cNvPr id="184" name="Rectangle 220"/>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185" name="Rectangle 221"/>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186" name="Freeform 222"/>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87" name="Freeform 223"/>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88" name="Freeform 224"/>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76" name="Rectangle 225"/>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177" name="Rectangle 226"/>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178" name="Rectangle 227"/>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179" name="Group 228"/>
              <p:cNvGrpSpPr>
                <a:grpSpLocks/>
              </p:cNvGrpSpPr>
              <p:nvPr/>
            </p:nvGrpSpPr>
            <p:grpSpPr bwMode="auto">
              <a:xfrm>
                <a:off x="3895" y="0"/>
                <a:ext cx="611" cy="428"/>
                <a:chOff x="3744" y="2592"/>
                <a:chExt cx="611" cy="428"/>
              </a:xfrm>
            </p:grpSpPr>
            <p:sp>
              <p:nvSpPr>
                <p:cNvPr id="180" name="Rectangle 229"/>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181" name="Freeform 230"/>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82" name="Freeform 231"/>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83" name="Rectangle 232"/>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grpSp>
      <p:grpSp>
        <p:nvGrpSpPr>
          <p:cNvPr id="233" name="Group 233"/>
          <p:cNvGrpSpPr>
            <a:grpSpLocks/>
          </p:cNvGrpSpPr>
          <p:nvPr/>
        </p:nvGrpSpPr>
        <p:grpSpPr bwMode="auto">
          <a:xfrm>
            <a:off x="4619179" y="4419600"/>
            <a:ext cx="455613" cy="441325"/>
            <a:chOff x="3840" y="0"/>
            <a:chExt cx="698" cy="696"/>
          </a:xfrm>
        </p:grpSpPr>
        <p:grpSp>
          <p:nvGrpSpPr>
            <p:cNvPr id="234" name="Group 234"/>
            <p:cNvGrpSpPr>
              <a:grpSpLocks/>
            </p:cNvGrpSpPr>
            <p:nvPr/>
          </p:nvGrpSpPr>
          <p:grpSpPr bwMode="auto">
            <a:xfrm>
              <a:off x="3840" y="503"/>
              <a:ext cx="698" cy="193"/>
              <a:chOff x="4745" y="3239"/>
              <a:chExt cx="698" cy="193"/>
            </a:xfrm>
          </p:grpSpPr>
          <p:sp>
            <p:nvSpPr>
              <p:cNvPr id="243" name="Rectangle 235"/>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a:p>
            </p:txBody>
          </p:sp>
          <p:sp>
            <p:nvSpPr>
              <p:cNvPr id="244" name="Rectangle 236"/>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a:p>
            </p:txBody>
          </p:sp>
          <p:sp>
            <p:nvSpPr>
              <p:cNvPr id="245" name="Freeform 237"/>
              <p:cNvSpPr>
                <a:spLocks/>
              </p:cNvSpPr>
              <p:nvPr/>
            </p:nvSpPr>
            <p:spPr bwMode="auto">
              <a:xfrm>
                <a:off x="4745" y="3239"/>
                <a:ext cx="698" cy="193"/>
              </a:xfrm>
              <a:custGeom>
                <a:avLst/>
                <a:gdLst>
                  <a:gd name="T0" fmla="*/ 0 w 2094"/>
                  <a:gd name="T1" fmla="*/ 193 h 577"/>
                  <a:gd name="T2" fmla="*/ 22 w 2094"/>
                  <a:gd name="T3" fmla="*/ 172 h 577"/>
                  <a:gd name="T4" fmla="*/ 677 w 2094"/>
                  <a:gd name="T5" fmla="*/ 172 h 577"/>
                  <a:gd name="T6" fmla="*/ 677 w 2094"/>
                  <a:gd name="T7" fmla="*/ 22 h 577"/>
                  <a:gd name="T8" fmla="*/ 698 w 2094"/>
                  <a:gd name="T9" fmla="*/ 0 h 577"/>
                  <a:gd name="T10" fmla="*/ 698 w 2094"/>
                  <a:gd name="T11" fmla="*/ 193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246" name="Freeform 238"/>
              <p:cNvSpPr>
                <a:spLocks/>
              </p:cNvSpPr>
              <p:nvPr/>
            </p:nvSpPr>
            <p:spPr bwMode="auto">
              <a:xfrm>
                <a:off x="4745" y="3239"/>
                <a:ext cx="698" cy="193"/>
              </a:xfrm>
              <a:custGeom>
                <a:avLst/>
                <a:gdLst>
                  <a:gd name="T0" fmla="*/ 0 w 2094"/>
                  <a:gd name="T1" fmla="*/ 193 h 577"/>
                  <a:gd name="T2" fmla="*/ 22 w 2094"/>
                  <a:gd name="T3" fmla="*/ 172 h 577"/>
                  <a:gd name="T4" fmla="*/ 22 w 2094"/>
                  <a:gd name="T5" fmla="*/ 22 h 577"/>
                  <a:gd name="T6" fmla="*/ 677 w 2094"/>
                  <a:gd name="T7" fmla="*/ 22 h 577"/>
                  <a:gd name="T8" fmla="*/ 698 w 2094"/>
                  <a:gd name="T9" fmla="*/ 0 h 577"/>
                  <a:gd name="T10" fmla="*/ 0 w 2094"/>
                  <a:gd name="T11" fmla="*/ 0 h 577"/>
                  <a:gd name="T12" fmla="*/ 0 w 2094"/>
                  <a:gd name="T13" fmla="*/ 193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247" name="Freeform 239"/>
              <p:cNvSpPr>
                <a:spLocks/>
              </p:cNvSpPr>
              <p:nvPr/>
            </p:nvSpPr>
            <p:spPr bwMode="auto">
              <a:xfrm>
                <a:off x="5181" y="3293"/>
                <a:ext cx="219" cy="42"/>
              </a:xfrm>
              <a:custGeom>
                <a:avLst/>
                <a:gdLst>
                  <a:gd name="T0" fmla="*/ 44 w 655"/>
                  <a:gd name="T1" fmla="*/ 32 h 127"/>
                  <a:gd name="T2" fmla="*/ 44 w 655"/>
                  <a:gd name="T3" fmla="*/ 42 h 127"/>
                  <a:gd name="T4" fmla="*/ 175 w 655"/>
                  <a:gd name="T5" fmla="*/ 42 h 127"/>
                  <a:gd name="T6" fmla="*/ 175 w 655"/>
                  <a:gd name="T7" fmla="*/ 32 h 127"/>
                  <a:gd name="T8" fmla="*/ 219 w 655"/>
                  <a:gd name="T9" fmla="*/ 32 h 127"/>
                  <a:gd name="T10" fmla="*/ 219 w 655"/>
                  <a:gd name="T11" fmla="*/ 11 h 127"/>
                  <a:gd name="T12" fmla="*/ 175 w 655"/>
                  <a:gd name="T13" fmla="*/ 11 h 127"/>
                  <a:gd name="T14" fmla="*/ 175 w 655"/>
                  <a:gd name="T15" fmla="*/ 0 h 127"/>
                  <a:gd name="T16" fmla="*/ 44 w 655"/>
                  <a:gd name="T17" fmla="*/ 0 h 127"/>
                  <a:gd name="T18" fmla="*/ 44 w 655"/>
                  <a:gd name="T19" fmla="*/ 11 h 127"/>
                  <a:gd name="T20" fmla="*/ 0 w 655"/>
                  <a:gd name="T21" fmla="*/ 11 h 127"/>
                  <a:gd name="T22" fmla="*/ 0 w 655"/>
                  <a:gd name="T23" fmla="*/ 32 h 127"/>
                  <a:gd name="T24" fmla="*/ 44 w 655"/>
                  <a:gd name="T25" fmla="*/ 3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235" name="Rectangle 240"/>
            <p:cNvSpPr>
              <a:spLocks noChangeArrowheads="1"/>
            </p:cNvSpPr>
            <p:nvPr/>
          </p:nvSpPr>
          <p:spPr bwMode="auto">
            <a:xfrm>
              <a:off x="4058" y="440"/>
              <a:ext cx="262" cy="44"/>
            </a:xfrm>
            <a:prstGeom prst="rect">
              <a:avLst/>
            </a:prstGeom>
            <a:solidFill>
              <a:srgbClr val="000000"/>
            </a:solidFill>
            <a:ln w="9525">
              <a:noFill/>
              <a:miter lim="800000"/>
              <a:headEnd/>
              <a:tailEnd/>
            </a:ln>
          </p:spPr>
          <p:txBody>
            <a:bodyPr/>
            <a:lstStyle/>
            <a:p>
              <a:endParaRPr lang="en-US"/>
            </a:p>
          </p:txBody>
        </p:sp>
        <p:sp>
          <p:nvSpPr>
            <p:cNvPr id="236" name="Rectangle 241"/>
            <p:cNvSpPr>
              <a:spLocks noChangeArrowheads="1"/>
            </p:cNvSpPr>
            <p:nvPr/>
          </p:nvSpPr>
          <p:spPr bwMode="auto">
            <a:xfrm>
              <a:off x="3884" y="546"/>
              <a:ext cx="43" cy="32"/>
            </a:xfrm>
            <a:prstGeom prst="rect">
              <a:avLst/>
            </a:prstGeom>
            <a:solidFill>
              <a:srgbClr val="008000"/>
            </a:solidFill>
            <a:ln w="9525">
              <a:noFill/>
              <a:miter lim="800000"/>
              <a:headEnd/>
              <a:tailEnd/>
            </a:ln>
          </p:spPr>
          <p:txBody>
            <a:bodyPr/>
            <a:lstStyle/>
            <a:p>
              <a:endParaRPr lang="en-US"/>
            </a:p>
          </p:txBody>
        </p:sp>
        <p:sp>
          <p:nvSpPr>
            <p:cNvPr id="237" name="Rectangle 242"/>
            <p:cNvSpPr>
              <a:spLocks noChangeArrowheads="1"/>
            </p:cNvSpPr>
            <p:nvPr/>
          </p:nvSpPr>
          <p:spPr bwMode="auto">
            <a:xfrm>
              <a:off x="3884" y="546"/>
              <a:ext cx="22" cy="16"/>
            </a:xfrm>
            <a:prstGeom prst="rect">
              <a:avLst/>
            </a:prstGeom>
            <a:solidFill>
              <a:srgbClr val="00FF00"/>
            </a:solidFill>
            <a:ln w="9525">
              <a:noFill/>
              <a:miter lim="800000"/>
              <a:headEnd/>
              <a:tailEnd/>
            </a:ln>
          </p:spPr>
          <p:txBody>
            <a:bodyPr/>
            <a:lstStyle/>
            <a:p>
              <a:endParaRPr lang="en-US"/>
            </a:p>
          </p:txBody>
        </p:sp>
        <p:grpSp>
          <p:nvGrpSpPr>
            <p:cNvPr id="238" name="Group 243"/>
            <p:cNvGrpSpPr>
              <a:grpSpLocks/>
            </p:cNvGrpSpPr>
            <p:nvPr/>
          </p:nvGrpSpPr>
          <p:grpSpPr bwMode="auto">
            <a:xfrm>
              <a:off x="3895" y="0"/>
              <a:ext cx="611" cy="428"/>
              <a:chOff x="3744" y="2592"/>
              <a:chExt cx="611" cy="428"/>
            </a:xfrm>
          </p:grpSpPr>
          <p:sp>
            <p:nvSpPr>
              <p:cNvPr id="239" name="Rectangle 244"/>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a:p>
            </p:txBody>
          </p:sp>
          <p:sp>
            <p:nvSpPr>
              <p:cNvPr id="240" name="Freeform 245"/>
              <p:cNvSpPr>
                <a:spLocks noEditPoints="1"/>
              </p:cNvSpPr>
              <p:nvPr/>
            </p:nvSpPr>
            <p:spPr bwMode="auto">
              <a:xfrm>
                <a:off x="3744" y="2592"/>
                <a:ext cx="611" cy="428"/>
              </a:xfrm>
              <a:custGeom>
                <a:avLst/>
                <a:gdLst>
                  <a:gd name="T0" fmla="*/ 0 w 1833"/>
                  <a:gd name="T1" fmla="*/ 428 h 1282"/>
                  <a:gd name="T2" fmla="*/ 611 w 1833"/>
                  <a:gd name="T3" fmla="*/ 428 h 1282"/>
                  <a:gd name="T4" fmla="*/ 611 w 1833"/>
                  <a:gd name="T5" fmla="*/ 0 h 1282"/>
                  <a:gd name="T6" fmla="*/ 0 w 1833"/>
                  <a:gd name="T7" fmla="*/ 0 h 1282"/>
                  <a:gd name="T8" fmla="*/ 0 w 1833"/>
                  <a:gd name="T9" fmla="*/ 428 h 1282"/>
                  <a:gd name="T10" fmla="*/ 22 w 1833"/>
                  <a:gd name="T11" fmla="*/ 406 h 1282"/>
                  <a:gd name="T12" fmla="*/ 589 w 1833"/>
                  <a:gd name="T13" fmla="*/ 406 h 1282"/>
                  <a:gd name="T14" fmla="*/ 589 w 1833"/>
                  <a:gd name="T15" fmla="*/ 22 h 1282"/>
                  <a:gd name="T16" fmla="*/ 22 w 1833"/>
                  <a:gd name="T17" fmla="*/ 22 h 1282"/>
                  <a:gd name="T18" fmla="*/ 22 w 1833"/>
                  <a:gd name="T19" fmla="*/ 40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241" name="Freeform 246"/>
              <p:cNvSpPr>
                <a:spLocks/>
              </p:cNvSpPr>
              <p:nvPr/>
            </p:nvSpPr>
            <p:spPr bwMode="auto">
              <a:xfrm>
                <a:off x="3744" y="2592"/>
                <a:ext cx="567" cy="384"/>
              </a:xfrm>
              <a:custGeom>
                <a:avLst/>
                <a:gdLst>
                  <a:gd name="T0" fmla="*/ 22 w 1701"/>
                  <a:gd name="T1" fmla="*/ 363 h 1152"/>
                  <a:gd name="T2" fmla="*/ 0 w 1701"/>
                  <a:gd name="T3" fmla="*/ 384 h 1152"/>
                  <a:gd name="T4" fmla="*/ 0 w 1701"/>
                  <a:gd name="T5" fmla="*/ 0 h 1152"/>
                  <a:gd name="T6" fmla="*/ 567 w 1701"/>
                  <a:gd name="T7" fmla="*/ 0 h 1152"/>
                  <a:gd name="T8" fmla="*/ 545 w 1701"/>
                  <a:gd name="T9" fmla="*/ 21 h 1152"/>
                  <a:gd name="T10" fmla="*/ 22 w 1701"/>
                  <a:gd name="T11" fmla="*/ 21 h 1152"/>
                  <a:gd name="T12" fmla="*/ 22 w 1701"/>
                  <a:gd name="T13" fmla="*/ 363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242" name="Rectangle 247"/>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a:p>
            </p:txBody>
          </p:sp>
        </p:grpSp>
      </p:grpSp>
    </p:spTree>
    <p:extLst>
      <p:ext uri="{BB962C8B-B14F-4D97-AF65-F5344CB8AC3E}">
        <p14:creationId xmlns:p14="http://schemas.microsoft.com/office/powerpoint/2010/main" xmlns="" val="554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dissolve">
                                      <p:cBhvr>
                                        <p:cTn id="12" dur="500"/>
                                        <p:tgtEl>
                                          <p:spTgt spid="233"/>
                                        </p:tgtEl>
                                      </p:cBhvr>
                                    </p:animEffect>
                                  </p:childTnLst>
                                </p:cTn>
                              </p:par>
                              <p:par>
                                <p:cTn id="13" presetID="9"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dissolve">
                                      <p:cBhvr>
                                        <p:cTn id="15" dur="500"/>
                                        <p:tgtEl>
                                          <p:spTgt spid="10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6"/>
                                        </p:tgtEl>
                                        <p:attrNameLst>
                                          <p:attrName>style.visibility</p:attrName>
                                        </p:attrNameLst>
                                      </p:cBhvr>
                                      <p:to>
                                        <p:strVal val="visible"/>
                                      </p:to>
                                    </p:set>
                                    <p:animEffect transition="in" filter="dissolve">
                                      <p:cBhvr>
                                        <p:cTn id="20" dur="500"/>
                                        <p:tgtEl>
                                          <p:spTgt spid="16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down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3"/>
                                        </p:tgtEl>
                                        <p:attrNameLst>
                                          <p:attrName>style.visibility</p:attrName>
                                        </p:attrNameLst>
                                      </p:cBhvr>
                                      <p:to>
                                        <p:strVal val="visible"/>
                                      </p:to>
                                    </p:set>
                                    <p:animEffect transition="in" filter="wipe(up)">
                                      <p:cBhvr>
                                        <p:cTn id="40" dur="500"/>
                                        <p:tgtEl>
                                          <p:spTgt spid="163"/>
                                        </p:tgtEl>
                                      </p:cBhvr>
                                    </p:animEffect>
                                  </p:childTnLst>
                                </p:cTn>
                              </p:par>
                              <p:par>
                                <p:cTn id="41" presetID="10" presetClass="exit" presetSubtype="0" fill="hold" nodeType="withEffect">
                                  <p:stCondLst>
                                    <p:cond delay="0"/>
                                  </p:stCondLst>
                                  <p:childTnLst>
                                    <p:animEffect transition="out" filter="fade">
                                      <p:cBhvr>
                                        <p:cTn id="42" dur="500"/>
                                        <p:tgtEl>
                                          <p:spTgt spid="233"/>
                                        </p:tgtEl>
                                      </p:cBhvr>
                                    </p:animEffect>
                                    <p:set>
                                      <p:cBhvr>
                                        <p:cTn id="43" dur="1" fill="hold">
                                          <p:stCondLst>
                                            <p:cond delay="499"/>
                                          </p:stCondLst>
                                        </p:cTn>
                                        <p:tgtEl>
                                          <p:spTgt spid="2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 pitchFamily="34" charset="0"/>
                <a:cs typeface="Arial" pitchFamily="34" charset="0"/>
              </a:rPr>
              <a:t>Network Types</a:t>
            </a:r>
          </a:p>
        </p:txBody>
      </p:sp>
      <p:sp>
        <p:nvSpPr>
          <p:cNvPr id="3" name="Rectangle 3"/>
          <p:cNvSpPr txBox="1">
            <a:spLocks noChangeArrowheads="1"/>
          </p:cNvSpPr>
          <p:nvPr/>
        </p:nvSpPr>
        <p:spPr>
          <a:xfrm>
            <a:off x="914400" y="1412776"/>
            <a:ext cx="8229600" cy="4724400"/>
          </a:xfrm>
          <a:prstGeom prst="rect">
            <a:avLst/>
          </a:prstGeom>
        </p:spPr>
        <p:txBody>
          <a:bodyPr vert="horz">
            <a:normAutofit/>
          </a:bodyPr>
          <a:lstStyle/>
          <a:p>
            <a:r>
              <a:rPr lang="en-US" sz="2600" dirty="0"/>
              <a:t>The two most common types of network infrastructures are:</a:t>
            </a:r>
          </a:p>
          <a:p>
            <a:pPr marL="457200" indent="-457200">
              <a:buFont typeface="Arial" panose="020B0604020202020204" pitchFamily="34" charset="0"/>
              <a:buChar char="•"/>
            </a:pPr>
            <a:r>
              <a:rPr lang="en-US" sz="2600" dirty="0"/>
              <a:t>Local Area Network (LAN)</a:t>
            </a:r>
          </a:p>
          <a:p>
            <a:pPr marL="457200" indent="-457200">
              <a:buFont typeface="Arial" panose="020B0604020202020204" pitchFamily="34" charset="0"/>
              <a:buChar char="•"/>
            </a:pPr>
            <a:r>
              <a:rPr lang="en-US" sz="2600" dirty="0"/>
              <a:t>Wide Area Network (WAN)</a:t>
            </a:r>
          </a:p>
          <a:p>
            <a:endParaRPr lang="en-US" sz="2600" dirty="0"/>
          </a:p>
          <a:p>
            <a:r>
              <a:rPr lang="en-US" sz="2600" dirty="0"/>
              <a:t>Other types of networks include:</a:t>
            </a:r>
          </a:p>
          <a:p>
            <a:pPr marL="457200" indent="-457200">
              <a:buFont typeface="Arial" panose="020B0604020202020204" pitchFamily="34" charset="0"/>
              <a:buChar char="•"/>
            </a:pPr>
            <a:r>
              <a:rPr lang="en-US" sz="2600" dirty="0"/>
              <a:t>Metropolitan Area Network (MAN) </a:t>
            </a:r>
          </a:p>
          <a:p>
            <a:pPr marL="457200" indent="-457200">
              <a:buFont typeface="Arial" panose="020B0604020202020204" pitchFamily="34" charset="0"/>
              <a:buChar char="•"/>
            </a:pPr>
            <a:r>
              <a:rPr lang="en-US" sz="2600" dirty="0"/>
              <a:t>Wireless LAN (WLAN) </a:t>
            </a:r>
          </a:p>
          <a:p>
            <a:pPr marL="457200" indent="-457200">
              <a:buFont typeface="Arial" panose="020B0604020202020204" pitchFamily="34" charset="0"/>
              <a:buChar char="•"/>
            </a:pPr>
            <a:r>
              <a:rPr lang="en-US" sz="2600" dirty="0"/>
              <a:t>Storage Area Network (SAN)</a:t>
            </a:r>
            <a:endParaRPr kumimoji="0" lang="en-US" sz="2600" b="0" i="0" u="none" strike="noStrike" kern="1200" cap="none" spc="0" normalizeH="0" baseline="0" noProof="0" dirty="0">
              <a:ln>
                <a:noFill/>
              </a:ln>
              <a:solidFill>
                <a:schemeClr val="tx1"/>
              </a:solidFill>
              <a:effectLst/>
              <a:uLnTx/>
              <a:uFillTx/>
            </a:endParaRPr>
          </a:p>
        </p:txBody>
      </p:sp>
      <p:sp>
        <p:nvSpPr>
          <p:cNvPr id="4" name="Rectangle 3">
            <a:extLst>
              <a:ext uri="{FF2B5EF4-FFF2-40B4-BE49-F238E27FC236}">
                <a16:creationId xmlns:a16="http://schemas.microsoft.com/office/drawing/2014/main" xmlns="" id="{4EB4BA28-7873-486D-B4C8-A8E008D5B7CF}"/>
              </a:ext>
            </a:extLst>
          </p:cNvPr>
          <p:cNvSpPr/>
          <p:nvPr/>
        </p:nvSpPr>
        <p:spPr>
          <a:xfrm>
            <a:off x="6012160" y="6397823"/>
            <a:ext cx="2998963" cy="307777"/>
          </a:xfrm>
          <a:prstGeom prst="rect">
            <a:avLst/>
          </a:prstGeom>
        </p:spPr>
        <p:txBody>
          <a:bodyPr wrap="none">
            <a:spAutoFit/>
          </a:bodyPr>
          <a:lstStyle/>
          <a:p>
            <a:pPr lvl="0">
              <a:defRPr/>
            </a:pPr>
            <a:r>
              <a:rPr lang="en-US" sz="1400" dirty="0">
                <a:latin typeface="Arial" panose="020B0604020202020204" pitchFamily="34" charset="0"/>
                <a:cs typeface="Arial" panose="020B0604020202020204" pitchFamily="34" charset="0"/>
              </a:rPr>
              <a:t>CCNA 1: 1.2.2.1 Types of Networks</a:t>
            </a:r>
          </a:p>
        </p:txBody>
      </p:sp>
    </p:spTree>
    <p:extLst>
      <p:ext uri="{BB962C8B-B14F-4D97-AF65-F5344CB8AC3E}">
        <p14:creationId xmlns:p14="http://schemas.microsoft.com/office/powerpoint/2010/main" xmlns="" val="335354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 pitchFamily="34" charset="0"/>
                <a:cs typeface="Arial" pitchFamily="34" charset="0"/>
              </a:rPr>
              <a:t>Local Area Networks</a:t>
            </a:r>
          </a:p>
        </p:txBody>
      </p:sp>
      <p:grpSp>
        <p:nvGrpSpPr>
          <p:cNvPr id="3" name="Group 7"/>
          <p:cNvGrpSpPr>
            <a:grpSpLocks/>
          </p:cNvGrpSpPr>
          <p:nvPr/>
        </p:nvGrpSpPr>
        <p:grpSpPr bwMode="auto">
          <a:xfrm>
            <a:off x="762000" y="2276872"/>
            <a:ext cx="7924800" cy="3505200"/>
            <a:chOff x="480" y="816"/>
            <a:chExt cx="4992" cy="2208"/>
          </a:xfrm>
        </p:grpSpPr>
        <p:sp>
          <p:nvSpPr>
            <p:cNvPr id="4" name="Rectangle 6"/>
            <p:cNvSpPr>
              <a:spLocks noChangeArrowheads="1"/>
            </p:cNvSpPr>
            <p:nvPr/>
          </p:nvSpPr>
          <p:spPr bwMode="auto">
            <a:xfrm>
              <a:off x="480" y="816"/>
              <a:ext cx="4992" cy="220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pic>
          <p:nvPicPr>
            <p:cNvPr id="5" name="Picture 4"/>
            <p:cNvPicPr>
              <a:picLocks noChangeAspect="1" noChangeArrowheads="1"/>
            </p:cNvPicPr>
            <p:nvPr/>
          </p:nvPicPr>
          <p:blipFill>
            <a:blip r:embed="rId3" cstate="print"/>
            <a:srcRect/>
            <a:stretch>
              <a:fillRect/>
            </a:stretch>
          </p:blipFill>
          <p:spPr bwMode="auto">
            <a:xfrm>
              <a:off x="2640" y="912"/>
              <a:ext cx="2767" cy="205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768" y="1536"/>
              <a:ext cx="1392" cy="956"/>
            </a:xfrm>
            <a:prstGeom prst="rect">
              <a:avLst/>
            </a:prstGeom>
            <a:noFill/>
            <a:ln w="9525">
              <a:noFill/>
              <a:miter lim="800000"/>
              <a:headEnd/>
              <a:tailEnd/>
            </a:ln>
          </p:spPr>
        </p:pic>
      </p:grpSp>
      <p:sp>
        <p:nvSpPr>
          <p:cNvPr id="7" name="Rectangle 8"/>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Network in a single office, building, or campus</a:t>
            </a:r>
          </a:p>
        </p:txBody>
      </p:sp>
    </p:spTree>
    <p:extLst>
      <p:ext uri="{BB962C8B-B14F-4D97-AF65-F5344CB8AC3E}">
        <p14:creationId xmlns:p14="http://schemas.microsoft.com/office/powerpoint/2010/main" xmlns="" val="2703049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828328"/>
          </a:xfrm>
        </p:spPr>
        <p:txBody>
          <a:bodyPr/>
          <a:lstStyle/>
          <a:p>
            <a:pPr eaLnBrk="1" hangingPunct="1">
              <a:defRPr/>
            </a:pPr>
            <a:r>
              <a:rPr lang="en-US" dirty="0">
                <a:solidFill>
                  <a:schemeClr val="tx2"/>
                </a:solidFill>
                <a:latin typeface="arialdings)"/>
              </a:rPr>
              <a:t>Wide Area Networks</a:t>
            </a:r>
          </a:p>
        </p:txBody>
      </p:sp>
      <p:sp>
        <p:nvSpPr>
          <p:cNvPr id="3"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Network providing long-distance communication over a country, a continent, or the whole world</a:t>
            </a:r>
          </a:p>
        </p:txBody>
      </p:sp>
      <p:pic>
        <p:nvPicPr>
          <p:cNvPr id="4" name="Picture 4"/>
          <p:cNvPicPr>
            <a:picLocks noChangeAspect="1" noChangeArrowheads="1"/>
          </p:cNvPicPr>
          <p:nvPr/>
        </p:nvPicPr>
        <p:blipFill>
          <a:blip r:embed="rId2" cstate="print"/>
          <a:srcRect/>
          <a:stretch>
            <a:fillRect/>
          </a:stretch>
        </p:blipFill>
        <p:spPr bwMode="auto">
          <a:xfrm>
            <a:off x="609600" y="2819400"/>
            <a:ext cx="8018463" cy="2901950"/>
          </a:xfrm>
          <a:prstGeom prst="rect">
            <a:avLst/>
          </a:prstGeom>
          <a:noFill/>
          <a:ln w="9525">
            <a:noFill/>
            <a:miter lim="800000"/>
            <a:headEnd/>
            <a:tailEnd/>
          </a:ln>
          <a:effectLst>
            <a:outerShdw dist="107763" dir="2700000" algn="ctr" rotWithShape="0">
              <a:schemeClr val="bg2">
                <a:alpha val="50000"/>
              </a:schemeClr>
            </a:outerShdw>
          </a:effectLst>
        </p:spPr>
      </p:pic>
    </p:spTree>
    <p:extLst>
      <p:ext uri="{BB962C8B-B14F-4D97-AF65-F5344CB8AC3E}">
        <p14:creationId xmlns:p14="http://schemas.microsoft.com/office/powerpoint/2010/main" xmlns="" val="396852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010400" y="6381750"/>
            <a:ext cx="2133600" cy="476250"/>
          </a:xfrm>
        </p:spPr>
        <p:txBody>
          <a:bodyPr/>
          <a:lstStyle/>
          <a:p>
            <a:pPr>
              <a:defRPr/>
            </a:pPr>
            <a:fld id="{93A7410A-96A9-4FDD-8A51-1BE30E7FC715}" type="slidenum">
              <a:rPr lang="en-US"/>
              <a:pPr>
                <a:defRPr/>
              </a:pPr>
              <a:t>27</a:t>
            </a:fld>
            <a:endParaRPr lang="en-US"/>
          </a:p>
        </p:txBody>
      </p:sp>
      <p:sp>
        <p:nvSpPr>
          <p:cNvPr id="3" name="Rectangle 2"/>
          <p:cNvSpPr>
            <a:spLocks noGrp="1" noChangeArrowheads="1"/>
          </p:cNvSpPr>
          <p:nvPr>
            <p:ph type="title"/>
          </p:nvPr>
        </p:nvSpPr>
        <p:spPr>
          <a:xfrm>
            <a:off x="457200" y="152400"/>
            <a:ext cx="8229600" cy="972344"/>
          </a:xfrm>
        </p:spPr>
        <p:txBody>
          <a:bodyPr/>
          <a:lstStyle/>
          <a:p>
            <a:pPr eaLnBrk="1" hangingPunct="1">
              <a:defRPr/>
            </a:pPr>
            <a:r>
              <a:rPr lang="en-US" dirty="0">
                <a:solidFill>
                  <a:schemeClr val="tx2"/>
                </a:solidFill>
                <a:latin typeface="arialdings)"/>
              </a:rPr>
              <a:t>Metropolitan Area Networks</a:t>
            </a:r>
          </a:p>
        </p:txBody>
      </p:sp>
      <p:sp>
        <p:nvSpPr>
          <p:cNvPr id="4"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Network extended over an entire city</a:t>
            </a:r>
          </a:p>
        </p:txBody>
      </p:sp>
      <p:pic>
        <p:nvPicPr>
          <p:cNvPr id="5" name="Picture 4" descr="j0205462"/>
          <p:cNvPicPr>
            <a:picLocks noChangeAspect="1" noChangeArrowheads="1"/>
          </p:cNvPicPr>
          <p:nvPr/>
        </p:nvPicPr>
        <p:blipFill>
          <a:blip r:embed="rId2" cstate="print"/>
          <a:srcRect/>
          <a:stretch>
            <a:fillRect/>
          </a:stretch>
        </p:blipFill>
        <p:spPr bwMode="auto">
          <a:xfrm>
            <a:off x="1600200" y="2919413"/>
            <a:ext cx="1819275" cy="1809750"/>
          </a:xfrm>
          <a:prstGeom prst="rect">
            <a:avLst/>
          </a:prstGeom>
          <a:noFill/>
          <a:ln w="9525">
            <a:noFill/>
            <a:miter lim="800000"/>
            <a:headEnd/>
            <a:tailEnd/>
          </a:ln>
        </p:spPr>
      </p:pic>
      <p:pic>
        <p:nvPicPr>
          <p:cNvPr id="6" name="Picture 6" descr="j0297185"/>
          <p:cNvPicPr>
            <a:picLocks noChangeAspect="1" noChangeArrowheads="1"/>
          </p:cNvPicPr>
          <p:nvPr/>
        </p:nvPicPr>
        <p:blipFill>
          <a:blip r:embed="rId3" cstate="print"/>
          <a:srcRect/>
          <a:stretch>
            <a:fillRect/>
          </a:stretch>
        </p:blipFill>
        <p:spPr bwMode="auto">
          <a:xfrm>
            <a:off x="6267450" y="3062288"/>
            <a:ext cx="1809750" cy="1441450"/>
          </a:xfrm>
          <a:prstGeom prst="rect">
            <a:avLst/>
          </a:prstGeom>
          <a:noFill/>
          <a:ln w="9525">
            <a:noFill/>
            <a:miter lim="800000"/>
            <a:headEnd/>
            <a:tailEnd/>
          </a:ln>
        </p:spPr>
      </p:pic>
      <p:sp>
        <p:nvSpPr>
          <p:cNvPr id="7" name="Text Box 7"/>
          <p:cNvSpPr txBox="1">
            <a:spLocks noChangeArrowheads="1"/>
          </p:cNvSpPr>
          <p:nvPr/>
        </p:nvSpPr>
        <p:spPr bwMode="auto">
          <a:xfrm>
            <a:off x="1865313" y="4662488"/>
            <a:ext cx="1182687" cy="366712"/>
          </a:xfrm>
          <a:prstGeom prst="rect">
            <a:avLst/>
          </a:prstGeom>
          <a:noFill/>
          <a:ln w="9525">
            <a:noFill/>
            <a:miter lim="800000"/>
            <a:headEnd/>
            <a:tailEnd/>
          </a:ln>
        </p:spPr>
        <p:txBody>
          <a:bodyPr wrap="none">
            <a:spAutoFit/>
          </a:bodyPr>
          <a:lstStyle/>
          <a:p>
            <a:r>
              <a:rPr lang="en-US"/>
              <a:t>Bangkhen</a:t>
            </a:r>
          </a:p>
        </p:txBody>
      </p:sp>
      <p:sp>
        <p:nvSpPr>
          <p:cNvPr id="8" name="Text Box 8"/>
          <p:cNvSpPr txBox="1">
            <a:spLocks noChangeArrowheads="1"/>
          </p:cNvSpPr>
          <p:nvPr/>
        </p:nvSpPr>
        <p:spPr bwMode="auto">
          <a:xfrm>
            <a:off x="6400800" y="4621213"/>
            <a:ext cx="1603375" cy="366712"/>
          </a:xfrm>
          <a:prstGeom prst="rect">
            <a:avLst/>
          </a:prstGeom>
          <a:noFill/>
          <a:ln w="9525">
            <a:noFill/>
            <a:miter lim="800000"/>
            <a:headEnd/>
            <a:tailEnd/>
          </a:ln>
        </p:spPr>
        <p:txBody>
          <a:bodyPr wrap="none">
            <a:spAutoFit/>
          </a:bodyPr>
          <a:lstStyle/>
          <a:p>
            <a:r>
              <a:rPr lang="en-US"/>
              <a:t>Kampangsaen</a:t>
            </a:r>
          </a:p>
        </p:txBody>
      </p:sp>
      <p:pic>
        <p:nvPicPr>
          <p:cNvPr id="9" name="Picture 9"/>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a:off x="3124200" y="3424238"/>
            <a:ext cx="895350" cy="933450"/>
          </a:xfrm>
          <a:prstGeom prst="rect">
            <a:avLst/>
          </a:prstGeom>
          <a:noFill/>
          <a:ln w="9525">
            <a:noFill/>
            <a:miter lim="800000"/>
            <a:headEnd/>
            <a:tailEnd/>
          </a:ln>
        </p:spPr>
      </p:pic>
      <p:pic>
        <p:nvPicPr>
          <p:cNvPr id="10" name="Picture 10"/>
          <p:cNvPicPr>
            <a:picLocks noChangeAspect="1" noChangeArrowheads="1"/>
          </p:cNvPicPr>
          <p:nvPr/>
        </p:nvPicPr>
        <p:blipFill>
          <a:blip r:embed="rId5" cstate="print">
            <a:clrChange>
              <a:clrFrom>
                <a:srgbClr val="FEFEFE"/>
              </a:clrFrom>
              <a:clrTo>
                <a:srgbClr val="FEFEFE">
                  <a:alpha val="0"/>
                </a:srgbClr>
              </a:clrTo>
            </a:clrChange>
          </a:blip>
          <a:srcRect/>
          <a:stretch>
            <a:fillRect/>
          </a:stretch>
        </p:blipFill>
        <p:spPr bwMode="auto">
          <a:xfrm>
            <a:off x="5562600" y="3402013"/>
            <a:ext cx="895350" cy="933450"/>
          </a:xfrm>
          <a:prstGeom prst="rect">
            <a:avLst/>
          </a:prstGeom>
          <a:noFill/>
          <a:ln w="9525">
            <a:noFill/>
            <a:miter lim="800000"/>
            <a:headEnd/>
            <a:tailEnd/>
          </a:ln>
        </p:spPr>
      </p:pic>
      <p:sp>
        <p:nvSpPr>
          <p:cNvPr id="11" name="Freeform 11"/>
          <p:cNvSpPr>
            <a:spLocks/>
          </p:cNvSpPr>
          <p:nvPr/>
        </p:nvSpPr>
        <p:spPr bwMode="auto">
          <a:xfrm>
            <a:off x="3962400" y="3443288"/>
            <a:ext cx="1676400" cy="138112"/>
          </a:xfrm>
          <a:custGeom>
            <a:avLst/>
            <a:gdLst>
              <a:gd name="T0" fmla="*/ 0 w 1056"/>
              <a:gd name="T1" fmla="*/ 95250 h 87"/>
              <a:gd name="T2" fmla="*/ 1019175 w 1056"/>
              <a:gd name="T3" fmla="*/ 0 h 87"/>
              <a:gd name="T4" fmla="*/ 900112 w 1056"/>
              <a:gd name="T5" fmla="*/ 80962 h 87"/>
              <a:gd name="T6" fmla="*/ 1676400 w 1056"/>
              <a:gd name="T7" fmla="*/ 95250 h 87"/>
              <a:gd name="T8" fmla="*/ 647700 w 1056"/>
              <a:gd name="T9" fmla="*/ 138112 h 87"/>
              <a:gd name="T10" fmla="*/ 747712 w 1056"/>
              <a:gd name="T11" fmla="*/ 66675 h 87"/>
              <a:gd name="T12" fmla="*/ 0 w 1056"/>
              <a:gd name="T13" fmla="*/ 95250 h 87"/>
              <a:gd name="T14" fmla="*/ 0 60000 65536"/>
              <a:gd name="T15" fmla="*/ 0 60000 65536"/>
              <a:gd name="T16" fmla="*/ 0 60000 65536"/>
              <a:gd name="T17" fmla="*/ 0 60000 65536"/>
              <a:gd name="T18" fmla="*/ 0 60000 65536"/>
              <a:gd name="T19" fmla="*/ 0 60000 65536"/>
              <a:gd name="T20" fmla="*/ 0 60000 65536"/>
              <a:gd name="T21" fmla="*/ 0 w 1056"/>
              <a:gd name="T22" fmla="*/ 0 h 87"/>
              <a:gd name="T23" fmla="*/ 1056 w 105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87">
                <a:moveTo>
                  <a:pt x="0" y="60"/>
                </a:moveTo>
                <a:lnTo>
                  <a:pt x="642" y="0"/>
                </a:lnTo>
                <a:lnTo>
                  <a:pt x="567" y="51"/>
                </a:lnTo>
                <a:lnTo>
                  <a:pt x="1056" y="60"/>
                </a:lnTo>
                <a:lnTo>
                  <a:pt x="408" y="87"/>
                </a:lnTo>
                <a:lnTo>
                  <a:pt x="471" y="42"/>
                </a:lnTo>
                <a:lnTo>
                  <a:pt x="0" y="60"/>
                </a:lnTo>
                <a:close/>
              </a:path>
            </a:pathLst>
          </a:custGeom>
          <a:solidFill>
            <a:schemeClr val="folHlink"/>
          </a:solid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xmlns="" val="295467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laceholder 6"/>
          <p:cNvSpPr>
            <a:spLocks noGrp="1"/>
          </p:cNvSpPr>
          <p:nvPr>
            <p:ph type="sldNum" sz="quarter" idx="12"/>
          </p:nvPr>
        </p:nvSpPr>
        <p:spPr/>
        <p:txBody>
          <a:bodyPr/>
          <a:lstStyle/>
          <a:p>
            <a:r>
              <a:rPr lang="en-US"/>
              <a:t>1-</a:t>
            </a:r>
            <a:fld id="{FDA3CB39-1E25-4F82-A633-C874AF9C4D9D}" type="slidenum">
              <a:rPr lang="en-US"/>
              <a:pPr/>
              <a:t>28</a:t>
            </a:fld>
            <a:endParaRPr lang="en-US"/>
          </a:p>
        </p:txBody>
      </p:sp>
      <p:sp>
        <p:nvSpPr>
          <p:cNvPr id="336898" name="Rectangle 2"/>
          <p:cNvSpPr>
            <a:spLocks noGrp="1" noChangeArrowheads="1"/>
          </p:cNvSpPr>
          <p:nvPr>
            <p:ph type="title"/>
          </p:nvPr>
        </p:nvSpPr>
        <p:spPr/>
        <p:txBody>
          <a:bodyPr>
            <a:normAutofit/>
          </a:bodyPr>
          <a:lstStyle/>
          <a:p>
            <a:r>
              <a:rPr lang="en-US" dirty="0">
                <a:solidFill>
                  <a:schemeClr val="tx2"/>
                </a:solidFill>
                <a:latin typeface="arialdings)"/>
              </a:rPr>
              <a:t>Circuit Switching</a:t>
            </a:r>
            <a:endParaRPr lang="en-US" dirty="0"/>
          </a:p>
        </p:txBody>
      </p:sp>
      <p:sp>
        <p:nvSpPr>
          <p:cNvPr id="336899" name="Rectangle 3"/>
          <p:cNvSpPr>
            <a:spLocks noGrp="1" noChangeArrowheads="1"/>
          </p:cNvSpPr>
          <p:nvPr>
            <p:ph type="body" sz="half" idx="1"/>
          </p:nvPr>
        </p:nvSpPr>
        <p:spPr>
          <a:xfrm>
            <a:off x="147638" y="1468438"/>
            <a:ext cx="5974258" cy="4648200"/>
          </a:xfrm>
        </p:spPr>
        <p:txBody>
          <a:bodyPr/>
          <a:lstStyle/>
          <a:p>
            <a:pPr>
              <a:buFont typeface="Wingdings" pitchFamily="2" charset="2"/>
              <a:buNone/>
            </a:pPr>
            <a:r>
              <a:rPr lang="en-US" dirty="0">
                <a:solidFill>
                  <a:srgbClr val="FF0000"/>
                </a:solidFill>
              </a:rPr>
              <a:t>End-to-end resources reserved for “call”</a:t>
            </a:r>
          </a:p>
          <a:p>
            <a:pPr marL="548640" lvl="1" indent="-274320">
              <a:lnSpc>
                <a:spcPct val="90000"/>
              </a:lnSpc>
              <a:spcBef>
                <a:spcPts val="500"/>
              </a:spcBef>
              <a:buClr>
                <a:schemeClr val="accent2"/>
              </a:buClr>
              <a:buSzPct val="76000"/>
              <a:buFont typeface="Wingdings 3"/>
              <a:buChar char=""/>
              <a:defRPr/>
            </a:pPr>
            <a:r>
              <a:rPr lang="en-US" dirty="0"/>
              <a:t>Link bandwidth</a:t>
            </a:r>
            <a:r>
              <a:rPr lang="en-US" sz="2400" dirty="0"/>
              <a:t>,  switch capacity</a:t>
            </a:r>
          </a:p>
          <a:p>
            <a:pPr marL="548640" lvl="1" indent="-274320">
              <a:lnSpc>
                <a:spcPct val="90000"/>
              </a:lnSpc>
              <a:spcBef>
                <a:spcPts val="500"/>
              </a:spcBef>
              <a:buClr>
                <a:schemeClr val="accent2"/>
              </a:buClr>
              <a:buSzPct val="76000"/>
              <a:buFont typeface="Wingdings 3"/>
              <a:buChar char=""/>
              <a:defRPr/>
            </a:pPr>
            <a:r>
              <a:rPr lang="en-US" sz="2400" dirty="0"/>
              <a:t>Dedicated resources: no sharing </a:t>
            </a:r>
          </a:p>
          <a:p>
            <a:pPr marL="548640" lvl="1" indent="-274320">
              <a:lnSpc>
                <a:spcPct val="90000"/>
              </a:lnSpc>
              <a:spcBef>
                <a:spcPts val="500"/>
              </a:spcBef>
              <a:buClr>
                <a:schemeClr val="accent2"/>
              </a:buClr>
              <a:buSzPct val="76000"/>
              <a:buFont typeface="Wingdings 3"/>
              <a:buChar char=""/>
              <a:defRPr/>
            </a:pPr>
            <a:r>
              <a:rPr lang="en-US" dirty="0"/>
              <a:t>C</a:t>
            </a:r>
            <a:r>
              <a:rPr lang="en-US" sz="2400" dirty="0"/>
              <a:t>ircuit-like (guaranteed) performance</a:t>
            </a:r>
          </a:p>
          <a:p>
            <a:pPr marL="548640" lvl="1" indent="-274320">
              <a:lnSpc>
                <a:spcPct val="90000"/>
              </a:lnSpc>
              <a:spcBef>
                <a:spcPts val="500"/>
              </a:spcBef>
              <a:buClr>
                <a:schemeClr val="accent2"/>
              </a:buClr>
              <a:buSzPct val="76000"/>
              <a:buFont typeface="Wingdings 3"/>
              <a:buChar char=""/>
              <a:defRPr/>
            </a:pPr>
            <a:r>
              <a:rPr lang="en-US" sz="2400" dirty="0"/>
              <a:t>Call setup required</a:t>
            </a:r>
          </a:p>
          <a:p>
            <a:pPr marL="548640" lvl="1" indent="-274320">
              <a:lnSpc>
                <a:spcPct val="90000"/>
              </a:lnSpc>
              <a:spcBef>
                <a:spcPts val="500"/>
              </a:spcBef>
              <a:buClr>
                <a:schemeClr val="accent2"/>
              </a:buClr>
              <a:buSzPct val="76000"/>
              <a:buFont typeface="Wingdings 3"/>
              <a:buChar char=""/>
              <a:defRPr/>
            </a:pPr>
            <a:r>
              <a:rPr lang="en-US" dirty="0"/>
              <a:t>R</a:t>
            </a:r>
            <a:r>
              <a:rPr lang="en-US" sz="2400" dirty="0"/>
              <a:t>e-establish call upon failure</a:t>
            </a:r>
          </a:p>
          <a:p>
            <a:pPr marL="548640" lvl="1" indent="-274320">
              <a:lnSpc>
                <a:spcPct val="90000"/>
              </a:lnSpc>
              <a:spcBef>
                <a:spcPts val="500"/>
              </a:spcBef>
              <a:buClr>
                <a:schemeClr val="accent2"/>
              </a:buClr>
              <a:buSzPct val="76000"/>
              <a:buFont typeface="Wingdings 3"/>
              <a:buChar char=""/>
              <a:defRPr/>
            </a:pPr>
            <a:r>
              <a:rPr lang="en-US" sz="2400" dirty="0"/>
              <a:t>Telephone switches establish circuits</a:t>
            </a:r>
            <a:br>
              <a:rPr lang="en-US" sz="2400" dirty="0"/>
            </a:br>
            <a:r>
              <a:rPr lang="en-US" sz="2400" dirty="0"/>
              <a:t>for communication</a:t>
            </a:r>
          </a:p>
          <a:p>
            <a:endParaRPr lang="en-US" sz="2400" dirty="0"/>
          </a:p>
          <a:p>
            <a:endParaRPr lang="en-US" sz="2400" dirty="0"/>
          </a:p>
        </p:txBody>
      </p:sp>
      <p:grpSp>
        <p:nvGrpSpPr>
          <p:cNvPr id="324" name="Group 130">
            <a:extLst>
              <a:ext uri="{FF2B5EF4-FFF2-40B4-BE49-F238E27FC236}">
                <a16:creationId xmlns:a16="http://schemas.microsoft.com/office/drawing/2014/main" xmlns="" id="{F0B2F89A-6F7E-4E23-9139-C43C6D9D7D36}"/>
              </a:ext>
            </a:extLst>
          </p:cNvPr>
          <p:cNvGrpSpPr>
            <a:grpSpLocks/>
          </p:cNvGrpSpPr>
          <p:nvPr/>
        </p:nvGrpSpPr>
        <p:grpSpPr bwMode="auto">
          <a:xfrm>
            <a:off x="5436096" y="2636912"/>
            <a:ext cx="3429000" cy="1890713"/>
            <a:chOff x="3072" y="1680"/>
            <a:chExt cx="2160" cy="1191"/>
          </a:xfrm>
        </p:grpSpPr>
        <p:grpSp>
          <p:nvGrpSpPr>
            <p:cNvPr id="325" name="Group 64">
              <a:extLst>
                <a:ext uri="{FF2B5EF4-FFF2-40B4-BE49-F238E27FC236}">
                  <a16:creationId xmlns:a16="http://schemas.microsoft.com/office/drawing/2014/main" xmlns="" id="{EE6C4EC3-937B-48B0-95D0-506AAA0482E4}"/>
                </a:ext>
              </a:extLst>
            </p:cNvPr>
            <p:cNvGrpSpPr>
              <a:grpSpLocks/>
            </p:cNvGrpSpPr>
            <p:nvPr/>
          </p:nvGrpSpPr>
          <p:grpSpPr bwMode="auto">
            <a:xfrm>
              <a:off x="3264" y="1872"/>
              <a:ext cx="1776" cy="816"/>
              <a:chOff x="2352" y="3168"/>
              <a:chExt cx="1776" cy="816"/>
            </a:xfrm>
          </p:grpSpPr>
          <p:sp>
            <p:nvSpPr>
              <p:cNvPr id="351" name="Line 40">
                <a:extLst>
                  <a:ext uri="{FF2B5EF4-FFF2-40B4-BE49-F238E27FC236}">
                    <a16:creationId xmlns:a16="http://schemas.microsoft.com/office/drawing/2014/main" xmlns="" id="{1D5E163E-66A9-41BA-BE7A-0819814DF41D}"/>
                  </a:ext>
                </a:extLst>
              </p:cNvPr>
              <p:cNvSpPr>
                <a:spLocks noChangeShapeType="1"/>
              </p:cNvSpPr>
              <p:nvPr/>
            </p:nvSpPr>
            <p:spPr bwMode="auto">
              <a:xfrm>
                <a:off x="3024" y="3552"/>
                <a:ext cx="528" cy="0"/>
              </a:xfrm>
              <a:prstGeom prst="line">
                <a:avLst/>
              </a:prstGeom>
              <a:noFill/>
              <a:ln w="28575">
                <a:solidFill>
                  <a:srgbClr val="66FF33"/>
                </a:solidFill>
                <a:round/>
                <a:headEnd/>
                <a:tailEnd/>
              </a:ln>
            </p:spPr>
            <p:txBody>
              <a:bodyPr/>
              <a:lstStyle/>
              <a:p>
                <a:endParaRPr lang="en-US"/>
              </a:p>
            </p:txBody>
          </p:sp>
          <p:sp>
            <p:nvSpPr>
              <p:cNvPr id="352" name="Line 43">
                <a:extLst>
                  <a:ext uri="{FF2B5EF4-FFF2-40B4-BE49-F238E27FC236}">
                    <a16:creationId xmlns:a16="http://schemas.microsoft.com/office/drawing/2014/main" xmlns="" id="{25A5877D-0397-4E9D-AD32-42453258D7CF}"/>
                  </a:ext>
                </a:extLst>
              </p:cNvPr>
              <p:cNvSpPr>
                <a:spLocks noChangeShapeType="1"/>
              </p:cNvSpPr>
              <p:nvPr/>
            </p:nvSpPr>
            <p:spPr bwMode="auto">
              <a:xfrm flipH="1">
                <a:off x="2640" y="3600"/>
                <a:ext cx="336" cy="336"/>
              </a:xfrm>
              <a:prstGeom prst="line">
                <a:avLst/>
              </a:prstGeom>
              <a:noFill/>
              <a:ln w="28575">
                <a:solidFill>
                  <a:srgbClr val="66FF33"/>
                </a:solidFill>
                <a:round/>
                <a:headEnd/>
                <a:tailEnd/>
              </a:ln>
            </p:spPr>
            <p:txBody>
              <a:bodyPr/>
              <a:lstStyle/>
              <a:p>
                <a:endParaRPr lang="en-US"/>
              </a:p>
            </p:txBody>
          </p:sp>
          <p:sp>
            <p:nvSpPr>
              <p:cNvPr id="353" name="Line 45">
                <a:extLst>
                  <a:ext uri="{FF2B5EF4-FFF2-40B4-BE49-F238E27FC236}">
                    <a16:creationId xmlns:a16="http://schemas.microsoft.com/office/drawing/2014/main" xmlns="" id="{AAD3DD03-2E12-468B-9A8F-5803DD415972}"/>
                  </a:ext>
                </a:extLst>
              </p:cNvPr>
              <p:cNvSpPr>
                <a:spLocks noChangeShapeType="1"/>
              </p:cNvSpPr>
              <p:nvPr/>
            </p:nvSpPr>
            <p:spPr bwMode="auto">
              <a:xfrm>
                <a:off x="3024" y="3648"/>
                <a:ext cx="528" cy="0"/>
              </a:xfrm>
              <a:prstGeom prst="line">
                <a:avLst/>
              </a:prstGeom>
              <a:noFill/>
              <a:ln w="28575">
                <a:solidFill>
                  <a:srgbClr val="66FF33"/>
                </a:solidFill>
                <a:round/>
                <a:headEnd/>
                <a:tailEnd/>
              </a:ln>
            </p:spPr>
            <p:txBody>
              <a:bodyPr/>
              <a:lstStyle/>
              <a:p>
                <a:endParaRPr lang="en-US"/>
              </a:p>
            </p:txBody>
          </p:sp>
          <p:sp>
            <p:nvSpPr>
              <p:cNvPr id="354" name="Line 46">
                <a:extLst>
                  <a:ext uri="{FF2B5EF4-FFF2-40B4-BE49-F238E27FC236}">
                    <a16:creationId xmlns:a16="http://schemas.microsoft.com/office/drawing/2014/main" xmlns="" id="{FE7DF65B-EE71-48E2-B0FC-F17797119C5F}"/>
                  </a:ext>
                </a:extLst>
              </p:cNvPr>
              <p:cNvSpPr>
                <a:spLocks noChangeShapeType="1"/>
              </p:cNvSpPr>
              <p:nvPr/>
            </p:nvSpPr>
            <p:spPr bwMode="auto">
              <a:xfrm>
                <a:off x="2640" y="3216"/>
                <a:ext cx="288" cy="384"/>
              </a:xfrm>
              <a:prstGeom prst="line">
                <a:avLst/>
              </a:prstGeom>
              <a:noFill/>
              <a:ln w="28575">
                <a:solidFill>
                  <a:srgbClr val="66FF33"/>
                </a:solidFill>
                <a:round/>
                <a:headEnd/>
                <a:tailEnd/>
              </a:ln>
            </p:spPr>
            <p:txBody>
              <a:bodyPr/>
              <a:lstStyle/>
              <a:p>
                <a:endParaRPr lang="en-US"/>
              </a:p>
            </p:txBody>
          </p:sp>
          <p:sp>
            <p:nvSpPr>
              <p:cNvPr id="355" name="Line 47">
                <a:extLst>
                  <a:ext uri="{FF2B5EF4-FFF2-40B4-BE49-F238E27FC236}">
                    <a16:creationId xmlns:a16="http://schemas.microsoft.com/office/drawing/2014/main" xmlns="" id="{2CC4D08B-8710-453D-9CE7-A1161E53829C}"/>
                  </a:ext>
                </a:extLst>
              </p:cNvPr>
              <p:cNvSpPr>
                <a:spLocks noChangeShapeType="1"/>
              </p:cNvSpPr>
              <p:nvPr/>
            </p:nvSpPr>
            <p:spPr bwMode="auto">
              <a:xfrm flipH="1">
                <a:off x="3552" y="3552"/>
                <a:ext cx="576" cy="48"/>
              </a:xfrm>
              <a:prstGeom prst="line">
                <a:avLst/>
              </a:prstGeom>
              <a:noFill/>
              <a:ln w="28575">
                <a:solidFill>
                  <a:srgbClr val="66FF33"/>
                </a:solidFill>
                <a:round/>
                <a:headEnd/>
                <a:tailEnd/>
              </a:ln>
            </p:spPr>
            <p:txBody>
              <a:bodyPr/>
              <a:lstStyle/>
              <a:p>
                <a:endParaRPr lang="en-US"/>
              </a:p>
            </p:txBody>
          </p:sp>
          <p:sp>
            <p:nvSpPr>
              <p:cNvPr id="356" name="Line 48">
                <a:extLst>
                  <a:ext uri="{FF2B5EF4-FFF2-40B4-BE49-F238E27FC236}">
                    <a16:creationId xmlns:a16="http://schemas.microsoft.com/office/drawing/2014/main" xmlns="" id="{AA6EBE4C-D609-4132-8EC2-87E624CCFF71}"/>
                  </a:ext>
                </a:extLst>
              </p:cNvPr>
              <p:cNvSpPr>
                <a:spLocks noChangeShapeType="1"/>
              </p:cNvSpPr>
              <p:nvPr/>
            </p:nvSpPr>
            <p:spPr bwMode="auto">
              <a:xfrm flipH="1">
                <a:off x="3552" y="3168"/>
                <a:ext cx="432" cy="432"/>
              </a:xfrm>
              <a:prstGeom prst="line">
                <a:avLst/>
              </a:prstGeom>
              <a:noFill/>
              <a:ln w="28575">
                <a:solidFill>
                  <a:srgbClr val="66FF33"/>
                </a:solidFill>
                <a:round/>
                <a:headEnd/>
                <a:tailEnd/>
              </a:ln>
            </p:spPr>
            <p:txBody>
              <a:bodyPr/>
              <a:lstStyle/>
              <a:p>
                <a:endParaRPr lang="en-US"/>
              </a:p>
            </p:txBody>
          </p:sp>
          <p:sp>
            <p:nvSpPr>
              <p:cNvPr id="357" name="Line 49">
                <a:extLst>
                  <a:ext uri="{FF2B5EF4-FFF2-40B4-BE49-F238E27FC236}">
                    <a16:creationId xmlns:a16="http://schemas.microsoft.com/office/drawing/2014/main" xmlns="" id="{4742EFBD-B0DC-48EB-AAEF-695FCF5F362C}"/>
                  </a:ext>
                </a:extLst>
              </p:cNvPr>
              <p:cNvSpPr>
                <a:spLocks noChangeShapeType="1"/>
              </p:cNvSpPr>
              <p:nvPr/>
            </p:nvSpPr>
            <p:spPr bwMode="auto">
              <a:xfrm flipH="1" flipV="1">
                <a:off x="3552" y="3600"/>
                <a:ext cx="432" cy="384"/>
              </a:xfrm>
              <a:prstGeom prst="line">
                <a:avLst/>
              </a:prstGeom>
              <a:noFill/>
              <a:ln w="28575">
                <a:solidFill>
                  <a:srgbClr val="66FF33"/>
                </a:solidFill>
                <a:round/>
                <a:headEnd/>
                <a:tailEnd/>
              </a:ln>
            </p:spPr>
            <p:txBody>
              <a:bodyPr/>
              <a:lstStyle/>
              <a:p>
                <a:endParaRPr lang="en-US"/>
              </a:p>
            </p:txBody>
          </p:sp>
          <p:sp>
            <p:nvSpPr>
              <p:cNvPr id="358" name="Line 51">
                <a:extLst>
                  <a:ext uri="{FF2B5EF4-FFF2-40B4-BE49-F238E27FC236}">
                    <a16:creationId xmlns:a16="http://schemas.microsoft.com/office/drawing/2014/main" xmlns="" id="{B785C29A-B3CF-46E1-AF28-DF3B7B8CC041}"/>
                  </a:ext>
                </a:extLst>
              </p:cNvPr>
              <p:cNvSpPr>
                <a:spLocks noChangeShapeType="1"/>
              </p:cNvSpPr>
              <p:nvPr/>
            </p:nvSpPr>
            <p:spPr bwMode="auto">
              <a:xfrm flipH="1">
                <a:off x="2352" y="3600"/>
                <a:ext cx="576" cy="0"/>
              </a:xfrm>
              <a:prstGeom prst="line">
                <a:avLst/>
              </a:prstGeom>
              <a:noFill/>
              <a:ln w="28575">
                <a:solidFill>
                  <a:srgbClr val="66FF33"/>
                </a:solidFill>
                <a:round/>
                <a:headEnd/>
                <a:tailEnd/>
              </a:ln>
            </p:spPr>
            <p:txBody>
              <a:bodyPr/>
              <a:lstStyle/>
              <a:p>
                <a:endParaRPr lang="en-US"/>
              </a:p>
            </p:txBody>
          </p:sp>
        </p:grpSp>
        <p:sp>
          <p:nvSpPr>
            <p:cNvPr id="326" name="AutoShape 22">
              <a:extLst>
                <a:ext uri="{FF2B5EF4-FFF2-40B4-BE49-F238E27FC236}">
                  <a16:creationId xmlns:a16="http://schemas.microsoft.com/office/drawing/2014/main" xmlns="" id="{E8B8F828-233E-45F0-9195-A0FD7643BFD6}"/>
                </a:ext>
              </a:extLst>
            </p:cNvPr>
            <p:cNvSpPr>
              <a:spLocks noChangeArrowheads="1"/>
            </p:cNvSpPr>
            <p:nvPr/>
          </p:nvSpPr>
          <p:spPr bwMode="auto">
            <a:xfrm>
              <a:off x="3893" y="2557"/>
              <a:ext cx="643" cy="314"/>
            </a:xfrm>
            <a:prstGeom prst="wedgeRoundRectCallout">
              <a:avLst>
                <a:gd name="adj1" fmla="val 33463"/>
                <a:gd name="adj2" fmla="val -91667"/>
                <a:gd name="adj3" fmla="val 16667"/>
              </a:avLst>
            </a:prstGeom>
            <a:solidFill>
              <a:schemeClr val="hlink"/>
            </a:solidFill>
            <a:ln w="12700" algn="ctr">
              <a:solidFill>
                <a:srgbClr val="66FF33"/>
              </a:solidFill>
              <a:miter lim="800000"/>
              <a:headEnd/>
              <a:tailEnd/>
            </a:ln>
          </p:spPr>
          <p:txBody>
            <a:bodyPr wrap="none">
              <a:spAutoFit/>
            </a:bodyPr>
            <a:lstStyle/>
            <a:p>
              <a:pPr algn="ctr"/>
              <a:r>
                <a:rPr lang="en-US" sz="1200" b="1">
                  <a:solidFill>
                    <a:schemeClr val="bg2"/>
                  </a:solidFill>
                </a:rPr>
                <a:t>telephone</a:t>
              </a:r>
              <a:br>
                <a:rPr lang="en-US" sz="1200" b="1">
                  <a:solidFill>
                    <a:schemeClr val="bg2"/>
                  </a:solidFill>
                </a:rPr>
              </a:br>
              <a:r>
                <a:rPr lang="en-US" sz="1200" b="1">
                  <a:solidFill>
                    <a:schemeClr val="bg2"/>
                  </a:solidFill>
                </a:rPr>
                <a:t>switch</a:t>
              </a:r>
            </a:p>
          </p:txBody>
        </p:sp>
        <p:grpSp>
          <p:nvGrpSpPr>
            <p:cNvPr id="327" name="Group 58">
              <a:extLst>
                <a:ext uri="{FF2B5EF4-FFF2-40B4-BE49-F238E27FC236}">
                  <a16:creationId xmlns:a16="http://schemas.microsoft.com/office/drawing/2014/main" xmlns="" id="{954C7FB1-19E6-4A7C-9E0F-32C84882A4C2}"/>
                </a:ext>
              </a:extLst>
            </p:cNvPr>
            <p:cNvGrpSpPr>
              <a:grpSpLocks/>
            </p:cNvGrpSpPr>
            <p:nvPr/>
          </p:nvGrpSpPr>
          <p:grpSpPr bwMode="auto">
            <a:xfrm>
              <a:off x="3552" y="1920"/>
              <a:ext cx="1296" cy="720"/>
              <a:chOff x="3552" y="2112"/>
              <a:chExt cx="1296" cy="720"/>
            </a:xfrm>
          </p:grpSpPr>
          <p:sp>
            <p:nvSpPr>
              <p:cNvPr id="348" name="Line 55">
                <a:extLst>
                  <a:ext uri="{FF2B5EF4-FFF2-40B4-BE49-F238E27FC236}">
                    <a16:creationId xmlns:a16="http://schemas.microsoft.com/office/drawing/2014/main" xmlns="" id="{6F65C0D9-13DD-4D08-92F1-F663294A2F32}"/>
                  </a:ext>
                </a:extLst>
              </p:cNvPr>
              <p:cNvSpPr>
                <a:spLocks noChangeShapeType="1"/>
              </p:cNvSpPr>
              <p:nvPr/>
            </p:nvSpPr>
            <p:spPr bwMode="auto">
              <a:xfrm>
                <a:off x="3552" y="2112"/>
                <a:ext cx="288" cy="384"/>
              </a:xfrm>
              <a:prstGeom prst="line">
                <a:avLst/>
              </a:prstGeom>
              <a:noFill/>
              <a:ln w="57150">
                <a:solidFill>
                  <a:schemeClr val="hlink"/>
                </a:solidFill>
                <a:prstDash val="sysDot"/>
                <a:round/>
                <a:headEnd/>
                <a:tailEnd/>
              </a:ln>
            </p:spPr>
            <p:txBody>
              <a:bodyPr/>
              <a:lstStyle/>
              <a:p>
                <a:endParaRPr lang="en-US"/>
              </a:p>
            </p:txBody>
          </p:sp>
          <p:sp>
            <p:nvSpPr>
              <p:cNvPr id="349" name="Line 56">
                <a:extLst>
                  <a:ext uri="{FF2B5EF4-FFF2-40B4-BE49-F238E27FC236}">
                    <a16:creationId xmlns:a16="http://schemas.microsoft.com/office/drawing/2014/main" xmlns="" id="{10B83879-701C-405C-A51A-CAAE297863B3}"/>
                  </a:ext>
                </a:extLst>
              </p:cNvPr>
              <p:cNvSpPr>
                <a:spLocks noChangeShapeType="1"/>
              </p:cNvSpPr>
              <p:nvPr/>
            </p:nvSpPr>
            <p:spPr bwMode="auto">
              <a:xfrm>
                <a:off x="3984" y="2448"/>
                <a:ext cx="432" cy="0"/>
              </a:xfrm>
              <a:prstGeom prst="line">
                <a:avLst/>
              </a:prstGeom>
              <a:noFill/>
              <a:ln w="57150">
                <a:solidFill>
                  <a:schemeClr val="hlink"/>
                </a:solidFill>
                <a:prstDash val="sysDot"/>
                <a:round/>
                <a:headEnd/>
                <a:tailEnd/>
              </a:ln>
            </p:spPr>
            <p:txBody>
              <a:bodyPr/>
              <a:lstStyle/>
              <a:p>
                <a:endParaRPr lang="en-US"/>
              </a:p>
            </p:txBody>
          </p:sp>
          <p:sp>
            <p:nvSpPr>
              <p:cNvPr id="350" name="Line 57">
                <a:extLst>
                  <a:ext uri="{FF2B5EF4-FFF2-40B4-BE49-F238E27FC236}">
                    <a16:creationId xmlns:a16="http://schemas.microsoft.com/office/drawing/2014/main" xmlns="" id="{A1E91FB6-41DA-467A-95FE-4353D8A669F1}"/>
                  </a:ext>
                </a:extLst>
              </p:cNvPr>
              <p:cNvSpPr>
                <a:spLocks noChangeShapeType="1"/>
              </p:cNvSpPr>
              <p:nvPr/>
            </p:nvSpPr>
            <p:spPr bwMode="auto">
              <a:xfrm>
                <a:off x="4512" y="2544"/>
                <a:ext cx="336" cy="288"/>
              </a:xfrm>
              <a:prstGeom prst="line">
                <a:avLst/>
              </a:prstGeom>
              <a:noFill/>
              <a:ln w="57150">
                <a:solidFill>
                  <a:schemeClr val="hlink"/>
                </a:solidFill>
                <a:prstDash val="sysDot"/>
                <a:round/>
                <a:headEnd/>
                <a:tailEnd/>
              </a:ln>
            </p:spPr>
            <p:txBody>
              <a:bodyPr/>
              <a:lstStyle/>
              <a:p>
                <a:endParaRPr lang="en-US"/>
              </a:p>
            </p:txBody>
          </p:sp>
        </p:grpSp>
        <p:grpSp>
          <p:nvGrpSpPr>
            <p:cNvPr id="328" name="Group 63">
              <a:extLst>
                <a:ext uri="{FF2B5EF4-FFF2-40B4-BE49-F238E27FC236}">
                  <a16:creationId xmlns:a16="http://schemas.microsoft.com/office/drawing/2014/main" xmlns="" id="{C0B3D926-17EE-498C-856B-E588ACB2B746}"/>
                </a:ext>
              </a:extLst>
            </p:cNvPr>
            <p:cNvGrpSpPr>
              <a:grpSpLocks/>
            </p:cNvGrpSpPr>
            <p:nvPr/>
          </p:nvGrpSpPr>
          <p:grpSpPr bwMode="auto">
            <a:xfrm>
              <a:off x="3552" y="1872"/>
              <a:ext cx="1344" cy="768"/>
              <a:chOff x="3552" y="2064"/>
              <a:chExt cx="1344" cy="768"/>
            </a:xfrm>
          </p:grpSpPr>
          <p:sp>
            <p:nvSpPr>
              <p:cNvPr id="345" name="Line 60">
                <a:extLst>
                  <a:ext uri="{FF2B5EF4-FFF2-40B4-BE49-F238E27FC236}">
                    <a16:creationId xmlns:a16="http://schemas.microsoft.com/office/drawing/2014/main" xmlns="" id="{E1B9CC53-A2F4-4B7B-867A-FDA17BA258ED}"/>
                  </a:ext>
                </a:extLst>
              </p:cNvPr>
              <p:cNvSpPr>
                <a:spLocks noChangeShapeType="1"/>
              </p:cNvSpPr>
              <p:nvPr/>
            </p:nvSpPr>
            <p:spPr bwMode="auto">
              <a:xfrm flipV="1">
                <a:off x="3552" y="2544"/>
                <a:ext cx="288" cy="288"/>
              </a:xfrm>
              <a:prstGeom prst="line">
                <a:avLst/>
              </a:prstGeom>
              <a:noFill/>
              <a:ln w="57150">
                <a:solidFill>
                  <a:schemeClr val="folHlink"/>
                </a:solidFill>
                <a:prstDash val="sysDot"/>
                <a:round/>
                <a:headEnd/>
                <a:tailEnd/>
              </a:ln>
            </p:spPr>
            <p:txBody>
              <a:bodyPr/>
              <a:lstStyle/>
              <a:p>
                <a:endParaRPr lang="en-US"/>
              </a:p>
            </p:txBody>
          </p:sp>
          <p:sp>
            <p:nvSpPr>
              <p:cNvPr id="346" name="Line 61">
                <a:extLst>
                  <a:ext uri="{FF2B5EF4-FFF2-40B4-BE49-F238E27FC236}">
                    <a16:creationId xmlns:a16="http://schemas.microsoft.com/office/drawing/2014/main" xmlns="" id="{90F49523-6033-4E79-B2CF-CA7C57895ED6}"/>
                  </a:ext>
                </a:extLst>
              </p:cNvPr>
              <p:cNvSpPr>
                <a:spLocks noChangeShapeType="1"/>
              </p:cNvSpPr>
              <p:nvPr/>
            </p:nvSpPr>
            <p:spPr bwMode="auto">
              <a:xfrm flipV="1">
                <a:off x="3936" y="2544"/>
                <a:ext cx="480" cy="0"/>
              </a:xfrm>
              <a:prstGeom prst="line">
                <a:avLst/>
              </a:prstGeom>
              <a:noFill/>
              <a:ln w="57150">
                <a:solidFill>
                  <a:schemeClr val="folHlink"/>
                </a:solidFill>
                <a:prstDash val="sysDot"/>
                <a:round/>
                <a:headEnd/>
                <a:tailEnd/>
              </a:ln>
            </p:spPr>
            <p:txBody>
              <a:bodyPr/>
              <a:lstStyle/>
              <a:p>
                <a:endParaRPr lang="en-US"/>
              </a:p>
            </p:txBody>
          </p:sp>
          <p:sp>
            <p:nvSpPr>
              <p:cNvPr id="347" name="Line 62">
                <a:extLst>
                  <a:ext uri="{FF2B5EF4-FFF2-40B4-BE49-F238E27FC236}">
                    <a16:creationId xmlns:a16="http://schemas.microsoft.com/office/drawing/2014/main" xmlns="" id="{958BF99B-FACE-47EA-934B-06A1FC015F3F}"/>
                  </a:ext>
                </a:extLst>
              </p:cNvPr>
              <p:cNvSpPr>
                <a:spLocks noChangeShapeType="1"/>
              </p:cNvSpPr>
              <p:nvPr/>
            </p:nvSpPr>
            <p:spPr bwMode="auto">
              <a:xfrm flipV="1">
                <a:off x="4512" y="2064"/>
                <a:ext cx="384" cy="384"/>
              </a:xfrm>
              <a:prstGeom prst="line">
                <a:avLst/>
              </a:prstGeom>
              <a:noFill/>
              <a:ln w="57150">
                <a:solidFill>
                  <a:schemeClr val="folHlink"/>
                </a:solidFill>
                <a:prstDash val="sysDot"/>
                <a:round/>
                <a:headEnd/>
                <a:tailEnd/>
              </a:ln>
            </p:spPr>
            <p:txBody>
              <a:bodyPr/>
              <a:lstStyle/>
              <a:p>
                <a:endParaRPr lang="en-US"/>
              </a:p>
            </p:txBody>
          </p:sp>
        </p:grpSp>
        <p:grpSp>
          <p:nvGrpSpPr>
            <p:cNvPr id="329" name="Group 52">
              <a:extLst>
                <a:ext uri="{FF2B5EF4-FFF2-40B4-BE49-F238E27FC236}">
                  <a16:creationId xmlns:a16="http://schemas.microsoft.com/office/drawing/2014/main" xmlns="" id="{E8A609DB-A950-4BAB-9EA9-879170D40C80}"/>
                </a:ext>
              </a:extLst>
            </p:cNvPr>
            <p:cNvGrpSpPr>
              <a:grpSpLocks/>
            </p:cNvGrpSpPr>
            <p:nvPr/>
          </p:nvGrpSpPr>
          <p:grpSpPr bwMode="auto">
            <a:xfrm>
              <a:off x="3072" y="1680"/>
              <a:ext cx="2160" cy="1164"/>
              <a:chOff x="3072" y="1872"/>
              <a:chExt cx="2160" cy="1164"/>
            </a:xfrm>
          </p:grpSpPr>
          <p:pic>
            <p:nvPicPr>
              <p:cNvPr id="339" name="Picture 4" descr="MC900433907[1]">
                <a:extLst>
                  <a:ext uri="{FF2B5EF4-FFF2-40B4-BE49-F238E27FC236}">
                    <a16:creationId xmlns:a16="http://schemas.microsoft.com/office/drawing/2014/main" xmlns="" id="{BC4FC71E-43D4-49D9-9485-193572769E08}"/>
                  </a:ext>
                </a:extLst>
              </p:cNvPr>
              <p:cNvPicPr>
                <a:picLocks noChangeAspect="1" noChangeArrowheads="1"/>
              </p:cNvPicPr>
              <p:nvPr/>
            </p:nvPicPr>
            <p:blipFill>
              <a:blip r:embed="rId3" cstate="print"/>
              <a:srcRect/>
              <a:stretch>
                <a:fillRect/>
              </a:stretch>
            </p:blipFill>
            <p:spPr bwMode="auto">
              <a:xfrm>
                <a:off x="3360" y="1884"/>
                <a:ext cx="336" cy="336"/>
              </a:xfrm>
              <a:prstGeom prst="rect">
                <a:avLst/>
              </a:prstGeom>
              <a:noFill/>
              <a:ln w="9525">
                <a:noFill/>
                <a:miter lim="800000"/>
                <a:headEnd/>
                <a:tailEnd/>
              </a:ln>
            </p:spPr>
          </p:pic>
          <p:pic>
            <p:nvPicPr>
              <p:cNvPr id="340" name="Picture 32" descr="MC900433907[1]">
                <a:extLst>
                  <a:ext uri="{FF2B5EF4-FFF2-40B4-BE49-F238E27FC236}">
                    <a16:creationId xmlns:a16="http://schemas.microsoft.com/office/drawing/2014/main" xmlns="" id="{772FA3D0-2604-43C8-AB6B-53B6B893292B}"/>
                  </a:ext>
                </a:extLst>
              </p:cNvPr>
              <p:cNvPicPr>
                <a:picLocks noChangeAspect="1" noChangeArrowheads="1"/>
              </p:cNvPicPr>
              <p:nvPr/>
            </p:nvPicPr>
            <p:blipFill>
              <a:blip r:embed="rId3" cstate="print"/>
              <a:srcRect/>
              <a:stretch>
                <a:fillRect/>
              </a:stretch>
            </p:blipFill>
            <p:spPr bwMode="auto">
              <a:xfrm>
                <a:off x="3360" y="2700"/>
                <a:ext cx="336" cy="336"/>
              </a:xfrm>
              <a:prstGeom prst="rect">
                <a:avLst/>
              </a:prstGeom>
              <a:noFill/>
              <a:ln w="9525">
                <a:noFill/>
                <a:miter lim="800000"/>
                <a:headEnd/>
                <a:tailEnd/>
              </a:ln>
            </p:spPr>
          </p:pic>
          <p:pic>
            <p:nvPicPr>
              <p:cNvPr id="341" name="Picture 33" descr="MC900433907[1]">
                <a:extLst>
                  <a:ext uri="{FF2B5EF4-FFF2-40B4-BE49-F238E27FC236}">
                    <a16:creationId xmlns:a16="http://schemas.microsoft.com/office/drawing/2014/main" xmlns="" id="{89ED53E5-B9B1-495F-9440-C65183ADD9D7}"/>
                  </a:ext>
                </a:extLst>
              </p:cNvPr>
              <p:cNvPicPr>
                <a:picLocks noChangeAspect="1" noChangeArrowheads="1"/>
              </p:cNvPicPr>
              <p:nvPr/>
            </p:nvPicPr>
            <p:blipFill>
              <a:blip r:embed="rId3" cstate="print"/>
              <a:srcRect/>
              <a:stretch>
                <a:fillRect/>
              </a:stretch>
            </p:blipFill>
            <p:spPr bwMode="auto">
              <a:xfrm>
                <a:off x="4752" y="2700"/>
                <a:ext cx="336" cy="336"/>
              </a:xfrm>
              <a:prstGeom prst="rect">
                <a:avLst/>
              </a:prstGeom>
              <a:noFill/>
              <a:ln w="9525">
                <a:noFill/>
                <a:miter lim="800000"/>
                <a:headEnd/>
                <a:tailEnd/>
              </a:ln>
            </p:spPr>
          </p:pic>
          <p:pic>
            <p:nvPicPr>
              <p:cNvPr id="342" name="Picture 34" descr="MC900433907[1]">
                <a:extLst>
                  <a:ext uri="{FF2B5EF4-FFF2-40B4-BE49-F238E27FC236}">
                    <a16:creationId xmlns:a16="http://schemas.microsoft.com/office/drawing/2014/main" xmlns="" id="{0A142273-F27C-4C2C-BF5D-479BCAF075B4}"/>
                  </a:ext>
                </a:extLst>
              </p:cNvPr>
              <p:cNvPicPr>
                <a:picLocks noChangeAspect="1" noChangeArrowheads="1"/>
              </p:cNvPicPr>
              <p:nvPr/>
            </p:nvPicPr>
            <p:blipFill>
              <a:blip r:embed="rId3" cstate="print"/>
              <a:srcRect/>
              <a:stretch>
                <a:fillRect/>
              </a:stretch>
            </p:blipFill>
            <p:spPr bwMode="auto">
              <a:xfrm>
                <a:off x="4896" y="2256"/>
                <a:ext cx="336" cy="336"/>
              </a:xfrm>
              <a:prstGeom prst="rect">
                <a:avLst/>
              </a:prstGeom>
              <a:noFill/>
              <a:ln w="9525">
                <a:noFill/>
                <a:miter lim="800000"/>
                <a:headEnd/>
                <a:tailEnd/>
              </a:ln>
            </p:spPr>
          </p:pic>
          <p:pic>
            <p:nvPicPr>
              <p:cNvPr id="343" name="Picture 35" descr="MC900433907[1]">
                <a:extLst>
                  <a:ext uri="{FF2B5EF4-FFF2-40B4-BE49-F238E27FC236}">
                    <a16:creationId xmlns:a16="http://schemas.microsoft.com/office/drawing/2014/main" xmlns="" id="{1A1DBD6A-CED0-4368-AEB5-169100E9F616}"/>
                  </a:ext>
                </a:extLst>
              </p:cNvPr>
              <p:cNvPicPr>
                <a:picLocks noChangeAspect="1" noChangeArrowheads="1"/>
              </p:cNvPicPr>
              <p:nvPr/>
            </p:nvPicPr>
            <p:blipFill>
              <a:blip r:embed="rId3" cstate="print"/>
              <a:srcRect/>
              <a:stretch>
                <a:fillRect/>
              </a:stretch>
            </p:blipFill>
            <p:spPr bwMode="auto">
              <a:xfrm>
                <a:off x="4752" y="1872"/>
                <a:ext cx="336" cy="336"/>
              </a:xfrm>
              <a:prstGeom prst="rect">
                <a:avLst/>
              </a:prstGeom>
              <a:noFill/>
              <a:ln w="9525">
                <a:noFill/>
                <a:miter lim="800000"/>
                <a:headEnd/>
                <a:tailEnd/>
              </a:ln>
            </p:spPr>
          </p:pic>
          <p:pic>
            <p:nvPicPr>
              <p:cNvPr id="344" name="Picture 50" descr="MC900433907[1]">
                <a:extLst>
                  <a:ext uri="{FF2B5EF4-FFF2-40B4-BE49-F238E27FC236}">
                    <a16:creationId xmlns:a16="http://schemas.microsoft.com/office/drawing/2014/main" xmlns="" id="{7B32D4E4-0B95-4A71-B436-BD8800BF1D88}"/>
                  </a:ext>
                </a:extLst>
              </p:cNvPr>
              <p:cNvPicPr>
                <a:picLocks noChangeAspect="1" noChangeArrowheads="1"/>
              </p:cNvPicPr>
              <p:nvPr/>
            </p:nvPicPr>
            <p:blipFill>
              <a:blip r:embed="rId3" cstate="print"/>
              <a:srcRect/>
              <a:stretch>
                <a:fillRect/>
              </a:stretch>
            </p:blipFill>
            <p:spPr bwMode="auto">
              <a:xfrm>
                <a:off x="3072" y="2304"/>
                <a:ext cx="336" cy="336"/>
              </a:xfrm>
              <a:prstGeom prst="rect">
                <a:avLst/>
              </a:prstGeom>
              <a:noFill/>
              <a:ln w="9525">
                <a:noFill/>
                <a:miter lim="800000"/>
                <a:headEnd/>
                <a:tailEnd/>
              </a:ln>
            </p:spPr>
          </p:pic>
        </p:grpSp>
        <p:grpSp>
          <p:nvGrpSpPr>
            <p:cNvPr id="330" name="Group 65">
              <a:extLst>
                <a:ext uri="{FF2B5EF4-FFF2-40B4-BE49-F238E27FC236}">
                  <a16:creationId xmlns:a16="http://schemas.microsoft.com/office/drawing/2014/main" xmlns="" id="{13B47F8A-5DB6-4B6D-98EE-7F091E374336}"/>
                </a:ext>
              </a:extLst>
            </p:cNvPr>
            <p:cNvGrpSpPr>
              <a:grpSpLocks/>
            </p:cNvGrpSpPr>
            <p:nvPr/>
          </p:nvGrpSpPr>
          <p:grpSpPr bwMode="auto">
            <a:xfrm>
              <a:off x="3792" y="2172"/>
              <a:ext cx="768" cy="240"/>
              <a:chOff x="2880" y="3468"/>
              <a:chExt cx="768" cy="240"/>
            </a:xfrm>
          </p:grpSpPr>
          <p:grpSp>
            <p:nvGrpSpPr>
              <p:cNvPr id="331" name="Group 27">
                <a:extLst>
                  <a:ext uri="{FF2B5EF4-FFF2-40B4-BE49-F238E27FC236}">
                    <a16:creationId xmlns:a16="http://schemas.microsoft.com/office/drawing/2014/main" xmlns="" id="{730CD245-692A-4E1C-914F-077A2B90324C}"/>
                  </a:ext>
                </a:extLst>
              </p:cNvPr>
              <p:cNvGrpSpPr>
                <a:grpSpLocks/>
              </p:cNvGrpSpPr>
              <p:nvPr/>
            </p:nvGrpSpPr>
            <p:grpSpPr bwMode="auto">
              <a:xfrm>
                <a:off x="2880" y="3468"/>
                <a:ext cx="192" cy="240"/>
                <a:chOff x="3408" y="2160"/>
                <a:chExt cx="192" cy="240"/>
              </a:xfrm>
            </p:grpSpPr>
            <p:sp>
              <p:nvSpPr>
                <p:cNvPr id="336" name="Rectangle 23">
                  <a:extLst>
                    <a:ext uri="{FF2B5EF4-FFF2-40B4-BE49-F238E27FC236}">
                      <a16:creationId xmlns:a16="http://schemas.microsoft.com/office/drawing/2014/main" xmlns="" id="{454F12D9-3D65-41AD-AB30-B742C52B12A0}"/>
                    </a:ext>
                  </a:extLst>
                </p:cNvPr>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337" name="Rectangle 24">
                  <a:extLst>
                    <a:ext uri="{FF2B5EF4-FFF2-40B4-BE49-F238E27FC236}">
                      <a16:creationId xmlns:a16="http://schemas.microsoft.com/office/drawing/2014/main" xmlns="" id="{564937E6-FBF1-44A5-8A8D-EE9AAE529EC9}"/>
                    </a:ext>
                  </a:extLst>
                </p:cNvPr>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338" name="Rectangle 25">
                  <a:extLst>
                    <a:ext uri="{FF2B5EF4-FFF2-40B4-BE49-F238E27FC236}">
                      <a16:creationId xmlns:a16="http://schemas.microsoft.com/office/drawing/2014/main" xmlns="" id="{5B63A6A3-01EA-4BB1-8187-0CCBFE2F4370}"/>
                    </a:ext>
                  </a:extLst>
                </p:cNvPr>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nvGrpSpPr>
              <p:cNvPr id="332" name="Group 28">
                <a:extLst>
                  <a:ext uri="{FF2B5EF4-FFF2-40B4-BE49-F238E27FC236}">
                    <a16:creationId xmlns:a16="http://schemas.microsoft.com/office/drawing/2014/main" xmlns="" id="{8C2F6B53-88BB-45B5-98AA-69BEE7F575AD}"/>
                  </a:ext>
                </a:extLst>
              </p:cNvPr>
              <p:cNvGrpSpPr>
                <a:grpSpLocks/>
              </p:cNvGrpSpPr>
              <p:nvPr/>
            </p:nvGrpSpPr>
            <p:grpSpPr bwMode="auto">
              <a:xfrm>
                <a:off x="3456" y="3468"/>
                <a:ext cx="192" cy="240"/>
                <a:chOff x="3408" y="2160"/>
                <a:chExt cx="192" cy="240"/>
              </a:xfrm>
            </p:grpSpPr>
            <p:sp>
              <p:nvSpPr>
                <p:cNvPr id="333" name="Rectangle 29">
                  <a:extLst>
                    <a:ext uri="{FF2B5EF4-FFF2-40B4-BE49-F238E27FC236}">
                      <a16:creationId xmlns:a16="http://schemas.microsoft.com/office/drawing/2014/main" xmlns="" id="{BE106A7B-8164-4787-A2CC-EEDB71957EEE}"/>
                    </a:ext>
                  </a:extLst>
                </p:cNvPr>
                <p:cNvSpPr>
                  <a:spLocks noChangeArrowheads="1"/>
                </p:cNvSpPr>
                <p:nvPr/>
              </p:nvSpPr>
              <p:spPr bwMode="auto">
                <a:xfrm>
                  <a:off x="3408" y="2160"/>
                  <a:ext cx="192" cy="24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334" name="Rectangle 30">
                  <a:extLst>
                    <a:ext uri="{FF2B5EF4-FFF2-40B4-BE49-F238E27FC236}">
                      <a16:creationId xmlns:a16="http://schemas.microsoft.com/office/drawing/2014/main" xmlns="" id="{523B7505-BE36-44A7-A2DF-F5774C05A07F}"/>
                    </a:ext>
                  </a:extLst>
                </p:cNvPr>
                <p:cNvSpPr>
                  <a:spLocks noChangeArrowheads="1"/>
                </p:cNvSpPr>
                <p:nvPr/>
              </p:nvSpPr>
              <p:spPr bwMode="auto">
                <a:xfrm>
                  <a:off x="3456" y="2208"/>
                  <a:ext cx="48" cy="48"/>
                </a:xfrm>
                <a:prstGeom prst="rect">
                  <a:avLst/>
                </a:prstGeom>
                <a:solidFill>
                  <a:schemeClr val="hlink"/>
                </a:solidFill>
                <a:ln w="9525">
                  <a:noFill/>
                  <a:miter lim="800000"/>
                  <a:headEnd/>
                  <a:tailEnd/>
                </a:ln>
              </p:spPr>
              <p:txBody>
                <a:bodyPr wrap="none" anchor="ctr"/>
                <a:lstStyle/>
                <a:p>
                  <a:endParaRPr lang="en-US"/>
                </a:p>
              </p:txBody>
            </p:sp>
            <p:sp>
              <p:nvSpPr>
                <p:cNvPr id="335" name="Rectangle 31">
                  <a:extLst>
                    <a:ext uri="{FF2B5EF4-FFF2-40B4-BE49-F238E27FC236}">
                      <a16:creationId xmlns:a16="http://schemas.microsoft.com/office/drawing/2014/main" xmlns="" id="{0F26DB26-7977-42A6-937E-358B84E98BEF}"/>
                    </a:ext>
                  </a:extLst>
                </p:cNvPr>
                <p:cNvSpPr>
                  <a:spLocks noChangeArrowheads="1"/>
                </p:cNvSpPr>
                <p:nvPr/>
              </p:nvSpPr>
              <p:spPr bwMode="auto">
                <a:xfrm>
                  <a:off x="3456" y="2304"/>
                  <a:ext cx="48" cy="48"/>
                </a:xfrm>
                <a:prstGeom prst="rect">
                  <a:avLst/>
                </a:prstGeom>
                <a:solidFill>
                  <a:schemeClr val="folHlink"/>
                </a:solidFill>
                <a:ln w="9525">
                  <a:noFill/>
                  <a:miter lim="800000"/>
                  <a:headEnd/>
                  <a:tailEnd/>
                </a:ln>
              </p:spPr>
              <p:txBody>
                <a:bodyPr wrap="none" anchor="ctr"/>
                <a:lstStyle/>
                <a:p>
                  <a:endParaRPr lang="en-US"/>
                </a:p>
              </p:txBody>
            </p:sp>
          </p:grpSp>
        </p:grpSp>
      </p:grpSp>
    </p:spTree>
    <p:extLst>
      <p:ext uri="{BB962C8B-B14F-4D97-AF65-F5344CB8AC3E}">
        <p14:creationId xmlns:p14="http://schemas.microsoft.com/office/powerpoint/2010/main" xmlns="" val="423029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r>
              <a:rPr lang="en-US"/>
              <a:t>1-</a:t>
            </a:r>
            <a:fld id="{8B31D1CA-ED60-418D-837B-46501521F081}" type="slidenum">
              <a:rPr lang="en-US"/>
              <a:pPr/>
              <a:t>29</a:t>
            </a:fld>
            <a:endParaRPr lang="en-US"/>
          </a:p>
        </p:txBody>
      </p:sp>
      <p:sp>
        <p:nvSpPr>
          <p:cNvPr id="345090" name="Rectangle 2"/>
          <p:cNvSpPr>
            <a:spLocks noGrp="1" noChangeArrowheads="1"/>
          </p:cNvSpPr>
          <p:nvPr>
            <p:ph type="title"/>
          </p:nvPr>
        </p:nvSpPr>
        <p:spPr/>
        <p:txBody>
          <a:bodyPr/>
          <a:lstStyle/>
          <a:p>
            <a:r>
              <a:rPr lang="en-US" dirty="0">
                <a:solidFill>
                  <a:schemeClr val="tx2"/>
                </a:solidFill>
                <a:latin typeface="arialdings)"/>
              </a:rPr>
              <a:t>Packet Switching</a:t>
            </a:r>
            <a:endParaRPr lang="en-US" dirty="0"/>
          </a:p>
        </p:txBody>
      </p:sp>
      <p:sp>
        <p:nvSpPr>
          <p:cNvPr id="345091" name="Rectangle 3"/>
          <p:cNvSpPr>
            <a:spLocks noGrp="1" noChangeArrowheads="1"/>
          </p:cNvSpPr>
          <p:nvPr>
            <p:ph type="body" sz="half" idx="1"/>
          </p:nvPr>
        </p:nvSpPr>
        <p:spPr>
          <a:xfrm>
            <a:off x="533400" y="1371600"/>
            <a:ext cx="8153400" cy="3276600"/>
          </a:xfrm>
        </p:spPr>
        <p:txBody>
          <a:bodyPr>
            <a:normAutofit/>
          </a:bodyPr>
          <a:lstStyle/>
          <a:p>
            <a:pPr>
              <a:buFont typeface="Wingdings" pitchFamily="2" charset="2"/>
              <a:buNone/>
            </a:pPr>
            <a:r>
              <a:rPr lang="en-US" sz="2400" dirty="0">
                <a:solidFill>
                  <a:srgbClr val="FF0000"/>
                </a:solidFill>
                <a:latin typeface="+mj-lt"/>
              </a:rPr>
              <a:t>Each end-to-end data stream (message) divided into </a:t>
            </a:r>
            <a:r>
              <a:rPr lang="en-US" sz="2400" i="1" dirty="0">
                <a:solidFill>
                  <a:srgbClr val="FF0000"/>
                </a:solidFill>
                <a:latin typeface="+mj-lt"/>
              </a:rPr>
              <a:t>packets</a:t>
            </a:r>
            <a:endParaRPr lang="en-US" sz="2000" dirty="0">
              <a:latin typeface="+mj-lt"/>
            </a:endParaRPr>
          </a:p>
          <a:p>
            <a:pPr marL="548640" lvl="1" indent="-274320">
              <a:lnSpc>
                <a:spcPct val="90000"/>
              </a:lnSpc>
              <a:spcBef>
                <a:spcPts val="500"/>
              </a:spcBef>
              <a:buClr>
                <a:schemeClr val="accent2"/>
              </a:buClr>
              <a:buSzPct val="76000"/>
              <a:buFont typeface="Wingdings 3"/>
              <a:buChar char=""/>
              <a:defRPr/>
            </a:pPr>
            <a:r>
              <a:rPr lang="en-US" dirty="0"/>
              <a:t>Each packet stamped with </a:t>
            </a:r>
            <a:r>
              <a:rPr lang="en-US" dirty="0">
                <a:solidFill>
                  <a:srgbClr val="002060"/>
                </a:solidFill>
              </a:rPr>
              <a:t>source</a:t>
            </a:r>
            <a:r>
              <a:rPr lang="en-US" dirty="0"/>
              <a:t> and </a:t>
            </a:r>
            <a:r>
              <a:rPr lang="en-US" dirty="0">
                <a:solidFill>
                  <a:srgbClr val="002060"/>
                </a:solidFill>
              </a:rPr>
              <a:t>destination</a:t>
            </a:r>
            <a:r>
              <a:rPr lang="en-US" dirty="0"/>
              <a:t> addresses</a:t>
            </a:r>
          </a:p>
          <a:p>
            <a:pPr marL="548640" lvl="1" indent="-274320">
              <a:lnSpc>
                <a:spcPct val="90000"/>
              </a:lnSpc>
              <a:spcBef>
                <a:spcPts val="500"/>
              </a:spcBef>
              <a:buClr>
                <a:schemeClr val="accent2"/>
              </a:buClr>
              <a:buSzPct val="76000"/>
              <a:buFont typeface="Wingdings 3"/>
              <a:buChar char=""/>
              <a:defRPr/>
            </a:pPr>
            <a:r>
              <a:rPr lang="en-US" dirty="0">
                <a:solidFill>
                  <a:srgbClr val="002060"/>
                </a:solidFill>
              </a:rPr>
              <a:t>Routers</a:t>
            </a:r>
            <a:r>
              <a:rPr lang="en-US" dirty="0"/>
              <a:t> know where to forward packets</a:t>
            </a:r>
          </a:p>
          <a:p>
            <a:pPr marL="548640" lvl="1" indent="-274320">
              <a:lnSpc>
                <a:spcPct val="90000"/>
              </a:lnSpc>
              <a:spcBef>
                <a:spcPts val="500"/>
              </a:spcBef>
              <a:buClr>
                <a:schemeClr val="accent2"/>
              </a:buClr>
              <a:buSzPct val="76000"/>
              <a:buFont typeface="Wingdings 3"/>
              <a:buChar char=""/>
              <a:defRPr/>
            </a:pPr>
            <a:r>
              <a:rPr lang="en-US" sz="2400" dirty="0">
                <a:latin typeface="+mj-lt"/>
              </a:rPr>
              <a:t>Each packet uses full link bandwidth </a:t>
            </a:r>
          </a:p>
          <a:p>
            <a:pPr marL="548640" lvl="1" indent="-274320">
              <a:lnSpc>
                <a:spcPct val="90000"/>
              </a:lnSpc>
              <a:spcBef>
                <a:spcPts val="500"/>
              </a:spcBef>
              <a:buClr>
                <a:schemeClr val="accent2"/>
              </a:buClr>
              <a:buSzPct val="76000"/>
              <a:buFont typeface="Wingdings 3"/>
              <a:buChar char=""/>
              <a:defRPr/>
            </a:pPr>
            <a:r>
              <a:rPr lang="en-US" dirty="0">
                <a:latin typeface="+mj-lt"/>
              </a:rPr>
              <a:t>R</a:t>
            </a:r>
            <a:r>
              <a:rPr lang="en-US" sz="2400" dirty="0">
                <a:latin typeface="+mj-lt"/>
              </a:rPr>
              <a:t>esources used </a:t>
            </a:r>
            <a:r>
              <a:rPr lang="en-US" sz="2400" i="1" dirty="0">
                <a:latin typeface="+mj-lt"/>
              </a:rPr>
              <a:t>as needed</a:t>
            </a:r>
            <a:r>
              <a:rPr lang="en-US" sz="2400" dirty="0">
                <a:latin typeface="+mj-lt"/>
              </a:rPr>
              <a:t> </a:t>
            </a:r>
          </a:p>
          <a:p>
            <a:pPr marL="548640" lvl="1" indent="-274320">
              <a:lnSpc>
                <a:spcPct val="90000"/>
              </a:lnSpc>
              <a:spcBef>
                <a:spcPts val="500"/>
              </a:spcBef>
              <a:buClr>
                <a:schemeClr val="accent2"/>
              </a:buClr>
              <a:buSzPct val="76000"/>
              <a:buFont typeface="Wingdings 3"/>
              <a:buChar char=""/>
              <a:defRPr/>
            </a:pPr>
            <a:r>
              <a:rPr lang="en-US" sz="2400" dirty="0">
                <a:solidFill>
                  <a:srgbClr val="002060"/>
                </a:solidFill>
                <a:latin typeface="+mj-lt"/>
              </a:rPr>
              <a:t>Congestion: </a:t>
            </a:r>
            <a:r>
              <a:rPr lang="en-US" sz="2400" dirty="0">
                <a:latin typeface="+mj-lt"/>
              </a:rPr>
              <a:t>packets queue, wait for link use</a:t>
            </a:r>
          </a:p>
          <a:p>
            <a:pPr marL="548640" lvl="1" indent="-274320">
              <a:lnSpc>
                <a:spcPct val="90000"/>
              </a:lnSpc>
              <a:spcBef>
                <a:spcPts val="500"/>
              </a:spcBef>
              <a:buClr>
                <a:schemeClr val="accent2"/>
              </a:buClr>
              <a:buSzPct val="76000"/>
              <a:buFont typeface="Wingdings 3"/>
              <a:buChar char=""/>
              <a:defRPr/>
            </a:pPr>
            <a:r>
              <a:rPr lang="en-US" dirty="0">
                <a:solidFill>
                  <a:srgbClr val="002060"/>
                </a:solidFill>
                <a:latin typeface="+mj-lt"/>
              </a:rPr>
              <a:t>S</a:t>
            </a:r>
            <a:r>
              <a:rPr lang="en-US" sz="2400" dirty="0">
                <a:solidFill>
                  <a:srgbClr val="002060"/>
                </a:solidFill>
                <a:latin typeface="+mj-lt"/>
              </a:rPr>
              <a:t>tore and forward: </a:t>
            </a:r>
            <a:r>
              <a:rPr lang="en-US" sz="2400" dirty="0">
                <a:latin typeface="+mj-lt"/>
              </a:rPr>
              <a:t>packets move one hop at a time</a:t>
            </a:r>
          </a:p>
          <a:p>
            <a:pPr lvl="1">
              <a:buClr>
                <a:schemeClr val="accent2"/>
              </a:buClr>
              <a:buSzPct val="75000"/>
              <a:buFont typeface="Wingdings" pitchFamily="2" charset="2"/>
              <a:buChar char="v"/>
            </a:pPr>
            <a:r>
              <a:rPr lang="en-US" dirty="0">
                <a:latin typeface="+mj-lt"/>
              </a:rPr>
              <a:t>Node receives complete packet before forwarding</a:t>
            </a:r>
          </a:p>
          <a:p>
            <a:endParaRPr lang="en-US" sz="2400" dirty="0">
              <a:latin typeface="+mj-lt"/>
            </a:endParaRPr>
          </a:p>
          <a:p>
            <a:endParaRPr lang="en-US" sz="2400" dirty="0">
              <a:latin typeface="+mj-lt"/>
            </a:endParaRPr>
          </a:p>
          <a:p>
            <a:endParaRPr lang="en-US" sz="2000" dirty="0">
              <a:latin typeface="+mj-lt"/>
            </a:endParaRPr>
          </a:p>
        </p:txBody>
      </p:sp>
      <p:grpSp>
        <p:nvGrpSpPr>
          <p:cNvPr id="345093" name="Group 5"/>
          <p:cNvGrpSpPr>
            <a:grpSpLocks/>
          </p:cNvGrpSpPr>
          <p:nvPr/>
        </p:nvGrpSpPr>
        <p:grpSpPr bwMode="auto">
          <a:xfrm>
            <a:off x="413295" y="4683745"/>
            <a:ext cx="3078165" cy="1935163"/>
            <a:chOff x="-1073" y="2561"/>
            <a:chExt cx="1939" cy="1219"/>
          </a:xfrm>
        </p:grpSpPr>
        <p:sp>
          <p:nvSpPr>
            <p:cNvPr id="345094" name="Rectangle 6"/>
            <p:cNvSpPr>
              <a:spLocks noChangeArrowheads="1"/>
            </p:cNvSpPr>
            <p:nvPr/>
          </p:nvSpPr>
          <p:spPr bwMode="auto">
            <a:xfrm>
              <a:off x="-1073" y="2760"/>
              <a:ext cx="1939" cy="625"/>
            </a:xfrm>
            <a:prstGeom prst="rect">
              <a:avLst/>
            </a:prstGeom>
            <a:noFill/>
            <a:ln w="9525">
              <a:noFill/>
              <a:miter lim="800000"/>
              <a:headEnd/>
              <a:tailEnd/>
            </a:ln>
            <a:effectLst/>
          </p:spPr>
          <p:txBody>
            <a:bodyPr/>
            <a:lstStyle/>
            <a:p>
              <a:pPr marL="342900" indent="-342900" algn="ctr">
                <a:spcBef>
                  <a:spcPct val="20000"/>
                </a:spcBef>
                <a:buClr>
                  <a:schemeClr val="accent2"/>
                </a:buClr>
                <a:buSzPct val="85000"/>
                <a:buFont typeface="Wingdings" pitchFamily="2" charset="2"/>
                <a:buNone/>
              </a:pPr>
              <a:endParaRPr lang="en-US" sz="1600" b="1" dirty="0">
                <a:latin typeface="Comic Sans MS" pitchFamily="66" charset="0"/>
              </a:endParaRPr>
            </a:p>
            <a:p>
              <a:pPr marL="342900" indent="-342900" algn="ctr">
                <a:buClr>
                  <a:schemeClr val="accent2"/>
                </a:buClr>
                <a:buSzPct val="85000"/>
                <a:buFont typeface="Wingdings" pitchFamily="2" charset="2"/>
                <a:buNone/>
              </a:pPr>
              <a:r>
                <a:rPr lang="en-US" sz="1600" b="1" dirty="0">
                  <a:latin typeface="Comic Sans MS" pitchFamily="66" charset="0"/>
                </a:rPr>
                <a:t>Dedicated allocation</a:t>
              </a:r>
            </a:p>
            <a:p>
              <a:pPr marL="342900" indent="-342900" algn="ctr">
                <a:spcBef>
                  <a:spcPct val="20000"/>
                </a:spcBef>
                <a:buClr>
                  <a:schemeClr val="accent2"/>
                </a:buClr>
                <a:buSzPct val="85000"/>
                <a:buFont typeface="Wingdings" pitchFamily="2" charset="2"/>
                <a:buNone/>
              </a:pPr>
              <a:r>
                <a:rPr lang="en-US" sz="1600" b="1" dirty="0">
                  <a:latin typeface="Comic Sans MS" pitchFamily="66" charset="0"/>
                </a:rPr>
                <a:t>Resource reservation</a:t>
              </a:r>
            </a:p>
          </p:txBody>
        </p:sp>
        <p:sp>
          <p:nvSpPr>
            <p:cNvPr id="345095" name="Oval 7"/>
            <p:cNvSpPr>
              <a:spLocks noChangeArrowheads="1"/>
            </p:cNvSpPr>
            <p:nvPr/>
          </p:nvSpPr>
          <p:spPr bwMode="auto">
            <a:xfrm>
              <a:off x="-756" y="2561"/>
              <a:ext cx="1344" cy="1219"/>
            </a:xfrm>
            <a:prstGeom prst="ellipse">
              <a:avLst/>
            </a:prstGeom>
            <a:noFill/>
            <a:ln w="76200">
              <a:solidFill>
                <a:srgbClr val="FF0000"/>
              </a:solidFill>
              <a:round/>
              <a:headEnd/>
              <a:tailEnd/>
            </a:ln>
            <a:effectLst/>
          </p:spPr>
          <p:txBody>
            <a:bodyPr wrap="none" anchor="ctr"/>
            <a:lstStyle/>
            <a:p>
              <a:endParaRPr lang="en-US"/>
            </a:p>
          </p:txBody>
        </p:sp>
        <p:sp>
          <p:nvSpPr>
            <p:cNvPr id="345096" name="Line 8"/>
            <p:cNvSpPr>
              <a:spLocks noChangeShapeType="1"/>
            </p:cNvSpPr>
            <p:nvPr/>
          </p:nvSpPr>
          <p:spPr bwMode="auto">
            <a:xfrm>
              <a:off x="-526" y="2713"/>
              <a:ext cx="842" cy="924"/>
            </a:xfrm>
            <a:prstGeom prst="line">
              <a:avLst/>
            </a:prstGeom>
            <a:noFill/>
            <a:ln w="76200">
              <a:solidFill>
                <a:srgbClr val="FF0000"/>
              </a:solidFill>
              <a:round/>
              <a:headEnd/>
              <a:tailEnd/>
            </a:ln>
            <a:effectLst/>
          </p:spPr>
          <p:txBody>
            <a:bodyPr wrap="none" anchor="ctr"/>
            <a:lstStyle/>
            <a:p>
              <a:endParaRPr lang="en-US"/>
            </a:p>
          </p:txBody>
        </p:sp>
      </p:grpSp>
      <p:grpSp>
        <p:nvGrpSpPr>
          <p:cNvPr id="11" name="Group 131">
            <a:extLst>
              <a:ext uri="{FF2B5EF4-FFF2-40B4-BE49-F238E27FC236}">
                <a16:creationId xmlns:a16="http://schemas.microsoft.com/office/drawing/2014/main" xmlns="" id="{9EBD2A8F-AF77-465C-B0B2-C23C844674FF}"/>
              </a:ext>
            </a:extLst>
          </p:cNvPr>
          <p:cNvGrpSpPr>
            <a:grpSpLocks/>
          </p:cNvGrpSpPr>
          <p:nvPr/>
        </p:nvGrpSpPr>
        <p:grpSpPr bwMode="auto">
          <a:xfrm>
            <a:off x="4499603" y="4617138"/>
            <a:ext cx="3429000" cy="1752600"/>
            <a:chOff x="2976" y="3120"/>
            <a:chExt cx="2160" cy="1104"/>
          </a:xfrm>
        </p:grpSpPr>
        <p:grpSp>
          <p:nvGrpSpPr>
            <p:cNvPr id="12" name="Group 124">
              <a:extLst>
                <a:ext uri="{FF2B5EF4-FFF2-40B4-BE49-F238E27FC236}">
                  <a16:creationId xmlns:a16="http://schemas.microsoft.com/office/drawing/2014/main" xmlns="" id="{87729779-8B23-47F9-B4EB-77B3F56DF696}"/>
                </a:ext>
              </a:extLst>
            </p:cNvPr>
            <p:cNvGrpSpPr>
              <a:grpSpLocks/>
            </p:cNvGrpSpPr>
            <p:nvPr/>
          </p:nvGrpSpPr>
          <p:grpSpPr bwMode="auto">
            <a:xfrm>
              <a:off x="3120" y="3264"/>
              <a:ext cx="1872" cy="912"/>
              <a:chOff x="3120" y="3264"/>
              <a:chExt cx="1872" cy="912"/>
            </a:xfrm>
          </p:grpSpPr>
          <p:sp>
            <p:nvSpPr>
              <p:cNvPr id="50" name="Line 82">
                <a:extLst>
                  <a:ext uri="{FF2B5EF4-FFF2-40B4-BE49-F238E27FC236}">
                    <a16:creationId xmlns:a16="http://schemas.microsoft.com/office/drawing/2014/main" xmlns="" id="{91C9129A-56AA-4E1E-B536-40668605D4E3}"/>
                  </a:ext>
                </a:extLst>
              </p:cNvPr>
              <p:cNvSpPr>
                <a:spLocks noChangeShapeType="1"/>
              </p:cNvSpPr>
              <p:nvPr/>
            </p:nvSpPr>
            <p:spPr bwMode="auto">
              <a:xfrm flipH="1">
                <a:off x="3312" y="3312"/>
                <a:ext cx="480" cy="0"/>
              </a:xfrm>
              <a:prstGeom prst="line">
                <a:avLst/>
              </a:prstGeom>
              <a:noFill/>
              <a:ln w="28575">
                <a:solidFill>
                  <a:srgbClr val="66FF33"/>
                </a:solidFill>
                <a:round/>
                <a:headEnd/>
                <a:tailEnd/>
              </a:ln>
            </p:spPr>
            <p:txBody>
              <a:bodyPr/>
              <a:lstStyle/>
              <a:p>
                <a:endParaRPr lang="en-US"/>
              </a:p>
            </p:txBody>
          </p:sp>
          <p:sp>
            <p:nvSpPr>
              <p:cNvPr id="51" name="Line 86">
                <a:extLst>
                  <a:ext uri="{FF2B5EF4-FFF2-40B4-BE49-F238E27FC236}">
                    <a16:creationId xmlns:a16="http://schemas.microsoft.com/office/drawing/2014/main" xmlns="" id="{0C3BB029-EA4B-4521-89AA-8413422F4610}"/>
                  </a:ext>
                </a:extLst>
              </p:cNvPr>
              <p:cNvSpPr>
                <a:spLocks noChangeShapeType="1"/>
              </p:cNvSpPr>
              <p:nvPr/>
            </p:nvSpPr>
            <p:spPr bwMode="auto">
              <a:xfrm flipH="1">
                <a:off x="3120" y="3696"/>
                <a:ext cx="672" cy="240"/>
              </a:xfrm>
              <a:prstGeom prst="line">
                <a:avLst/>
              </a:prstGeom>
              <a:noFill/>
              <a:ln w="28575">
                <a:solidFill>
                  <a:srgbClr val="66FF33"/>
                </a:solidFill>
                <a:round/>
                <a:headEnd/>
                <a:tailEnd/>
              </a:ln>
            </p:spPr>
            <p:txBody>
              <a:bodyPr/>
              <a:lstStyle/>
              <a:p>
                <a:endParaRPr lang="en-US"/>
              </a:p>
            </p:txBody>
          </p:sp>
          <p:sp>
            <p:nvSpPr>
              <p:cNvPr id="52" name="Line 87">
                <a:extLst>
                  <a:ext uri="{FF2B5EF4-FFF2-40B4-BE49-F238E27FC236}">
                    <a16:creationId xmlns:a16="http://schemas.microsoft.com/office/drawing/2014/main" xmlns="" id="{7D032736-258E-4A99-8B02-95C8C36B6CF0}"/>
                  </a:ext>
                </a:extLst>
              </p:cNvPr>
              <p:cNvSpPr>
                <a:spLocks noChangeShapeType="1"/>
              </p:cNvSpPr>
              <p:nvPr/>
            </p:nvSpPr>
            <p:spPr bwMode="auto">
              <a:xfrm flipH="1">
                <a:off x="3504" y="3696"/>
                <a:ext cx="288" cy="480"/>
              </a:xfrm>
              <a:prstGeom prst="line">
                <a:avLst/>
              </a:prstGeom>
              <a:noFill/>
              <a:ln w="28575">
                <a:solidFill>
                  <a:srgbClr val="66FF33"/>
                </a:solidFill>
                <a:round/>
                <a:headEnd/>
                <a:tailEnd/>
              </a:ln>
            </p:spPr>
            <p:txBody>
              <a:bodyPr/>
              <a:lstStyle/>
              <a:p>
                <a:endParaRPr lang="en-US"/>
              </a:p>
            </p:txBody>
          </p:sp>
          <p:sp>
            <p:nvSpPr>
              <p:cNvPr id="53" name="Line 88">
                <a:extLst>
                  <a:ext uri="{FF2B5EF4-FFF2-40B4-BE49-F238E27FC236}">
                    <a16:creationId xmlns:a16="http://schemas.microsoft.com/office/drawing/2014/main" xmlns="" id="{C096FD45-03C6-437D-B362-81F41E2C7296}"/>
                  </a:ext>
                </a:extLst>
              </p:cNvPr>
              <p:cNvSpPr>
                <a:spLocks noChangeShapeType="1"/>
              </p:cNvSpPr>
              <p:nvPr/>
            </p:nvSpPr>
            <p:spPr bwMode="auto">
              <a:xfrm flipH="1">
                <a:off x="3840" y="3696"/>
                <a:ext cx="528" cy="0"/>
              </a:xfrm>
              <a:prstGeom prst="line">
                <a:avLst/>
              </a:prstGeom>
              <a:noFill/>
              <a:ln w="28575">
                <a:solidFill>
                  <a:srgbClr val="66FF33"/>
                </a:solidFill>
                <a:round/>
                <a:headEnd/>
                <a:tailEnd/>
              </a:ln>
            </p:spPr>
            <p:txBody>
              <a:bodyPr/>
              <a:lstStyle/>
              <a:p>
                <a:endParaRPr lang="en-US"/>
              </a:p>
            </p:txBody>
          </p:sp>
          <p:sp>
            <p:nvSpPr>
              <p:cNvPr id="54" name="Line 89">
                <a:extLst>
                  <a:ext uri="{FF2B5EF4-FFF2-40B4-BE49-F238E27FC236}">
                    <a16:creationId xmlns:a16="http://schemas.microsoft.com/office/drawing/2014/main" xmlns="" id="{67DE7CA2-6B12-43C9-8BED-E147B7BA3A91}"/>
                  </a:ext>
                </a:extLst>
              </p:cNvPr>
              <p:cNvSpPr>
                <a:spLocks noChangeShapeType="1"/>
              </p:cNvSpPr>
              <p:nvPr/>
            </p:nvSpPr>
            <p:spPr bwMode="auto">
              <a:xfrm flipH="1">
                <a:off x="3840" y="3312"/>
                <a:ext cx="528" cy="0"/>
              </a:xfrm>
              <a:prstGeom prst="line">
                <a:avLst/>
              </a:prstGeom>
              <a:noFill/>
              <a:ln w="28575">
                <a:solidFill>
                  <a:srgbClr val="66FF33"/>
                </a:solidFill>
                <a:round/>
                <a:headEnd/>
                <a:tailEnd/>
              </a:ln>
            </p:spPr>
            <p:txBody>
              <a:bodyPr/>
              <a:lstStyle/>
              <a:p>
                <a:endParaRPr lang="en-US"/>
              </a:p>
            </p:txBody>
          </p:sp>
          <p:sp>
            <p:nvSpPr>
              <p:cNvPr id="55" name="Line 90">
                <a:extLst>
                  <a:ext uri="{FF2B5EF4-FFF2-40B4-BE49-F238E27FC236}">
                    <a16:creationId xmlns:a16="http://schemas.microsoft.com/office/drawing/2014/main" xmlns="" id="{A2ABE90E-0209-454C-8107-57F17DDF7897}"/>
                  </a:ext>
                </a:extLst>
              </p:cNvPr>
              <p:cNvSpPr>
                <a:spLocks noChangeShapeType="1"/>
              </p:cNvSpPr>
              <p:nvPr/>
            </p:nvSpPr>
            <p:spPr bwMode="auto">
              <a:xfrm flipH="1" flipV="1">
                <a:off x="3840" y="3312"/>
                <a:ext cx="0" cy="384"/>
              </a:xfrm>
              <a:prstGeom prst="line">
                <a:avLst/>
              </a:prstGeom>
              <a:noFill/>
              <a:ln w="28575">
                <a:solidFill>
                  <a:srgbClr val="66FF33"/>
                </a:solidFill>
                <a:round/>
                <a:headEnd/>
                <a:tailEnd/>
              </a:ln>
            </p:spPr>
            <p:txBody>
              <a:bodyPr/>
              <a:lstStyle/>
              <a:p>
                <a:endParaRPr lang="en-US"/>
              </a:p>
            </p:txBody>
          </p:sp>
          <p:sp>
            <p:nvSpPr>
              <p:cNvPr id="56" name="Line 91">
                <a:extLst>
                  <a:ext uri="{FF2B5EF4-FFF2-40B4-BE49-F238E27FC236}">
                    <a16:creationId xmlns:a16="http://schemas.microsoft.com/office/drawing/2014/main" xmlns="" id="{A51A3D66-2011-491D-BAD9-326BA9FE3C12}"/>
                  </a:ext>
                </a:extLst>
              </p:cNvPr>
              <p:cNvSpPr>
                <a:spLocks noChangeShapeType="1"/>
              </p:cNvSpPr>
              <p:nvPr/>
            </p:nvSpPr>
            <p:spPr bwMode="auto">
              <a:xfrm flipH="1" flipV="1">
                <a:off x="4368" y="3312"/>
                <a:ext cx="0" cy="384"/>
              </a:xfrm>
              <a:prstGeom prst="line">
                <a:avLst/>
              </a:prstGeom>
              <a:noFill/>
              <a:ln w="28575">
                <a:solidFill>
                  <a:srgbClr val="66FF33"/>
                </a:solidFill>
                <a:round/>
                <a:headEnd/>
                <a:tailEnd/>
              </a:ln>
            </p:spPr>
            <p:txBody>
              <a:bodyPr/>
              <a:lstStyle/>
              <a:p>
                <a:endParaRPr lang="en-US"/>
              </a:p>
            </p:txBody>
          </p:sp>
          <p:sp>
            <p:nvSpPr>
              <p:cNvPr id="57" name="Line 92">
                <a:extLst>
                  <a:ext uri="{FF2B5EF4-FFF2-40B4-BE49-F238E27FC236}">
                    <a16:creationId xmlns:a16="http://schemas.microsoft.com/office/drawing/2014/main" xmlns="" id="{FBE85B6D-4F86-4ED3-AF5B-43110E7FC0B4}"/>
                  </a:ext>
                </a:extLst>
              </p:cNvPr>
              <p:cNvSpPr>
                <a:spLocks noChangeShapeType="1"/>
              </p:cNvSpPr>
              <p:nvPr/>
            </p:nvSpPr>
            <p:spPr bwMode="auto">
              <a:xfrm flipH="1" flipV="1">
                <a:off x="4416" y="3696"/>
                <a:ext cx="432" cy="48"/>
              </a:xfrm>
              <a:prstGeom prst="line">
                <a:avLst/>
              </a:prstGeom>
              <a:noFill/>
              <a:ln w="28575">
                <a:solidFill>
                  <a:srgbClr val="66FF33"/>
                </a:solidFill>
                <a:round/>
                <a:headEnd/>
                <a:tailEnd/>
              </a:ln>
            </p:spPr>
            <p:txBody>
              <a:bodyPr/>
              <a:lstStyle/>
              <a:p>
                <a:endParaRPr lang="en-US"/>
              </a:p>
            </p:txBody>
          </p:sp>
          <p:sp>
            <p:nvSpPr>
              <p:cNvPr id="58" name="Line 93">
                <a:extLst>
                  <a:ext uri="{FF2B5EF4-FFF2-40B4-BE49-F238E27FC236}">
                    <a16:creationId xmlns:a16="http://schemas.microsoft.com/office/drawing/2014/main" xmlns="" id="{01EC0FED-C120-40E3-8631-C89125D05A5F}"/>
                  </a:ext>
                </a:extLst>
              </p:cNvPr>
              <p:cNvSpPr>
                <a:spLocks noChangeShapeType="1"/>
              </p:cNvSpPr>
              <p:nvPr/>
            </p:nvSpPr>
            <p:spPr bwMode="auto">
              <a:xfrm flipH="1">
                <a:off x="4416" y="3264"/>
                <a:ext cx="576" cy="48"/>
              </a:xfrm>
              <a:prstGeom prst="line">
                <a:avLst/>
              </a:prstGeom>
              <a:noFill/>
              <a:ln w="28575">
                <a:solidFill>
                  <a:srgbClr val="66FF33"/>
                </a:solidFill>
                <a:round/>
                <a:headEnd/>
                <a:tailEnd/>
              </a:ln>
            </p:spPr>
            <p:txBody>
              <a:bodyPr/>
              <a:lstStyle/>
              <a:p>
                <a:endParaRPr lang="en-US"/>
              </a:p>
            </p:txBody>
          </p:sp>
        </p:grpSp>
        <p:sp>
          <p:nvSpPr>
            <p:cNvPr id="13" name="AutoShape 68">
              <a:extLst>
                <a:ext uri="{FF2B5EF4-FFF2-40B4-BE49-F238E27FC236}">
                  <a16:creationId xmlns:a16="http://schemas.microsoft.com/office/drawing/2014/main" xmlns="" id="{F1F0D87D-3BB9-4910-99B9-3B639237D683}"/>
                </a:ext>
              </a:extLst>
            </p:cNvPr>
            <p:cNvSpPr>
              <a:spLocks noChangeArrowheads="1"/>
            </p:cNvSpPr>
            <p:nvPr/>
          </p:nvSpPr>
          <p:spPr bwMode="auto">
            <a:xfrm>
              <a:off x="4560" y="3888"/>
              <a:ext cx="479" cy="190"/>
            </a:xfrm>
            <a:prstGeom prst="wedgeRoundRectCallout">
              <a:avLst>
                <a:gd name="adj1" fmla="val -75681"/>
                <a:gd name="adj2" fmla="val -91579"/>
                <a:gd name="adj3" fmla="val 16667"/>
              </a:avLst>
            </a:prstGeom>
            <a:solidFill>
              <a:schemeClr val="hlink"/>
            </a:solidFill>
            <a:ln w="12700">
              <a:solidFill>
                <a:srgbClr val="66FF33"/>
              </a:solidFill>
              <a:miter lim="800000"/>
              <a:headEnd/>
              <a:tailEnd/>
            </a:ln>
          </p:spPr>
          <p:txBody>
            <a:bodyPr wrap="none">
              <a:spAutoFit/>
            </a:bodyPr>
            <a:lstStyle/>
            <a:p>
              <a:pPr algn="ctr"/>
              <a:r>
                <a:rPr lang="en-US" sz="1200" b="1">
                  <a:solidFill>
                    <a:schemeClr val="bg2"/>
                  </a:solidFill>
                </a:rPr>
                <a:t>Router</a:t>
              </a:r>
            </a:p>
          </p:txBody>
        </p:sp>
        <p:grpSp>
          <p:nvGrpSpPr>
            <p:cNvPr id="14" name="Group 96">
              <a:extLst>
                <a:ext uri="{FF2B5EF4-FFF2-40B4-BE49-F238E27FC236}">
                  <a16:creationId xmlns:a16="http://schemas.microsoft.com/office/drawing/2014/main" xmlns="" id="{4AE185A0-96C1-42B2-93DB-420ACBFBBF23}"/>
                </a:ext>
              </a:extLst>
            </p:cNvPr>
            <p:cNvGrpSpPr>
              <a:grpSpLocks/>
            </p:cNvGrpSpPr>
            <p:nvPr/>
          </p:nvGrpSpPr>
          <p:grpSpPr bwMode="auto">
            <a:xfrm>
              <a:off x="3648" y="3216"/>
              <a:ext cx="912" cy="575"/>
              <a:chOff x="3648" y="3216"/>
              <a:chExt cx="912" cy="575"/>
            </a:xfrm>
          </p:grpSpPr>
          <p:pic>
            <p:nvPicPr>
              <p:cNvPr id="46" name="Picture 69" descr="router">
                <a:extLst>
                  <a:ext uri="{FF2B5EF4-FFF2-40B4-BE49-F238E27FC236}">
                    <a16:creationId xmlns:a16="http://schemas.microsoft.com/office/drawing/2014/main" xmlns="" id="{467857AC-10CD-44F6-91FE-B35633744F3E}"/>
                  </a:ext>
                </a:extLst>
              </p:cNvPr>
              <p:cNvPicPr>
                <a:picLocks noChangeAspect="1" noChangeArrowheads="1"/>
              </p:cNvPicPr>
              <p:nvPr/>
            </p:nvPicPr>
            <p:blipFill>
              <a:blip r:embed="rId3" cstate="print"/>
              <a:srcRect/>
              <a:stretch>
                <a:fillRect/>
              </a:stretch>
            </p:blipFill>
            <p:spPr bwMode="auto">
              <a:xfrm>
                <a:off x="3648" y="3600"/>
                <a:ext cx="336" cy="191"/>
              </a:xfrm>
              <a:prstGeom prst="rect">
                <a:avLst/>
              </a:prstGeom>
              <a:noFill/>
              <a:ln w="9525">
                <a:noFill/>
                <a:miter lim="800000"/>
                <a:headEnd/>
                <a:tailEnd/>
              </a:ln>
            </p:spPr>
          </p:pic>
          <p:pic>
            <p:nvPicPr>
              <p:cNvPr id="47" name="Picture 70" descr="router">
                <a:extLst>
                  <a:ext uri="{FF2B5EF4-FFF2-40B4-BE49-F238E27FC236}">
                    <a16:creationId xmlns:a16="http://schemas.microsoft.com/office/drawing/2014/main" xmlns="" id="{E11120AE-593A-4AF6-AF99-0F549456065F}"/>
                  </a:ext>
                </a:extLst>
              </p:cNvPr>
              <p:cNvPicPr>
                <a:picLocks noChangeAspect="1" noChangeArrowheads="1"/>
              </p:cNvPicPr>
              <p:nvPr/>
            </p:nvPicPr>
            <p:blipFill>
              <a:blip r:embed="rId3" cstate="print"/>
              <a:srcRect/>
              <a:stretch>
                <a:fillRect/>
              </a:stretch>
            </p:blipFill>
            <p:spPr bwMode="auto">
              <a:xfrm>
                <a:off x="3648" y="3216"/>
                <a:ext cx="336" cy="191"/>
              </a:xfrm>
              <a:prstGeom prst="rect">
                <a:avLst/>
              </a:prstGeom>
              <a:noFill/>
              <a:ln w="9525">
                <a:noFill/>
                <a:miter lim="800000"/>
                <a:headEnd/>
                <a:tailEnd/>
              </a:ln>
            </p:spPr>
          </p:pic>
          <p:pic>
            <p:nvPicPr>
              <p:cNvPr id="48" name="Picture 73" descr="router">
                <a:extLst>
                  <a:ext uri="{FF2B5EF4-FFF2-40B4-BE49-F238E27FC236}">
                    <a16:creationId xmlns:a16="http://schemas.microsoft.com/office/drawing/2014/main" xmlns="" id="{CD192DD0-A61E-4432-BAB2-DF8D2F6A7E9D}"/>
                  </a:ext>
                </a:extLst>
              </p:cNvPr>
              <p:cNvPicPr>
                <a:picLocks noChangeAspect="1" noChangeArrowheads="1"/>
              </p:cNvPicPr>
              <p:nvPr/>
            </p:nvPicPr>
            <p:blipFill>
              <a:blip r:embed="rId3" cstate="print"/>
              <a:srcRect/>
              <a:stretch>
                <a:fillRect/>
              </a:stretch>
            </p:blipFill>
            <p:spPr bwMode="auto">
              <a:xfrm>
                <a:off x="4224" y="3600"/>
                <a:ext cx="336" cy="191"/>
              </a:xfrm>
              <a:prstGeom prst="rect">
                <a:avLst/>
              </a:prstGeom>
              <a:noFill/>
              <a:ln w="9525">
                <a:noFill/>
                <a:miter lim="800000"/>
                <a:headEnd/>
                <a:tailEnd/>
              </a:ln>
            </p:spPr>
          </p:pic>
          <p:pic>
            <p:nvPicPr>
              <p:cNvPr id="49" name="Picture 74" descr="router">
                <a:extLst>
                  <a:ext uri="{FF2B5EF4-FFF2-40B4-BE49-F238E27FC236}">
                    <a16:creationId xmlns:a16="http://schemas.microsoft.com/office/drawing/2014/main" xmlns="" id="{F4F86872-8C27-41A6-AC04-B5191578454B}"/>
                  </a:ext>
                </a:extLst>
              </p:cNvPr>
              <p:cNvPicPr>
                <a:picLocks noChangeAspect="1" noChangeArrowheads="1"/>
              </p:cNvPicPr>
              <p:nvPr/>
            </p:nvPicPr>
            <p:blipFill>
              <a:blip r:embed="rId3" cstate="print"/>
              <a:srcRect/>
              <a:stretch>
                <a:fillRect/>
              </a:stretch>
            </p:blipFill>
            <p:spPr bwMode="auto">
              <a:xfrm>
                <a:off x="4224" y="3216"/>
                <a:ext cx="336" cy="191"/>
              </a:xfrm>
              <a:prstGeom prst="rect">
                <a:avLst/>
              </a:prstGeom>
              <a:noFill/>
              <a:ln w="9525">
                <a:noFill/>
                <a:miter lim="800000"/>
                <a:headEnd/>
                <a:tailEnd/>
              </a:ln>
            </p:spPr>
          </p:pic>
        </p:grpSp>
        <p:grpSp>
          <p:nvGrpSpPr>
            <p:cNvPr id="15" name="Group 123">
              <a:extLst>
                <a:ext uri="{FF2B5EF4-FFF2-40B4-BE49-F238E27FC236}">
                  <a16:creationId xmlns:a16="http://schemas.microsoft.com/office/drawing/2014/main" xmlns="" id="{3B02A8CF-44BB-40C0-9DA2-FEE5F031AC77}"/>
                </a:ext>
              </a:extLst>
            </p:cNvPr>
            <p:cNvGrpSpPr>
              <a:grpSpLocks/>
            </p:cNvGrpSpPr>
            <p:nvPr/>
          </p:nvGrpSpPr>
          <p:grpSpPr bwMode="auto">
            <a:xfrm>
              <a:off x="2976" y="3120"/>
              <a:ext cx="2160" cy="1104"/>
              <a:chOff x="2976" y="3120"/>
              <a:chExt cx="2160" cy="1104"/>
            </a:xfrm>
          </p:grpSpPr>
          <p:sp>
            <p:nvSpPr>
              <p:cNvPr id="41" name="laptop">
                <a:extLst>
                  <a:ext uri="{FF2B5EF4-FFF2-40B4-BE49-F238E27FC236}">
                    <a16:creationId xmlns:a16="http://schemas.microsoft.com/office/drawing/2014/main" xmlns="" id="{E38C27A6-955E-41E3-8C7A-DA26FA89FF95}"/>
                  </a:ext>
                </a:extLst>
              </p:cNvPr>
              <p:cNvSpPr>
                <a:spLocks noEditPoints="1" noChangeArrowheads="1"/>
              </p:cNvSpPr>
              <p:nvPr/>
            </p:nvSpPr>
            <p:spPr bwMode="auto">
              <a:xfrm>
                <a:off x="3168" y="3168"/>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2" name="laptop">
                <a:extLst>
                  <a:ext uri="{FF2B5EF4-FFF2-40B4-BE49-F238E27FC236}">
                    <a16:creationId xmlns:a16="http://schemas.microsoft.com/office/drawing/2014/main" xmlns="" id="{E9FB8DE5-DCED-4B52-A6B5-9D5FF43A199B}"/>
                  </a:ext>
                </a:extLst>
              </p:cNvPr>
              <p:cNvSpPr>
                <a:spLocks noEditPoints="1" noChangeArrowheads="1"/>
              </p:cNvSpPr>
              <p:nvPr/>
            </p:nvSpPr>
            <p:spPr bwMode="auto">
              <a:xfrm>
                <a:off x="2976" y="379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3" name="laptop">
                <a:extLst>
                  <a:ext uri="{FF2B5EF4-FFF2-40B4-BE49-F238E27FC236}">
                    <a16:creationId xmlns:a16="http://schemas.microsoft.com/office/drawing/2014/main" xmlns="" id="{389F8692-9109-49CB-9C90-4A76EFABBFB0}"/>
                  </a:ext>
                </a:extLst>
              </p:cNvPr>
              <p:cNvSpPr>
                <a:spLocks noEditPoints="1" noChangeArrowheads="1"/>
              </p:cNvSpPr>
              <p:nvPr/>
            </p:nvSpPr>
            <p:spPr bwMode="auto">
              <a:xfrm>
                <a:off x="3360" y="4032"/>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4" name="laptop">
                <a:extLst>
                  <a:ext uri="{FF2B5EF4-FFF2-40B4-BE49-F238E27FC236}">
                    <a16:creationId xmlns:a16="http://schemas.microsoft.com/office/drawing/2014/main" xmlns="" id="{31EE421D-5493-49A7-B403-6B4ACF18D371}"/>
                  </a:ext>
                </a:extLst>
              </p:cNvPr>
              <p:cNvSpPr>
                <a:spLocks noEditPoints="1" noChangeArrowheads="1"/>
              </p:cNvSpPr>
              <p:nvPr/>
            </p:nvSpPr>
            <p:spPr bwMode="auto">
              <a:xfrm>
                <a:off x="4752" y="360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5" name="laptop">
                <a:extLst>
                  <a:ext uri="{FF2B5EF4-FFF2-40B4-BE49-F238E27FC236}">
                    <a16:creationId xmlns:a16="http://schemas.microsoft.com/office/drawing/2014/main" xmlns="" id="{809440CF-1714-4E14-B520-FEEB8234EB5B}"/>
                  </a:ext>
                </a:extLst>
              </p:cNvPr>
              <p:cNvSpPr>
                <a:spLocks noEditPoints="1" noChangeArrowheads="1"/>
              </p:cNvSpPr>
              <p:nvPr/>
            </p:nvSpPr>
            <p:spPr bwMode="auto">
              <a:xfrm>
                <a:off x="4896" y="3120"/>
                <a:ext cx="240" cy="192"/>
              </a:xfrm>
              <a:custGeom>
                <a:avLst/>
                <a:gdLst>
                  <a:gd name="T0" fmla="*/ 0 w 21600"/>
                  <a:gd name="T1" fmla="*/ 0 h 21600"/>
                  <a:gd name="T2" fmla="*/ 0 w 21600"/>
                  <a:gd name="T3" fmla="*/ 1 h 21600"/>
                  <a:gd name="T4" fmla="*/ 2 w 21600"/>
                  <a:gd name="T5" fmla="*/ 0 h 21600"/>
                  <a:gd name="T6" fmla="*/ 2 w 21600"/>
                  <a:gd name="T7" fmla="*/ 1 h 21600"/>
                  <a:gd name="T8" fmla="*/ 1 w 21600"/>
                  <a:gd name="T9" fmla="*/ 0 h 21600"/>
                  <a:gd name="T10" fmla="*/ 1 w 21600"/>
                  <a:gd name="T11" fmla="*/ 2 h 21600"/>
                  <a:gd name="T12" fmla="*/ 0 w 21600"/>
                  <a:gd name="T13" fmla="*/ 2 h 21600"/>
                  <a:gd name="T14" fmla="*/ 3 w 21600"/>
                  <a:gd name="T15" fmla="*/ 2 h 21600"/>
                  <a:gd name="T16" fmla="*/ 0 60000 65536"/>
                  <a:gd name="T17" fmla="*/ 0 60000 65536"/>
                  <a:gd name="T18" fmla="*/ 0 60000 65536"/>
                  <a:gd name="T19" fmla="*/ 0 60000 65536"/>
                  <a:gd name="T20" fmla="*/ 0 60000 65536"/>
                  <a:gd name="T21" fmla="*/ 0 60000 65536"/>
                  <a:gd name="T22" fmla="*/ 0 60000 65536"/>
                  <a:gd name="T23" fmla="*/ 0 60000 65536"/>
                  <a:gd name="T24" fmla="*/ 4410 w 21600"/>
                  <a:gd name="T25" fmla="*/ 1913 h 21600"/>
                  <a:gd name="T26" fmla="*/ 17280 w 21600"/>
                  <a:gd name="T27" fmla="*/ 1237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grpSp>
        <p:grpSp>
          <p:nvGrpSpPr>
            <p:cNvPr id="16" name="Group 100">
              <a:extLst>
                <a:ext uri="{FF2B5EF4-FFF2-40B4-BE49-F238E27FC236}">
                  <a16:creationId xmlns:a16="http://schemas.microsoft.com/office/drawing/2014/main" xmlns="" id="{13050AD4-8302-43EE-BABD-CEE2E763EE27}"/>
                </a:ext>
              </a:extLst>
            </p:cNvPr>
            <p:cNvGrpSpPr>
              <a:grpSpLocks/>
            </p:cNvGrpSpPr>
            <p:nvPr/>
          </p:nvGrpSpPr>
          <p:grpSpPr bwMode="auto">
            <a:xfrm rot="-1150740">
              <a:off x="3312" y="3696"/>
              <a:ext cx="144" cy="96"/>
              <a:chOff x="2304" y="3840"/>
              <a:chExt cx="144" cy="96"/>
            </a:xfrm>
          </p:grpSpPr>
          <p:sp>
            <p:nvSpPr>
              <p:cNvPr id="38" name="Rectangle 97">
                <a:extLst>
                  <a:ext uri="{FF2B5EF4-FFF2-40B4-BE49-F238E27FC236}">
                    <a16:creationId xmlns:a16="http://schemas.microsoft.com/office/drawing/2014/main" xmlns="" id="{E21D53FD-3DFA-4FA7-9B8B-33AF7B79CDBC}"/>
                  </a:ext>
                </a:extLst>
              </p:cNvPr>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39" name="AutoShape 99">
                <a:extLst>
                  <a:ext uri="{FF2B5EF4-FFF2-40B4-BE49-F238E27FC236}">
                    <a16:creationId xmlns:a16="http://schemas.microsoft.com/office/drawing/2014/main" xmlns="" id="{7FFE554C-4E23-4094-B59E-55929B780980}"/>
                  </a:ext>
                </a:extLst>
              </p:cNvPr>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40" name="AutoShape 98">
                <a:extLst>
                  <a:ext uri="{FF2B5EF4-FFF2-40B4-BE49-F238E27FC236}">
                    <a16:creationId xmlns:a16="http://schemas.microsoft.com/office/drawing/2014/main" xmlns="" id="{33B1ACBC-A379-4B8B-9D0F-022330DC502A}"/>
                  </a:ext>
                </a:extLst>
              </p:cNvPr>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17" name="Group 101">
              <a:extLst>
                <a:ext uri="{FF2B5EF4-FFF2-40B4-BE49-F238E27FC236}">
                  <a16:creationId xmlns:a16="http://schemas.microsoft.com/office/drawing/2014/main" xmlns="" id="{3CB1FEE0-B4E0-4489-925C-2070998BF18C}"/>
                </a:ext>
              </a:extLst>
            </p:cNvPr>
            <p:cNvGrpSpPr>
              <a:grpSpLocks/>
            </p:cNvGrpSpPr>
            <p:nvPr/>
          </p:nvGrpSpPr>
          <p:grpSpPr bwMode="auto">
            <a:xfrm>
              <a:off x="3984" y="3552"/>
              <a:ext cx="144" cy="96"/>
              <a:chOff x="2304" y="3840"/>
              <a:chExt cx="144" cy="96"/>
            </a:xfrm>
          </p:grpSpPr>
          <p:sp>
            <p:nvSpPr>
              <p:cNvPr id="35" name="Rectangle 102">
                <a:extLst>
                  <a:ext uri="{FF2B5EF4-FFF2-40B4-BE49-F238E27FC236}">
                    <a16:creationId xmlns:a16="http://schemas.microsoft.com/office/drawing/2014/main" xmlns="" id="{F003BDE8-0098-4349-984E-4C23F0676BB2}"/>
                  </a:ext>
                </a:extLst>
              </p:cNvPr>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36" name="AutoShape 103">
                <a:extLst>
                  <a:ext uri="{FF2B5EF4-FFF2-40B4-BE49-F238E27FC236}">
                    <a16:creationId xmlns:a16="http://schemas.microsoft.com/office/drawing/2014/main" xmlns="" id="{2F2A0E04-C22F-400D-BD45-FFFB119B1BB1}"/>
                  </a:ext>
                </a:extLst>
              </p:cNvPr>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37" name="AutoShape 104">
                <a:extLst>
                  <a:ext uri="{FF2B5EF4-FFF2-40B4-BE49-F238E27FC236}">
                    <a16:creationId xmlns:a16="http://schemas.microsoft.com/office/drawing/2014/main" xmlns="" id="{155B62D2-23F1-43DD-9776-C3D401A75EC4}"/>
                  </a:ext>
                </a:extLst>
              </p:cNvPr>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nvGrpSpPr>
            <p:cNvPr id="18" name="Group 111">
              <a:extLst>
                <a:ext uri="{FF2B5EF4-FFF2-40B4-BE49-F238E27FC236}">
                  <a16:creationId xmlns:a16="http://schemas.microsoft.com/office/drawing/2014/main" xmlns="" id="{2780E93E-0807-4FA4-A24D-9F45C9F8A5F0}"/>
                </a:ext>
              </a:extLst>
            </p:cNvPr>
            <p:cNvGrpSpPr>
              <a:grpSpLocks/>
            </p:cNvGrpSpPr>
            <p:nvPr/>
          </p:nvGrpSpPr>
          <p:grpSpPr bwMode="auto">
            <a:xfrm>
              <a:off x="3456" y="3168"/>
              <a:ext cx="144" cy="96"/>
              <a:chOff x="2304" y="3840"/>
              <a:chExt cx="144" cy="96"/>
            </a:xfrm>
          </p:grpSpPr>
          <p:sp>
            <p:nvSpPr>
              <p:cNvPr id="32" name="Rectangle 112">
                <a:extLst>
                  <a:ext uri="{FF2B5EF4-FFF2-40B4-BE49-F238E27FC236}">
                    <a16:creationId xmlns:a16="http://schemas.microsoft.com/office/drawing/2014/main" xmlns="" id="{7D7AB5D9-7353-4310-ACAD-523A1A64F5CD}"/>
                  </a:ext>
                </a:extLst>
              </p:cNvPr>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3" name="AutoShape 113">
                <a:extLst>
                  <a:ext uri="{FF2B5EF4-FFF2-40B4-BE49-F238E27FC236}">
                    <a16:creationId xmlns:a16="http://schemas.microsoft.com/office/drawing/2014/main" xmlns="" id="{C8EEE2ED-8F52-43A0-886C-7DAE0F3D95C7}"/>
                  </a:ext>
                </a:extLst>
              </p:cNvPr>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34" name="AutoShape 114">
                <a:extLst>
                  <a:ext uri="{FF2B5EF4-FFF2-40B4-BE49-F238E27FC236}">
                    <a16:creationId xmlns:a16="http://schemas.microsoft.com/office/drawing/2014/main" xmlns="" id="{0BFDECCE-B054-4327-AE5C-CA8931118AD2}"/>
                  </a:ext>
                </a:extLst>
              </p:cNvPr>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19" name="Group 115">
              <a:extLst>
                <a:ext uri="{FF2B5EF4-FFF2-40B4-BE49-F238E27FC236}">
                  <a16:creationId xmlns:a16="http://schemas.microsoft.com/office/drawing/2014/main" xmlns="" id="{D85FAE1D-B6EB-43DB-A1E2-A989A55C4C41}"/>
                </a:ext>
              </a:extLst>
            </p:cNvPr>
            <p:cNvGrpSpPr>
              <a:grpSpLocks/>
            </p:cNvGrpSpPr>
            <p:nvPr/>
          </p:nvGrpSpPr>
          <p:grpSpPr bwMode="auto">
            <a:xfrm rot="427501">
              <a:off x="4608" y="3600"/>
              <a:ext cx="144" cy="96"/>
              <a:chOff x="2304" y="3840"/>
              <a:chExt cx="144" cy="96"/>
            </a:xfrm>
          </p:grpSpPr>
          <p:sp>
            <p:nvSpPr>
              <p:cNvPr id="29" name="Rectangle 116">
                <a:extLst>
                  <a:ext uri="{FF2B5EF4-FFF2-40B4-BE49-F238E27FC236}">
                    <a16:creationId xmlns:a16="http://schemas.microsoft.com/office/drawing/2014/main" xmlns="" id="{EA77BFC0-8833-4448-BDCA-2170EF35D9D6}"/>
                  </a:ext>
                </a:extLst>
              </p:cNvPr>
              <p:cNvSpPr>
                <a:spLocks noChangeArrowheads="1"/>
              </p:cNvSpPr>
              <p:nvPr/>
            </p:nvSpPr>
            <p:spPr bwMode="auto">
              <a:xfrm>
                <a:off x="2304" y="38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 name="AutoShape 117">
                <a:extLst>
                  <a:ext uri="{FF2B5EF4-FFF2-40B4-BE49-F238E27FC236}">
                    <a16:creationId xmlns:a16="http://schemas.microsoft.com/office/drawing/2014/main" xmlns="" id="{5180EC21-6859-4C9D-99C6-E3FEDC4A6FA0}"/>
                  </a:ext>
                </a:extLst>
              </p:cNvPr>
              <p:cNvSpPr>
                <a:spLocks noChangeArrowheads="1"/>
              </p:cNvSpPr>
              <p:nvPr/>
            </p:nvSpPr>
            <p:spPr bwMode="auto">
              <a:xfrm>
                <a:off x="2304" y="3840"/>
                <a:ext cx="144" cy="96"/>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sp>
            <p:nvSpPr>
              <p:cNvPr id="31" name="AutoShape 118">
                <a:extLst>
                  <a:ext uri="{FF2B5EF4-FFF2-40B4-BE49-F238E27FC236}">
                    <a16:creationId xmlns:a16="http://schemas.microsoft.com/office/drawing/2014/main" xmlns="" id="{B5978AC5-15A0-4A1E-9C57-D6DC6AF29E00}"/>
                  </a:ext>
                </a:extLst>
              </p:cNvPr>
              <p:cNvSpPr>
                <a:spLocks noChangeArrowheads="1"/>
              </p:cNvSpPr>
              <p:nvPr/>
            </p:nvSpPr>
            <p:spPr bwMode="auto">
              <a:xfrm flipV="1">
                <a:off x="2304" y="3840"/>
                <a:ext cx="144" cy="48"/>
              </a:xfrm>
              <a:prstGeom prst="triangle">
                <a:avLst>
                  <a:gd name="adj" fmla="val 50000"/>
                </a:avLst>
              </a:prstGeom>
              <a:solidFill>
                <a:schemeClr val="hlink"/>
              </a:solidFill>
              <a:ln w="9525" algn="ctr">
                <a:solidFill>
                  <a:schemeClr val="tx1"/>
                </a:solidFill>
                <a:miter lim="800000"/>
                <a:headEnd/>
                <a:tailEnd/>
              </a:ln>
            </p:spPr>
            <p:txBody>
              <a:bodyPr wrap="none" anchor="ctr"/>
              <a:lstStyle/>
              <a:p>
                <a:endParaRPr lang="en-US"/>
              </a:p>
            </p:txBody>
          </p:sp>
        </p:grpSp>
        <p:grpSp>
          <p:nvGrpSpPr>
            <p:cNvPr id="20" name="Group 119">
              <a:extLst>
                <a:ext uri="{FF2B5EF4-FFF2-40B4-BE49-F238E27FC236}">
                  <a16:creationId xmlns:a16="http://schemas.microsoft.com/office/drawing/2014/main" xmlns="" id="{4C20FA9E-89CD-4F4A-9B88-FC1D06F65161}"/>
                </a:ext>
              </a:extLst>
            </p:cNvPr>
            <p:cNvGrpSpPr>
              <a:grpSpLocks/>
            </p:cNvGrpSpPr>
            <p:nvPr/>
          </p:nvGrpSpPr>
          <p:grpSpPr bwMode="auto">
            <a:xfrm rot="-213842">
              <a:off x="4656" y="3168"/>
              <a:ext cx="144" cy="96"/>
              <a:chOff x="2304" y="3840"/>
              <a:chExt cx="144" cy="96"/>
            </a:xfrm>
          </p:grpSpPr>
          <p:sp>
            <p:nvSpPr>
              <p:cNvPr id="26" name="Rectangle 120">
                <a:extLst>
                  <a:ext uri="{FF2B5EF4-FFF2-40B4-BE49-F238E27FC236}">
                    <a16:creationId xmlns:a16="http://schemas.microsoft.com/office/drawing/2014/main" xmlns="" id="{4617A7F2-5442-434B-84E8-19DD9A010E00}"/>
                  </a:ext>
                </a:extLst>
              </p:cNvPr>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27" name="AutoShape 121">
                <a:extLst>
                  <a:ext uri="{FF2B5EF4-FFF2-40B4-BE49-F238E27FC236}">
                    <a16:creationId xmlns:a16="http://schemas.microsoft.com/office/drawing/2014/main" xmlns="" id="{902ADEA0-D24E-43BC-B982-C2A5BFF17854}"/>
                  </a:ext>
                </a:extLst>
              </p:cNvPr>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28" name="AutoShape 122">
                <a:extLst>
                  <a:ext uri="{FF2B5EF4-FFF2-40B4-BE49-F238E27FC236}">
                    <a16:creationId xmlns:a16="http://schemas.microsoft.com/office/drawing/2014/main" xmlns="" id="{F644A144-297E-45A5-9453-4638866D739E}"/>
                  </a:ext>
                </a:extLst>
              </p:cNvPr>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sp>
          <p:nvSpPr>
            <p:cNvPr id="21" name="AutoShape 125">
              <a:extLst>
                <a:ext uri="{FF2B5EF4-FFF2-40B4-BE49-F238E27FC236}">
                  <a16:creationId xmlns:a16="http://schemas.microsoft.com/office/drawing/2014/main" xmlns="" id="{D8B3B4A4-3FF0-4598-A5A4-88526DCF662B}"/>
                </a:ext>
              </a:extLst>
            </p:cNvPr>
            <p:cNvSpPr>
              <a:spLocks noChangeArrowheads="1"/>
            </p:cNvSpPr>
            <p:nvPr/>
          </p:nvSpPr>
          <p:spPr bwMode="auto">
            <a:xfrm>
              <a:off x="3744" y="3888"/>
              <a:ext cx="476" cy="190"/>
            </a:xfrm>
            <a:prstGeom prst="wedgeRoundRectCallout">
              <a:avLst>
                <a:gd name="adj1" fmla="val 20796"/>
                <a:gd name="adj2" fmla="val -177894"/>
                <a:gd name="adj3" fmla="val 16667"/>
              </a:avLst>
            </a:prstGeom>
            <a:solidFill>
              <a:schemeClr val="folHlink"/>
            </a:solidFill>
            <a:ln w="12700">
              <a:solidFill>
                <a:schemeClr val="tx1"/>
              </a:solidFill>
              <a:miter lim="800000"/>
              <a:headEnd/>
              <a:tailEnd/>
            </a:ln>
          </p:spPr>
          <p:txBody>
            <a:bodyPr wrap="none">
              <a:spAutoFit/>
            </a:bodyPr>
            <a:lstStyle/>
            <a:p>
              <a:pPr algn="ctr"/>
              <a:r>
                <a:rPr lang="en-US" sz="1200" b="1">
                  <a:solidFill>
                    <a:schemeClr val="bg2"/>
                  </a:solidFill>
                </a:rPr>
                <a:t>Packet</a:t>
              </a:r>
            </a:p>
          </p:txBody>
        </p:sp>
        <p:grpSp>
          <p:nvGrpSpPr>
            <p:cNvPr id="22" name="Group 126">
              <a:extLst>
                <a:ext uri="{FF2B5EF4-FFF2-40B4-BE49-F238E27FC236}">
                  <a16:creationId xmlns:a16="http://schemas.microsoft.com/office/drawing/2014/main" xmlns="" id="{AAA1CFB9-1D45-4BE8-83A1-FBE5AD341126}"/>
                </a:ext>
              </a:extLst>
            </p:cNvPr>
            <p:cNvGrpSpPr>
              <a:grpSpLocks/>
            </p:cNvGrpSpPr>
            <p:nvPr/>
          </p:nvGrpSpPr>
          <p:grpSpPr bwMode="auto">
            <a:xfrm>
              <a:off x="4061" y="3182"/>
              <a:ext cx="144" cy="96"/>
              <a:chOff x="2304" y="3840"/>
              <a:chExt cx="144" cy="96"/>
            </a:xfrm>
          </p:grpSpPr>
          <p:sp>
            <p:nvSpPr>
              <p:cNvPr id="23" name="Rectangle 127">
                <a:extLst>
                  <a:ext uri="{FF2B5EF4-FFF2-40B4-BE49-F238E27FC236}">
                    <a16:creationId xmlns:a16="http://schemas.microsoft.com/office/drawing/2014/main" xmlns="" id="{24212DDC-7769-4FDD-BD87-8C0556CB5492}"/>
                  </a:ext>
                </a:extLst>
              </p:cNvPr>
              <p:cNvSpPr>
                <a:spLocks noChangeArrowheads="1"/>
              </p:cNvSpPr>
              <p:nvPr/>
            </p:nvSpPr>
            <p:spPr bwMode="auto">
              <a:xfrm>
                <a:off x="2304" y="3840"/>
                <a:ext cx="144" cy="96"/>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24" name="AutoShape 128">
                <a:extLst>
                  <a:ext uri="{FF2B5EF4-FFF2-40B4-BE49-F238E27FC236}">
                    <a16:creationId xmlns:a16="http://schemas.microsoft.com/office/drawing/2014/main" xmlns="" id="{F33D6A59-612E-44C1-BB2C-8C08DB882FEF}"/>
                  </a:ext>
                </a:extLst>
              </p:cNvPr>
              <p:cNvSpPr>
                <a:spLocks noChangeArrowheads="1"/>
              </p:cNvSpPr>
              <p:nvPr/>
            </p:nvSpPr>
            <p:spPr bwMode="auto">
              <a:xfrm>
                <a:off x="2304" y="3840"/>
                <a:ext cx="144" cy="96"/>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sp>
            <p:nvSpPr>
              <p:cNvPr id="25" name="AutoShape 129">
                <a:extLst>
                  <a:ext uri="{FF2B5EF4-FFF2-40B4-BE49-F238E27FC236}">
                    <a16:creationId xmlns:a16="http://schemas.microsoft.com/office/drawing/2014/main" xmlns="" id="{06556658-ACB7-4C44-9DB0-0DED968ED026}"/>
                  </a:ext>
                </a:extLst>
              </p:cNvPr>
              <p:cNvSpPr>
                <a:spLocks noChangeArrowheads="1"/>
              </p:cNvSpPr>
              <p:nvPr/>
            </p:nvSpPr>
            <p:spPr bwMode="auto">
              <a:xfrm flipV="1">
                <a:off x="2304" y="3840"/>
                <a:ext cx="144" cy="48"/>
              </a:xfrm>
              <a:prstGeom prst="triangle">
                <a:avLst>
                  <a:gd name="adj" fmla="val 50000"/>
                </a:avLst>
              </a:prstGeom>
              <a:solidFill>
                <a:schemeClr val="folHlink"/>
              </a:solidFill>
              <a:ln w="9525" algn="ctr">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xmlns="" val="397743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53752"/>
            <a:ext cx="8229600" cy="1143000"/>
          </a:xfrm>
        </p:spPr>
        <p:txBody>
          <a:bodyPr>
            <a:normAutofit/>
          </a:bodyPr>
          <a:lstStyle/>
          <a:p>
            <a:pPr>
              <a:defRPr/>
            </a:pPr>
            <a:r>
              <a:rPr lang="en-US" dirty="0">
                <a:solidFill>
                  <a:schemeClr val="tx2"/>
                </a:solidFill>
                <a:latin typeface="Arial" pitchFamily="34" charset="0"/>
                <a:cs typeface="Arial" pitchFamily="34" charset="0"/>
              </a:rPr>
              <a:t>Data Communication: Definition</a:t>
            </a:r>
            <a:endParaRPr lang="en-US" i="1" dirty="0"/>
          </a:p>
        </p:txBody>
      </p:sp>
      <p:sp>
        <p:nvSpPr>
          <p:cNvPr id="6" name="Rectangle 3"/>
          <p:cNvSpPr txBox="1">
            <a:spLocks noChangeArrowheads="1"/>
          </p:cNvSpPr>
          <p:nvPr/>
        </p:nvSpPr>
        <p:spPr>
          <a:xfrm>
            <a:off x="457200" y="1371600"/>
            <a:ext cx="83820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1371600" y="2743200"/>
            <a:ext cx="6705600" cy="914400"/>
          </a:xfrm>
          <a:prstGeom prst="rect">
            <a:avLst/>
          </a:prstGeom>
          <a:solidFill>
            <a:schemeClr val="folHlink"/>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defRPr/>
            </a:pPr>
            <a:r>
              <a:rPr lang="en-US" sz="2400" b="1" dirty="0">
                <a:solidFill>
                  <a:schemeClr val="bg2"/>
                </a:solidFill>
                <a:latin typeface="Garamond" pitchFamily="18" charset="0"/>
              </a:rPr>
              <a:t>Transfer of data from one device to another via</a:t>
            </a:r>
          </a:p>
          <a:p>
            <a:pPr algn="ctr">
              <a:defRPr/>
            </a:pPr>
            <a:r>
              <a:rPr lang="en-US" sz="2400" b="1" dirty="0">
                <a:solidFill>
                  <a:schemeClr val="bg2"/>
                </a:solidFill>
                <a:latin typeface="Garamond" pitchFamily="18" charset="0"/>
              </a:rPr>
              <a:t>  some form of transmission medium.</a:t>
            </a:r>
          </a:p>
        </p:txBody>
      </p:sp>
      <p:sp>
        <p:nvSpPr>
          <p:cNvPr id="8" name="AutoShape 136"/>
          <p:cNvSpPr>
            <a:spLocks noChangeArrowheads="1"/>
          </p:cNvSpPr>
          <p:nvPr/>
        </p:nvSpPr>
        <p:spPr bwMode="auto">
          <a:xfrm>
            <a:off x="2123728" y="1772816"/>
            <a:ext cx="1296144" cy="457200"/>
          </a:xfrm>
          <a:prstGeom prst="flowChartAlternateProcess">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Delivery</a:t>
            </a:r>
          </a:p>
        </p:txBody>
      </p:sp>
      <p:sp>
        <p:nvSpPr>
          <p:cNvPr id="10" name="AutoShape 136"/>
          <p:cNvSpPr>
            <a:spLocks noChangeArrowheads="1"/>
          </p:cNvSpPr>
          <p:nvPr/>
        </p:nvSpPr>
        <p:spPr bwMode="auto">
          <a:xfrm>
            <a:off x="6372200" y="4555976"/>
            <a:ext cx="1219200" cy="457200"/>
          </a:xfrm>
          <a:prstGeom prst="flowChartAlternateProcess">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Jitter</a:t>
            </a:r>
          </a:p>
        </p:txBody>
      </p:sp>
      <p:sp>
        <p:nvSpPr>
          <p:cNvPr id="11" name="AutoShape 136"/>
          <p:cNvSpPr>
            <a:spLocks noChangeArrowheads="1"/>
          </p:cNvSpPr>
          <p:nvPr/>
        </p:nvSpPr>
        <p:spPr bwMode="auto">
          <a:xfrm>
            <a:off x="1907704" y="4581128"/>
            <a:ext cx="1368152" cy="457200"/>
          </a:xfrm>
          <a:prstGeom prst="flowChartAlternateProcess">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Timeliness</a:t>
            </a:r>
          </a:p>
        </p:txBody>
      </p:sp>
      <p:sp>
        <p:nvSpPr>
          <p:cNvPr id="12" name="AutoShape 136"/>
          <p:cNvSpPr>
            <a:spLocks noChangeArrowheads="1"/>
          </p:cNvSpPr>
          <p:nvPr/>
        </p:nvSpPr>
        <p:spPr bwMode="auto">
          <a:xfrm>
            <a:off x="5940152" y="1700808"/>
            <a:ext cx="1368152" cy="457200"/>
          </a:xfrm>
          <a:prstGeom prst="flowChartAlternateProcess">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Accuracy</a:t>
            </a:r>
          </a:p>
        </p:txBody>
      </p:sp>
    </p:spTree>
    <p:extLst>
      <p:ext uri="{BB962C8B-B14F-4D97-AF65-F5344CB8AC3E}">
        <p14:creationId xmlns:p14="http://schemas.microsoft.com/office/powerpoint/2010/main" xmlns="" val="5967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247650" y="193664"/>
            <a:ext cx="8193088" cy="833437"/>
          </a:xfrm>
        </p:spPr>
        <p:txBody>
          <a:bodyPr>
            <a:normAutofit fontScale="90000"/>
          </a:bodyPr>
          <a:lstStyle/>
          <a:p>
            <a:r>
              <a:rPr lang="en-US" sz="4000" dirty="0">
                <a:solidFill>
                  <a:schemeClr val="tx2"/>
                </a:solidFill>
                <a:latin typeface="arialdings)"/>
              </a:rPr>
              <a:t>Packet Switching: Store and Forward</a:t>
            </a:r>
            <a:endParaRPr lang="en-US" sz="4000" dirty="0">
              <a:ea typeface="ＭＳ Ｐゴシック" pitchFamily="34" charset="-128"/>
            </a:endParaRPr>
          </a:p>
        </p:txBody>
      </p:sp>
      <p:sp>
        <p:nvSpPr>
          <p:cNvPr id="72708" name="Rectangle 3"/>
          <p:cNvSpPr>
            <a:spLocks noGrp="1" noChangeArrowheads="1"/>
          </p:cNvSpPr>
          <p:nvPr>
            <p:ph type="body" sz="half" idx="4294967295"/>
          </p:nvPr>
        </p:nvSpPr>
        <p:spPr>
          <a:xfrm>
            <a:off x="579438" y="3486150"/>
            <a:ext cx="4754562" cy="3262313"/>
          </a:xfrm>
        </p:spPr>
        <p:txBody>
          <a:bodyPr>
            <a:normAutofit/>
          </a:bodyPr>
          <a:lstStyle/>
          <a:p>
            <a:pPr eaLnBrk="1" hangingPunct="1">
              <a:buSzPct val="75000"/>
            </a:pPr>
            <a:r>
              <a:rPr lang="en-US" sz="2400" dirty="0">
                <a:latin typeface="+mj-lt"/>
                <a:ea typeface="ＭＳ Ｐゴシック" pitchFamily="34" charset="-128"/>
              </a:rPr>
              <a:t>takes </a:t>
            </a:r>
            <a:r>
              <a:rPr lang="en-US" sz="2400" i="1" dirty="0">
                <a:latin typeface="+mj-lt"/>
                <a:ea typeface="ＭＳ Ｐゴシック" pitchFamily="34" charset="-128"/>
              </a:rPr>
              <a:t>L</a:t>
            </a:r>
            <a:r>
              <a:rPr lang="en-US" sz="2400" dirty="0">
                <a:latin typeface="+mj-lt"/>
                <a:ea typeface="ＭＳ Ｐゴシック" pitchFamily="34" charset="-128"/>
              </a:rPr>
              <a:t>/</a:t>
            </a:r>
            <a:r>
              <a:rPr lang="en-US" sz="2400" i="1" dirty="0">
                <a:latin typeface="+mj-lt"/>
                <a:ea typeface="ＭＳ Ｐゴシック" pitchFamily="34" charset="-128"/>
              </a:rPr>
              <a:t>R</a:t>
            </a:r>
            <a:r>
              <a:rPr lang="en-US" sz="2400" dirty="0">
                <a:latin typeface="+mj-lt"/>
                <a:ea typeface="ＭＳ Ｐゴシック" pitchFamily="34" charset="-128"/>
              </a:rPr>
              <a:t> seconds to transmit (push out) </a:t>
            </a:r>
            <a:r>
              <a:rPr lang="en-US" sz="2400" i="1" dirty="0">
                <a:latin typeface="+mj-lt"/>
                <a:ea typeface="ＭＳ Ｐゴシック" pitchFamily="34" charset="-128"/>
              </a:rPr>
              <a:t>L</a:t>
            </a:r>
            <a:r>
              <a:rPr lang="en-US" sz="2400" dirty="0">
                <a:latin typeface="+mj-lt"/>
                <a:ea typeface="ＭＳ Ｐゴシック" pitchFamily="34" charset="-128"/>
              </a:rPr>
              <a:t>-bit packet into link at </a:t>
            </a:r>
            <a:r>
              <a:rPr lang="en-US" sz="2400" i="1" dirty="0">
                <a:latin typeface="+mj-lt"/>
                <a:ea typeface="ＭＳ Ｐゴシック" pitchFamily="34" charset="-128"/>
              </a:rPr>
              <a:t>R</a:t>
            </a:r>
            <a:r>
              <a:rPr lang="en-US" sz="2400" dirty="0">
                <a:latin typeface="+mj-lt"/>
                <a:ea typeface="ＭＳ Ｐゴシック" pitchFamily="34" charset="-128"/>
              </a:rPr>
              <a:t> bps</a:t>
            </a:r>
          </a:p>
          <a:p>
            <a:pPr eaLnBrk="1" hangingPunct="1">
              <a:buSzPct val="75000"/>
            </a:pPr>
            <a:r>
              <a:rPr lang="en-US" sz="2400" i="1" dirty="0">
                <a:solidFill>
                  <a:srgbClr val="CC0000"/>
                </a:solidFill>
                <a:latin typeface="+mj-lt"/>
                <a:ea typeface="ＭＳ Ｐゴシック" pitchFamily="34" charset="-128"/>
              </a:rPr>
              <a:t>store and forward:</a:t>
            </a:r>
            <a:r>
              <a:rPr lang="en-US" sz="2400" i="1" dirty="0">
                <a:solidFill>
                  <a:srgbClr val="FF0000"/>
                </a:solidFill>
                <a:latin typeface="+mj-lt"/>
                <a:ea typeface="ＭＳ Ｐゴシック" pitchFamily="34" charset="-128"/>
              </a:rPr>
              <a:t> </a:t>
            </a:r>
            <a:r>
              <a:rPr lang="en-US" sz="2400" dirty="0">
                <a:latin typeface="+mj-lt"/>
                <a:ea typeface="ＭＳ Ｐゴシック" pitchFamily="34" charset="-128"/>
              </a:rPr>
              <a:t>entire packet must  arrive at router before it can be transmitted on next link</a:t>
            </a:r>
          </a:p>
          <a:p>
            <a:pPr>
              <a:buSzPct val="75000"/>
            </a:pPr>
            <a:r>
              <a:rPr lang="en-US" sz="2400" dirty="0">
                <a:latin typeface="+mj-lt"/>
              </a:rPr>
              <a:t>end-end delay = 2</a:t>
            </a:r>
            <a:r>
              <a:rPr lang="en-US" sz="2400" i="1" dirty="0">
                <a:latin typeface="+mj-lt"/>
              </a:rPr>
              <a:t>L</a:t>
            </a:r>
            <a:r>
              <a:rPr lang="en-US" sz="2400" dirty="0">
                <a:latin typeface="+mj-lt"/>
              </a:rPr>
              <a:t>/</a:t>
            </a:r>
            <a:r>
              <a:rPr lang="en-US" sz="2400" i="1" dirty="0">
                <a:latin typeface="+mj-lt"/>
              </a:rPr>
              <a:t>R</a:t>
            </a:r>
            <a:r>
              <a:rPr lang="en-US" sz="2400" dirty="0">
                <a:latin typeface="+mj-lt"/>
              </a:rPr>
              <a:t> (assuming zero propagation delay)</a:t>
            </a:r>
          </a:p>
          <a:p>
            <a:pPr eaLnBrk="1" hangingPunct="1">
              <a:buSzPct val="75000"/>
            </a:pPr>
            <a:endParaRPr lang="en-US" sz="2400" dirty="0">
              <a:latin typeface="+mj-lt"/>
              <a:ea typeface="ＭＳ Ｐゴシック" pitchFamily="34" charset="-128"/>
            </a:endParaRPr>
          </a:p>
        </p:txBody>
      </p:sp>
      <p:sp>
        <p:nvSpPr>
          <p:cNvPr id="72709" name="Rectangle 4"/>
          <p:cNvSpPr>
            <a:spLocks noGrp="1" noChangeArrowheads="1"/>
          </p:cNvSpPr>
          <p:nvPr>
            <p:ph type="body" sz="half" idx="4294967295"/>
          </p:nvPr>
        </p:nvSpPr>
        <p:spPr>
          <a:xfrm>
            <a:off x="5456238" y="3602038"/>
            <a:ext cx="3514725" cy="2232025"/>
          </a:xfrm>
        </p:spPr>
        <p:txBody>
          <a:bodyPr>
            <a:normAutofit lnSpcReduction="10000"/>
          </a:bodyPr>
          <a:lstStyle/>
          <a:p>
            <a:pPr eaLnBrk="1" hangingPunct="1">
              <a:lnSpc>
                <a:spcPct val="90000"/>
              </a:lnSpc>
              <a:buFont typeface="Wingdings" pitchFamily="2" charset="2"/>
              <a:buNone/>
            </a:pPr>
            <a:r>
              <a:rPr lang="en-US" sz="2400" i="1" dirty="0">
                <a:solidFill>
                  <a:srgbClr val="000099"/>
                </a:solidFill>
                <a:ea typeface="ＭＳ Ｐゴシック" pitchFamily="34" charset="-128"/>
              </a:rPr>
              <a:t>one-hop numerical example:</a:t>
            </a:r>
          </a:p>
          <a:p>
            <a:pPr eaLnBrk="1" hangingPunct="1">
              <a:lnSpc>
                <a:spcPct val="90000"/>
              </a:lnSpc>
              <a:buSzTx/>
              <a:buFont typeface="Wingdings" pitchFamily="2" charset="2"/>
              <a:buChar char="§"/>
            </a:pPr>
            <a:r>
              <a:rPr lang="en-US" sz="2400" i="1" dirty="0">
                <a:ea typeface="ＭＳ Ｐゴシック" pitchFamily="34" charset="-128"/>
              </a:rPr>
              <a:t>L</a:t>
            </a:r>
            <a:r>
              <a:rPr lang="en-US" sz="2400" dirty="0">
                <a:ea typeface="ＭＳ Ｐゴシック" pitchFamily="34" charset="-128"/>
              </a:rPr>
              <a:t> = 7.5 </a:t>
            </a:r>
            <a:r>
              <a:rPr lang="en-US" sz="2400" dirty="0" err="1">
                <a:ea typeface="ＭＳ Ｐゴシック" pitchFamily="34" charset="-128"/>
              </a:rPr>
              <a:t>Mbits</a:t>
            </a:r>
            <a:endParaRPr lang="en-US" sz="2400" dirty="0">
              <a:ea typeface="ＭＳ Ｐゴシック" pitchFamily="34" charset="-128"/>
            </a:endParaRPr>
          </a:p>
          <a:p>
            <a:pPr eaLnBrk="1" hangingPunct="1">
              <a:lnSpc>
                <a:spcPct val="90000"/>
              </a:lnSpc>
              <a:buSzTx/>
              <a:buFont typeface="Wingdings" pitchFamily="2" charset="2"/>
              <a:buChar char="§"/>
            </a:pPr>
            <a:r>
              <a:rPr lang="en-US" sz="2400" i="1" dirty="0">
                <a:ea typeface="ＭＳ Ｐゴシック" pitchFamily="34" charset="-128"/>
              </a:rPr>
              <a:t>R</a:t>
            </a:r>
            <a:r>
              <a:rPr lang="en-US" sz="2400" dirty="0">
                <a:ea typeface="ＭＳ Ｐゴシック" pitchFamily="34" charset="-128"/>
              </a:rPr>
              <a:t> = 1.5 Mbps</a:t>
            </a:r>
          </a:p>
          <a:p>
            <a:pPr eaLnBrk="1" hangingPunct="1">
              <a:lnSpc>
                <a:spcPct val="90000"/>
              </a:lnSpc>
              <a:buSzTx/>
              <a:buFont typeface="Wingdings" pitchFamily="2" charset="2"/>
              <a:buChar char="§"/>
            </a:pPr>
            <a:r>
              <a:rPr lang="en-US" sz="2400" dirty="0">
                <a:ea typeface="ＭＳ Ｐゴシック" pitchFamily="34" charset="-128"/>
              </a:rPr>
              <a:t>one-hop transmission delay = 5 sec</a:t>
            </a:r>
          </a:p>
        </p:txBody>
      </p:sp>
      <p:sp>
        <p:nvSpPr>
          <p:cNvPr id="7271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sz="1200">
                <a:solidFill>
                  <a:srgbClr val="000000"/>
                </a:solidFill>
                <a:latin typeface="Tahoma" pitchFamily="34" charset="0"/>
              </a:rPr>
              <a:t>1-</a:t>
            </a:r>
            <a:fld id="{B2220FDF-D617-402E-B327-CC4F039AF67A}" type="slidenum">
              <a:rPr lang="en-US" sz="1200">
                <a:solidFill>
                  <a:srgbClr val="000000"/>
                </a:solidFill>
                <a:latin typeface="Tahoma" pitchFamily="34" charset="0"/>
              </a:rPr>
              <a:pPr/>
              <a:t>30</a:t>
            </a:fld>
            <a:endParaRPr lang="en-US" sz="1200">
              <a:solidFill>
                <a:srgbClr val="000000"/>
              </a:solidFill>
              <a:latin typeface="Tahoma" pitchFamily="34" charset="0"/>
            </a:endParaRPr>
          </a:p>
        </p:txBody>
      </p:sp>
      <p:sp>
        <p:nvSpPr>
          <p:cNvPr id="41" name="TextBox 40"/>
          <p:cNvSpPr txBox="1"/>
          <p:nvPr/>
        </p:nvSpPr>
        <p:spPr>
          <a:xfrm>
            <a:off x="882650" y="2679700"/>
            <a:ext cx="658813" cy="307975"/>
          </a:xfrm>
          <a:prstGeom prst="rect">
            <a:avLst/>
          </a:prstGeom>
          <a:noFill/>
        </p:spPr>
        <p:txBody>
          <a:bodyPr wrap="none">
            <a:spAutoFit/>
          </a:bodyPr>
          <a:lstStyle/>
          <a:p>
            <a:pPr eaLnBrk="1" fontAlgn="auto" hangingPunct="1">
              <a:spcBef>
                <a:spcPts val="0"/>
              </a:spcBef>
              <a:spcAft>
                <a:spcPts val="0"/>
              </a:spcAft>
              <a:defRPr/>
            </a:pPr>
            <a:r>
              <a:rPr lang="en-US" sz="1800" kern="0" dirty="0">
                <a:solidFill>
                  <a:prstClr val="black"/>
                </a:solidFill>
                <a:latin typeface="Calibri"/>
                <a:ea typeface="+mn-ea"/>
              </a:rPr>
              <a:t>source</a:t>
            </a:r>
          </a:p>
        </p:txBody>
      </p:sp>
      <p:grpSp>
        <p:nvGrpSpPr>
          <p:cNvPr id="72714" name="Group 41"/>
          <p:cNvGrpSpPr>
            <a:grpSpLocks/>
          </p:cNvGrpSpPr>
          <p:nvPr/>
        </p:nvGrpSpPr>
        <p:grpSpPr bwMode="auto">
          <a:xfrm>
            <a:off x="1630363" y="2768600"/>
            <a:ext cx="1057275" cy="420688"/>
            <a:chOff x="1816230" y="6118900"/>
            <a:chExt cx="1843339" cy="739100"/>
          </a:xfrm>
        </p:grpSpPr>
        <p:pic>
          <p:nvPicPr>
            <p:cNvPr id="72775"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6230" y="6144002"/>
              <a:ext cx="1843339" cy="71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Rectangle 100"/>
            <p:cNvSpPr/>
            <p:nvPr/>
          </p:nvSpPr>
          <p:spPr>
            <a:xfrm rot="1049095">
              <a:off x="1947488" y="6118900"/>
              <a:ext cx="1650399" cy="462656"/>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endParaRPr lang="en-US" sz="1800">
                <a:solidFill>
                  <a:srgbClr val="FFFFFF"/>
                </a:solidFill>
                <a:latin typeface="Calibri" charset="0"/>
              </a:endParaRPr>
            </a:p>
          </p:txBody>
        </p:sp>
      </p:grpSp>
      <p:cxnSp>
        <p:nvCxnSpPr>
          <p:cNvPr id="72715" name="Straight Connector 42"/>
          <p:cNvCxnSpPr>
            <a:cxnSpLocks noChangeShapeType="1"/>
          </p:cNvCxnSpPr>
          <p:nvPr/>
        </p:nvCxnSpPr>
        <p:spPr bwMode="auto">
          <a:xfrm flipV="1">
            <a:off x="2576513" y="2874963"/>
            <a:ext cx="1738312"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grpSp>
        <p:nvGrpSpPr>
          <p:cNvPr id="72716" name="Group 43"/>
          <p:cNvGrpSpPr>
            <a:grpSpLocks/>
          </p:cNvGrpSpPr>
          <p:nvPr/>
        </p:nvGrpSpPr>
        <p:grpSpPr bwMode="auto">
          <a:xfrm>
            <a:off x="3922713" y="2687638"/>
            <a:ext cx="1058862" cy="384175"/>
            <a:chOff x="5142253" y="5649029"/>
            <a:chExt cx="1304545" cy="695633"/>
          </a:xfrm>
        </p:grpSpPr>
        <p:grpSp>
          <p:nvGrpSpPr>
            <p:cNvPr id="72768" name="Group 92"/>
            <p:cNvGrpSpPr>
              <a:grpSpLocks/>
            </p:cNvGrpSpPr>
            <p:nvPr/>
          </p:nvGrpSpPr>
          <p:grpSpPr bwMode="auto">
            <a:xfrm>
              <a:off x="5147271" y="5649029"/>
              <a:ext cx="1276350" cy="695633"/>
              <a:chOff x="4981575" y="5851547"/>
              <a:chExt cx="1276350" cy="695633"/>
            </a:xfrm>
          </p:grpSpPr>
          <p:pic>
            <p:nvPicPr>
              <p:cNvPr id="72771" name="Picture 95"/>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4981575" y="5944151"/>
                <a:ext cx="1276350" cy="603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72" name="Rectangle 96"/>
              <p:cNvSpPr>
                <a:spLocks noChangeArrowheads="1"/>
              </p:cNvSpPr>
              <p:nvPr/>
            </p:nvSpPr>
            <p:spPr bwMode="auto">
              <a:xfrm>
                <a:off x="6065959" y="6205112"/>
                <a:ext cx="44985" cy="224212"/>
              </a:xfrm>
              <a:prstGeom prst="rect">
                <a:avLst/>
              </a:prstGeom>
              <a:solidFill>
                <a:srgbClr val="BFBFB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2773" name="Rectangle 97"/>
              <p:cNvSpPr>
                <a:spLocks noChangeArrowheads="1"/>
              </p:cNvSpPr>
              <p:nvPr/>
            </p:nvSpPr>
            <p:spPr bwMode="auto">
              <a:xfrm>
                <a:off x="5178008" y="6228108"/>
                <a:ext cx="62587" cy="224212"/>
              </a:xfrm>
              <a:prstGeom prst="rect">
                <a:avLst/>
              </a:prstGeom>
              <a:solidFill>
                <a:srgbClr val="BFBFB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2774" name="Oval 98"/>
              <p:cNvSpPr>
                <a:spLocks noChangeArrowheads="1"/>
              </p:cNvSpPr>
              <p:nvPr/>
            </p:nvSpPr>
            <p:spPr bwMode="auto">
              <a:xfrm>
                <a:off x="5023497" y="5851547"/>
                <a:ext cx="1196974" cy="494417"/>
              </a:xfrm>
              <a:prstGeom prst="ellipse">
                <a:avLst/>
              </a:prstGeom>
              <a:solidFill>
                <a:srgbClr val="EAEAEA"/>
              </a:solidFill>
              <a:ln>
                <a:noFill/>
              </a:ln>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eaLnBrk="1" hangingPunct="1"/>
                <a:endParaRPr lang="en-US" sz="1800">
                  <a:solidFill>
                    <a:srgbClr val="FFFFFF"/>
                  </a:solidFill>
                  <a:latin typeface="Calibri" pitchFamily="34" charset="0"/>
                </a:endParaRPr>
              </a:p>
            </p:txBody>
          </p:sp>
        </p:grpSp>
        <p:sp>
          <p:nvSpPr>
            <p:cNvPr id="72769" name="Rectangle 93"/>
            <p:cNvSpPr>
              <a:spLocks noChangeArrowheads="1"/>
            </p:cNvSpPr>
            <p:nvPr/>
          </p:nvSpPr>
          <p:spPr bwMode="auto">
            <a:xfrm>
              <a:off x="6360741" y="5695021"/>
              <a:ext cx="86057" cy="126479"/>
            </a:xfrm>
            <a:prstGeom prst="rect">
              <a:avLst/>
            </a:prstGeom>
            <a:solidFill>
              <a:srgbClr val="FFFF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2770" name="Rectangle 94"/>
            <p:cNvSpPr>
              <a:spLocks noChangeArrowheads="1"/>
            </p:cNvSpPr>
            <p:nvPr/>
          </p:nvSpPr>
          <p:spPr bwMode="auto">
            <a:xfrm>
              <a:off x="5142253" y="5700770"/>
              <a:ext cx="86057" cy="126479"/>
            </a:xfrm>
            <a:prstGeom prst="rect">
              <a:avLst/>
            </a:prstGeom>
            <a:solidFill>
              <a:srgbClr val="FFFF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grpSp>
        <p:nvGrpSpPr>
          <p:cNvPr id="72717" name="Group 44"/>
          <p:cNvGrpSpPr>
            <a:grpSpLocks/>
          </p:cNvGrpSpPr>
          <p:nvPr/>
        </p:nvGrpSpPr>
        <p:grpSpPr bwMode="auto">
          <a:xfrm>
            <a:off x="3876675" y="1608138"/>
            <a:ext cx="1092200" cy="303212"/>
            <a:chOff x="5128542" y="4838701"/>
            <a:chExt cx="1300833" cy="530211"/>
          </a:xfrm>
        </p:grpSpPr>
        <p:pic>
          <p:nvPicPr>
            <p:cNvPr id="72765"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28542" y="4838701"/>
              <a:ext cx="1300833" cy="491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66" name="Rectangle 90"/>
            <p:cNvSpPr>
              <a:spLocks noChangeArrowheads="1"/>
            </p:cNvSpPr>
            <p:nvPr/>
          </p:nvSpPr>
          <p:spPr bwMode="auto">
            <a:xfrm>
              <a:off x="6327275" y="5219009"/>
              <a:ext cx="86974" cy="127695"/>
            </a:xfrm>
            <a:prstGeom prst="rect">
              <a:avLst/>
            </a:prstGeom>
            <a:solidFill>
              <a:srgbClr val="FFFF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2767" name="Rectangle 91"/>
            <p:cNvSpPr>
              <a:spLocks noChangeArrowheads="1"/>
            </p:cNvSpPr>
            <p:nvPr/>
          </p:nvSpPr>
          <p:spPr bwMode="auto">
            <a:xfrm>
              <a:off x="5158794" y="5241217"/>
              <a:ext cx="86974" cy="127695"/>
            </a:xfrm>
            <a:prstGeom prst="rect">
              <a:avLst/>
            </a:prstGeom>
            <a:solidFill>
              <a:srgbClr val="FFFF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grpSp>
        <p:nvGrpSpPr>
          <p:cNvPr id="72718" name="Group 45"/>
          <p:cNvGrpSpPr>
            <a:grpSpLocks/>
          </p:cNvGrpSpPr>
          <p:nvPr/>
        </p:nvGrpSpPr>
        <p:grpSpPr bwMode="auto">
          <a:xfrm>
            <a:off x="1735138" y="1196975"/>
            <a:ext cx="1150937" cy="730250"/>
            <a:chOff x="2387973" y="4309243"/>
            <a:chExt cx="1771787" cy="1282262"/>
          </a:xfrm>
        </p:grpSpPr>
        <p:pic>
          <p:nvPicPr>
            <p:cNvPr id="72761" name="Picture 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583481" y="4309243"/>
              <a:ext cx="1285463" cy="128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Rectangle 88"/>
            <p:cNvSpPr/>
            <p:nvPr/>
          </p:nvSpPr>
          <p:spPr>
            <a:xfrm rot="11601822">
              <a:off x="2387973" y="5128665"/>
              <a:ext cx="1771787" cy="422704"/>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endParaRPr lang="en-US" sz="1800">
                <a:solidFill>
                  <a:srgbClr val="FFFFFF"/>
                </a:solidFill>
                <a:latin typeface="Calibri" charset="0"/>
              </a:endParaRPr>
            </a:p>
          </p:txBody>
        </p:sp>
      </p:grpSp>
      <p:sp>
        <p:nvSpPr>
          <p:cNvPr id="47" name="TextBox 46"/>
          <p:cNvSpPr txBox="1"/>
          <p:nvPr/>
        </p:nvSpPr>
        <p:spPr>
          <a:xfrm>
            <a:off x="2935288" y="2908300"/>
            <a:ext cx="566737" cy="306388"/>
          </a:xfrm>
          <a:prstGeom prst="rect">
            <a:avLst/>
          </a:prstGeom>
          <a:noFill/>
        </p:spPr>
        <p:txBody>
          <a:bodyPr wrap="none">
            <a:spAutoFit/>
          </a:bodyPr>
          <a:lstStyle/>
          <a:p>
            <a:pPr eaLnBrk="1" fontAlgn="auto" hangingPunct="1">
              <a:spcBef>
                <a:spcPts val="0"/>
              </a:spcBef>
              <a:spcAft>
                <a:spcPts val="0"/>
              </a:spcAft>
              <a:defRPr/>
            </a:pPr>
            <a:r>
              <a:rPr lang="en-US" sz="1800" i="1" kern="0" dirty="0">
                <a:solidFill>
                  <a:prstClr val="black"/>
                </a:solidFill>
                <a:latin typeface="Calibri"/>
                <a:ea typeface="+mn-ea"/>
              </a:rPr>
              <a:t>R</a:t>
            </a:r>
            <a:r>
              <a:rPr lang="en-US" sz="1800" kern="0" dirty="0">
                <a:solidFill>
                  <a:prstClr val="black"/>
                </a:solidFill>
                <a:latin typeface="Calibri"/>
                <a:ea typeface="+mn-ea"/>
              </a:rPr>
              <a:t> bps</a:t>
            </a:r>
          </a:p>
        </p:txBody>
      </p:sp>
      <p:cxnSp>
        <p:nvCxnSpPr>
          <p:cNvPr id="72720" name="Straight Connector 47"/>
          <p:cNvCxnSpPr>
            <a:cxnSpLocks noChangeShapeType="1"/>
          </p:cNvCxnSpPr>
          <p:nvPr/>
        </p:nvCxnSpPr>
        <p:spPr bwMode="auto">
          <a:xfrm flipV="1">
            <a:off x="4967288" y="2879725"/>
            <a:ext cx="1738312"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cxnSp>
      <p:grpSp>
        <p:nvGrpSpPr>
          <p:cNvPr id="72721" name="Group 100"/>
          <p:cNvGrpSpPr>
            <a:grpSpLocks/>
          </p:cNvGrpSpPr>
          <p:nvPr/>
        </p:nvGrpSpPr>
        <p:grpSpPr bwMode="auto">
          <a:xfrm>
            <a:off x="5945188" y="2071688"/>
            <a:ext cx="1477962" cy="1284287"/>
            <a:chOff x="-44" y="1473"/>
            <a:chExt cx="981" cy="1105"/>
          </a:xfrm>
        </p:grpSpPr>
        <p:pic>
          <p:nvPicPr>
            <p:cNvPr id="72759" name="Picture 101" descr="desktop_computer_stylized_medium"/>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 name="Freeform 102"/>
            <p:cNvSpPr>
              <a:spLocks/>
            </p:cNvSpPr>
            <p:nvPr/>
          </p:nvSpPr>
          <p:spPr bwMode="auto">
            <a:xfrm flipH="1">
              <a:off x="374" y="1580"/>
              <a:ext cx="474" cy="50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ysClr val="window" lastClr="FFFFFF"/>
                </a:gs>
              </a:gsLst>
              <a:lin ang="2700000" scaled="1"/>
            </a:gradFill>
            <a:ln w="9525" cap="flat" cmpd="sng">
              <a:noFill/>
              <a:prstDash val="solid"/>
              <a:round/>
              <a:headEnd/>
              <a:tailEnd/>
            </a:ln>
          </p:spPr>
          <p:txBody>
            <a:bodyPr wrap="none"/>
            <a:lstStyle/>
            <a:p>
              <a:pPr eaLnBrk="1" fontAlgn="auto" hangingPunct="1">
                <a:spcBef>
                  <a:spcPts val="0"/>
                </a:spcBef>
                <a:spcAft>
                  <a:spcPts val="0"/>
                </a:spcAft>
                <a:defRPr/>
              </a:pPr>
              <a:endParaRPr lang="en-US" sz="1800" kern="0">
                <a:solidFill>
                  <a:prstClr val="black"/>
                </a:solidFill>
                <a:latin typeface="Calibri"/>
                <a:ea typeface="+mn-ea"/>
              </a:endParaRPr>
            </a:p>
          </p:txBody>
        </p:sp>
      </p:grpSp>
      <p:sp>
        <p:nvSpPr>
          <p:cNvPr id="50" name="TextBox 49"/>
          <p:cNvSpPr txBox="1"/>
          <p:nvPr/>
        </p:nvSpPr>
        <p:spPr>
          <a:xfrm>
            <a:off x="7427913" y="2778125"/>
            <a:ext cx="1012825" cy="306388"/>
          </a:xfrm>
          <a:prstGeom prst="rect">
            <a:avLst/>
          </a:prstGeom>
          <a:noFill/>
        </p:spPr>
        <p:txBody>
          <a:bodyPr wrap="none">
            <a:spAutoFit/>
          </a:bodyPr>
          <a:lstStyle/>
          <a:p>
            <a:pPr eaLnBrk="1" fontAlgn="auto" hangingPunct="1">
              <a:spcBef>
                <a:spcPts val="0"/>
              </a:spcBef>
              <a:spcAft>
                <a:spcPts val="0"/>
              </a:spcAft>
              <a:defRPr/>
            </a:pPr>
            <a:r>
              <a:rPr lang="en-US" sz="1800" kern="0" dirty="0">
                <a:solidFill>
                  <a:prstClr val="black"/>
                </a:solidFill>
                <a:latin typeface="Calibri"/>
                <a:ea typeface="+mn-ea"/>
              </a:rPr>
              <a:t>destination</a:t>
            </a:r>
          </a:p>
        </p:txBody>
      </p:sp>
      <p:sp>
        <p:nvSpPr>
          <p:cNvPr id="72723" name="TextBox 52"/>
          <p:cNvSpPr txBox="1">
            <a:spLocks noChangeArrowheads="1"/>
          </p:cNvSpPr>
          <p:nvPr/>
        </p:nvSpPr>
        <p:spPr bwMode="auto">
          <a:xfrm>
            <a:off x="2395538" y="2574925"/>
            <a:ext cx="234950" cy="28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000000"/>
                </a:solidFill>
                <a:latin typeface="Calibri" pitchFamily="34" charset="0"/>
              </a:rPr>
              <a:t>1</a:t>
            </a:r>
          </a:p>
        </p:txBody>
      </p:sp>
      <p:sp>
        <p:nvSpPr>
          <p:cNvPr id="72724" name="TextBox 53"/>
          <p:cNvSpPr txBox="1">
            <a:spLocks noChangeArrowheads="1"/>
          </p:cNvSpPr>
          <p:nvPr/>
        </p:nvSpPr>
        <p:spPr bwMode="auto">
          <a:xfrm>
            <a:off x="2198688" y="2581275"/>
            <a:ext cx="234950" cy="28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000000"/>
                </a:solidFill>
                <a:latin typeface="Calibri" pitchFamily="34" charset="0"/>
              </a:rPr>
              <a:t>2</a:t>
            </a:r>
          </a:p>
        </p:txBody>
      </p:sp>
      <p:sp>
        <p:nvSpPr>
          <p:cNvPr id="72725" name="TextBox 54"/>
          <p:cNvSpPr txBox="1">
            <a:spLocks noChangeArrowheads="1"/>
          </p:cNvSpPr>
          <p:nvPr/>
        </p:nvSpPr>
        <p:spPr bwMode="auto">
          <a:xfrm>
            <a:off x="2011363" y="2578100"/>
            <a:ext cx="234950" cy="28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600">
                <a:solidFill>
                  <a:srgbClr val="000000"/>
                </a:solidFill>
                <a:latin typeface="Calibri" pitchFamily="34" charset="0"/>
              </a:rPr>
              <a:t>3</a:t>
            </a:r>
          </a:p>
        </p:txBody>
      </p:sp>
      <p:grpSp>
        <p:nvGrpSpPr>
          <p:cNvPr id="72726" name="Group 55"/>
          <p:cNvGrpSpPr>
            <a:grpSpLocks/>
          </p:cNvGrpSpPr>
          <p:nvPr/>
        </p:nvGrpSpPr>
        <p:grpSpPr bwMode="auto">
          <a:xfrm>
            <a:off x="1744663" y="1873250"/>
            <a:ext cx="2935287" cy="841375"/>
            <a:chOff x="593766" y="5264055"/>
            <a:chExt cx="3597129" cy="1011695"/>
          </a:xfrm>
        </p:grpSpPr>
        <p:grpSp>
          <p:nvGrpSpPr>
            <p:cNvPr id="72730" name="Group 56"/>
            <p:cNvGrpSpPr>
              <a:grpSpLocks/>
            </p:cNvGrpSpPr>
            <p:nvPr/>
          </p:nvGrpSpPr>
          <p:grpSpPr bwMode="auto">
            <a:xfrm>
              <a:off x="3527077" y="5264055"/>
              <a:ext cx="617671" cy="927313"/>
              <a:chOff x="2105936" y="5387204"/>
              <a:chExt cx="617671" cy="927313"/>
            </a:xfrm>
          </p:grpSpPr>
          <p:sp>
            <p:nvSpPr>
              <p:cNvPr id="72751" name="Rectangle 77"/>
              <p:cNvSpPr>
                <a:spLocks noChangeArrowheads="1"/>
              </p:cNvSpPr>
              <p:nvPr/>
            </p:nvSpPr>
            <p:spPr bwMode="auto">
              <a:xfrm>
                <a:off x="2577155" y="6049578"/>
                <a:ext cx="140072" cy="265331"/>
              </a:xfrm>
              <a:prstGeom prst="rect">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9" name="Freeform 78"/>
              <p:cNvSpPr/>
              <p:nvPr/>
            </p:nvSpPr>
            <p:spPr>
              <a:xfrm>
                <a:off x="2110248" y="5705984"/>
                <a:ext cx="466907" cy="608925"/>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80" name="Freeform 79"/>
              <p:cNvSpPr/>
              <p:nvPr/>
            </p:nvSpPr>
            <p:spPr>
              <a:xfrm>
                <a:off x="2106358" y="5688804"/>
                <a:ext cx="616705"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81" name="Freeform 80"/>
              <p:cNvSpPr/>
              <p:nvPr/>
            </p:nvSpPr>
            <p:spPr>
              <a:xfrm>
                <a:off x="2114139" y="5396749"/>
                <a:ext cx="595306" cy="647102"/>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cxnSp>
            <p:nvCxnSpPr>
              <p:cNvPr id="72755" name="Straight Connector 81"/>
              <p:cNvCxnSpPr>
                <a:cxnSpLocks noChangeShapeType="1"/>
                <a:stCxn id="81"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56" name="Straight Connector 82"/>
              <p:cNvCxnSpPr>
                <a:cxnSpLocks noChangeShapeType="1"/>
                <a:endCxn id="81"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57" name="Straight Connector 83"/>
              <p:cNvCxnSpPr>
                <a:cxnSpLocks noChangeShapeType="1"/>
                <a:endCxn id="81"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58" name="Straight Connector 84"/>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grpSp>
        <p:grpSp>
          <p:nvGrpSpPr>
            <p:cNvPr id="72731" name="Group 57"/>
            <p:cNvGrpSpPr>
              <a:grpSpLocks/>
            </p:cNvGrpSpPr>
            <p:nvPr/>
          </p:nvGrpSpPr>
          <p:grpSpPr bwMode="auto">
            <a:xfrm>
              <a:off x="1326802" y="5273580"/>
              <a:ext cx="617671" cy="927313"/>
              <a:chOff x="2105936" y="5387204"/>
              <a:chExt cx="617671" cy="927313"/>
            </a:xfrm>
          </p:grpSpPr>
          <p:sp>
            <p:nvSpPr>
              <p:cNvPr id="70" name="Freeform 69"/>
              <p:cNvSpPr/>
              <p:nvPr/>
            </p:nvSpPr>
            <p:spPr>
              <a:xfrm>
                <a:off x="2110224" y="5706003"/>
                <a:ext cx="466907" cy="60892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71" name="Freeform 70"/>
              <p:cNvSpPr/>
              <p:nvPr/>
            </p:nvSpPr>
            <p:spPr>
              <a:xfrm>
                <a:off x="2106333" y="5688824"/>
                <a:ext cx="616707"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72745" name="Rectangle 71"/>
              <p:cNvSpPr>
                <a:spLocks noChangeArrowheads="1"/>
              </p:cNvSpPr>
              <p:nvPr/>
            </p:nvSpPr>
            <p:spPr bwMode="auto">
              <a:xfrm>
                <a:off x="2577131" y="6049598"/>
                <a:ext cx="140072" cy="265332"/>
              </a:xfrm>
              <a:prstGeom prst="rect">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3" name="Freeform 72"/>
              <p:cNvSpPr/>
              <p:nvPr/>
            </p:nvSpPr>
            <p:spPr>
              <a:xfrm>
                <a:off x="2114115" y="5396768"/>
                <a:ext cx="595306" cy="647103"/>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cxnSp>
            <p:nvCxnSpPr>
              <p:cNvPr id="72747" name="Straight Connector 73"/>
              <p:cNvCxnSpPr>
                <a:cxnSpLocks noChangeShapeType="1"/>
                <a:stCxn id="73"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48" name="Straight Connector 74"/>
              <p:cNvCxnSpPr>
                <a:cxnSpLocks noChangeShapeType="1"/>
                <a:endCxn id="73"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49" name="Straight Connector 75"/>
              <p:cNvCxnSpPr>
                <a:cxnSpLocks noChangeShapeType="1"/>
                <a:endCxn id="73"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72750" name="Straight Connector 76"/>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xmlns="">
                    <a:noFill/>
                  </a14:hiddenFill>
                </a:ext>
              </a:extLst>
            </p:spPr>
          </p:cxnSp>
        </p:grpSp>
        <p:grpSp>
          <p:nvGrpSpPr>
            <p:cNvPr id="72732" name="Group 58"/>
            <p:cNvGrpSpPr>
              <a:grpSpLocks/>
            </p:cNvGrpSpPr>
            <p:nvPr/>
          </p:nvGrpSpPr>
          <p:grpSpPr bwMode="auto">
            <a:xfrm>
              <a:off x="971797" y="5294415"/>
              <a:ext cx="605641" cy="915203"/>
              <a:chOff x="335231" y="4405745"/>
              <a:chExt cx="1252537" cy="2138362"/>
            </a:xfrm>
          </p:grpSpPr>
          <p:sp>
            <p:nvSpPr>
              <p:cNvPr id="67" name="Freeform 66"/>
              <p:cNvSpPr/>
              <p:nvPr/>
            </p:nvSpPr>
            <p:spPr>
              <a:xfrm>
                <a:off x="333961" y="4406169"/>
                <a:ext cx="969641" cy="213635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68" name="Freeform 67"/>
              <p:cNvSpPr/>
              <p:nvPr/>
            </p:nvSpPr>
            <p:spPr>
              <a:xfrm>
                <a:off x="350055" y="4410631"/>
                <a:ext cx="1239211" cy="77158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72742" name="Rectangle 68"/>
              <p:cNvSpPr>
                <a:spLocks noChangeArrowheads="1"/>
              </p:cNvSpPr>
              <p:nvPr/>
            </p:nvSpPr>
            <p:spPr bwMode="auto">
              <a:xfrm>
                <a:off x="1299580" y="5177755"/>
                <a:ext cx="289686" cy="1351386"/>
              </a:xfrm>
              <a:prstGeom prst="rect">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sp>
          <p:nvSpPr>
            <p:cNvPr id="72733" name="Rectangle 59"/>
            <p:cNvSpPr>
              <a:spLocks noChangeArrowheads="1"/>
            </p:cNvSpPr>
            <p:nvPr/>
          </p:nvSpPr>
          <p:spPr bwMode="auto">
            <a:xfrm>
              <a:off x="1838851" y="6126859"/>
              <a:ext cx="2180844" cy="64901"/>
            </a:xfrm>
            <a:prstGeom prst="rect">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sp>
          <p:nvSpPr>
            <p:cNvPr id="72734" name="Right Arrow 60"/>
            <p:cNvSpPr>
              <a:spLocks noChangeArrowheads="1"/>
            </p:cNvSpPr>
            <p:nvPr/>
          </p:nvSpPr>
          <p:spPr bwMode="auto">
            <a:xfrm>
              <a:off x="2556720" y="6056232"/>
              <a:ext cx="266527" cy="219518"/>
            </a:xfrm>
            <a:prstGeom prst="rightArrow">
              <a:avLst>
                <a:gd name="adj1" fmla="val 13889"/>
                <a:gd name="adj2" fmla="val 53703"/>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nvGrpSpPr>
            <p:cNvPr id="72735" name="Group 61"/>
            <p:cNvGrpSpPr>
              <a:grpSpLocks/>
            </p:cNvGrpSpPr>
            <p:nvPr/>
          </p:nvGrpSpPr>
          <p:grpSpPr bwMode="auto">
            <a:xfrm>
              <a:off x="593766" y="5284519"/>
              <a:ext cx="605641" cy="915203"/>
              <a:chOff x="335231" y="4405745"/>
              <a:chExt cx="1252537" cy="2138362"/>
            </a:xfrm>
          </p:grpSpPr>
          <p:sp>
            <p:nvSpPr>
              <p:cNvPr id="64" name="Freeform 63"/>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65" name="Freeform 64"/>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algn="ctr" eaLnBrk="1" fontAlgn="auto" hangingPunct="1">
                  <a:spcBef>
                    <a:spcPts val="0"/>
                  </a:spcBef>
                  <a:spcAft>
                    <a:spcPts val="0"/>
                  </a:spcAft>
                  <a:defRPr/>
                </a:pPr>
                <a:endParaRPr lang="en-US" sz="1800" kern="0">
                  <a:solidFill>
                    <a:sysClr val="window" lastClr="FFFFFF"/>
                  </a:solidFill>
                  <a:latin typeface="Calibri"/>
                  <a:ea typeface="+mn-ea"/>
                </a:endParaRPr>
              </a:p>
            </p:txBody>
          </p:sp>
          <p:sp>
            <p:nvSpPr>
              <p:cNvPr id="72739" name="Rectangle 65"/>
              <p:cNvSpPr>
                <a:spLocks noChangeArrowheads="1"/>
              </p:cNvSpPr>
              <p:nvPr/>
            </p:nvSpPr>
            <p:spPr bwMode="auto">
              <a:xfrm>
                <a:off x="1296825" y="5178575"/>
                <a:ext cx="289686" cy="1351389"/>
              </a:xfrm>
              <a:prstGeom prst="rect">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sp>
          <p:nvSpPr>
            <p:cNvPr id="72736" name="Right Arrow 62"/>
            <p:cNvSpPr>
              <a:spLocks noChangeArrowheads="1"/>
            </p:cNvSpPr>
            <p:nvPr/>
          </p:nvSpPr>
          <p:spPr bwMode="auto">
            <a:xfrm rot="-5245926">
              <a:off x="3947358" y="5684800"/>
              <a:ext cx="267240" cy="219835"/>
            </a:xfrm>
            <a:prstGeom prst="rightArrow">
              <a:avLst>
                <a:gd name="adj1" fmla="val 13889"/>
                <a:gd name="adj2" fmla="val 53702"/>
              </a:avLst>
            </a:prstGeom>
            <a:solidFill>
              <a:srgbClr val="33CCFF"/>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eaLnBrk="1" hangingPunct="1"/>
              <a:endParaRPr lang="en-US" sz="1800">
                <a:solidFill>
                  <a:srgbClr val="FFFFFF"/>
                </a:solidFill>
                <a:latin typeface="Calibri" pitchFamily="34" charset="0"/>
              </a:endParaRPr>
            </a:p>
          </p:txBody>
        </p:sp>
      </p:grpSp>
      <p:sp>
        <p:nvSpPr>
          <p:cNvPr id="102" name="TextBox 101"/>
          <p:cNvSpPr txBox="1"/>
          <p:nvPr/>
        </p:nvSpPr>
        <p:spPr>
          <a:xfrm>
            <a:off x="541338" y="1903413"/>
            <a:ext cx="1181100" cy="533400"/>
          </a:xfrm>
          <a:prstGeom prst="rect">
            <a:avLst/>
          </a:prstGeom>
          <a:noFill/>
        </p:spPr>
        <p:txBody>
          <a:bodyPr wrap="none">
            <a:spAutoFit/>
          </a:bodyPr>
          <a:lstStyle/>
          <a:p>
            <a:pPr eaLnBrk="1" fontAlgn="auto" hangingPunct="1">
              <a:lnSpc>
                <a:spcPts val="1700"/>
              </a:lnSpc>
              <a:spcBef>
                <a:spcPts val="0"/>
              </a:spcBef>
              <a:spcAft>
                <a:spcPts val="0"/>
              </a:spcAft>
              <a:defRPr/>
            </a:pPr>
            <a:r>
              <a:rPr lang="en-US" sz="1800" i="1" kern="0" dirty="0">
                <a:solidFill>
                  <a:prstClr val="black"/>
                </a:solidFill>
                <a:latin typeface="Calibri"/>
                <a:ea typeface="+mn-ea"/>
              </a:rPr>
              <a:t>L</a:t>
            </a:r>
            <a:r>
              <a:rPr lang="en-US" sz="1800" kern="0" dirty="0">
                <a:solidFill>
                  <a:prstClr val="black"/>
                </a:solidFill>
                <a:latin typeface="Calibri"/>
                <a:ea typeface="+mn-ea"/>
              </a:rPr>
              <a:t> bits</a:t>
            </a:r>
          </a:p>
          <a:p>
            <a:pPr eaLnBrk="1" fontAlgn="auto" hangingPunct="1">
              <a:lnSpc>
                <a:spcPts val="1700"/>
              </a:lnSpc>
              <a:spcBef>
                <a:spcPts val="0"/>
              </a:spcBef>
              <a:spcAft>
                <a:spcPts val="0"/>
              </a:spcAft>
              <a:defRPr/>
            </a:pPr>
            <a:r>
              <a:rPr lang="en-US" sz="1800" kern="0" dirty="0">
                <a:solidFill>
                  <a:prstClr val="black"/>
                </a:solidFill>
                <a:latin typeface="Calibri"/>
                <a:ea typeface="+mn-ea"/>
              </a:rPr>
              <a:t>per packet</a:t>
            </a:r>
          </a:p>
        </p:txBody>
      </p:sp>
      <p:sp>
        <p:nvSpPr>
          <p:cNvPr id="103" name="TextBox 102"/>
          <p:cNvSpPr txBox="1"/>
          <p:nvPr/>
        </p:nvSpPr>
        <p:spPr>
          <a:xfrm>
            <a:off x="5334000" y="2898775"/>
            <a:ext cx="566738" cy="306388"/>
          </a:xfrm>
          <a:prstGeom prst="rect">
            <a:avLst/>
          </a:prstGeom>
          <a:noFill/>
        </p:spPr>
        <p:txBody>
          <a:bodyPr wrap="none">
            <a:spAutoFit/>
          </a:bodyPr>
          <a:lstStyle/>
          <a:p>
            <a:pPr eaLnBrk="1" fontAlgn="auto" hangingPunct="1">
              <a:spcBef>
                <a:spcPts val="0"/>
              </a:spcBef>
              <a:spcAft>
                <a:spcPts val="0"/>
              </a:spcAft>
              <a:defRPr/>
            </a:pPr>
            <a:r>
              <a:rPr lang="en-US" sz="1800" i="1" kern="0" dirty="0">
                <a:solidFill>
                  <a:prstClr val="black"/>
                </a:solidFill>
                <a:latin typeface="Calibri"/>
                <a:ea typeface="+mn-ea"/>
              </a:rPr>
              <a:t>R</a:t>
            </a:r>
            <a:r>
              <a:rPr lang="en-US" sz="1800" kern="0" dirty="0">
                <a:solidFill>
                  <a:prstClr val="black"/>
                </a:solidFill>
                <a:latin typeface="Calibri"/>
                <a:ea typeface="+mn-ea"/>
              </a:rPr>
              <a:t> bps</a:t>
            </a:r>
          </a:p>
        </p:txBody>
      </p:sp>
    </p:spTree>
    <p:extLst>
      <p:ext uri="{BB962C8B-B14F-4D97-AF65-F5344CB8AC3E}">
        <p14:creationId xmlns:p14="http://schemas.microsoft.com/office/powerpoint/2010/main" xmlns="" val="4195253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a:t>1-</a:t>
            </a:r>
            <a:fld id="{AC451CA2-0740-4E79-8F25-3B04973F5EE2}" type="slidenum">
              <a:rPr lang="en-US"/>
              <a:pPr/>
              <a:t>31</a:t>
            </a:fld>
            <a:endParaRPr lang="en-US"/>
          </a:p>
        </p:txBody>
      </p:sp>
      <p:sp>
        <p:nvSpPr>
          <p:cNvPr id="353282" name="Rectangle 2"/>
          <p:cNvSpPr>
            <a:spLocks noGrp="1" noChangeArrowheads="1"/>
          </p:cNvSpPr>
          <p:nvPr>
            <p:ph type="title"/>
          </p:nvPr>
        </p:nvSpPr>
        <p:spPr>
          <a:xfrm>
            <a:off x="533400" y="228600"/>
            <a:ext cx="8328024" cy="1143000"/>
          </a:xfrm>
        </p:spPr>
        <p:txBody>
          <a:bodyPr>
            <a:noAutofit/>
          </a:bodyPr>
          <a:lstStyle/>
          <a:p>
            <a:pPr algn="l"/>
            <a:r>
              <a:rPr lang="en-US" sz="3800" dirty="0">
                <a:solidFill>
                  <a:schemeClr val="tx2"/>
                </a:solidFill>
                <a:latin typeface="Arial" panose="020B0604020202020204" pitchFamily="34" charset="0"/>
                <a:cs typeface="Arial" panose="020B0604020202020204" pitchFamily="34" charset="0"/>
              </a:rPr>
              <a:t>Circuit Switching vs Packet Switching</a:t>
            </a:r>
            <a:endParaRPr lang="en-US" sz="3800" dirty="0">
              <a:latin typeface="Arial" panose="020B0604020202020204" pitchFamily="34" charset="0"/>
              <a:cs typeface="Arial" panose="020B0604020202020204" pitchFamily="34" charset="0"/>
            </a:endParaRPr>
          </a:p>
        </p:txBody>
      </p:sp>
      <p:sp>
        <p:nvSpPr>
          <p:cNvPr id="353283" name="Rectangle 3"/>
          <p:cNvSpPr>
            <a:spLocks noGrp="1" noChangeArrowheads="1"/>
          </p:cNvSpPr>
          <p:nvPr>
            <p:ph type="body" sz="half" idx="1"/>
          </p:nvPr>
        </p:nvSpPr>
        <p:spPr>
          <a:xfrm>
            <a:off x="533400" y="1981200"/>
            <a:ext cx="8328025" cy="4648200"/>
          </a:xfrm>
        </p:spPr>
        <p:txBody>
          <a:bodyPr/>
          <a:lstStyle/>
          <a:p>
            <a:r>
              <a:rPr lang="en-US" sz="2400" dirty="0"/>
              <a:t>great for </a:t>
            </a:r>
            <a:r>
              <a:rPr lang="en-US" sz="2400" dirty="0" err="1"/>
              <a:t>bursty</a:t>
            </a:r>
            <a:r>
              <a:rPr lang="en-US" sz="2400" dirty="0"/>
              <a:t> data</a:t>
            </a:r>
          </a:p>
          <a:p>
            <a:pPr lvl="1"/>
            <a:r>
              <a:rPr lang="en-US" dirty="0"/>
              <a:t>resource sharing (scalable!)</a:t>
            </a:r>
          </a:p>
          <a:p>
            <a:pPr lvl="1"/>
            <a:r>
              <a:rPr lang="en-US" dirty="0"/>
              <a:t>simpler, no call setup, more robust (re-routing)</a:t>
            </a:r>
            <a:endParaRPr lang="en-US" sz="2000" dirty="0"/>
          </a:p>
          <a:p>
            <a:r>
              <a:rPr lang="en-US" sz="2400" dirty="0">
                <a:solidFill>
                  <a:srgbClr val="FF0000"/>
                </a:solidFill>
              </a:rPr>
              <a:t>excessive congestion:</a:t>
            </a:r>
            <a:r>
              <a:rPr lang="en-US" sz="2400" dirty="0"/>
              <a:t> packet delay and loss</a:t>
            </a:r>
          </a:p>
          <a:p>
            <a:pPr lvl="1"/>
            <a:r>
              <a:rPr lang="en-US" dirty="0"/>
              <a:t>Without admission control: protocols needed for reliable data transfer, congestion control</a:t>
            </a:r>
            <a:endParaRPr lang="en-US" sz="2000" dirty="0"/>
          </a:p>
        </p:txBody>
      </p:sp>
      <p:sp>
        <p:nvSpPr>
          <p:cNvPr id="353284" name="Rectangle 4"/>
          <p:cNvSpPr>
            <a:spLocks noGrp="1" noChangeArrowheads="1"/>
          </p:cNvSpPr>
          <p:nvPr>
            <p:ph type="body" sz="half" idx="2"/>
          </p:nvPr>
        </p:nvSpPr>
        <p:spPr>
          <a:xfrm>
            <a:off x="533400" y="1371600"/>
            <a:ext cx="7620000" cy="609600"/>
          </a:xfrm>
        </p:spPr>
        <p:txBody>
          <a:bodyPr/>
          <a:lstStyle/>
          <a:p>
            <a:pPr>
              <a:buFont typeface="Wingdings" pitchFamily="2" charset="2"/>
              <a:buNone/>
            </a:pPr>
            <a:r>
              <a:rPr lang="en-US" sz="2400">
                <a:solidFill>
                  <a:srgbClr val="FF0000"/>
                </a:solidFill>
              </a:rPr>
              <a:t>Is packet switching a “slam dunk winner?”</a:t>
            </a:r>
            <a:endParaRPr lang="en-US" sz="2400"/>
          </a:p>
        </p:txBody>
      </p:sp>
    </p:spTree>
    <p:extLst>
      <p:ext uri="{BB962C8B-B14F-4D97-AF65-F5344CB8AC3E}">
        <p14:creationId xmlns:p14="http://schemas.microsoft.com/office/powerpoint/2010/main" xmlns="" val="3788366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2"/>
          <p:cNvGrpSpPr>
            <a:grpSpLocks/>
          </p:cNvGrpSpPr>
          <p:nvPr/>
        </p:nvGrpSpPr>
        <p:grpSpPr bwMode="auto">
          <a:xfrm>
            <a:off x="4572000" y="3962400"/>
            <a:ext cx="2392363" cy="762000"/>
            <a:chOff x="3120" y="2784"/>
            <a:chExt cx="1633" cy="480"/>
          </a:xfrm>
        </p:grpSpPr>
        <p:sp>
          <p:nvSpPr>
            <p:cNvPr id="57" name="Line 3"/>
            <p:cNvSpPr>
              <a:spLocks noChangeShapeType="1"/>
            </p:cNvSpPr>
            <p:nvPr/>
          </p:nvSpPr>
          <p:spPr bwMode="auto">
            <a:xfrm flipV="1">
              <a:off x="3120" y="2928"/>
              <a:ext cx="960" cy="336"/>
            </a:xfrm>
            <a:prstGeom prst="line">
              <a:avLst/>
            </a:prstGeom>
            <a:noFill/>
            <a:ln w="28575">
              <a:solidFill>
                <a:schemeClr val="tx1"/>
              </a:solidFill>
              <a:miter lim="800000"/>
              <a:headEnd/>
              <a:tailEnd/>
            </a:ln>
          </p:spPr>
          <p:txBody>
            <a:bodyPr wrap="none"/>
            <a:lstStyle/>
            <a:p>
              <a:endParaRPr lang="en-US"/>
            </a:p>
          </p:txBody>
        </p:sp>
        <p:pic>
          <p:nvPicPr>
            <p:cNvPr id="58" name="Picture 4"/>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3840" y="2784"/>
              <a:ext cx="594" cy="258"/>
            </a:xfrm>
            <a:prstGeom prst="rect">
              <a:avLst/>
            </a:prstGeom>
            <a:noFill/>
            <a:ln w="9525">
              <a:noFill/>
              <a:miter lim="800000"/>
              <a:headEnd/>
              <a:tailEnd/>
            </a:ln>
          </p:spPr>
        </p:pic>
        <p:sp>
          <p:nvSpPr>
            <p:cNvPr id="59" name="Freeform 195"/>
            <p:cNvSpPr>
              <a:spLocks/>
            </p:cNvSpPr>
            <p:nvPr/>
          </p:nvSpPr>
          <p:spPr bwMode="auto">
            <a:xfrm rot="4998549" flipV="1">
              <a:off x="4585" y="2737"/>
              <a:ext cx="48" cy="288"/>
            </a:xfrm>
            <a:custGeom>
              <a:avLst/>
              <a:gdLst>
                <a:gd name="T0" fmla="*/ 0 w 144"/>
                <a:gd name="T1" fmla="*/ 133 h 624"/>
                <a:gd name="T2" fmla="*/ 0 w 144"/>
                <a:gd name="T3" fmla="*/ 51 h 624"/>
                <a:gd name="T4" fmla="*/ 11 w 144"/>
                <a:gd name="T5" fmla="*/ 61 h 624"/>
                <a:gd name="T6" fmla="*/ 16 w 144"/>
                <a:gd name="T7" fmla="*/ 0 h 624"/>
                <a:gd name="T8" fmla="*/ 16 w 144"/>
                <a:gd name="T9" fmla="*/ 82 h 624"/>
                <a:gd name="T10" fmla="*/ 5 w 144"/>
                <a:gd name="T11" fmla="*/ 72 h 624"/>
                <a:gd name="T12" fmla="*/ 0 w 144"/>
                <a:gd name="T13" fmla="*/ 133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grpSp>
      <p:grpSp>
        <p:nvGrpSpPr>
          <p:cNvPr id="60" name="Group 6"/>
          <p:cNvGrpSpPr>
            <a:grpSpLocks/>
          </p:cNvGrpSpPr>
          <p:nvPr/>
        </p:nvGrpSpPr>
        <p:grpSpPr bwMode="auto">
          <a:xfrm>
            <a:off x="773113" y="3810000"/>
            <a:ext cx="2132012" cy="1371600"/>
            <a:chOff x="2112" y="3168"/>
            <a:chExt cx="1455" cy="864"/>
          </a:xfrm>
        </p:grpSpPr>
        <p:sp>
          <p:nvSpPr>
            <p:cNvPr id="61" name="Arc 7"/>
            <p:cNvSpPr>
              <a:spLocks/>
            </p:cNvSpPr>
            <p:nvPr/>
          </p:nvSpPr>
          <p:spPr bwMode="auto">
            <a:xfrm>
              <a:off x="2112" y="3168"/>
              <a:ext cx="864" cy="864"/>
            </a:xfrm>
            <a:custGeom>
              <a:avLst/>
              <a:gdLst>
                <a:gd name="T0" fmla="*/ 9 w 43200"/>
                <a:gd name="T1" fmla="*/ 17 h 43200"/>
                <a:gd name="T2" fmla="*/ 17 w 43200"/>
                <a:gd name="T3" fmla="*/ 9 h 43200"/>
                <a:gd name="T4" fmla="*/ 9 w 43200"/>
                <a:gd name="T5" fmla="*/ 9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750" y="43199"/>
                  </a:moveTo>
                  <a:cubicBezTo>
                    <a:pt x="21700" y="43199"/>
                    <a:pt x="21650"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1750" y="43199"/>
                  </a:moveTo>
                  <a:cubicBezTo>
                    <a:pt x="21700" y="43199"/>
                    <a:pt x="21650"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28575">
              <a:solidFill>
                <a:schemeClr val="folHlink"/>
              </a:solidFill>
              <a:miter lim="800000"/>
              <a:headEnd/>
              <a:tailEnd/>
            </a:ln>
          </p:spPr>
          <p:txBody>
            <a:bodyPr wrap="none"/>
            <a:lstStyle/>
            <a:p>
              <a:endParaRPr lang="en-US"/>
            </a:p>
          </p:txBody>
        </p:sp>
        <p:sp>
          <p:nvSpPr>
            <p:cNvPr id="62" name="Freeform 8"/>
            <p:cNvSpPr>
              <a:spLocks/>
            </p:cNvSpPr>
            <p:nvPr/>
          </p:nvSpPr>
          <p:spPr bwMode="auto">
            <a:xfrm>
              <a:off x="2536" y="3600"/>
              <a:ext cx="1031" cy="432"/>
            </a:xfrm>
            <a:custGeom>
              <a:avLst/>
              <a:gdLst>
                <a:gd name="T0" fmla="*/ 440 w 1031"/>
                <a:gd name="T1" fmla="*/ 0 h 432"/>
                <a:gd name="T2" fmla="*/ 1016 w 1031"/>
                <a:gd name="T3" fmla="*/ 192 h 432"/>
                <a:gd name="T4" fmla="*/ 0 w 1031"/>
                <a:gd name="T5" fmla="*/ 432 h 432"/>
                <a:gd name="T6" fmla="*/ 0 60000 65536"/>
                <a:gd name="T7" fmla="*/ 0 60000 65536"/>
                <a:gd name="T8" fmla="*/ 0 60000 65536"/>
                <a:gd name="T9" fmla="*/ 0 w 1031"/>
                <a:gd name="T10" fmla="*/ 0 h 432"/>
                <a:gd name="T11" fmla="*/ 1031 w 1031"/>
                <a:gd name="T12" fmla="*/ 432 h 432"/>
              </a:gdLst>
              <a:ahLst/>
              <a:cxnLst>
                <a:cxn ang="T6">
                  <a:pos x="T0" y="T1"/>
                </a:cxn>
                <a:cxn ang="T7">
                  <a:pos x="T2" y="T3"/>
                </a:cxn>
                <a:cxn ang="T8">
                  <a:pos x="T4" y="T5"/>
                </a:cxn>
              </a:cxnLst>
              <a:rect l="T9" t="T10" r="T11" b="T12"/>
              <a:pathLst>
                <a:path w="1031" h="432">
                  <a:moveTo>
                    <a:pt x="440" y="0"/>
                  </a:moveTo>
                  <a:cubicBezTo>
                    <a:pt x="436" y="164"/>
                    <a:pt x="1001" y="3"/>
                    <a:pt x="1016" y="192"/>
                  </a:cubicBezTo>
                  <a:cubicBezTo>
                    <a:pt x="1031" y="381"/>
                    <a:pt x="151" y="422"/>
                    <a:pt x="0" y="432"/>
                  </a:cubicBezTo>
                </a:path>
              </a:pathLst>
            </a:custGeom>
            <a:noFill/>
            <a:ln w="28575" cap="flat" cmpd="sng">
              <a:solidFill>
                <a:schemeClr val="folHlink"/>
              </a:solidFill>
              <a:prstDash val="solid"/>
              <a:miter lim="800000"/>
              <a:headEnd type="none" w="med" len="med"/>
              <a:tailEnd type="none" w="med" len="med"/>
            </a:ln>
          </p:spPr>
          <p:txBody>
            <a:bodyPr wrap="none"/>
            <a:lstStyle/>
            <a:p>
              <a:endParaRPr lang="en-US"/>
            </a:p>
          </p:txBody>
        </p:sp>
      </p:grpSp>
      <p:sp>
        <p:nvSpPr>
          <p:cNvPr id="63" name="Line 9"/>
          <p:cNvSpPr>
            <a:spLocks noChangeShapeType="1"/>
          </p:cNvSpPr>
          <p:nvPr/>
        </p:nvSpPr>
        <p:spPr bwMode="auto">
          <a:xfrm flipV="1">
            <a:off x="2884488" y="4724400"/>
            <a:ext cx="1687512" cy="76200"/>
          </a:xfrm>
          <a:prstGeom prst="line">
            <a:avLst/>
          </a:prstGeom>
          <a:noFill/>
          <a:ln w="28575">
            <a:solidFill>
              <a:schemeClr val="tx1"/>
            </a:solidFill>
            <a:miter lim="800000"/>
            <a:headEnd/>
            <a:tailEnd/>
          </a:ln>
        </p:spPr>
        <p:txBody>
          <a:bodyPr wrap="none"/>
          <a:lstStyle/>
          <a:p>
            <a:endParaRPr lang="en-US"/>
          </a:p>
        </p:txBody>
      </p:sp>
      <p:sp>
        <p:nvSpPr>
          <p:cNvPr id="64" name="Rectangle 10"/>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dings)"/>
              </a:rPr>
              <a:t>Internetworking</a:t>
            </a:r>
          </a:p>
        </p:txBody>
      </p:sp>
      <p:sp>
        <p:nvSpPr>
          <p:cNvPr id="65" name="Rectangle 11"/>
          <p:cNvSpPr txBox="1">
            <a:spLocks noChangeArrowheads="1"/>
          </p:cNvSpPr>
          <p:nvPr/>
        </p:nvSpPr>
        <p:spPr>
          <a:xfrm>
            <a:off x="773113" y="1447800"/>
            <a:ext cx="8181975" cy="4953000"/>
          </a:xfrm>
          <a:prstGeom prst="rect">
            <a:avLst/>
          </a:prstGeom>
        </p:spPr>
        <p:txBody>
          <a:bodyPr vert="horz">
            <a:normAutofit/>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How to allow devices from different standards to communicate</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r>
              <a:rPr kumimoji="0" lang="en-US" sz="2600" b="1" i="0" u="none" strike="noStrike" kern="1200" cap="none" spc="0" normalizeH="0" baseline="0" noProof="0" dirty="0">
                <a:ln>
                  <a:noFill/>
                </a:ln>
                <a:solidFill>
                  <a:schemeClr val="hlink"/>
                </a:solidFill>
                <a:effectLst/>
                <a:uLnTx/>
                <a:uFillTx/>
                <a:latin typeface="+mn-lt"/>
                <a:ea typeface="+mn-ea"/>
                <a:cs typeface="+mn-cs"/>
              </a:rPr>
              <a:t>Gateways/routers</a:t>
            </a:r>
            <a:r>
              <a:rPr kumimoji="0" lang="en-US" sz="2600" b="0" i="0" u="none" strike="noStrike" kern="1200" cap="none" spc="0" normalizeH="0" baseline="0" noProof="0" dirty="0">
                <a:ln>
                  <a:noFill/>
                </a:ln>
                <a:solidFill>
                  <a:schemeClr val="tx1"/>
                </a:solidFill>
                <a:effectLst/>
                <a:uLnTx/>
                <a:uFillTx/>
                <a:latin typeface="+mn-lt"/>
                <a:ea typeface="+mn-ea"/>
                <a:cs typeface="+mn-cs"/>
              </a:rPr>
              <a:t> – devices capable of communicating in several standards</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lang="en-US" sz="2600" dirty="0"/>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These become "</a:t>
            </a:r>
            <a:r>
              <a:rPr kumimoji="0" lang="en-US" sz="2600" b="0" i="0" u="none" strike="noStrike" kern="1200" cap="none" spc="0" normalizeH="0" baseline="0" noProof="0" dirty="0">
                <a:ln>
                  <a:noFill/>
                </a:ln>
                <a:solidFill>
                  <a:schemeClr val="hlink"/>
                </a:solidFill>
                <a:effectLst/>
                <a:uLnTx/>
                <a:uFillTx/>
                <a:latin typeface="+mn-lt"/>
                <a:ea typeface="+mn-ea"/>
                <a:cs typeface="+mn-cs"/>
              </a:rPr>
              <a:t>network of networks</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sp>
        <p:nvSpPr>
          <p:cNvPr id="66" name="Oval 12"/>
          <p:cNvSpPr>
            <a:spLocks noChangeArrowheads="1"/>
          </p:cNvSpPr>
          <p:nvPr/>
        </p:nvSpPr>
        <p:spPr bwMode="auto">
          <a:xfrm>
            <a:off x="773113" y="3810000"/>
            <a:ext cx="1266825" cy="1371600"/>
          </a:xfrm>
          <a:prstGeom prst="ellipse">
            <a:avLst/>
          </a:prstGeom>
          <a:noFill/>
          <a:ln w="28575" algn="ctr">
            <a:solidFill>
              <a:schemeClr val="folHlink"/>
            </a:solidFill>
            <a:miter lim="800000"/>
            <a:headEnd/>
            <a:tailEnd/>
          </a:ln>
        </p:spPr>
        <p:txBody>
          <a:bodyPr wrap="none"/>
          <a:lstStyle/>
          <a:p>
            <a:endParaRPr lang="en-US" sz="2400">
              <a:cs typeface="Angsana New" pitchFamily="18" charset="-34"/>
            </a:endParaRPr>
          </a:p>
        </p:txBody>
      </p:sp>
      <p:sp>
        <p:nvSpPr>
          <p:cNvPr id="67" name="computr1"/>
          <p:cNvSpPr>
            <a:spLocks noEditPoints="1" noChangeArrowheads="1"/>
          </p:cNvSpPr>
          <p:nvPr/>
        </p:nvSpPr>
        <p:spPr bwMode="auto">
          <a:xfrm>
            <a:off x="1266825" y="35814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68" name="computr1"/>
          <p:cNvSpPr>
            <a:spLocks noEditPoints="1" noChangeArrowheads="1"/>
          </p:cNvSpPr>
          <p:nvPr/>
        </p:nvSpPr>
        <p:spPr bwMode="auto">
          <a:xfrm>
            <a:off x="1898650" y="4267200"/>
            <a:ext cx="282575" cy="304800"/>
          </a:xfrm>
          <a:custGeom>
            <a:avLst/>
            <a:gdLst>
              <a:gd name="T0" fmla="*/ 3343280 w 21600"/>
              <a:gd name="T1" fmla="*/ 0 h 21600"/>
              <a:gd name="T2" fmla="*/ 1848355 w 21600"/>
              <a:gd name="T3" fmla="*/ 0 h 21600"/>
              <a:gd name="T4" fmla="*/ 353415 w 21600"/>
              <a:gd name="T5" fmla="*/ 0 h 21600"/>
              <a:gd name="T6" fmla="*/ 0 w 21600"/>
              <a:gd name="T7" fmla="*/ 3064115 h 21600"/>
              <a:gd name="T8" fmla="*/ 0 w 21600"/>
              <a:gd name="T9" fmla="*/ 4301067 h 21600"/>
              <a:gd name="T10" fmla="*/ 1848355 w 21600"/>
              <a:gd name="T11" fmla="*/ 4301067 h 21600"/>
              <a:gd name="T12" fmla="*/ 3696696 w 21600"/>
              <a:gd name="T13" fmla="*/ 4301067 h 21600"/>
              <a:gd name="T14" fmla="*/ 3696696 w 21600"/>
              <a:gd name="T15" fmla="*/ 3064115 h 21600"/>
              <a:gd name="T16" fmla="*/ 3343280 w 21600"/>
              <a:gd name="T17" fmla="*/ 2698722 h 21600"/>
              <a:gd name="T18" fmla="*/ 353415 w 21600"/>
              <a:gd name="T19" fmla="*/ 2698722 h 21600"/>
              <a:gd name="T20" fmla="*/ 353415 w 21600"/>
              <a:gd name="T21" fmla="*/ 1349262 h 21600"/>
              <a:gd name="T22" fmla="*/ 3343280 w 21600"/>
              <a:gd name="T23" fmla="*/ 1349262 h 21600"/>
              <a:gd name="T24" fmla="*/ 0 w 21600"/>
              <a:gd name="T25" fmla="*/ 3682590 h 21600"/>
              <a:gd name="T26" fmla="*/ 3696696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69" name="computr1"/>
          <p:cNvSpPr>
            <a:spLocks noEditPoints="1" noChangeArrowheads="1"/>
          </p:cNvSpPr>
          <p:nvPr/>
        </p:nvSpPr>
        <p:spPr bwMode="auto">
          <a:xfrm>
            <a:off x="633413" y="42672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70" name="computr1"/>
          <p:cNvSpPr>
            <a:spLocks noEditPoints="1" noChangeArrowheads="1"/>
          </p:cNvSpPr>
          <p:nvPr/>
        </p:nvSpPr>
        <p:spPr bwMode="auto">
          <a:xfrm>
            <a:off x="1266825" y="49530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71" name="Group 17"/>
          <p:cNvGrpSpPr>
            <a:grpSpLocks/>
          </p:cNvGrpSpPr>
          <p:nvPr/>
        </p:nvGrpSpPr>
        <p:grpSpPr bwMode="auto">
          <a:xfrm>
            <a:off x="3798888" y="4038600"/>
            <a:ext cx="1546225" cy="762000"/>
            <a:chOff x="4320" y="1728"/>
            <a:chExt cx="1056" cy="480"/>
          </a:xfrm>
        </p:grpSpPr>
        <p:sp>
          <p:nvSpPr>
            <p:cNvPr id="72" name="Line 18"/>
            <p:cNvSpPr>
              <a:spLocks noChangeShapeType="1"/>
            </p:cNvSpPr>
            <p:nvPr/>
          </p:nvSpPr>
          <p:spPr bwMode="auto">
            <a:xfrm>
              <a:off x="4416" y="1872"/>
              <a:ext cx="432" cy="288"/>
            </a:xfrm>
            <a:prstGeom prst="line">
              <a:avLst/>
            </a:prstGeom>
            <a:noFill/>
            <a:ln w="28575">
              <a:solidFill>
                <a:schemeClr val="tx1"/>
              </a:solidFill>
              <a:miter lim="800000"/>
              <a:headEnd/>
              <a:tailEnd/>
            </a:ln>
          </p:spPr>
          <p:txBody>
            <a:bodyPr wrap="none"/>
            <a:lstStyle/>
            <a:p>
              <a:endParaRPr lang="en-US"/>
            </a:p>
          </p:txBody>
        </p:sp>
        <p:sp>
          <p:nvSpPr>
            <p:cNvPr id="73" name="Line 19"/>
            <p:cNvSpPr>
              <a:spLocks noChangeShapeType="1"/>
            </p:cNvSpPr>
            <p:nvPr/>
          </p:nvSpPr>
          <p:spPr bwMode="auto">
            <a:xfrm>
              <a:off x="4704" y="1872"/>
              <a:ext cx="144" cy="288"/>
            </a:xfrm>
            <a:prstGeom prst="line">
              <a:avLst/>
            </a:prstGeom>
            <a:noFill/>
            <a:ln w="28575">
              <a:solidFill>
                <a:schemeClr val="tx1"/>
              </a:solidFill>
              <a:miter lim="800000"/>
              <a:headEnd/>
              <a:tailEnd/>
            </a:ln>
          </p:spPr>
          <p:txBody>
            <a:bodyPr wrap="none"/>
            <a:lstStyle/>
            <a:p>
              <a:endParaRPr lang="en-US"/>
            </a:p>
          </p:txBody>
        </p:sp>
        <p:sp>
          <p:nvSpPr>
            <p:cNvPr id="74" name="Line 20"/>
            <p:cNvSpPr>
              <a:spLocks noChangeShapeType="1"/>
            </p:cNvSpPr>
            <p:nvPr/>
          </p:nvSpPr>
          <p:spPr bwMode="auto">
            <a:xfrm flipH="1">
              <a:off x="4848" y="1872"/>
              <a:ext cx="144" cy="288"/>
            </a:xfrm>
            <a:prstGeom prst="line">
              <a:avLst/>
            </a:prstGeom>
            <a:noFill/>
            <a:ln w="28575">
              <a:solidFill>
                <a:schemeClr val="tx1"/>
              </a:solidFill>
              <a:miter lim="800000"/>
              <a:headEnd/>
              <a:tailEnd/>
            </a:ln>
          </p:spPr>
          <p:txBody>
            <a:bodyPr wrap="none"/>
            <a:lstStyle/>
            <a:p>
              <a:endParaRPr lang="en-US"/>
            </a:p>
          </p:txBody>
        </p:sp>
        <p:sp>
          <p:nvSpPr>
            <p:cNvPr id="75" name="Line 21"/>
            <p:cNvSpPr>
              <a:spLocks noChangeShapeType="1"/>
            </p:cNvSpPr>
            <p:nvPr/>
          </p:nvSpPr>
          <p:spPr bwMode="auto">
            <a:xfrm flipH="1">
              <a:off x="4848" y="1872"/>
              <a:ext cx="432" cy="288"/>
            </a:xfrm>
            <a:prstGeom prst="line">
              <a:avLst/>
            </a:prstGeom>
            <a:noFill/>
            <a:ln w="28575">
              <a:solidFill>
                <a:schemeClr val="tx1"/>
              </a:solidFill>
              <a:miter lim="800000"/>
              <a:headEnd/>
              <a:tailEnd/>
            </a:ln>
          </p:spPr>
          <p:txBody>
            <a:bodyPr wrap="none"/>
            <a:lstStyle/>
            <a:p>
              <a:endParaRPr lang="en-US"/>
            </a:p>
          </p:txBody>
        </p:sp>
        <p:sp>
          <p:nvSpPr>
            <p:cNvPr id="76" name="Rectangle 22"/>
            <p:cNvSpPr>
              <a:spLocks noChangeArrowheads="1"/>
            </p:cNvSpPr>
            <p:nvPr/>
          </p:nvSpPr>
          <p:spPr bwMode="auto">
            <a:xfrm>
              <a:off x="4752" y="2112"/>
              <a:ext cx="192" cy="9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7" name="computr1"/>
            <p:cNvSpPr>
              <a:spLocks noEditPoints="1" noChangeArrowheads="1"/>
            </p:cNvSpPr>
            <p:nvPr/>
          </p:nvSpPr>
          <p:spPr bwMode="auto">
            <a:xfrm>
              <a:off x="4320"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78" name="computr1"/>
            <p:cNvSpPr>
              <a:spLocks noEditPoints="1" noChangeArrowheads="1"/>
            </p:cNvSpPr>
            <p:nvPr/>
          </p:nvSpPr>
          <p:spPr bwMode="auto">
            <a:xfrm>
              <a:off x="4608"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79" name="computr1"/>
            <p:cNvSpPr>
              <a:spLocks noEditPoints="1" noChangeArrowheads="1"/>
            </p:cNvSpPr>
            <p:nvPr/>
          </p:nvSpPr>
          <p:spPr bwMode="auto">
            <a:xfrm>
              <a:off x="4896"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80" name="computr1"/>
            <p:cNvSpPr>
              <a:spLocks noEditPoints="1" noChangeArrowheads="1"/>
            </p:cNvSpPr>
            <p:nvPr/>
          </p:nvSpPr>
          <p:spPr bwMode="auto">
            <a:xfrm>
              <a:off x="5184" y="1728"/>
              <a:ext cx="192" cy="192"/>
            </a:xfrm>
            <a:custGeom>
              <a:avLst/>
              <a:gdLst>
                <a:gd name="T0" fmla="*/ 2 w 21600"/>
                <a:gd name="T1" fmla="*/ 0 h 21600"/>
                <a:gd name="T2" fmla="*/ 1 w 21600"/>
                <a:gd name="T3" fmla="*/ 0 h 21600"/>
                <a:gd name="T4" fmla="*/ 0 w 21600"/>
                <a:gd name="T5" fmla="*/ 0 h 21600"/>
                <a:gd name="T6" fmla="*/ 0 w 21600"/>
                <a:gd name="T7" fmla="*/ 1 h 21600"/>
                <a:gd name="T8" fmla="*/ 0 w 21600"/>
                <a:gd name="T9" fmla="*/ 2 h 21600"/>
                <a:gd name="T10" fmla="*/ 1 w 21600"/>
                <a:gd name="T11" fmla="*/ 2 h 21600"/>
                <a:gd name="T12" fmla="*/ 2 w 21600"/>
                <a:gd name="T13" fmla="*/ 2 h 21600"/>
                <a:gd name="T14" fmla="*/ 2 w 21600"/>
                <a:gd name="T15" fmla="*/ 1 h 21600"/>
                <a:gd name="T16" fmla="*/ 2 w 21600"/>
                <a:gd name="T17" fmla="*/ 1 h 21600"/>
                <a:gd name="T18" fmla="*/ 0 w 21600"/>
                <a:gd name="T19" fmla="*/ 1 h 21600"/>
                <a:gd name="T20" fmla="*/ 0 w 21600"/>
                <a:gd name="T21" fmla="*/ 1 h 21600"/>
                <a:gd name="T22" fmla="*/ 2 w 21600"/>
                <a:gd name="T23" fmla="*/ 1 h 21600"/>
                <a:gd name="T24" fmla="*/ 0 w 21600"/>
                <a:gd name="T25" fmla="*/ 1 h 21600"/>
                <a:gd name="T26" fmla="*/ 2 w 21600"/>
                <a:gd name="T27" fmla="*/ 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88 h 21600"/>
                <a:gd name="T44" fmla="*/ 16763 w 21600"/>
                <a:gd name="T45" fmla="*/ 11138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sp>
        <p:nvSpPr>
          <p:cNvPr id="81" name="computr1"/>
          <p:cNvSpPr>
            <a:spLocks noEditPoints="1" noChangeArrowheads="1"/>
          </p:cNvSpPr>
          <p:nvPr/>
        </p:nvSpPr>
        <p:spPr bwMode="auto">
          <a:xfrm>
            <a:off x="8651875" y="3733800"/>
            <a:ext cx="280988" cy="304800"/>
          </a:xfrm>
          <a:custGeom>
            <a:avLst/>
            <a:gdLst>
              <a:gd name="T0" fmla="*/ 3305836 w 21600"/>
              <a:gd name="T1" fmla="*/ 0 h 21600"/>
              <a:gd name="T2" fmla="*/ 1827645 w 21600"/>
              <a:gd name="T3" fmla="*/ 0 h 21600"/>
              <a:gd name="T4" fmla="*/ 349453 w 21600"/>
              <a:gd name="T5" fmla="*/ 0 h 21600"/>
              <a:gd name="T6" fmla="*/ 0 w 21600"/>
              <a:gd name="T7" fmla="*/ 3064115 h 21600"/>
              <a:gd name="T8" fmla="*/ 0 w 21600"/>
              <a:gd name="T9" fmla="*/ 4301067 h 21600"/>
              <a:gd name="T10" fmla="*/ 1827645 w 21600"/>
              <a:gd name="T11" fmla="*/ 4301067 h 21600"/>
              <a:gd name="T12" fmla="*/ 3655290 w 21600"/>
              <a:gd name="T13" fmla="*/ 4301067 h 21600"/>
              <a:gd name="T14" fmla="*/ 3655290 w 21600"/>
              <a:gd name="T15" fmla="*/ 3064115 h 21600"/>
              <a:gd name="T16" fmla="*/ 3305836 w 21600"/>
              <a:gd name="T17" fmla="*/ 2698722 h 21600"/>
              <a:gd name="T18" fmla="*/ 349453 w 21600"/>
              <a:gd name="T19" fmla="*/ 2698722 h 21600"/>
              <a:gd name="T20" fmla="*/ 349453 w 21600"/>
              <a:gd name="T21" fmla="*/ 1349262 h 21600"/>
              <a:gd name="T22" fmla="*/ 3305836 w 21600"/>
              <a:gd name="T23" fmla="*/ 1349262 h 21600"/>
              <a:gd name="T24" fmla="*/ 0 w 21600"/>
              <a:gd name="T25" fmla="*/ 3682590 h 21600"/>
              <a:gd name="T26" fmla="*/ 3655290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82" name="computr1"/>
          <p:cNvSpPr>
            <a:spLocks noEditPoints="1" noChangeArrowheads="1"/>
          </p:cNvSpPr>
          <p:nvPr/>
        </p:nvSpPr>
        <p:spPr bwMode="auto">
          <a:xfrm>
            <a:off x="7948613" y="5105400"/>
            <a:ext cx="280987" cy="304800"/>
          </a:xfrm>
          <a:custGeom>
            <a:avLst/>
            <a:gdLst>
              <a:gd name="T0" fmla="*/ 3305812 w 21600"/>
              <a:gd name="T1" fmla="*/ 0 h 21600"/>
              <a:gd name="T2" fmla="*/ 1827638 w 21600"/>
              <a:gd name="T3" fmla="*/ 0 h 21600"/>
              <a:gd name="T4" fmla="*/ 349452 w 21600"/>
              <a:gd name="T5" fmla="*/ 0 h 21600"/>
              <a:gd name="T6" fmla="*/ 0 w 21600"/>
              <a:gd name="T7" fmla="*/ 3064115 h 21600"/>
              <a:gd name="T8" fmla="*/ 0 w 21600"/>
              <a:gd name="T9" fmla="*/ 4301067 h 21600"/>
              <a:gd name="T10" fmla="*/ 1827638 w 21600"/>
              <a:gd name="T11" fmla="*/ 4301067 h 21600"/>
              <a:gd name="T12" fmla="*/ 3655264 w 21600"/>
              <a:gd name="T13" fmla="*/ 4301067 h 21600"/>
              <a:gd name="T14" fmla="*/ 3655264 w 21600"/>
              <a:gd name="T15" fmla="*/ 3064115 h 21600"/>
              <a:gd name="T16" fmla="*/ 3305812 w 21600"/>
              <a:gd name="T17" fmla="*/ 2698722 h 21600"/>
              <a:gd name="T18" fmla="*/ 349452 w 21600"/>
              <a:gd name="T19" fmla="*/ 2698722 h 21600"/>
              <a:gd name="T20" fmla="*/ 349452 w 21600"/>
              <a:gd name="T21" fmla="*/ 1349262 h 21600"/>
              <a:gd name="T22" fmla="*/ 3305812 w 21600"/>
              <a:gd name="T23" fmla="*/ 1349262 h 21600"/>
              <a:gd name="T24" fmla="*/ 0 w 21600"/>
              <a:gd name="T25" fmla="*/ 3682590 h 21600"/>
              <a:gd name="T26" fmla="*/ 3655264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83" name="computr1"/>
          <p:cNvSpPr>
            <a:spLocks noEditPoints="1" noChangeArrowheads="1"/>
          </p:cNvSpPr>
          <p:nvPr/>
        </p:nvSpPr>
        <p:spPr bwMode="auto">
          <a:xfrm>
            <a:off x="6470650" y="5029200"/>
            <a:ext cx="282575" cy="304800"/>
          </a:xfrm>
          <a:custGeom>
            <a:avLst/>
            <a:gdLst>
              <a:gd name="T0" fmla="*/ 3343280 w 21600"/>
              <a:gd name="T1" fmla="*/ 0 h 21600"/>
              <a:gd name="T2" fmla="*/ 1848355 w 21600"/>
              <a:gd name="T3" fmla="*/ 0 h 21600"/>
              <a:gd name="T4" fmla="*/ 353415 w 21600"/>
              <a:gd name="T5" fmla="*/ 0 h 21600"/>
              <a:gd name="T6" fmla="*/ 0 w 21600"/>
              <a:gd name="T7" fmla="*/ 3064115 h 21600"/>
              <a:gd name="T8" fmla="*/ 0 w 21600"/>
              <a:gd name="T9" fmla="*/ 4301067 h 21600"/>
              <a:gd name="T10" fmla="*/ 1848355 w 21600"/>
              <a:gd name="T11" fmla="*/ 4301067 h 21600"/>
              <a:gd name="T12" fmla="*/ 3696696 w 21600"/>
              <a:gd name="T13" fmla="*/ 4301067 h 21600"/>
              <a:gd name="T14" fmla="*/ 3696696 w 21600"/>
              <a:gd name="T15" fmla="*/ 3064115 h 21600"/>
              <a:gd name="T16" fmla="*/ 3343280 w 21600"/>
              <a:gd name="T17" fmla="*/ 2698722 h 21600"/>
              <a:gd name="T18" fmla="*/ 353415 w 21600"/>
              <a:gd name="T19" fmla="*/ 2698722 h 21600"/>
              <a:gd name="T20" fmla="*/ 353415 w 21600"/>
              <a:gd name="T21" fmla="*/ 1349262 h 21600"/>
              <a:gd name="T22" fmla="*/ 3343280 w 21600"/>
              <a:gd name="T23" fmla="*/ 1349262 h 21600"/>
              <a:gd name="T24" fmla="*/ 0 w 21600"/>
              <a:gd name="T25" fmla="*/ 3682590 h 21600"/>
              <a:gd name="T26" fmla="*/ 3696696 w 21600"/>
              <a:gd name="T27" fmla="*/ 368259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84" name="Freeform 195"/>
          <p:cNvSpPr>
            <a:spLocks/>
          </p:cNvSpPr>
          <p:nvPr/>
        </p:nvSpPr>
        <p:spPr bwMode="auto">
          <a:xfrm rot="4998549" flipV="1">
            <a:off x="8017669" y="3471069"/>
            <a:ext cx="76200" cy="1058862"/>
          </a:xfrm>
          <a:custGeom>
            <a:avLst/>
            <a:gdLst>
              <a:gd name="T0" fmla="*/ 0 w 144"/>
              <a:gd name="T1" fmla="*/ 1796776964 h 624"/>
              <a:gd name="T2" fmla="*/ 0 w 144"/>
              <a:gd name="T3" fmla="*/ 691068602 h 624"/>
              <a:gd name="T4" fmla="*/ 26881664 w 144"/>
              <a:gd name="T5" fmla="*/ 829282280 h 624"/>
              <a:gd name="T6" fmla="*/ 40322499 w 144"/>
              <a:gd name="T7" fmla="*/ 0 h 624"/>
              <a:gd name="T8" fmla="*/ 40322499 w 144"/>
              <a:gd name="T9" fmla="*/ 1105708151 h 624"/>
              <a:gd name="T10" fmla="*/ 13440832 w 144"/>
              <a:gd name="T11" fmla="*/ 967494473 h 624"/>
              <a:gd name="T12" fmla="*/ 0 w 144"/>
              <a:gd name="T13" fmla="*/ 1796776964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85" name="Freeform 195"/>
          <p:cNvSpPr>
            <a:spLocks/>
          </p:cNvSpPr>
          <p:nvPr/>
        </p:nvSpPr>
        <p:spPr bwMode="auto">
          <a:xfrm rot="-2345288" flipH="1" flipV="1">
            <a:off x="7596188" y="4110038"/>
            <a:ext cx="71437" cy="1147762"/>
          </a:xfrm>
          <a:custGeom>
            <a:avLst/>
            <a:gdLst>
              <a:gd name="T0" fmla="*/ 0 w 144"/>
              <a:gd name="T1" fmla="*/ 2111150108 h 624"/>
              <a:gd name="T2" fmla="*/ 0 w 144"/>
              <a:gd name="T3" fmla="*/ 811980828 h 624"/>
              <a:gd name="T4" fmla="*/ 23626297 w 144"/>
              <a:gd name="T5" fmla="*/ 974376442 h 624"/>
              <a:gd name="T6" fmla="*/ 35439202 w 144"/>
              <a:gd name="T7" fmla="*/ 0 h 624"/>
              <a:gd name="T8" fmla="*/ 35439202 w 144"/>
              <a:gd name="T9" fmla="*/ 1299169049 h 624"/>
              <a:gd name="T10" fmla="*/ 11812901 w 144"/>
              <a:gd name="T11" fmla="*/ 1136773665 h 624"/>
              <a:gd name="T12" fmla="*/ 0 w 144"/>
              <a:gd name="T13" fmla="*/ 2111150108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sp>
        <p:nvSpPr>
          <p:cNvPr id="86" name="Freeform 195"/>
          <p:cNvSpPr>
            <a:spLocks/>
          </p:cNvSpPr>
          <p:nvPr/>
        </p:nvSpPr>
        <p:spPr bwMode="auto">
          <a:xfrm rot="2422443" flipV="1">
            <a:off x="6892925" y="4191000"/>
            <a:ext cx="69850" cy="838200"/>
          </a:xfrm>
          <a:custGeom>
            <a:avLst/>
            <a:gdLst>
              <a:gd name="T0" fmla="*/ 0 w 144"/>
              <a:gd name="T1" fmla="*/ 1125928165 h 624"/>
              <a:gd name="T2" fmla="*/ 0 w 144"/>
              <a:gd name="T3" fmla="*/ 433049849 h 624"/>
              <a:gd name="T4" fmla="*/ 22588227 w 144"/>
              <a:gd name="T5" fmla="*/ 519659786 h 624"/>
              <a:gd name="T6" fmla="*/ 33882101 w 144"/>
              <a:gd name="T7" fmla="*/ 0 h 624"/>
              <a:gd name="T8" fmla="*/ 33882101 w 144"/>
              <a:gd name="T9" fmla="*/ 692878315 h 624"/>
              <a:gd name="T10" fmla="*/ 11293871 w 144"/>
              <a:gd name="T11" fmla="*/ 606268379 h 624"/>
              <a:gd name="T12" fmla="*/ 0 w 144"/>
              <a:gd name="T13" fmla="*/ 1125928165 h 624"/>
              <a:gd name="T14" fmla="*/ 0 60000 65536"/>
              <a:gd name="T15" fmla="*/ 0 60000 65536"/>
              <a:gd name="T16" fmla="*/ 0 60000 65536"/>
              <a:gd name="T17" fmla="*/ 0 60000 65536"/>
              <a:gd name="T18" fmla="*/ 0 60000 65536"/>
              <a:gd name="T19" fmla="*/ 0 60000 65536"/>
              <a:gd name="T20" fmla="*/ 0 60000 65536"/>
              <a:gd name="T21" fmla="*/ 0 w 144"/>
              <a:gd name="T22" fmla="*/ 0 h 624"/>
              <a:gd name="T23" fmla="*/ 144 w 144"/>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624">
                <a:moveTo>
                  <a:pt x="0" y="624"/>
                </a:moveTo>
                <a:lnTo>
                  <a:pt x="0" y="240"/>
                </a:lnTo>
                <a:lnTo>
                  <a:pt x="96" y="288"/>
                </a:lnTo>
                <a:lnTo>
                  <a:pt x="144" y="0"/>
                </a:lnTo>
                <a:lnTo>
                  <a:pt x="144" y="384"/>
                </a:lnTo>
                <a:lnTo>
                  <a:pt x="48" y="336"/>
                </a:lnTo>
                <a:lnTo>
                  <a:pt x="0" y="624"/>
                </a:lnTo>
                <a:close/>
              </a:path>
            </a:pathLst>
          </a:custGeom>
          <a:solidFill>
            <a:srgbClr val="FFFF00"/>
          </a:solidFill>
          <a:ln w="3175" cap="flat" cmpd="sng">
            <a:solidFill>
              <a:srgbClr val="808080"/>
            </a:solidFill>
            <a:prstDash val="solid"/>
            <a:round/>
            <a:headEnd type="none" w="med" len="med"/>
            <a:tailEnd type="none" w="med" len="med"/>
          </a:ln>
        </p:spPr>
        <p:txBody>
          <a:bodyPr wrap="none"/>
          <a:lstStyle/>
          <a:p>
            <a:endParaRPr lang="en-US"/>
          </a:p>
        </p:txBody>
      </p:sp>
      <p:pic>
        <p:nvPicPr>
          <p:cNvPr id="87" name="Picture 33"/>
          <p:cNvPicPr>
            <a:picLocks noChangeAspect="1" noChangeArrowheads="1"/>
          </p:cNvPicPr>
          <p:nvPr/>
        </p:nvPicPr>
        <p:blipFill>
          <a:blip r:embed="rId3" cstate="print">
            <a:clrChange>
              <a:clrFrom>
                <a:srgbClr val="FFFFFF"/>
              </a:clrFrom>
              <a:clrTo>
                <a:srgbClr val="FFFFFF">
                  <a:alpha val="0"/>
                </a:srgbClr>
              </a:clrTo>
            </a:clrChange>
          </a:blip>
          <a:srcRect l="14223" t="14223" r="14667" b="18222"/>
          <a:stretch>
            <a:fillRect/>
          </a:stretch>
        </p:blipFill>
        <p:spPr bwMode="auto">
          <a:xfrm>
            <a:off x="7034213" y="3810000"/>
            <a:ext cx="422275" cy="434975"/>
          </a:xfrm>
          <a:prstGeom prst="rect">
            <a:avLst/>
          </a:prstGeom>
          <a:noFill/>
          <a:ln w="9525">
            <a:noFill/>
            <a:miter lim="800000"/>
            <a:headEnd/>
            <a:tailEnd/>
          </a:ln>
        </p:spPr>
      </p:pic>
      <p:pic>
        <p:nvPicPr>
          <p:cNvPr id="88" name="Picture 34"/>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2601913" y="4572000"/>
            <a:ext cx="871537" cy="409575"/>
          </a:xfrm>
          <a:prstGeom prst="rect">
            <a:avLst/>
          </a:prstGeom>
          <a:noFill/>
          <a:ln w="9525">
            <a:noFill/>
            <a:miter lim="800000"/>
            <a:headEnd/>
            <a:tailEnd/>
          </a:ln>
        </p:spPr>
      </p:pic>
    </p:spTree>
    <p:extLst>
      <p:ext uri="{BB962C8B-B14F-4D97-AF65-F5344CB8AC3E}">
        <p14:creationId xmlns:p14="http://schemas.microsoft.com/office/powerpoint/2010/main" xmlns="" val="144640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972344"/>
          </a:xfrm>
        </p:spPr>
        <p:txBody>
          <a:bodyPr/>
          <a:lstStyle/>
          <a:p>
            <a:pPr eaLnBrk="1" hangingPunct="1">
              <a:defRPr/>
            </a:pPr>
            <a:r>
              <a:rPr lang="en-US" dirty="0">
                <a:solidFill>
                  <a:schemeClr val="tx2"/>
                </a:solidFill>
                <a:latin typeface="arialdings)"/>
              </a:rPr>
              <a:t>Internetworks</a:t>
            </a:r>
          </a:p>
        </p:txBody>
      </p:sp>
      <p:sp>
        <p:nvSpPr>
          <p:cNvPr id="3"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Two or more networks connected become an </a:t>
            </a:r>
            <a:r>
              <a:rPr kumimoji="0" lang="en-US" sz="2600" b="0" i="1" u="sng" strike="noStrike" kern="1200" cap="none" spc="0" normalizeH="0" baseline="0" noProof="0">
                <a:ln>
                  <a:noFill/>
                </a:ln>
                <a:solidFill>
                  <a:schemeClr val="tx1"/>
                </a:solidFill>
                <a:effectLst/>
                <a:uLnTx/>
                <a:uFillTx/>
                <a:latin typeface="+mn-lt"/>
                <a:ea typeface="+mn-ea"/>
                <a:cs typeface="+mn-cs"/>
              </a:rPr>
              <a:t>internetwork</a:t>
            </a:r>
            <a:r>
              <a:rPr kumimoji="0" lang="en-US" sz="2600" b="0" i="0" u="none" strike="noStrike" kern="1200" cap="none" spc="0" normalizeH="0" baseline="0" noProof="0">
                <a:ln>
                  <a:noFill/>
                </a:ln>
                <a:solidFill>
                  <a:schemeClr val="tx1"/>
                </a:solidFill>
                <a:effectLst/>
                <a:uLnTx/>
                <a:uFillTx/>
                <a:latin typeface="+mn-lt"/>
                <a:ea typeface="+mn-ea"/>
                <a:cs typeface="+mn-cs"/>
              </a:rPr>
              <a:t>, or </a:t>
            </a:r>
            <a:r>
              <a:rPr kumimoji="0" lang="en-US" sz="2600" b="0" i="1" u="sng" strike="noStrike" kern="1200" cap="none" spc="0" normalizeH="0" baseline="0" noProof="0">
                <a:ln>
                  <a:noFill/>
                </a:ln>
                <a:solidFill>
                  <a:schemeClr val="tx1"/>
                </a:solidFill>
                <a:effectLst/>
                <a:uLnTx/>
                <a:uFillTx/>
                <a:latin typeface="+mn-lt"/>
                <a:ea typeface="+mn-ea"/>
                <a:cs typeface="+mn-cs"/>
              </a:rPr>
              <a:t>internet</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Example: </a:t>
            </a:r>
            <a:r>
              <a:rPr kumimoji="0" lang="en-US" sz="2600" b="1" i="0" u="none" strike="noStrike" kern="1200" cap="none" spc="0" normalizeH="0" baseline="0" noProof="0">
                <a:ln>
                  <a:noFill/>
                </a:ln>
                <a:solidFill>
                  <a:schemeClr val="tx1"/>
                </a:solidFill>
                <a:effectLst/>
                <a:uLnTx/>
                <a:uFillTx/>
                <a:latin typeface="+mn-lt"/>
                <a:ea typeface="+mn-ea"/>
                <a:cs typeface="+mn-cs"/>
              </a:rPr>
              <a:t>The Internet</a:t>
            </a:r>
          </a:p>
        </p:txBody>
      </p:sp>
      <p:grpSp>
        <p:nvGrpSpPr>
          <p:cNvPr id="4" name="Group 11"/>
          <p:cNvGrpSpPr>
            <a:grpSpLocks/>
          </p:cNvGrpSpPr>
          <p:nvPr/>
        </p:nvGrpSpPr>
        <p:grpSpPr bwMode="auto">
          <a:xfrm>
            <a:off x="2362200" y="2743200"/>
            <a:ext cx="1439863" cy="1122363"/>
            <a:chOff x="716" y="1152"/>
            <a:chExt cx="1541" cy="1201"/>
          </a:xfrm>
        </p:grpSpPr>
        <p:sp>
          <p:nvSpPr>
            <p:cNvPr id="5" name="Freeform 12"/>
            <p:cNvSpPr>
              <a:spLocks/>
            </p:cNvSpPr>
            <p:nvPr/>
          </p:nvSpPr>
          <p:spPr bwMode="auto">
            <a:xfrm>
              <a:off x="716" y="1152"/>
              <a:ext cx="1541" cy="1201"/>
            </a:xfrm>
            <a:custGeom>
              <a:avLst/>
              <a:gdLst/>
              <a:ahLst/>
              <a:cxnLst>
                <a:cxn ang="0">
                  <a:pos x="247" y="945"/>
                </a:cxn>
                <a:cxn ang="0">
                  <a:pos x="299" y="1044"/>
                </a:cxn>
                <a:cxn ang="0">
                  <a:pos x="364" y="1120"/>
                </a:cxn>
                <a:cxn ang="0">
                  <a:pos x="436" y="1174"/>
                </a:cxn>
                <a:cxn ang="0">
                  <a:pos x="513" y="1197"/>
                </a:cxn>
                <a:cxn ang="0">
                  <a:pos x="592" y="1195"/>
                </a:cxn>
                <a:cxn ang="0">
                  <a:pos x="667" y="1164"/>
                </a:cxn>
                <a:cxn ang="0">
                  <a:pos x="739" y="1107"/>
                </a:cxn>
                <a:cxn ang="0">
                  <a:pos x="802" y="1107"/>
                </a:cxn>
                <a:cxn ang="0">
                  <a:pos x="872" y="1164"/>
                </a:cxn>
                <a:cxn ang="0">
                  <a:pos x="949" y="1195"/>
                </a:cxn>
                <a:cxn ang="0">
                  <a:pos x="1028" y="1197"/>
                </a:cxn>
                <a:cxn ang="0">
                  <a:pos x="1105" y="1174"/>
                </a:cxn>
                <a:cxn ang="0">
                  <a:pos x="1177" y="1120"/>
                </a:cxn>
                <a:cxn ang="0">
                  <a:pos x="1240" y="1044"/>
                </a:cxn>
                <a:cxn ang="0">
                  <a:pos x="1294" y="945"/>
                </a:cxn>
                <a:cxn ang="0">
                  <a:pos x="1340" y="901"/>
                </a:cxn>
                <a:cxn ang="0">
                  <a:pos x="1396" y="894"/>
                </a:cxn>
                <a:cxn ang="0">
                  <a:pos x="1448" y="863"/>
                </a:cxn>
                <a:cxn ang="0">
                  <a:pos x="1489" y="808"/>
                </a:cxn>
                <a:cxn ang="0">
                  <a:pos x="1522" y="732"/>
                </a:cxn>
                <a:cxn ang="0">
                  <a:pos x="1538" y="646"/>
                </a:cxn>
                <a:cxn ang="0">
                  <a:pos x="1538" y="555"/>
                </a:cxn>
                <a:cxn ang="0">
                  <a:pos x="1522" y="467"/>
                </a:cxn>
                <a:cxn ang="0">
                  <a:pos x="1489" y="393"/>
                </a:cxn>
                <a:cxn ang="0">
                  <a:pos x="1448" y="338"/>
                </a:cxn>
                <a:cxn ang="0">
                  <a:pos x="1396" y="305"/>
                </a:cxn>
                <a:cxn ang="0">
                  <a:pos x="1340" y="301"/>
                </a:cxn>
                <a:cxn ang="0">
                  <a:pos x="1294" y="254"/>
                </a:cxn>
                <a:cxn ang="0">
                  <a:pos x="1240" y="157"/>
                </a:cxn>
                <a:cxn ang="0">
                  <a:pos x="1177" y="80"/>
                </a:cxn>
                <a:cxn ang="0">
                  <a:pos x="1105" y="27"/>
                </a:cxn>
                <a:cxn ang="0">
                  <a:pos x="1028" y="2"/>
                </a:cxn>
                <a:cxn ang="0">
                  <a:pos x="949" y="6"/>
                </a:cxn>
                <a:cxn ang="0">
                  <a:pos x="872" y="35"/>
                </a:cxn>
                <a:cxn ang="0">
                  <a:pos x="802" y="94"/>
                </a:cxn>
                <a:cxn ang="0">
                  <a:pos x="739" y="94"/>
                </a:cxn>
                <a:cxn ang="0">
                  <a:pos x="667" y="35"/>
                </a:cxn>
                <a:cxn ang="0">
                  <a:pos x="592" y="6"/>
                </a:cxn>
                <a:cxn ang="0">
                  <a:pos x="513" y="2"/>
                </a:cxn>
                <a:cxn ang="0">
                  <a:pos x="436" y="27"/>
                </a:cxn>
                <a:cxn ang="0">
                  <a:pos x="364" y="80"/>
                </a:cxn>
                <a:cxn ang="0">
                  <a:pos x="299" y="157"/>
                </a:cxn>
                <a:cxn ang="0">
                  <a:pos x="247" y="254"/>
                </a:cxn>
                <a:cxn ang="0">
                  <a:pos x="201" y="301"/>
                </a:cxn>
                <a:cxn ang="0">
                  <a:pos x="145" y="305"/>
                </a:cxn>
                <a:cxn ang="0">
                  <a:pos x="93" y="338"/>
                </a:cxn>
                <a:cxn ang="0">
                  <a:pos x="50" y="393"/>
                </a:cxn>
                <a:cxn ang="0">
                  <a:pos x="19" y="467"/>
                </a:cxn>
                <a:cxn ang="0">
                  <a:pos x="3" y="555"/>
                </a:cxn>
                <a:cxn ang="0">
                  <a:pos x="3" y="646"/>
                </a:cxn>
                <a:cxn ang="0">
                  <a:pos x="19" y="732"/>
                </a:cxn>
                <a:cxn ang="0">
                  <a:pos x="50" y="808"/>
                </a:cxn>
                <a:cxn ang="0">
                  <a:pos x="93" y="863"/>
                </a:cxn>
                <a:cxn ang="0">
                  <a:pos x="145" y="894"/>
                </a:cxn>
                <a:cxn ang="0">
                  <a:pos x="201" y="901"/>
                </a:cxn>
              </a:cxnLst>
              <a:rect l="0" t="0" r="r" b="b"/>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chemeClr val="accent2"/>
                </a:gs>
                <a:gs pos="100000">
                  <a:schemeClr val="accent2">
                    <a:gamma/>
                    <a:shade val="0"/>
                    <a:invGamma/>
                  </a:schemeClr>
                </a:gs>
              </a:gsLst>
              <a:lin ang="2700000" scaled="1"/>
            </a:gradFill>
            <a:ln w="25400" cap="rnd" cmpd="sng">
              <a:solidFill>
                <a:srgbClr val="FFFFFF"/>
              </a:solidFill>
              <a:prstDash val="solid"/>
              <a:round/>
              <a:headEnd/>
              <a:tailEnd/>
            </a:ln>
            <a:effectLst/>
          </p:spPr>
          <p:txBody>
            <a:bodyPr/>
            <a:lstStyle/>
            <a:p>
              <a:pPr>
                <a:defRPr/>
              </a:pPr>
              <a:endParaRPr lang="en-US"/>
            </a:p>
          </p:txBody>
        </p:sp>
        <p:sp>
          <p:nvSpPr>
            <p:cNvPr id="6" name="Rectangle 13"/>
            <p:cNvSpPr>
              <a:spLocks noChangeArrowheads="1"/>
            </p:cNvSpPr>
            <p:nvPr/>
          </p:nvSpPr>
          <p:spPr bwMode="auto">
            <a:xfrm>
              <a:off x="998" y="1573"/>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Network1</a:t>
              </a:r>
            </a:p>
          </p:txBody>
        </p:sp>
      </p:grpSp>
      <p:grpSp>
        <p:nvGrpSpPr>
          <p:cNvPr id="7" name="Group 14"/>
          <p:cNvGrpSpPr>
            <a:grpSpLocks/>
          </p:cNvGrpSpPr>
          <p:nvPr/>
        </p:nvGrpSpPr>
        <p:grpSpPr bwMode="auto">
          <a:xfrm>
            <a:off x="4953000" y="2743200"/>
            <a:ext cx="1439863" cy="1122363"/>
            <a:chOff x="3500" y="1200"/>
            <a:chExt cx="1541" cy="1201"/>
          </a:xfrm>
        </p:grpSpPr>
        <p:sp>
          <p:nvSpPr>
            <p:cNvPr id="8" name="Freeform 15"/>
            <p:cNvSpPr>
              <a:spLocks/>
            </p:cNvSpPr>
            <p:nvPr/>
          </p:nvSpPr>
          <p:spPr bwMode="auto">
            <a:xfrm>
              <a:off x="3500" y="1200"/>
              <a:ext cx="1541" cy="1201"/>
            </a:xfrm>
            <a:custGeom>
              <a:avLst/>
              <a:gdLst>
                <a:gd name="T0" fmla="*/ 247 w 1541"/>
                <a:gd name="T1" fmla="*/ 945 h 1201"/>
                <a:gd name="T2" fmla="*/ 299 w 1541"/>
                <a:gd name="T3" fmla="*/ 1044 h 1201"/>
                <a:gd name="T4" fmla="*/ 364 w 1541"/>
                <a:gd name="T5" fmla="*/ 1120 h 1201"/>
                <a:gd name="T6" fmla="*/ 436 w 1541"/>
                <a:gd name="T7" fmla="*/ 1174 h 1201"/>
                <a:gd name="T8" fmla="*/ 513 w 1541"/>
                <a:gd name="T9" fmla="*/ 1197 h 1201"/>
                <a:gd name="T10" fmla="*/ 592 w 1541"/>
                <a:gd name="T11" fmla="*/ 1195 h 1201"/>
                <a:gd name="T12" fmla="*/ 667 w 1541"/>
                <a:gd name="T13" fmla="*/ 1164 h 1201"/>
                <a:gd name="T14" fmla="*/ 739 w 1541"/>
                <a:gd name="T15" fmla="*/ 1107 h 1201"/>
                <a:gd name="T16" fmla="*/ 802 w 1541"/>
                <a:gd name="T17" fmla="*/ 1107 h 1201"/>
                <a:gd name="T18" fmla="*/ 872 w 1541"/>
                <a:gd name="T19" fmla="*/ 1164 h 1201"/>
                <a:gd name="T20" fmla="*/ 949 w 1541"/>
                <a:gd name="T21" fmla="*/ 1195 h 1201"/>
                <a:gd name="T22" fmla="*/ 1028 w 1541"/>
                <a:gd name="T23" fmla="*/ 1197 h 1201"/>
                <a:gd name="T24" fmla="*/ 1105 w 1541"/>
                <a:gd name="T25" fmla="*/ 1174 h 1201"/>
                <a:gd name="T26" fmla="*/ 1177 w 1541"/>
                <a:gd name="T27" fmla="*/ 1120 h 1201"/>
                <a:gd name="T28" fmla="*/ 1240 w 1541"/>
                <a:gd name="T29" fmla="*/ 1044 h 1201"/>
                <a:gd name="T30" fmla="*/ 1294 w 1541"/>
                <a:gd name="T31" fmla="*/ 945 h 1201"/>
                <a:gd name="T32" fmla="*/ 1340 w 1541"/>
                <a:gd name="T33" fmla="*/ 901 h 1201"/>
                <a:gd name="T34" fmla="*/ 1396 w 1541"/>
                <a:gd name="T35" fmla="*/ 894 h 1201"/>
                <a:gd name="T36" fmla="*/ 1448 w 1541"/>
                <a:gd name="T37" fmla="*/ 863 h 1201"/>
                <a:gd name="T38" fmla="*/ 1489 w 1541"/>
                <a:gd name="T39" fmla="*/ 808 h 1201"/>
                <a:gd name="T40" fmla="*/ 1522 w 1541"/>
                <a:gd name="T41" fmla="*/ 732 h 1201"/>
                <a:gd name="T42" fmla="*/ 1538 w 1541"/>
                <a:gd name="T43" fmla="*/ 646 h 1201"/>
                <a:gd name="T44" fmla="*/ 1538 w 1541"/>
                <a:gd name="T45" fmla="*/ 555 h 1201"/>
                <a:gd name="T46" fmla="*/ 1522 w 1541"/>
                <a:gd name="T47" fmla="*/ 467 h 1201"/>
                <a:gd name="T48" fmla="*/ 1489 w 1541"/>
                <a:gd name="T49" fmla="*/ 393 h 1201"/>
                <a:gd name="T50" fmla="*/ 1448 w 1541"/>
                <a:gd name="T51" fmla="*/ 338 h 1201"/>
                <a:gd name="T52" fmla="*/ 1396 w 1541"/>
                <a:gd name="T53" fmla="*/ 305 h 1201"/>
                <a:gd name="T54" fmla="*/ 1340 w 1541"/>
                <a:gd name="T55" fmla="*/ 301 h 1201"/>
                <a:gd name="T56" fmla="*/ 1294 w 1541"/>
                <a:gd name="T57" fmla="*/ 254 h 1201"/>
                <a:gd name="T58" fmla="*/ 1240 w 1541"/>
                <a:gd name="T59" fmla="*/ 157 h 1201"/>
                <a:gd name="T60" fmla="*/ 1177 w 1541"/>
                <a:gd name="T61" fmla="*/ 80 h 1201"/>
                <a:gd name="T62" fmla="*/ 1105 w 1541"/>
                <a:gd name="T63" fmla="*/ 27 h 1201"/>
                <a:gd name="T64" fmla="*/ 1028 w 1541"/>
                <a:gd name="T65" fmla="*/ 2 h 1201"/>
                <a:gd name="T66" fmla="*/ 949 w 1541"/>
                <a:gd name="T67" fmla="*/ 6 h 1201"/>
                <a:gd name="T68" fmla="*/ 872 w 1541"/>
                <a:gd name="T69" fmla="*/ 35 h 1201"/>
                <a:gd name="T70" fmla="*/ 802 w 1541"/>
                <a:gd name="T71" fmla="*/ 94 h 1201"/>
                <a:gd name="T72" fmla="*/ 739 w 1541"/>
                <a:gd name="T73" fmla="*/ 94 h 1201"/>
                <a:gd name="T74" fmla="*/ 667 w 1541"/>
                <a:gd name="T75" fmla="*/ 35 h 1201"/>
                <a:gd name="T76" fmla="*/ 592 w 1541"/>
                <a:gd name="T77" fmla="*/ 6 h 1201"/>
                <a:gd name="T78" fmla="*/ 513 w 1541"/>
                <a:gd name="T79" fmla="*/ 2 h 1201"/>
                <a:gd name="T80" fmla="*/ 436 w 1541"/>
                <a:gd name="T81" fmla="*/ 27 h 1201"/>
                <a:gd name="T82" fmla="*/ 364 w 1541"/>
                <a:gd name="T83" fmla="*/ 80 h 1201"/>
                <a:gd name="T84" fmla="*/ 299 w 1541"/>
                <a:gd name="T85" fmla="*/ 157 h 1201"/>
                <a:gd name="T86" fmla="*/ 247 w 1541"/>
                <a:gd name="T87" fmla="*/ 254 h 1201"/>
                <a:gd name="T88" fmla="*/ 201 w 1541"/>
                <a:gd name="T89" fmla="*/ 301 h 1201"/>
                <a:gd name="T90" fmla="*/ 145 w 1541"/>
                <a:gd name="T91" fmla="*/ 305 h 1201"/>
                <a:gd name="T92" fmla="*/ 93 w 1541"/>
                <a:gd name="T93" fmla="*/ 338 h 1201"/>
                <a:gd name="T94" fmla="*/ 50 w 1541"/>
                <a:gd name="T95" fmla="*/ 393 h 1201"/>
                <a:gd name="T96" fmla="*/ 19 w 1541"/>
                <a:gd name="T97" fmla="*/ 467 h 1201"/>
                <a:gd name="T98" fmla="*/ 3 w 1541"/>
                <a:gd name="T99" fmla="*/ 555 h 1201"/>
                <a:gd name="T100" fmla="*/ 3 w 1541"/>
                <a:gd name="T101" fmla="*/ 646 h 1201"/>
                <a:gd name="T102" fmla="*/ 19 w 1541"/>
                <a:gd name="T103" fmla="*/ 732 h 1201"/>
                <a:gd name="T104" fmla="*/ 50 w 1541"/>
                <a:gd name="T105" fmla="*/ 808 h 1201"/>
                <a:gd name="T106" fmla="*/ 93 w 1541"/>
                <a:gd name="T107" fmla="*/ 863 h 1201"/>
                <a:gd name="T108" fmla="*/ 145 w 1541"/>
                <a:gd name="T109" fmla="*/ 894 h 1201"/>
                <a:gd name="T110" fmla="*/ 201 w 1541"/>
                <a:gd name="T111" fmla="*/ 901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a:tailEnd/>
            </a:ln>
          </p:spPr>
          <p:txBody>
            <a:bodyPr/>
            <a:lstStyle/>
            <a:p>
              <a:endParaRPr lang="en-US"/>
            </a:p>
          </p:txBody>
        </p:sp>
        <p:sp>
          <p:nvSpPr>
            <p:cNvPr id="9" name="Rectangle 16"/>
            <p:cNvSpPr>
              <a:spLocks noChangeArrowheads="1"/>
            </p:cNvSpPr>
            <p:nvPr/>
          </p:nvSpPr>
          <p:spPr bwMode="auto">
            <a:xfrm>
              <a:off x="3782" y="1621"/>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Network2</a:t>
              </a:r>
            </a:p>
          </p:txBody>
        </p:sp>
      </p:grpSp>
      <p:grpSp>
        <p:nvGrpSpPr>
          <p:cNvPr id="10" name="Group 17"/>
          <p:cNvGrpSpPr>
            <a:grpSpLocks/>
          </p:cNvGrpSpPr>
          <p:nvPr/>
        </p:nvGrpSpPr>
        <p:grpSpPr bwMode="auto">
          <a:xfrm>
            <a:off x="3687763" y="3130550"/>
            <a:ext cx="1427162" cy="306388"/>
            <a:chOff x="2116" y="1588"/>
            <a:chExt cx="1528" cy="328"/>
          </a:xfrm>
        </p:grpSpPr>
        <p:sp>
          <p:nvSpPr>
            <p:cNvPr id="11" name="Rectangle 18"/>
            <p:cNvSpPr>
              <a:spLocks noChangeArrowheads="1"/>
            </p:cNvSpPr>
            <p:nvPr/>
          </p:nvSpPr>
          <p:spPr bwMode="auto">
            <a:xfrm>
              <a:off x="2116" y="1588"/>
              <a:ext cx="280" cy="328"/>
            </a:xfrm>
            <a:prstGeom prst="rect">
              <a:avLst/>
            </a:prstGeom>
            <a:solidFill>
              <a:schemeClr val="accent1"/>
            </a:solidFill>
            <a:ln w="12700">
              <a:solidFill>
                <a:srgbClr val="FFFFFF"/>
              </a:solidFill>
              <a:miter lim="800000"/>
              <a:headEnd/>
              <a:tailEnd/>
            </a:ln>
          </p:spPr>
          <p:txBody>
            <a:bodyPr wrap="none" anchor="ctr"/>
            <a:lstStyle/>
            <a:p>
              <a:endParaRPr lang="en-US"/>
            </a:p>
          </p:txBody>
        </p:sp>
        <p:sp>
          <p:nvSpPr>
            <p:cNvPr id="12" name="Rectangle 19"/>
            <p:cNvSpPr>
              <a:spLocks noChangeArrowheads="1"/>
            </p:cNvSpPr>
            <p:nvPr/>
          </p:nvSpPr>
          <p:spPr bwMode="auto">
            <a:xfrm>
              <a:off x="3364" y="1588"/>
              <a:ext cx="280" cy="328"/>
            </a:xfrm>
            <a:prstGeom prst="rect">
              <a:avLst/>
            </a:prstGeom>
            <a:solidFill>
              <a:schemeClr val="accent1"/>
            </a:solidFill>
            <a:ln w="12700">
              <a:solidFill>
                <a:srgbClr val="FFFFFF"/>
              </a:solidFill>
              <a:miter lim="800000"/>
              <a:headEnd/>
              <a:tailEnd/>
            </a:ln>
          </p:spPr>
          <p:txBody>
            <a:bodyPr wrap="none" anchor="ctr"/>
            <a:lstStyle/>
            <a:p>
              <a:endParaRPr lang="en-US"/>
            </a:p>
          </p:txBody>
        </p:sp>
      </p:grpSp>
      <p:grpSp>
        <p:nvGrpSpPr>
          <p:cNvPr id="13" name="Group 20"/>
          <p:cNvGrpSpPr>
            <a:grpSpLocks/>
          </p:cNvGrpSpPr>
          <p:nvPr/>
        </p:nvGrpSpPr>
        <p:grpSpPr bwMode="auto">
          <a:xfrm>
            <a:off x="3787775" y="3505200"/>
            <a:ext cx="1165225" cy="788988"/>
            <a:chOff x="2257" y="1968"/>
            <a:chExt cx="1247" cy="845"/>
          </a:xfrm>
        </p:grpSpPr>
        <p:sp>
          <p:nvSpPr>
            <p:cNvPr id="14" name="Rectangle 21"/>
            <p:cNvSpPr>
              <a:spLocks noChangeArrowheads="1"/>
            </p:cNvSpPr>
            <p:nvPr/>
          </p:nvSpPr>
          <p:spPr bwMode="auto">
            <a:xfrm>
              <a:off x="2486" y="2487"/>
              <a:ext cx="875" cy="326"/>
            </a:xfrm>
            <a:prstGeom prst="rect">
              <a:avLst/>
            </a:prstGeom>
            <a:noFill/>
            <a:ln w="9525">
              <a:noFill/>
              <a:miter lim="800000"/>
              <a:headEnd/>
              <a:tailEnd/>
            </a:ln>
          </p:spPr>
          <p:txBody>
            <a:bodyPr wrap="none" lIns="92075" tIns="46038" rIns="92075" bIns="46038">
              <a:spAutoFit/>
            </a:bodyPr>
            <a:lstStyle/>
            <a:p>
              <a:pPr eaLnBrk="0" hangingPunct="0"/>
              <a:r>
                <a:rPr lang="en-US" sz="1400">
                  <a:solidFill>
                    <a:srgbClr val="66FF99"/>
                  </a:solidFill>
                  <a:latin typeface="Times New Roman" pitchFamily="18" charset="0"/>
                </a:rPr>
                <a:t>Gateway</a:t>
              </a:r>
            </a:p>
          </p:txBody>
        </p:sp>
        <p:sp>
          <p:nvSpPr>
            <p:cNvPr id="15" name="Arc 22"/>
            <p:cNvSpPr>
              <a:spLocks/>
            </p:cNvSpPr>
            <p:nvPr/>
          </p:nvSpPr>
          <p:spPr bwMode="auto">
            <a:xfrm>
              <a:off x="2257" y="1968"/>
              <a:ext cx="240" cy="672"/>
            </a:xfrm>
            <a:custGeom>
              <a:avLst/>
              <a:gdLst>
                <a:gd name="T0" fmla="*/ 3 w 21600"/>
                <a:gd name="T1" fmla="*/ 21 h 21600"/>
                <a:gd name="T2" fmla="*/ 0 w 21600"/>
                <a:gd name="T3" fmla="*/ 0 h 21600"/>
                <a:gd name="T4" fmla="*/ 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FFFF"/>
              </a:solidFill>
              <a:round/>
              <a:headEnd type="none" w="sm" len="sm"/>
              <a:tailEnd type="stealth" w="med" len="lg"/>
            </a:ln>
          </p:spPr>
          <p:txBody>
            <a:bodyPr/>
            <a:lstStyle/>
            <a:p>
              <a:endParaRPr lang="en-US"/>
            </a:p>
          </p:txBody>
        </p:sp>
        <p:sp>
          <p:nvSpPr>
            <p:cNvPr id="16" name="Arc 23"/>
            <p:cNvSpPr>
              <a:spLocks/>
            </p:cNvSpPr>
            <p:nvPr/>
          </p:nvSpPr>
          <p:spPr bwMode="auto">
            <a:xfrm>
              <a:off x="3264" y="1968"/>
              <a:ext cx="240" cy="672"/>
            </a:xfrm>
            <a:custGeom>
              <a:avLst/>
              <a:gdLst>
                <a:gd name="T0" fmla="*/ 3 w 21600"/>
                <a:gd name="T1" fmla="*/ 0 h 21600"/>
                <a:gd name="T2" fmla="*/ 0 w 21600"/>
                <a:gd name="T3" fmla="*/ 2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FFFF"/>
              </a:solidFill>
              <a:round/>
              <a:headEnd type="stealth" w="med" len="lg"/>
              <a:tailEnd type="none" w="sm" len="sm"/>
            </a:ln>
          </p:spPr>
          <p:txBody>
            <a:bodyPr/>
            <a:lstStyle/>
            <a:p>
              <a:endParaRPr lang="en-US"/>
            </a:p>
          </p:txBody>
        </p:sp>
      </p:grpSp>
      <p:sp>
        <p:nvSpPr>
          <p:cNvPr id="17" name="Freeform 24"/>
          <p:cNvSpPr>
            <a:spLocks/>
          </p:cNvSpPr>
          <p:nvPr/>
        </p:nvSpPr>
        <p:spPr bwMode="auto">
          <a:xfrm>
            <a:off x="3962400" y="3276600"/>
            <a:ext cx="898525" cy="134938"/>
          </a:xfrm>
          <a:custGeom>
            <a:avLst/>
            <a:gdLst>
              <a:gd name="T0" fmla="*/ 0 w 961"/>
              <a:gd name="T1" fmla="*/ 67934 h 145"/>
              <a:gd name="T2" fmla="*/ 505829 w 961"/>
              <a:gd name="T3" fmla="*/ 0 h 145"/>
              <a:gd name="T4" fmla="*/ 462820 w 961"/>
              <a:gd name="T5" fmla="*/ 93991 h 145"/>
              <a:gd name="T6" fmla="*/ 897590 w 961"/>
              <a:gd name="T7" fmla="*/ 67934 h 145"/>
              <a:gd name="T8" fmla="*/ 392696 w 961"/>
              <a:gd name="T9" fmla="*/ 134007 h 145"/>
              <a:gd name="T10" fmla="*/ 434770 w 961"/>
              <a:gd name="T11" fmla="*/ 40947 h 145"/>
              <a:gd name="T12" fmla="*/ 0 w 961"/>
              <a:gd name="T13" fmla="*/ 67934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grpSp>
        <p:nvGrpSpPr>
          <p:cNvPr id="18" name="Group 25"/>
          <p:cNvGrpSpPr>
            <a:grpSpLocks/>
          </p:cNvGrpSpPr>
          <p:nvPr/>
        </p:nvGrpSpPr>
        <p:grpSpPr bwMode="auto">
          <a:xfrm>
            <a:off x="4953000" y="3733800"/>
            <a:ext cx="1439863" cy="1746250"/>
            <a:chOff x="3452" y="2308"/>
            <a:chExt cx="1541" cy="1868"/>
          </a:xfrm>
        </p:grpSpPr>
        <p:grpSp>
          <p:nvGrpSpPr>
            <p:cNvPr id="19" name="Group 26"/>
            <p:cNvGrpSpPr>
              <a:grpSpLocks/>
            </p:cNvGrpSpPr>
            <p:nvPr/>
          </p:nvGrpSpPr>
          <p:grpSpPr bwMode="auto">
            <a:xfrm>
              <a:off x="3452" y="2975"/>
              <a:ext cx="1541" cy="1201"/>
              <a:chOff x="3452" y="2975"/>
              <a:chExt cx="1541" cy="1201"/>
            </a:xfrm>
          </p:grpSpPr>
          <p:sp>
            <p:nvSpPr>
              <p:cNvPr id="23" name="Freeform 27"/>
              <p:cNvSpPr>
                <a:spLocks/>
              </p:cNvSpPr>
              <p:nvPr/>
            </p:nvSpPr>
            <p:spPr bwMode="auto">
              <a:xfrm>
                <a:off x="3452" y="2975"/>
                <a:ext cx="1541" cy="1201"/>
              </a:xfrm>
              <a:custGeom>
                <a:avLst/>
                <a:gdLst>
                  <a:gd name="T0" fmla="*/ 247 w 1541"/>
                  <a:gd name="T1" fmla="*/ 945 h 1201"/>
                  <a:gd name="T2" fmla="*/ 299 w 1541"/>
                  <a:gd name="T3" fmla="*/ 1044 h 1201"/>
                  <a:gd name="T4" fmla="*/ 364 w 1541"/>
                  <a:gd name="T5" fmla="*/ 1120 h 1201"/>
                  <a:gd name="T6" fmla="*/ 436 w 1541"/>
                  <a:gd name="T7" fmla="*/ 1174 h 1201"/>
                  <a:gd name="T8" fmla="*/ 513 w 1541"/>
                  <a:gd name="T9" fmla="*/ 1197 h 1201"/>
                  <a:gd name="T10" fmla="*/ 592 w 1541"/>
                  <a:gd name="T11" fmla="*/ 1195 h 1201"/>
                  <a:gd name="T12" fmla="*/ 667 w 1541"/>
                  <a:gd name="T13" fmla="*/ 1164 h 1201"/>
                  <a:gd name="T14" fmla="*/ 739 w 1541"/>
                  <a:gd name="T15" fmla="*/ 1107 h 1201"/>
                  <a:gd name="T16" fmla="*/ 802 w 1541"/>
                  <a:gd name="T17" fmla="*/ 1107 h 1201"/>
                  <a:gd name="T18" fmla="*/ 872 w 1541"/>
                  <a:gd name="T19" fmla="*/ 1164 h 1201"/>
                  <a:gd name="T20" fmla="*/ 949 w 1541"/>
                  <a:gd name="T21" fmla="*/ 1195 h 1201"/>
                  <a:gd name="T22" fmla="*/ 1028 w 1541"/>
                  <a:gd name="T23" fmla="*/ 1197 h 1201"/>
                  <a:gd name="T24" fmla="*/ 1105 w 1541"/>
                  <a:gd name="T25" fmla="*/ 1174 h 1201"/>
                  <a:gd name="T26" fmla="*/ 1177 w 1541"/>
                  <a:gd name="T27" fmla="*/ 1120 h 1201"/>
                  <a:gd name="T28" fmla="*/ 1240 w 1541"/>
                  <a:gd name="T29" fmla="*/ 1044 h 1201"/>
                  <a:gd name="T30" fmla="*/ 1294 w 1541"/>
                  <a:gd name="T31" fmla="*/ 945 h 1201"/>
                  <a:gd name="T32" fmla="*/ 1340 w 1541"/>
                  <a:gd name="T33" fmla="*/ 901 h 1201"/>
                  <a:gd name="T34" fmla="*/ 1396 w 1541"/>
                  <a:gd name="T35" fmla="*/ 894 h 1201"/>
                  <a:gd name="T36" fmla="*/ 1448 w 1541"/>
                  <a:gd name="T37" fmla="*/ 863 h 1201"/>
                  <a:gd name="T38" fmla="*/ 1489 w 1541"/>
                  <a:gd name="T39" fmla="*/ 808 h 1201"/>
                  <a:gd name="T40" fmla="*/ 1522 w 1541"/>
                  <a:gd name="T41" fmla="*/ 732 h 1201"/>
                  <a:gd name="T42" fmla="*/ 1538 w 1541"/>
                  <a:gd name="T43" fmla="*/ 646 h 1201"/>
                  <a:gd name="T44" fmla="*/ 1538 w 1541"/>
                  <a:gd name="T45" fmla="*/ 555 h 1201"/>
                  <a:gd name="T46" fmla="*/ 1522 w 1541"/>
                  <a:gd name="T47" fmla="*/ 467 h 1201"/>
                  <a:gd name="T48" fmla="*/ 1489 w 1541"/>
                  <a:gd name="T49" fmla="*/ 393 h 1201"/>
                  <a:gd name="T50" fmla="*/ 1448 w 1541"/>
                  <a:gd name="T51" fmla="*/ 338 h 1201"/>
                  <a:gd name="T52" fmla="*/ 1396 w 1541"/>
                  <a:gd name="T53" fmla="*/ 305 h 1201"/>
                  <a:gd name="T54" fmla="*/ 1340 w 1541"/>
                  <a:gd name="T55" fmla="*/ 301 h 1201"/>
                  <a:gd name="T56" fmla="*/ 1294 w 1541"/>
                  <a:gd name="T57" fmla="*/ 254 h 1201"/>
                  <a:gd name="T58" fmla="*/ 1240 w 1541"/>
                  <a:gd name="T59" fmla="*/ 157 h 1201"/>
                  <a:gd name="T60" fmla="*/ 1177 w 1541"/>
                  <a:gd name="T61" fmla="*/ 80 h 1201"/>
                  <a:gd name="T62" fmla="*/ 1105 w 1541"/>
                  <a:gd name="T63" fmla="*/ 27 h 1201"/>
                  <a:gd name="T64" fmla="*/ 1028 w 1541"/>
                  <a:gd name="T65" fmla="*/ 2 h 1201"/>
                  <a:gd name="T66" fmla="*/ 949 w 1541"/>
                  <a:gd name="T67" fmla="*/ 6 h 1201"/>
                  <a:gd name="T68" fmla="*/ 872 w 1541"/>
                  <a:gd name="T69" fmla="*/ 35 h 1201"/>
                  <a:gd name="T70" fmla="*/ 802 w 1541"/>
                  <a:gd name="T71" fmla="*/ 94 h 1201"/>
                  <a:gd name="T72" fmla="*/ 739 w 1541"/>
                  <a:gd name="T73" fmla="*/ 94 h 1201"/>
                  <a:gd name="T74" fmla="*/ 667 w 1541"/>
                  <a:gd name="T75" fmla="*/ 35 h 1201"/>
                  <a:gd name="T76" fmla="*/ 592 w 1541"/>
                  <a:gd name="T77" fmla="*/ 6 h 1201"/>
                  <a:gd name="T78" fmla="*/ 513 w 1541"/>
                  <a:gd name="T79" fmla="*/ 2 h 1201"/>
                  <a:gd name="T80" fmla="*/ 436 w 1541"/>
                  <a:gd name="T81" fmla="*/ 27 h 1201"/>
                  <a:gd name="T82" fmla="*/ 364 w 1541"/>
                  <a:gd name="T83" fmla="*/ 80 h 1201"/>
                  <a:gd name="T84" fmla="*/ 299 w 1541"/>
                  <a:gd name="T85" fmla="*/ 157 h 1201"/>
                  <a:gd name="T86" fmla="*/ 247 w 1541"/>
                  <a:gd name="T87" fmla="*/ 254 h 1201"/>
                  <a:gd name="T88" fmla="*/ 201 w 1541"/>
                  <a:gd name="T89" fmla="*/ 301 h 1201"/>
                  <a:gd name="T90" fmla="*/ 145 w 1541"/>
                  <a:gd name="T91" fmla="*/ 305 h 1201"/>
                  <a:gd name="T92" fmla="*/ 93 w 1541"/>
                  <a:gd name="T93" fmla="*/ 338 h 1201"/>
                  <a:gd name="T94" fmla="*/ 50 w 1541"/>
                  <a:gd name="T95" fmla="*/ 393 h 1201"/>
                  <a:gd name="T96" fmla="*/ 19 w 1541"/>
                  <a:gd name="T97" fmla="*/ 467 h 1201"/>
                  <a:gd name="T98" fmla="*/ 3 w 1541"/>
                  <a:gd name="T99" fmla="*/ 555 h 1201"/>
                  <a:gd name="T100" fmla="*/ 3 w 1541"/>
                  <a:gd name="T101" fmla="*/ 646 h 1201"/>
                  <a:gd name="T102" fmla="*/ 19 w 1541"/>
                  <a:gd name="T103" fmla="*/ 732 h 1201"/>
                  <a:gd name="T104" fmla="*/ 50 w 1541"/>
                  <a:gd name="T105" fmla="*/ 808 h 1201"/>
                  <a:gd name="T106" fmla="*/ 93 w 1541"/>
                  <a:gd name="T107" fmla="*/ 863 h 1201"/>
                  <a:gd name="T108" fmla="*/ 145 w 1541"/>
                  <a:gd name="T109" fmla="*/ 894 h 1201"/>
                  <a:gd name="T110" fmla="*/ 201 w 1541"/>
                  <a:gd name="T111" fmla="*/ 901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a:tailEnd/>
              </a:ln>
            </p:spPr>
            <p:txBody>
              <a:bodyPr/>
              <a:lstStyle/>
              <a:p>
                <a:endParaRPr lang="en-US"/>
              </a:p>
            </p:txBody>
          </p:sp>
          <p:sp>
            <p:nvSpPr>
              <p:cNvPr id="24" name="Rectangle 28"/>
              <p:cNvSpPr>
                <a:spLocks noChangeArrowheads="1"/>
              </p:cNvSpPr>
              <p:nvPr/>
            </p:nvSpPr>
            <p:spPr bwMode="auto">
              <a:xfrm>
                <a:off x="3734" y="3396"/>
                <a:ext cx="1115" cy="36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FFFF00"/>
                    </a:solidFill>
                    <a:latin typeface="Times New Roman" pitchFamily="18" charset="0"/>
                  </a:rPr>
                  <a:t>Network3</a:t>
                </a:r>
              </a:p>
            </p:txBody>
          </p:sp>
        </p:grpSp>
        <p:sp>
          <p:nvSpPr>
            <p:cNvPr id="20" name="Rectangle 29"/>
            <p:cNvSpPr>
              <a:spLocks noChangeArrowheads="1"/>
            </p:cNvSpPr>
            <p:nvPr/>
          </p:nvSpPr>
          <p:spPr bwMode="auto">
            <a:xfrm>
              <a:off x="4372" y="2884"/>
              <a:ext cx="184"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1" name="Rectangle 30"/>
            <p:cNvSpPr>
              <a:spLocks noChangeArrowheads="1"/>
            </p:cNvSpPr>
            <p:nvPr/>
          </p:nvSpPr>
          <p:spPr bwMode="auto">
            <a:xfrm>
              <a:off x="4372" y="2308"/>
              <a:ext cx="184"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2" name="Line 31"/>
            <p:cNvSpPr>
              <a:spLocks noChangeShapeType="1"/>
            </p:cNvSpPr>
            <p:nvPr/>
          </p:nvSpPr>
          <p:spPr bwMode="auto">
            <a:xfrm flipV="1">
              <a:off x="4464" y="2544"/>
              <a:ext cx="0" cy="336"/>
            </a:xfrm>
            <a:prstGeom prst="line">
              <a:avLst/>
            </a:prstGeom>
            <a:noFill/>
            <a:ln w="25400">
              <a:solidFill>
                <a:srgbClr val="FF0033"/>
              </a:solidFill>
              <a:round/>
              <a:headEnd type="none" w="sm" len="sm"/>
              <a:tailEnd type="none" w="sm" len="sm"/>
            </a:ln>
          </p:spPr>
          <p:txBody>
            <a:bodyPr/>
            <a:lstStyle/>
            <a:p>
              <a:endParaRPr lang="en-US"/>
            </a:p>
          </p:txBody>
        </p:sp>
      </p:grpSp>
    </p:spTree>
    <p:extLst>
      <p:ext uri="{BB962C8B-B14F-4D97-AF65-F5344CB8AC3E}">
        <p14:creationId xmlns:p14="http://schemas.microsoft.com/office/powerpoint/2010/main" xmlns="" val="28086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ox(ou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ou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ou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dissolv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a:xfrm>
            <a:off x="457200" y="152400"/>
            <a:ext cx="8229600" cy="972344"/>
          </a:xfrm>
        </p:spPr>
        <p:txBody>
          <a:bodyPr lIns="92075" tIns="46038" rIns="92075" bIns="46038"/>
          <a:lstStyle/>
          <a:p>
            <a:pPr eaLnBrk="1" hangingPunct="1">
              <a:defRPr/>
            </a:pPr>
            <a:r>
              <a:rPr lang="en-US" dirty="0">
                <a:solidFill>
                  <a:schemeClr val="tx2"/>
                </a:solidFill>
                <a:latin typeface="arialdings)"/>
              </a:rPr>
              <a:t>The Internet</a:t>
            </a:r>
          </a:p>
        </p:txBody>
      </p:sp>
      <p:sp>
        <p:nvSpPr>
          <p:cNvPr id="3" name="Rectangle 40"/>
          <p:cNvSpPr txBox="1">
            <a:spLocks noChangeArrowheads="1"/>
          </p:cNvSpPr>
          <p:nvPr/>
        </p:nvSpPr>
        <p:spPr>
          <a:xfrm>
            <a:off x="351826" y="1124744"/>
            <a:ext cx="8635305"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rPr>
              <a:t>The largest internetwork (network of networks) in the world</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600" dirty="0"/>
              <a:t>The first packet switching network and predecessor to today’s Internet was the Advanced Research Projects Agency Network (ARPANET), which came to life in 1969 by connecting mainframe computers at four locations. </a:t>
            </a:r>
          </a:p>
        </p:txBody>
      </p:sp>
      <p:grpSp>
        <p:nvGrpSpPr>
          <p:cNvPr id="4" name="Group 24"/>
          <p:cNvGrpSpPr>
            <a:grpSpLocks/>
          </p:cNvGrpSpPr>
          <p:nvPr/>
        </p:nvGrpSpPr>
        <p:grpSpPr bwMode="auto">
          <a:xfrm>
            <a:off x="3962400" y="5618921"/>
            <a:ext cx="1676400" cy="1143000"/>
            <a:chOff x="96" y="1440"/>
            <a:chExt cx="1056" cy="720"/>
          </a:xfrm>
        </p:grpSpPr>
        <p:sp>
          <p:nvSpPr>
            <p:cNvPr id="5" name="Freeform 25"/>
            <p:cNvSpPr>
              <a:spLocks/>
            </p:cNvSpPr>
            <p:nvPr/>
          </p:nvSpPr>
          <p:spPr bwMode="auto">
            <a:xfrm>
              <a:off x="96" y="1440"/>
              <a:ext cx="1056" cy="720"/>
            </a:xfrm>
            <a:custGeom>
              <a:avLst/>
              <a:gdLst/>
              <a:ahLst/>
              <a:cxnLst>
                <a:cxn ang="0">
                  <a:pos x="247" y="945"/>
                </a:cxn>
                <a:cxn ang="0">
                  <a:pos x="299" y="1044"/>
                </a:cxn>
                <a:cxn ang="0">
                  <a:pos x="364" y="1120"/>
                </a:cxn>
                <a:cxn ang="0">
                  <a:pos x="436" y="1174"/>
                </a:cxn>
                <a:cxn ang="0">
                  <a:pos x="513" y="1197"/>
                </a:cxn>
                <a:cxn ang="0">
                  <a:pos x="592" y="1195"/>
                </a:cxn>
                <a:cxn ang="0">
                  <a:pos x="667" y="1164"/>
                </a:cxn>
                <a:cxn ang="0">
                  <a:pos x="739" y="1107"/>
                </a:cxn>
                <a:cxn ang="0">
                  <a:pos x="802" y="1107"/>
                </a:cxn>
                <a:cxn ang="0">
                  <a:pos x="872" y="1164"/>
                </a:cxn>
                <a:cxn ang="0">
                  <a:pos x="949" y="1195"/>
                </a:cxn>
                <a:cxn ang="0">
                  <a:pos x="1028" y="1197"/>
                </a:cxn>
                <a:cxn ang="0">
                  <a:pos x="1105" y="1174"/>
                </a:cxn>
                <a:cxn ang="0">
                  <a:pos x="1177" y="1120"/>
                </a:cxn>
                <a:cxn ang="0">
                  <a:pos x="1240" y="1044"/>
                </a:cxn>
                <a:cxn ang="0">
                  <a:pos x="1294" y="945"/>
                </a:cxn>
                <a:cxn ang="0">
                  <a:pos x="1340" y="901"/>
                </a:cxn>
                <a:cxn ang="0">
                  <a:pos x="1396" y="894"/>
                </a:cxn>
                <a:cxn ang="0">
                  <a:pos x="1448" y="863"/>
                </a:cxn>
                <a:cxn ang="0">
                  <a:pos x="1489" y="808"/>
                </a:cxn>
                <a:cxn ang="0">
                  <a:pos x="1522" y="732"/>
                </a:cxn>
                <a:cxn ang="0">
                  <a:pos x="1538" y="646"/>
                </a:cxn>
                <a:cxn ang="0">
                  <a:pos x="1538" y="555"/>
                </a:cxn>
                <a:cxn ang="0">
                  <a:pos x="1522" y="467"/>
                </a:cxn>
                <a:cxn ang="0">
                  <a:pos x="1489" y="393"/>
                </a:cxn>
                <a:cxn ang="0">
                  <a:pos x="1448" y="338"/>
                </a:cxn>
                <a:cxn ang="0">
                  <a:pos x="1396" y="305"/>
                </a:cxn>
                <a:cxn ang="0">
                  <a:pos x="1340" y="301"/>
                </a:cxn>
                <a:cxn ang="0">
                  <a:pos x="1294" y="254"/>
                </a:cxn>
                <a:cxn ang="0">
                  <a:pos x="1240" y="157"/>
                </a:cxn>
                <a:cxn ang="0">
                  <a:pos x="1177" y="80"/>
                </a:cxn>
                <a:cxn ang="0">
                  <a:pos x="1105" y="27"/>
                </a:cxn>
                <a:cxn ang="0">
                  <a:pos x="1028" y="2"/>
                </a:cxn>
                <a:cxn ang="0">
                  <a:pos x="949" y="6"/>
                </a:cxn>
                <a:cxn ang="0">
                  <a:pos x="872" y="35"/>
                </a:cxn>
                <a:cxn ang="0">
                  <a:pos x="802" y="94"/>
                </a:cxn>
                <a:cxn ang="0">
                  <a:pos x="739" y="94"/>
                </a:cxn>
                <a:cxn ang="0">
                  <a:pos x="667" y="35"/>
                </a:cxn>
                <a:cxn ang="0">
                  <a:pos x="592" y="6"/>
                </a:cxn>
                <a:cxn ang="0">
                  <a:pos x="513" y="2"/>
                </a:cxn>
                <a:cxn ang="0">
                  <a:pos x="436" y="27"/>
                </a:cxn>
                <a:cxn ang="0">
                  <a:pos x="364" y="80"/>
                </a:cxn>
                <a:cxn ang="0">
                  <a:pos x="299" y="157"/>
                </a:cxn>
                <a:cxn ang="0">
                  <a:pos x="247" y="254"/>
                </a:cxn>
                <a:cxn ang="0">
                  <a:pos x="201" y="301"/>
                </a:cxn>
                <a:cxn ang="0">
                  <a:pos x="145" y="305"/>
                </a:cxn>
                <a:cxn ang="0">
                  <a:pos x="93" y="338"/>
                </a:cxn>
                <a:cxn ang="0">
                  <a:pos x="50" y="393"/>
                </a:cxn>
                <a:cxn ang="0">
                  <a:pos x="19" y="467"/>
                </a:cxn>
                <a:cxn ang="0">
                  <a:pos x="3" y="555"/>
                </a:cxn>
                <a:cxn ang="0">
                  <a:pos x="3" y="646"/>
                </a:cxn>
                <a:cxn ang="0">
                  <a:pos x="19" y="732"/>
                </a:cxn>
                <a:cxn ang="0">
                  <a:pos x="50" y="808"/>
                </a:cxn>
                <a:cxn ang="0">
                  <a:pos x="93" y="863"/>
                </a:cxn>
                <a:cxn ang="0">
                  <a:pos x="145" y="894"/>
                </a:cxn>
                <a:cxn ang="0">
                  <a:pos x="201" y="901"/>
                </a:cxn>
              </a:cxnLst>
              <a:rect l="0" t="0" r="r" b="b"/>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chemeClr val="accent2"/>
                </a:gs>
                <a:gs pos="100000">
                  <a:schemeClr val="accent2">
                    <a:gamma/>
                    <a:shade val="0"/>
                    <a:invGamma/>
                  </a:schemeClr>
                </a:gs>
              </a:gsLst>
              <a:lin ang="2700000" scaled="1"/>
            </a:gradFill>
            <a:ln w="25400" cap="rnd" cmpd="sng">
              <a:solidFill>
                <a:srgbClr val="FFFFFF"/>
              </a:solidFill>
              <a:prstDash val="solid"/>
              <a:round/>
              <a:headEnd/>
              <a:tailEnd/>
            </a:ln>
            <a:effectLst/>
          </p:spPr>
          <p:txBody>
            <a:bodyPr/>
            <a:lstStyle/>
            <a:p>
              <a:pPr>
                <a:defRPr/>
              </a:pPr>
              <a:endParaRPr lang="en-US"/>
            </a:p>
          </p:txBody>
        </p:sp>
        <p:sp>
          <p:nvSpPr>
            <p:cNvPr id="6" name="Text Box 26"/>
            <p:cNvSpPr txBox="1">
              <a:spLocks noChangeArrowheads="1"/>
            </p:cNvSpPr>
            <p:nvPr/>
          </p:nvSpPr>
          <p:spPr bwMode="auto">
            <a:xfrm>
              <a:off x="96" y="1680"/>
              <a:ext cx="1056"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UCLA</a:t>
              </a:r>
            </a:p>
          </p:txBody>
        </p:sp>
      </p:grpSp>
      <p:grpSp>
        <p:nvGrpSpPr>
          <p:cNvPr id="7" name="Group 27"/>
          <p:cNvGrpSpPr>
            <a:grpSpLocks/>
          </p:cNvGrpSpPr>
          <p:nvPr/>
        </p:nvGrpSpPr>
        <p:grpSpPr bwMode="auto">
          <a:xfrm>
            <a:off x="3886200" y="3561521"/>
            <a:ext cx="1676400" cy="1143000"/>
            <a:chOff x="144" y="2208"/>
            <a:chExt cx="1056" cy="720"/>
          </a:xfrm>
        </p:grpSpPr>
        <p:sp>
          <p:nvSpPr>
            <p:cNvPr id="8" name="Freeform 28"/>
            <p:cNvSpPr>
              <a:spLocks/>
            </p:cNvSpPr>
            <p:nvPr/>
          </p:nvSpPr>
          <p:spPr bwMode="auto">
            <a:xfrm>
              <a:off x="144" y="2208"/>
              <a:ext cx="1056" cy="720"/>
            </a:xfrm>
            <a:custGeom>
              <a:avLst/>
              <a:gdLst>
                <a:gd name="T0" fmla="*/ 169 w 1541"/>
                <a:gd name="T1" fmla="*/ 567 h 1201"/>
                <a:gd name="T2" fmla="*/ 205 w 1541"/>
                <a:gd name="T3" fmla="*/ 626 h 1201"/>
                <a:gd name="T4" fmla="*/ 249 w 1541"/>
                <a:gd name="T5" fmla="*/ 671 h 1201"/>
                <a:gd name="T6" fmla="*/ 299 w 1541"/>
                <a:gd name="T7" fmla="*/ 704 h 1201"/>
                <a:gd name="T8" fmla="*/ 352 w 1541"/>
                <a:gd name="T9" fmla="*/ 718 h 1201"/>
                <a:gd name="T10" fmla="*/ 406 w 1541"/>
                <a:gd name="T11" fmla="*/ 716 h 1201"/>
                <a:gd name="T12" fmla="*/ 457 w 1541"/>
                <a:gd name="T13" fmla="*/ 698 h 1201"/>
                <a:gd name="T14" fmla="*/ 506 w 1541"/>
                <a:gd name="T15" fmla="*/ 664 h 1201"/>
                <a:gd name="T16" fmla="*/ 550 w 1541"/>
                <a:gd name="T17" fmla="*/ 664 h 1201"/>
                <a:gd name="T18" fmla="*/ 598 w 1541"/>
                <a:gd name="T19" fmla="*/ 698 h 1201"/>
                <a:gd name="T20" fmla="*/ 650 w 1541"/>
                <a:gd name="T21" fmla="*/ 716 h 1201"/>
                <a:gd name="T22" fmla="*/ 704 w 1541"/>
                <a:gd name="T23" fmla="*/ 718 h 1201"/>
                <a:gd name="T24" fmla="*/ 757 w 1541"/>
                <a:gd name="T25" fmla="*/ 704 h 1201"/>
                <a:gd name="T26" fmla="*/ 807 w 1541"/>
                <a:gd name="T27" fmla="*/ 671 h 1201"/>
                <a:gd name="T28" fmla="*/ 850 w 1541"/>
                <a:gd name="T29" fmla="*/ 626 h 1201"/>
                <a:gd name="T30" fmla="*/ 887 w 1541"/>
                <a:gd name="T31" fmla="*/ 567 h 1201"/>
                <a:gd name="T32" fmla="*/ 918 w 1541"/>
                <a:gd name="T33" fmla="*/ 540 h 1201"/>
                <a:gd name="T34" fmla="*/ 957 w 1541"/>
                <a:gd name="T35" fmla="*/ 536 h 1201"/>
                <a:gd name="T36" fmla="*/ 992 w 1541"/>
                <a:gd name="T37" fmla="*/ 517 h 1201"/>
                <a:gd name="T38" fmla="*/ 1020 w 1541"/>
                <a:gd name="T39" fmla="*/ 484 h 1201"/>
                <a:gd name="T40" fmla="*/ 1043 w 1541"/>
                <a:gd name="T41" fmla="*/ 439 h 1201"/>
                <a:gd name="T42" fmla="*/ 1054 w 1541"/>
                <a:gd name="T43" fmla="*/ 387 h 1201"/>
                <a:gd name="T44" fmla="*/ 1054 w 1541"/>
                <a:gd name="T45" fmla="*/ 333 h 1201"/>
                <a:gd name="T46" fmla="*/ 1043 w 1541"/>
                <a:gd name="T47" fmla="*/ 280 h 1201"/>
                <a:gd name="T48" fmla="*/ 1020 w 1541"/>
                <a:gd name="T49" fmla="*/ 236 h 1201"/>
                <a:gd name="T50" fmla="*/ 992 w 1541"/>
                <a:gd name="T51" fmla="*/ 203 h 1201"/>
                <a:gd name="T52" fmla="*/ 957 w 1541"/>
                <a:gd name="T53" fmla="*/ 183 h 1201"/>
                <a:gd name="T54" fmla="*/ 918 w 1541"/>
                <a:gd name="T55" fmla="*/ 180 h 1201"/>
                <a:gd name="T56" fmla="*/ 887 w 1541"/>
                <a:gd name="T57" fmla="*/ 152 h 1201"/>
                <a:gd name="T58" fmla="*/ 850 w 1541"/>
                <a:gd name="T59" fmla="*/ 94 h 1201"/>
                <a:gd name="T60" fmla="*/ 807 w 1541"/>
                <a:gd name="T61" fmla="*/ 48 h 1201"/>
                <a:gd name="T62" fmla="*/ 757 w 1541"/>
                <a:gd name="T63" fmla="*/ 16 h 1201"/>
                <a:gd name="T64" fmla="*/ 704 w 1541"/>
                <a:gd name="T65" fmla="*/ 1 h 1201"/>
                <a:gd name="T66" fmla="*/ 650 w 1541"/>
                <a:gd name="T67" fmla="*/ 4 h 1201"/>
                <a:gd name="T68" fmla="*/ 598 w 1541"/>
                <a:gd name="T69" fmla="*/ 21 h 1201"/>
                <a:gd name="T70" fmla="*/ 550 w 1541"/>
                <a:gd name="T71" fmla="*/ 56 h 1201"/>
                <a:gd name="T72" fmla="*/ 506 w 1541"/>
                <a:gd name="T73" fmla="*/ 56 h 1201"/>
                <a:gd name="T74" fmla="*/ 457 w 1541"/>
                <a:gd name="T75" fmla="*/ 21 h 1201"/>
                <a:gd name="T76" fmla="*/ 406 w 1541"/>
                <a:gd name="T77" fmla="*/ 4 h 1201"/>
                <a:gd name="T78" fmla="*/ 352 w 1541"/>
                <a:gd name="T79" fmla="*/ 1 h 1201"/>
                <a:gd name="T80" fmla="*/ 299 w 1541"/>
                <a:gd name="T81" fmla="*/ 16 h 1201"/>
                <a:gd name="T82" fmla="*/ 249 w 1541"/>
                <a:gd name="T83" fmla="*/ 48 h 1201"/>
                <a:gd name="T84" fmla="*/ 205 w 1541"/>
                <a:gd name="T85" fmla="*/ 94 h 1201"/>
                <a:gd name="T86" fmla="*/ 169 w 1541"/>
                <a:gd name="T87" fmla="*/ 152 h 1201"/>
                <a:gd name="T88" fmla="*/ 138 w 1541"/>
                <a:gd name="T89" fmla="*/ 180 h 1201"/>
                <a:gd name="T90" fmla="*/ 99 w 1541"/>
                <a:gd name="T91" fmla="*/ 183 h 1201"/>
                <a:gd name="T92" fmla="*/ 64 w 1541"/>
                <a:gd name="T93" fmla="*/ 203 h 1201"/>
                <a:gd name="T94" fmla="*/ 34 w 1541"/>
                <a:gd name="T95" fmla="*/ 236 h 1201"/>
                <a:gd name="T96" fmla="*/ 13 w 1541"/>
                <a:gd name="T97" fmla="*/ 280 h 1201"/>
                <a:gd name="T98" fmla="*/ 2 w 1541"/>
                <a:gd name="T99" fmla="*/ 333 h 1201"/>
                <a:gd name="T100" fmla="*/ 2 w 1541"/>
                <a:gd name="T101" fmla="*/ 387 h 1201"/>
                <a:gd name="T102" fmla="*/ 13 w 1541"/>
                <a:gd name="T103" fmla="*/ 439 h 1201"/>
                <a:gd name="T104" fmla="*/ 34 w 1541"/>
                <a:gd name="T105" fmla="*/ 484 h 1201"/>
                <a:gd name="T106" fmla="*/ 64 w 1541"/>
                <a:gd name="T107" fmla="*/ 517 h 1201"/>
                <a:gd name="T108" fmla="*/ 99 w 1541"/>
                <a:gd name="T109" fmla="*/ 536 h 1201"/>
                <a:gd name="T110" fmla="*/ 138 w 1541"/>
                <a:gd name="T111" fmla="*/ 540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9933FF"/>
                </a:gs>
                <a:gs pos="100000">
                  <a:srgbClr val="2E0F4C"/>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9" name="Text Box 29"/>
            <p:cNvSpPr txBox="1">
              <a:spLocks noChangeArrowheads="1"/>
            </p:cNvSpPr>
            <p:nvPr/>
          </p:nvSpPr>
          <p:spPr bwMode="auto">
            <a:xfrm>
              <a:off x="144" y="2448"/>
              <a:ext cx="1056" cy="231"/>
            </a:xfrm>
            <a:prstGeom prst="rect">
              <a:avLst/>
            </a:prstGeom>
            <a:noFill/>
            <a:ln w="12700" algn="ctr">
              <a:noFill/>
              <a:miter lim="800000"/>
              <a:headEnd/>
              <a:tailEnd/>
            </a:ln>
          </p:spPr>
          <p:txBody>
            <a:bodyPr>
              <a:spAutoFit/>
            </a:bodyPr>
            <a:lstStyle/>
            <a:p>
              <a:pPr algn="ctr"/>
              <a:r>
                <a:rPr lang="en-US" dirty="0">
                  <a:latin typeface="Times New Roman" pitchFamily="18" charset="0"/>
                  <a:cs typeface="Times New Roman" pitchFamily="18" charset="0"/>
                </a:rPr>
                <a:t>Stanford</a:t>
              </a:r>
            </a:p>
          </p:txBody>
        </p:sp>
      </p:grpSp>
      <p:grpSp>
        <p:nvGrpSpPr>
          <p:cNvPr id="10" name="Group 30"/>
          <p:cNvGrpSpPr>
            <a:grpSpLocks/>
          </p:cNvGrpSpPr>
          <p:nvPr/>
        </p:nvGrpSpPr>
        <p:grpSpPr bwMode="auto">
          <a:xfrm>
            <a:off x="1676400" y="4628321"/>
            <a:ext cx="1981200" cy="1295400"/>
            <a:chOff x="768" y="3120"/>
            <a:chExt cx="1248" cy="816"/>
          </a:xfrm>
        </p:grpSpPr>
        <p:sp>
          <p:nvSpPr>
            <p:cNvPr id="11" name="Freeform 31"/>
            <p:cNvSpPr>
              <a:spLocks/>
            </p:cNvSpPr>
            <p:nvPr/>
          </p:nvSpPr>
          <p:spPr bwMode="auto">
            <a:xfrm>
              <a:off x="816" y="3120"/>
              <a:ext cx="1200" cy="816"/>
            </a:xfrm>
            <a:custGeom>
              <a:avLst/>
              <a:gdLst>
                <a:gd name="T0" fmla="*/ 192 w 1541"/>
                <a:gd name="T1" fmla="*/ 642 h 1201"/>
                <a:gd name="T2" fmla="*/ 233 w 1541"/>
                <a:gd name="T3" fmla="*/ 709 h 1201"/>
                <a:gd name="T4" fmla="*/ 283 w 1541"/>
                <a:gd name="T5" fmla="*/ 761 h 1201"/>
                <a:gd name="T6" fmla="*/ 340 w 1541"/>
                <a:gd name="T7" fmla="*/ 798 h 1201"/>
                <a:gd name="T8" fmla="*/ 399 w 1541"/>
                <a:gd name="T9" fmla="*/ 813 h 1201"/>
                <a:gd name="T10" fmla="*/ 461 w 1541"/>
                <a:gd name="T11" fmla="*/ 812 h 1201"/>
                <a:gd name="T12" fmla="*/ 519 w 1541"/>
                <a:gd name="T13" fmla="*/ 791 h 1201"/>
                <a:gd name="T14" fmla="*/ 575 w 1541"/>
                <a:gd name="T15" fmla="*/ 752 h 1201"/>
                <a:gd name="T16" fmla="*/ 625 w 1541"/>
                <a:gd name="T17" fmla="*/ 752 h 1201"/>
                <a:gd name="T18" fmla="*/ 679 w 1541"/>
                <a:gd name="T19" fmla="*/ 791 h 1201"/>
                <a:gd name="T20" fmla="*/ 739 w 1541"/>
                <a:gd name="T21" fmla="*/ 812 h 1201"/>
                <a:gd name="T22" fmla="*/ 801 w 1541"/>
                <a:gd name="T23" fmla="*/ 813 h 1201"/>
                <a:gd name="T24" fmla="*/ 860 w 1541"/>
                <a:gd name="T25" fmla="*/ 798 h 1201"/>
                <a:gd name="T26" fmla="*/ 917 w 1541"/>
                <a:gd name="T27" fmla="*/ 761 h 1201"/>
                <a:gd name="T28" fmla="*/ 966 w 1541"/>
                <a:gd name="T29" fmla="*/ 709 h 1201"/>
                <a:gd name="T30" fmla="*/ 1008 w 1541"/>
                <a:gd name="T31" fmla="*/ 642 h 1201"/>
                <a:gd name="T32" fmla="*/ 1043 w 1541"/>
                <a:gd name="T33" fmla="*/ 612 h 1201"/>
                <a:gd name="T34" fmla="*/ 1087 w 1541"/>
                <a:gd name="T35" fmla="*/ 607 h 1201"/>
                <a:gd name="T36" fmla="*/ 1128 w 1541"/>
                <a:gd name="T37" fmla="*/ 586 h 1201"/>
                <a:gd name="T38" fmla="*/ 1160 w 1541"/>
                <a:gd name="T39" fmla="*/ 549 h 1201"/>
                <a:gd name="T40" fmla="*/ 1185 w 1541"/>
                <a:gd name="T41" fmla="*/ 497 h 1201"/>
                <a:gd name="T42" fmla="*/ 1198 w 1541"/>
                <a:gd name="T43" fmla="*/ 439 h 1201"/>
                <a:gd name="T44" fmla="*/ 1198 w 1541"/>
                <a:gd name="T45" fmla="*/ 377 h 1201"/>
                <a:gd name="T46" fmla="*/ 1185 w 1541"/>
                <a:gd name="T47" fmla="*/ 317 h 1201"/>
                <a:gd name="T48" fmla="*/ 1160 w 1541"/>
                <a:gd name="T49" fmla="*/ 267 h 1201"/>
                <a:gd name="T50" fmla="*/ 1128 w 1541"/>
                <a:gd name="T51" fmla="*/ 230 h 1201"/>
                <a:gd name="T52" fmla="*/ 1087 w 1541"/>
                <a:gd name="T53" fmla="*/ 207 h 1201"/>
                <a:gd name="T54" fmla="*/ 1043 w 1541"/>
                <a:gd name="T55" fmla="*/ 205 h 1201"/>
                <a:gd name="T56" fmla="*/ 1008 w 1541"/>
                <a:gd name="T57" fmla="*/ 173 h 1201"/>
                <a:gd name="T58" fmla="*/ 966 w 1541"/>
                <a:gd name="T59" fmla="*/ 107 h 1201"/>
                <a:gd name="T60" fmla="*/ 917 w 1541"/>
                <a:gd name="T61" fmla="*/ 54 h 1201"/>
                <a:gd name="T62" fmla="*/ 860 w 1541"/>
                <a:gd name="T63" fmla="*/ 18 h 1201"/>
                <a:gd name="T64" fmla="*/ 801 w 1541"/>
                <a:gd name="T65" fmla="*/ 1 h 1201"/>
                <a:gd name="T66" fmla="*/ 739 w 1541"/>
                <a:gd name="T67" fmla="*/ 4 h 1201"/>
                <a:gd name="T68" fmla="*/ 679 w 1541"/>
                <a:gd name="T69" fmla="*/ 24 h 1201"/>
                <a:gd name="T70" fmla="*/ 625 w 1541"/>
                <a:gd name="T71" fmla="*/ 64 h 1201"/>
                <a:gd name="T72" fmla="*/ 575 w 1541"/>
                <a:gd name="T73" fmla="*/ 64 h 1201"/>
                <a:gd name="T74" fmla="*/ 519 w 1541"/>
                <a:gd name="T75" fmla="*/ 24 h 1201"/>
                <a:gd name="T76" fmla="*/ 461 w 1541"/>
                <a:gd name="T77" fmla="*/ 4 h 1201"/>
                <a:gd name="T78" fmla="*/ 399 w 1541"/>
                <a:gd name="T79" fmla="*/ 1 h 1201"/>
                <a:gd name="T80" fmla="*/ 340 w 1541"/>
                <a:gd name="T81" fmla="*/ 18 h 1201"/>
                <a:gd name="T82" fmla="*/ 283 w 1541"/>
                <a:gd name="T83" fmla="*/ 54 h 1201"/>
                <a:gd name="T84" fmla="*/ 233 w 1541"/>
                <a:gd name="T85" fmla="*/ 107 h 1201"/>
                <a:gd name="T86" fmla="*/ 192 w 1541"/>
                <a:gd name="T87" fmla="*/ 173 h 1201"/>
                <a:gd name="T88" fmla="*/ 157 w 1541"/>
                <a:gd name="T89" fmla="*/ 205 h 1201"/>
                <a:gd name="T90" fmla="*/ 113 w 1541"/>
                <a:gd name="T91" fmla="*/ 207 h 1201"/>
                <a:gd name="T92" fmla="*/ 72 w 1541"/>
                <a:gd name="T93" fmla="*/ 230 h 1201"/>
                <a:gd name="T94" fmla="*/ 39 w 1541"/>
                <a:gd name="T95" fmla="*/ 267 h 1201"/>
                <a:gd name="T96" fmla="*/ 15 w 1541"/>
                <a:gd name="T97" fmla="*/ 317 h 1201"/>
                <a:gd name="T98" fmla="*/ 2 w 1541"/>
                <a:gd name="T99" fmla="*/ 377 h 1201"/>
                <a:gd name="T100" fmla="*/ 2 w 1541"/>
                <a:gd name="T101" fmla="*/ 439 h 1201"/>
                <a:gd name="T102" fmla="*/ 15 w 1541"/>
                <a:gd name="T103" fmla="*/ 497 h 1201"/>
                <a:gd name="T104" fmla="*/ 39 w 1541"/>
                <a:gd name="T105" fmla="*/ 549 h 1201"/>
                <a:gd name="T106" fmla="*/ 72 w 1541"/>
                <a:gd name="T107" fmla="*/ 586 h 1201"/>
                <a:gd name="T108" fmla="*/ 113 w 1541"/>
                <a:gd name="T109" fmla="*/ 607 h 1201"/>
                <a:gd name="T110" fmla="*/ 157 w 1541"/>
                <a:gd name="T111" fmla="*/ 612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6600FF"/>
                </a:gs>
                <a:gs pos="100000">
                  <a:srgbClr val="1E004C"/>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12" name="Text Box 32"/>
            <p:cNvSpPr txBox="1">
              <a:spLocks noChangeArrowheads="1"/>
            </p:cNvSpPr>
            <p:nvPr/>
          </p:nvSpPr>
          <p:spPr bwMode="auto">
            <a:xfrm>
              <a:off x="768" y="3408"/>
              <a:ext cx="1248" cy="231"/>
            </a:xfrm>
            <a:prstGeom prst="rect">
              <a:avLst/>
            </a:prstGeom>
            <a:noFill/>
            <a:ln w="12700" algn="ctr">
              <a:noFill/>
              <a:miter lim="800000"/>
              <a:headEnd/>
              <a:tailEnd/>
            </a:ln>
          </p:spPr>
          <p:txBody>
            <a:bodyPr>
              <a:spAutoFit/>
            </a:bodyPr>
            <a:lstStyle/>
            <a:p>
              <a:pPr algn="ctr"/>
              <a:r>
                <a:rPr lang="en-US" dirty="0">
                  <a:latin typeface="Times New Roman" pitchFamily="18" charset="0"/>
                  <a:cs typeface="Times New Roman" pitchFamily="18" charset="0"/>
                </a:rPr>
                <a:t>UC Santa Barbara</a:t>
              </a:r>
            </a:p>
          </p:txBody>
        </p:sp>
      </p:grpSp>
      <p:grpSp>
        <p:nvGrpSpPr>
          <p:cNvPr id="13" name="Group 33"/>
          <p:cNvGrpSpPr>
            <a:grpSpLocks/>
          </p:cNvGrpSpPr>
          <p:nvPr/>
        </p:nvGrpSpPr>
        <p:grpSpPr bwMode="auto">
          <a:xfrm>
            <a:off x="6477000" y="3561521"/>
            <a:ext cx="1676400" cy="1143000"/>
            <a:chOff x="2112" y="3264"/>
            <a:chExt cx="1056" cy="720"/>
          </a:xfrm>
        </p:grpSpPr>
        <p:sp>
          <p:nvSpPr>
            <p:cNvPr id="14" name="Freeform 34"/>
            <p:cNvSpPr>
              <a:spLocks/>
            </p:cNvSpPr>
            <p:nvPr/>
          </p:nvSpPr>
          <p:spPr bwMode="auto">
            <a:xfrm>
              <a:off x="2112" y="3264"/>
              <a:ext cx="1056" cy="720"/>
            </a:xfrm>
            <a:custGeom>
              <a:avLst/>
              <a:gdLst>
                <a:gd name="T0" fmla="*/ 169 w 1541"/>
                <a:gd name="T1" fmla="*/ 567 h 1201"/>
                <a:gd name="T2" fmla="*/ 205 w 1541"/>
                <a:gd name="T3" fmla="*/ 626 h 1201"/>
                <a:gd name="T4" fmla="*/ 249 w 1541"/>
                <a:gd name="T5" fmla="*/ 671 h 1201"/>
                <a:gd name="T6" fmla="*/ 299 w 1541"/>
                <a:gd name="T7" fmla="*/ 704 h 1201"/>
                <a:gd name="T8" fmla="*/ 352 w 1541"/>
                <a:gd name="T9" fmla="*/ 718 h 1201"/>
                <a:gd name="T10" fmla="*/ 406 w 1541"/>
                <a:gd name="T11" fmla="*/ 716 h 1201"/>
                <a:gd name="T12" fmla="*/ 457 w 1541"/>
                <a:gd name="T13" fmla="*/ 698 h 1201"/>
                <a:gd name="T14" fmla="*/ 506 w 1541"/>
                <a:gd name="T15" fmla="*/ 664 h 1201"/>
                <a:gd name="T16" fmla="*/ 550 w 1541"/>
                <a:gd name="T17" fmla="*/ 664 h 1201"/>
                <a:gd name="T18" fmla="*/ 598 w 1541"/>
                <a:gd name="T19" fmla="*/ 698 h 1201"/>
                <a:gd name="T20" fmla="*/ 650 w 1541"/>
                <a:gd name="T21" fmla="*/ 716 h 1201"/>
                <a:gd name="T22" fmla="*/ 704 w 1541"/>
                <a:gd name="T23" fmla="*/ 718 h 1201"/>
                <a:gd name="T24" fmla="*/ 757 w 1541"/>
                <a:gd name="T25" fmla="*/ 704 h 1201"/>
                <a:gd name="T26" fmla="*/ 807 w 1541"/>
                <a:gd name="T27" fmla="*/ 671 h 1201"/>
                <a:gd name="T28" fmla="*/ 850 w 1541"/>
                <a:gd name="T29" fmla="*/ 626 h 1201"/>
                <a:gd name="T30" fmla="*/ 887 w 1541"/>
                <a:gd name="T31" fmla="*/ 567 h 1201"/>
                <a:gd name="T32" fmla="*/ 918 w 1541"/>
                <a:gd name="T33" fmla="*/ 540 h 1201"/>
                <a:gd name="T34" fmla="*/ 957 w 1541"/>
                <a:gd name="T35" fmla="*/ 536 h 1201"/>
                <a:gd name="T36" fmla="*/ 992 w 1541"/>
                <a:gd name="T37" fmla="*/ 517 h 1201"/>
                <a:gd name="T38" fmla="*/ 1020 w 1541"/>
                <a:gd name="T39" fmla="*/ 484 h 1201"/>
                <a:gd name="T40" fmla="*/ 1043 w 1541"/>
                <a:gd name="T41" fmla="*/ 439 h 1201"/>
                <a:gd name="T42" fmla="*/ 1054 w 1541"/>
                <a:gd name="T43" fmla="*/ 387 h 1201"/>
                <a:gd name="T44" fmla="*/ 1054 w 1541"/>
                <a:gd name="T45" fmla="*/ 333 h 1201"/>
                <a:gd name="T46" fmla="*/ 1043 w 1541"/>
                <a:gd name="T47" fmla="*/ 280 h 1201"/>
                <a:gd name="T48" fmla="*/ 1020 w 1541"/>
                <a:gd name="T49" fmla="*/ 236 h 1201"/>
                <a:gd name="T50" fmla="*/ 992 w 1541"/>
                <a:gd name="T51" fmla="*/ 203 h 1201"/>
                <a:gd name="T52" fmla="*/ 957 w 1541"/>
                <a:gd name="T53" fmla="*/ 183 h 1201"/>
                <a:gd name="T54" fmla="*/ 918 w 1541"/>
                <a:gd name="T55" fmla="*/ 180 h 1201"/>
                <a:gd name="T56" fmla="*/ 887 w 1541"/>
                <a:gd name="T57" fmla="*/ 152 h 1201"/>
                <a:gd name="T58" fmla="*/ 850 w 1541"/>
                <a:gd name="T59" fmla="*/ 94 h 1201"/>
                <a:gd name="T60" fmla="*/ 807 w 1541"/>
                <a:gd name="T61" fmla="*/ 48 h 1201"/>
                <a:gd name="T62" fmla="*/ 757 w 1541"/>
                <a:gd name="T63" fmla="*/ 16 h 1201"/>
                <a:gd name="T64" fmla="*/ 704 w 1541"/>
                <a:gd name="T65" fmla="*/ 1 h 1201"/>
                <a:gd name="T66" fmla="*/ 650 w 1541"/>
                <a:gd name="T67" fmla="*/ 4 h 1201"/>
                <a:gd name="T68" fmla="*/ 598 w 1541"/>
                <a:gd name="T69" fmla="*/ 21 h 1201"/>
                <a:gd name="T70" fmla="*/ 550 w 1541"/>
                <a:gd name="T71" fmla="*/ 56 h 1201"/>
                <a:gd name="T72" fmla="*/ 506 w 1541"/>
                <a:gd name="T73" fmla="*/ 56 h 1201"/>
                <a:gd name="T74" fmla="*/ 457 w 1541"/>
                <a:gd name="T75" fmla="*/ 21 h 1201"/>
                <a:gd name="T76" fmla="*/ 406 w 1541"/>
                <a:gd name="T77" fmla="*/ 4 h 1201"/>
                <a:gd name="T78" fmla="*/ 352 w 1541"/>
                <a:gd name="T79" fmla="*/ 1 h 1201"/>
                <a:gd name="T80" fmla="*/ 299 w 1541"/>
                <a:gd name="T81" fmla="*/ 16 h 1201"/>
                <a:gd name="T82" fmla="*/ 249 w 1541"/>
                <a:gd name="T83" fmla="*/ 48 h 1201"/>
                <a:gd name="T84" fmla="*/ 205 w 1541"/>
                <a:gd name="T85" fmla="*/ 94 h 1201"/>
                <a:gd name="T86" fmla="*/ 169 w 1541"/>
                <a:gd name="T87" fmla="*/ 152 h 1201"/>
                <a:gd name="T88" fmla="*/ 138 w 1541"/>
                <a:gd name="T89" fmla="*/ 180 h 1201"/>
                <a:gd name="T90" fmla="*/ 99 w 1541"/>
                <a:gd name="T91" fmla="*/ 183 h 1201"/>
                <a:gd name="T92" fmla="*/ 64 w 1541"/>
                <a:gd name="T93" fmla="*/ 203 h 1201"/>
                <a:gd name="T94" fmla="*/ 34 w 1541"/>
                <a:gd name="T95" fmla="*/ 236 h 1201"/>
                <a:gd name="T96" fmla="*/ 13 w 1541"/>
                <a:gd name="T97" fmla="*/ 280 h 1201"/>
                <a:gd name="T98" fmla="*/ 2 w 1541"/>
                <a:gd name="T99" fmla="*/ 333 h 1201"/>
                <a:gd name="T100" fmla="*/ 2 w 1541"/>
                <a:gd name="T101" fmla="*/ 387 h 1201"/>
                <a:gd name="T102" fmla="*/ 13 w 1541"/>
                <a:gd name="T103" fmla="*/ 439 h 1201"/>
                <a:gd name="T104" fmla="*/ 34 w 1541"/>
                <a:gd name="T105" fmla="*/ 484 h 1201"/>
                <a:gd name="T106" fmla="*/ 64 w 1541"/>
                <a:gd name="T107" fmla="*/ 517 h 1201"/>
                <a:gd name="T108" fmla="*/ 99 w 1541"/>
                <a:gd name="T109" fmla="*/ 536 h 1201"/>
                <a:gd name="T110" fmla="*/ 138 w 1541"/>
                <a:gd name="T111" fmla="*/ 540 h 1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41"/>
                <a:gd name="T169" fmla="*/ 0 h 1201"/>
                <a:gd name="T170" fmla="*/ 1541 w 1541"/>
                <a:gd name="T171" fmla="*/ 1201 h 120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41" h="1201">
                  <a:moveTo>
                    <a:pt x="227" y="892"/>
                  </a:moveTo>
                  <a:lnTo>
                    <a:pt x="247" y="945"/>
                  </a:lnTo>
                  <a:lnTo>
                    <a:pt x="272" y="997"/>
                  </a:lnTo>
                  <a:lnTo>
                    <a:pt x="299" y="1044"/>
                  </a:lnTo>
                  <a:lnTo>
                    <a:pt x="330" y="1086"/>
                  </a:lnTo>
                  <a:lnTo>
                    <a:pt x="364" y="1120"/>
                  </a:lnTo>
                  <a:lnTo>
                    <a:pt x="398" y="1149"/>
                  </a:lnTo>
                  <a:lnTo>
                    <a:pt x="436" y="1174"/>
                  </a:lnTo>
                  <a:lnTo>
                    <a:pt x="473" y="1189"/>
                  </a:lnTo>
                  <a:lnTo>
                    <a:pt x="513" y="1197"/>
                  </a:lnTo>
                  <a:lnTo>
                    <a:pt x="552" y="1200"/>
                  </a:lnTo>
                  <a:lnTo>
                    <a:pt x="592" y="1195"/>
                  </a:lnTo>
                  <a:lnTo>
                    <a:pt x="630" y="1183"/>
                  </a:lnTo>
                  <a:lnTo>
                    <a:pt x="667" y="1164"/>
                  </a:lnTo>
                  <a:lnTo>
                    <a:pt x="705" y="1141"/>
                  </a:lnTo>
                  <a:lnTo>
                    <a:pt x="739" y="1107"/>
                  </a:lnTo>
                  <a:lnTo>
                    <a:pt x="770" y="1069"/>
                  </a:lnTo>
                  <a:lnTo>
                    <a:pt x="802" y="1107"/>
                  </a:lnTo>
                  <a:lnTo>
                    <a:pt x="836" y="1141"/>
                  </a:lnTo>
                  <a:lnTo>
                    <a:pt x="872" y="1164"/>
                  </a:lnTo>
                  <a:lnTo>
                    <a:pt x="910" y="1183"/>
                  </a:lnTo>
                  <a:lnTo>
                    <a:pt x="949" y="1195"/>
                  </a:lnTo>
                  <a:lnTo>
                    <a:pt x="988" y="1200"/>
                  </a:lnTo>
                  <a:lnTo>
                    <a:pt x="1028" y="1197"/>
                  </a:lnTo>
                  <a:lnTo>
                    <a:pt x="1067" y="1189"/>
                  </a:lnTo>
                  <a:lnTo>
                    <a:pt x="1105" y="1174"/>
                  </a:lnTo>
                  <a:lnTo>
                    <a:pt x="1143" y="1149"/>
                  </a:lnTo>
                  <a:lnTo>
                    <a:pt x="1177" y="1120"/>
                  </a:lnTo>
                  <a:lnTo>
                    <a:pt x="1211" y="1086"/>
                  </a:lnTo>
                  <a:lnTo>
                    <a:pt x="1240" y="1044"/>
                  </a:lnTo>
                  <a:lnTo>
                    <a:pt x="1268" y="997"/>
                  </a:lnTo>
                  <a:lnTo>
                    <a:pt x="1294" y="945"/>
                  </a:lnTo>
                  <a:lnTo>
                    <a:pt x="1313" y="892"/>
                  </a:lnTo>
                  <a:lnTo>
                    <a:pt x="1340" y="901"/>
                  </a:lnTo>
                  <a:lnTo>
                    <a:pt x="1369" y="901"/>
                  </a:lnTo>
                  <a:lnTo>
                    <a:pt x="1396" y="894"/>
                  </a:lnTo>
                  <a:lnTo>
                    <a:pt x="1421" y="882"/>
                  </a:lnTo>
                  <a:lnTo>
                    <a:pt x="1448" y="863"/>
                  </a:lnTo>
                  <a:lnTo>
                    <a:pt x="1470" y="837"/>
                  </a:lnTo>
                  <a:lnTo>
                    <a:pt x="1489" y="808"/>
                  </a:lnTo>
                  <a:lnTo>
                    <a:pt x="1507" y="772"/>
                  </a:lnTo>
                  <a:lnTo>
                    <a:pt x="1522" y="732"/>
                  </a:lnTo>
                  <a:lnTo>
                    <a:pt x="1532" y="690"/>
                  </a:lnTo>
                  <a:lnTo>
                    <a:pt x="1538" y="646"/>
                  </a:lnTo>
                  <a:lnTo>
                    <a:pt x="1540" y="600"/>
                  </a:lnTo>
                  <a:lnTo>
                    <a:pt x="1538" y="555"/>
                  </a:lnTo>
                  <a:lnTo>
                    <a:pt x="1532" y="509"/>
                  </a:lnTo>
                  <a:lnTo>
                    <a:pt x="1522" y="467"/>
                  </a:lnTo>
                  <a:lnTo>
                    <a:pt x="1507" y="429"/>
                  </a:lnTo>
                  <a:lnTo>
                    <a:pt x="1489" y="393"/>
                  </a:lnTo>
                  <a:lnTo>
                    <a:pt x="1470" y="364"/>
                  </a:lnTo>
                  <a:lnTo>
                    <a:pt x="1448" y="338"/>
                  </a:lnTo>
                  <a:lnTo>
                    <a:pt x="1421" y="320"/>
                  </a:lnTo>
                  <a:lnTo>
                    <a:pt x="1396" y="305"/>
                  </a:lnTo>
                  <a:lnTo>
                    <a:pt x="1369" y="301"/>
                  </a:lnTo>
                  <a:lnTo>
                    <a:pt x="1340" y="301"/>
                  </a:lnTo>
                  <a:lnTo>
                    <a:pt x="1313" y="309"/>
                  </a:lnTo>
                  <a:lnTo>
                    <a:pt x="1294" y="254"/>
                  </a:lnTo>
                  <a:lnTo>
                    <a:pt x="1268" y="204"/>
                  </a:lnTo>
                  <a:lnTo>
                    <a:pt x="1240" y="157"/>
                  </a:lnTo>
                  <a:lnTo>
                    <a:pt x="1211" y="115"/>
                  </a:lnTo>
                  <a:lnTo>
                    <a:pt x="1177" y="80"/>
                  </a:lnTo>
                  <a:lnTo>
                    <a:pt x="1143" y="52"/>
                  </a:lnTo>
                  <a:lnTo>
                    <a:pt x="1105" y="27"/>
                  </a:lnTo>
                  <a:lnTo>
                    <a:pt x="1067" y="12"/>
                  </a:lnTo>
                  <a:lnTo>
                    <a:pt x="1028" y="2"/>
                  </a:lnTo>
                  <a:lnTo>
                    <a:pt x="988" y="0"/>
                  </a:lnTo>
                  <a:lnTo>
                    <a:pt x="949" y="6"/>
                  </a:lnTo>
                  <a:lnTo>
                    <a:pt x="910" y="18"/>
                  </a:lnTo>
                  <a:lnTo>
                    <a:pt x="872" y="35"/>
                  </a:lnTo>
                  <a:lnTo>
                    <a:pt x="836" y="61"/>
                  </a:lnTo>
                  <a:lnTo>
                    <a:pt x="802" y="94"/>
                  </a:lnTo>
                  <a:lnTo>
                    <a:pt x="770" y="132"/>
                  </a:lnTo>
                  <a:lnTo>
                    <a:pt x="739" y="94"/>
                  </a:lnTo>
                  <a:lnTo>
                    <a:pt x="705" y="61"/>
                  </a:lnTo>
                  <a:lnTo>
                    <a:pt x="667" y="35"/>
                  </a:lnTo>
                  <a:lnTo>
                    <a:pt x="630" y="18"/>
                  </a:lnTo>
                  <a:lnTo>
                    <a:pt x="592" y="6"/>
                  </a:lnTo>
                  <a:lnTo>
                    <a:pt x="552" y="0"/>
                  </a:lnTo>
                  <a:lnTo>
                    <a:pt x="513" y="2"/>
                  </a:lnTo>
                  <a:lnTo>
                    <a:pt x="473" y="12"/>
                  </a:lnTo>
                  <a:lnTo>
                    <a:pt x="436" y="27"/>
                  </a:lnTo>
                  <a:lnTo>
                    <a:pt x="398" y="52"/>
                  </a:lnTo>
                  <a:lnTo>
                    <a:pt x="364" y="80"/>
                  </a:lnTo>
                  <a:lnTo>
                    <a:pt x="330" y="115"/>
                  </a:lnTo>
                  <a:lnTo>
                    <a:pt x="299" y="157"/>
                  </a:lnTo>
                  <a:lnTo>
                    <a:pt x="272" y="204"/>
                  </a:lnTo>
                  <a:lnTo>
                    <a:pt x="247" y="254"/>
                  </a:lnTo>
                  <a:lnTo>
                    <a:pt x="227" y="309"/>
                  </a:lnTo>
                  <a:lnTo>
                    <a:pt x="201" y="301"/>
                  </a:lnTo>
                  <a:lnTo>
                    <a:pt x="172" y="301"/>
                  </a:lnTo>
                  <a:lnTo>
                    <a:pt x="145" y="305"/>
                  </a:lnTo>
                  <a:lnTo>
                    <a:pt x="118" y="320"/>
                  </a:lnTo>
                  <a:lnTo>
                    <a:pt x="93" y="338"/>
                  </a:lnTo>
                  <a:lnTo>
                    <a:pt x="70" y="364"/>
                  </a:lnTo>
                  <a:lnTo>
                    <a:pt x="50" y="393"/>
                  </a:lnTo>
                  <a:lnTo>
                    <a:pt x="32" y="429"/>
                  </a:lnTo>
                  <a:lnTo>
                    <a:pt x="19" y="467"/>
                  </a:lnTo>
                  <a:lnTo>
                    <a:pt x="8" y="509"/>
                  </a:lnTo>
                  <a:lnTo>
                    <a:pt x="3" y="555"/>
                  </a:lnTo>
                  <a:lnTo>
                    <a:pt x="0" y="600"/>
                  </a:lnTo>
                  <a:lnTo>
                    <a:pt x="3" y="646"/>
                  </a:lnTo>
                  <a:lnTo>
                    <a:pt x="8" y="690"/>
                  </a:lnTo>
                  <a:lnTo>
                    <a:pt x="19" y="732"/>
                  </a:lnTo>
                  <a:lnTo>
                    <a:pt x="32" y="772"/>
                  </a:lnTo>
                  <a:lnTo>
                    <a:pt x="50" y="808"/>
                  </a:lnTo>
                  <a:lnTo>
                    <a:pt x="70" y="837"/>
                  </a:lnTo>
                  <a:lnTo>
                    <a:pt x="93" y="863"/>
                  </a:lnTo>
                  <a:lnTo>
                    <a:pt x="118" y="882"/>
                  </a:lnTo>
                  <a:lnTo>
                    <a:pt x="145" y="894"/>
                  </a:lnTo>
                  <a:lnTo>
                    <a:pt x="172" y="901"/>
                  </a:lnTo>
                  <a:lnTo>
                    <a:pt x="201" y="901"/>
                  </a:lnTo>
                  <a:lnTo>
                    <a:pt x="227" y="892"/>
                  </a:lnTo>
                </a:path>
              </a:pathLst>
            </a:custGeom>
            <a:gradFill rotWithShape="0">
              <a:gsLst>
                <a:gs pos="0">
                  <a:srgbClr val="FF7C80"/>
                </a:gs>
                <a:gs pos="100000">
                  <a:srgbClr val="4C2526"/>
                </a:gs>
              </a:gsLst>
              <a:lin ang="2700000" scaled="1"/>
            </a:gradFill>
            <a:ln w="25400" cap="rnd" cmpd="sng">
              <a:solidFill>
                <a:srgbClr val="FFFFFF"/>
              </a:solidFill>
              <a:prstDash val="solid"/>
              <a:round/>
              <a:headEnd type="none" w="med" len="med"/>
              <a:tailEnd type="none" w="med" len="med"/>
            </a:ln>
          </p:spPr>
          <p:txBody>
            <a:bodyPr/>
            <a:lstStyle/>
            <a:p>
              <a:endParaRPr lang="en-US"/>
            </a:p>
          </p:txBody>
        </p:sp>
        <p:sp>
          <p:nvSpPr>
            <p:cNvPr id="15" name="Text Box 35"/>
            <p:cNvSpPr txBox="1">
              <a:spLocks noChangeArrowheads="1"/>
            </p:cNvSpPr>
            <p:nvPr/>
          </p:nvSpPr>
          <p:spPr bwMode="auto">
            <a:xfrm>
              <a:off x="2112" y="3504"/>
              <a:ext cx="1056" cy="231"/>
            </a:xfrm>
            <a:prstGeom prst="rect">
              <a:avLst/>
            </a:prstGeom>
            <a:noFill/>
            <a:ln w="12700" algn="ctr">
              <a:noFill/>
              <a:miter lim="800000"/>
              <a:headEnd/>
              <a:tailEnd/>
            </a:ln>
          </p:spPr>
          <p:txBody>
            <a:bodyPr>
              <a:spAutoFit/>
            </a:bodyPr>
            <a:lstStyle/>
            <a:p>
              <a:pPr algn="ctr"/>
              <a:r>
                <a:rPr lang="en-US">
                  <a:latin typeface="Times New Roman" pitchFamily="18" charset="0"/>
                  <a:cs typeface="Times New Roman" pitchFamily="18" charset="0"/>
                </a:rPr>
                <a:t>U. of Utah</a:t>
              </a:r>
            </a:p>
          </p:txBody>
        </p:sp>
      </p:grpSp>
      <p:sp>
        <p:nvSpPr>
          <p:cNvPr id="16" name="Freeform 36"/>
          <p:cNvSpPr>
            <a:spLocks/>
          </p:cNvSpPr>
          <p:nvPr/>
        </p:nvSpPr>
        <p:spPr bwMode="auto">
          <a:xfrm rot="-1442672">
            <a:off x="3303588" y="4617209"/>
            <a:ext cx="919162" cy="165100"/>
          </a:xfrm>
          <a:custGeom>
            <a:avLst/>
            <a:gdLst>
              <a:gd name="T0" fmla="*/ 0 w 961"/>
              <a:gd name="T1" fmla="*/ 83119 h 145"/>
              <a:gd name="T2" fmla="*/ 517447 w 961"/>
              <a:gd name="T3" fmla="*/ 0 h 145"/>
              <a:gd name="T4" fmla="*/ 473450 w 961"/>
              <a:gd name="T5" fmla="*/ 115001 h 145"/>
              <a:gd name="T6" fmla="*/ 918206 w 961"/>
              <a:gd name="T7" fmla="*/ 83119 h 145"/>
              <a:gd name="T8" fmla="*/ 401715 w 961"/>
              <a:gd name="T9" fmla="*/ 163961 h 145"/>
              <a:gd name="T10" fmla="*/ 444756 w 961"/>
              <a:gd name="T11" fmla="*/ 50099 h 145"/>
              <a:gd name="T12" fmla="*/ 0 w 961"/>
              <a:gd name="T13" fmla="*/ 83119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17" name="Freeform 37"/>
          <p:cNvSpPr>
            <a:spLocks/>
          </p:cNvSpPr>
          <p:nvPr/>
        </p:nvSpPr>
        <p:spPr bwMode="auto">
          <a:xfrm rot="1602472">
            <a:off x="3414713" y="5691946"/>
            <a:ext cx="762000" cy="168275"/>
          </a:xfrm>
          <a:custGeom>
            <a:avLst/>
            <a:gdLst>
              <a:gd name="T0" fmla="*/ 0 w 961"/>
              <a:gd name="T1" fmla="*/ 84718 h 145"/>
              <a:gd name="T2" fmla="*/ 428972 w 961"/>
              <a:gd name="T3" fmla="*/ 0 h 145"/>
              <a:gd name="T4" fmla="*/ 392497 w 961"/>
              <a:gd name="T5" fmla="*/ 117212 h 145"/>
              <a:gd name="T6" fmla="*/ 761207 w 961"/>
              <a:gd name="T7" fmla="*/ 84718 h 145"/>
              <a:gd name="T8" fmla="*/ 333028 w 961"/>
              <a:gd name="T9" fmla="*/ 167114 h 145"/>
              <a:gd name="T10" fmla="*/ 368710 w 961"/>
              <a:gd name="T11" fmla="*/ 51063 h 145"/>
              <a:gd name="T12" fmla="*/ 0 w 961"/>
              <a:gd name="T13" fmla="*/ 84718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18" name="Freeform 38"/>
          <p:cNvSpPr>
            <a:spLocks/>
          </p:cNvSpPr>
          <p:nvPr/>
        </p:nvSpPr>
        <p:spPr bwMode="auto">
          <a:xfrm rot="-4982888">
            <a:off x="4360862" y="5068059"/>
            <a:ext cx="919163" cy="192088"/>
          </a:xfrm>
          <a:custGeom>
            <a:avLst/>
            <a:gdLst>
              <a:gd name="T0" fmla="*/ 0 w 961"/>
              <a:gd name="T1" fmla="*/ 96706 h 145"/>
              <a:gd name="T2" fmla="*/ 517448 w 961"/>
              <a:gd name="T3" fmla="*/ 0 h 145"/>
              <a:gd name="T4" fmla="*/ 473450 w 961"/>
              <a:gd name="T5" fmla="*/ 133799 h 145"/>
              <a:gd name="T6" fmla="*/ 918207 w 961"/>
              <a:gd name="T7" fmla="*/ 96706 h 145"/>
              <a:gd name="T8" fmla="*/ 401715 w 961"/>
              <a:gd name="T9" fmla="*/ 190763 h 145"/>
              <a:gd name="T10" fmla="*/ 444756 w 961"/>
              <a:gd name="T11" fmla="*/ 58289 h 145"/>
              <a:gd name="T12" fmla="*/ 0 w 961"/>
              <a:gd name="T13" fmla="*/ 96706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
        <p:nvSpPr>
          <p:cNvPr id="19" name="Freeform 39"/>
          <p:cNvSpPr>
            <a:spLocks/>
          </p:cNvSpPr>
          <p:nvPr/>
        </p:nvSpPr>
        <p:spPr bwMode="auto">
          <a:xfrm rot="10865178" flipV="1">
            <a:off x="5562600" y="4094921"/>
            <a:ext cx="919163" cy="134938"/>
          </a:xfrm>
          <a:custGeom>
            <a:avLst/>
            <a:gdLst>
              <a:gd name="T0" fmla="*/ 0 w 961"/>
              <a:gd name="T1" fmla="*/ 67934 h 145"/>
              <a:gd name="T2" fmla="*/ 517448 w 961"/>
              <a:gd name="T3" fmla="*/ 0 h 145"/>
              <a:gd name="T4" fmla="*/ 473450 w 961"/>
              <a:gd name="T5" fmla="*/ 93991 h 145"/>
              <a:gd name="T6" fmla="*/ 918207 w 961"/>
              <a:gd name="T7" fmla="*/ 67934 h 145"/>
              <a:gd name="T8" fmla="*/ 401715 w 961"/>
              <a:gd name="T9" fmla="*/ 134007 h 145"/>
              <a:gd name="T10" fmla="*/ 444756 w 961"/>
              <a:gd name="T11" fmla="*/ 40947 h 145"/>
              <a:gd name="T12" fmla="*/ 0 w 961"/>
              <a:gd name="T13" fmla="*/ 67934 h 145"/>
              <a:gd name="T14" fmla="*/ 0 60000 65536"/>
              <a:gd name="T15" fmla="*/ 0 60000 65536"/>
              <a:gd name="T16" fmla="*/ 0 60000 65536"/>
              <a:gd name="T17" fmla="*/ 0 60000 65536"/>
              <a:gd name="T18" fmla="*/ 0 60000 65536"/>
              <a:gd name="T19" fmla="*/ 0 60000 65536"/>
              <a:gd name="T20" fmla="*/ 0 60000 65536"/>
              <a:gd name="T21" fmla="*/ 0 w 961"/>
              <a:gd name="T22" fmla="*/ 0 h 145"/>
              <a:gd name="T23" fmla="*/ 961 w 961"/>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145">
                <a:moveTo>
                  <a:pt x="0" y="73"/>
                </a:moveTo>
                <a:lnTo>
                  <a:pt x="541" y="0"/>
                </a:lnTo>
                <a:lnTo>
                  <a:pt x="495" y="101"/>
                </a:lnTo>
                <a:lnTo>
                  <a:pt x="960" y="73"/>
                </a:lnTo>
                <a:lnTo>
                  <a:pt x="420" y="144"/>
                </a:lnTo>
                <a:lnTo>
                  <a:pt x="465" y="44"/>
                </a:lnTo>
                <a:lnTo>
                  <a:pt x="0" y="73"/>
                </a:lnTo>
              </a:path>
            </a:pathLst>
          </a:custGeom>
          <a:solidFill>
            <a:srgbClr val="FFFFFF"/>
          </a:solidFill>
          <a:ln w="12700" cap="rnd" cmpd="sng">
            <a:solidFill>
              <a:schemeClr val="hlink"/>
            </a:solidFill>
            <a:prstDash val="solid"/>
            <a:round/>
            <a:headEnd/>
            <a:tailEnd/>
          </a:ln>
        </p:spPr>
        <p:txBody>
          <a:bodyPr/>
          <a:lstStyle/>
          <a:p>
            <a:endParaRPr lang="en-US"/>
          </a:p>
        </p:txBody>
      </p:sp>
    </p:spTree>
    <p:extLst>
      <p:ext uri="{BB962C8B-B14F-4D97-AF65-F5344CB8AC3E}">
        <p14:creationId xmlns:p14="http://schemas.microsoft.com/office/powerpoint/2010/main" xmlns="" val="287671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ou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4" presetClass="entr" presetSubtype="32"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ou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4" presetClass="entr" presetSubtype="32"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ou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normAutofit/>
          </a:bodyPr>
          <a:lstStyle/>
          <a:p>
            <a:pPr eaLnBrk="1" hangingPunct="1"/>
            <a:r>
              <a:rPr lang="en-US" sz="3200" dirty="0">
                <a:solidFill>
                  <a:schemeClr val="tx2"/>
                </a:solidFill>
                <a:latin typeface="Arial" charset="0"/>
              </a:rPr>
              <a:t>Creation of Internet, Development of TCP/IP</a:t>
            </a:r>
          </a:p>
        </p:txBody>
      </p:sp>
      <p:sp>
        <p:nvSpPr>
          <p:cNvPr id="2" name="Content Placeholder 1"/>
          <p:cNvSpPr>
            <a:spLocks noGrp="1"/>
          </p:cNvSpPr>
          <p:nvPr>
            <p:ph idx="1"/>
          </p:nvPr>
        </p:nvSpPr>
        <p:spPr>
          <a:xfrm>
            <a:off x="457200" y="1600200"/>
            <a:ext cx="8579296" cy="4525963"/>
          </a:xfrm>
        </p:spPr>
        <p:txBody>
          <a:bodyPr>
            <a:noAutofit/>
          </a:bodyPr>
          <a:lstStyle/>
          <a:p>
            <a:pPr algn="just"/>
            <a:r>
              <a:rPr lang="en-US" sz="2800" dirty="0"/>
              <a:t>ARPANET was funded by the U.S. Department of Defense for use by universities and research laboratories. </a:t>
            </a:r>
          </a:p>
          <a:p>
            <a:pPr algn="just"/>
            <a:r>
              <a:rPr lang="en-US" sz="2800" dirty="0"/>
              <a:t>In 1973, Robert Kahn and Vinton Cerf began work on TCP to develop the next generation of the ARPANET. TCP was designed to replace ARPANET’s current Network Control Program (NCP). </a:t>
            </a:r>
          </a:p>
          <a:p>
            <a:pPr algn="just"/>
            <a:r>
              <a:rPr lang="en-US" sz="2800" dirty="0"/>
              <a:t>In 1978, TCP was divided into two protocols: TCP and IP. Later, other protocols were added to the TCP/IP suite of protocols including Telnet, FTP, DNS, and many others.</a:t>
            </a:r>
          </a:p>
        </p:txBody>
      </p:sp>
    </p:spTree>
    <p:extLst>
      <p:ext uri="{BB962C8B-B14F-4D97-AF65-F5344CB8AC3E}">
        <p14:creationId xmlns:p14="http://schemas.microsoft.com/office/powerpoint/2010/main" xmlns="" val="1071382007"/>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a:xfrm>
            <a:off x="255588" y="165100"/>
            <a:ext cx="8096250" cy="650875"/>
          </a:xfrm>
        </p:spPr>
        <p:txBody>
          <a:bodyPr/>
          <a:lstStyle/>
          <a:p>
            <a:pPr eaLnBrk="1" hangingPunct="1"/>
            <a:r>
              <a:rPr lang="en-US" sz="3600" dirty="0">
                <a:ea typeface="ＭＳ Ｐゴシック" pitchFamily="34" charset="-128"/>
              </a:rPr>
              <a:t>Internet structure: network of networks</a:t>
            </a:r>
            <a:endParaRPr lang="en-US" dirty="0">
              <a:ea typeface="ＭＳ Ｐゴシック" pitchFamily="34" charset="-128"/>
            </a:endParaRPr>
          </a:p>
        </p:txBody>
      </p:sp>
      <p:sp>
        <p:nvSpPr>
          <p:cNvPr id="88066" name="Rectangle 3"/>
          <p:cNvSpPr>
            <a:spLocks noGrp="1" noChangeArrowheads="1"/>
          </p:cNvSpPr>
          <p:nvPr>
            <p:ph type="body" sz="half" idx="4294967295"/>
          </p:nvPr>
        </p:nvSpPr>
        <p:spPr>
          <a:xfrm>
            <a:off x="473075" y="1073150"/>
            <a:ext cx="8204200" cy="906463"/>
          </a:xfrm>
        </p:spPr>
        <p:txBody>
          <a:bodyPr/>
          <a:lstStyle/>
          <a:p>
            <a:pPr marL="0" indent="0" eaLnBrk="1" hangingPunct="1">
              <a:buSzPct val="75000"/>
              <a:buFont typeface="Wingdings" pitchFamily="2" charset="2"/>
              <a:buNone/>
            </a:pPr>
            <a:r>
              <a:rPr lang="en-US" sz="2400" i="1">
                <a:solidFill>
                  <a:srgbClr val="CC0000"/>
                </a:solidFill>
                <a:ea typeface="ＭＳ Ｐゴシック" pitchFamily="34" charset="-128"/>
              </a:rPr>
              <a:t>Question: </a:t>
            </a:r>
            <a:r>
              <a:rPr lang="en-US" sz="2400">
                <a:ea typeface="ＭＳ Ｐゴシック" pitchFamily="34" charset="-128"/>
              </a:rPr>
              <a:t>given </a:t>
            </a:r>
            <a:r>
              <a:rPr lang="en-US" sz="2400" i="1">
                <a:ea typeface="ＭＳ Ｐゴシック" pitchFamily="34" charset="-128"/>
              </a:rPr>
              <a:t>millions</a:t>
            </a:r>
            <a:r>
              <a:rPr lang="en-US" sz="2400">
                <a:ea typeface="ＭＳ Ｐゴシック" pitchFamily="34" charset="-128"/>
              </a:rPr>
              <a:t> of access ISPs, how to connect them together?</a:t>
            </a:r>
          </a:p>
          <a:p>
            <a:pPr marL="0" indent="0" eaLnBrk="1" hangingPunct="1">
              <a:buSzPct val="75000"/>
              <a:buFont typeface="Wingdings" pitchFamily="2" charset="2"/>
              <a:buNone/>
            </a:pPr>
            <a:endParaRPr lang="en-US" sz="2400">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881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22"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881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20"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881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18"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881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16"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881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14"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881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12"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881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10"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881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08"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881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06"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881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04"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881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02"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880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100"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88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098"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880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096"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880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094"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88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88092"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88085"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6"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7"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8"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9"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90"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59" name="Slide Number Placeholder 58"/>
          <p:cNvSpPr>
            <a:spLocks noGrp="1"/>
          </p:cNvSpPr>
          <p:nvPr>
            <p:ph type="sldNum" sz="quarter" idx="12"/>
          </p:nvPr>
        </p:nvSpPr>
        <p:spPr/>
        <p:txBody>
          <a:bodyPr/>
          <a:lstStyle/>
          <a:p>
            <a:fld id="{99BAB25A-E3B7-2F41-B0DC-6610089B4BA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sp>
        <p:nvSpPr>
          <p:cNvPr id="90114" name="Rectangle 3"/>
          <p:cNvSpPr>
            <a:spLocks noGrp="1" noChangeArrowheads="1"/>
          </p:cNvSpPr>
          <p:nvPr>
            <p:ph type="body" sz="half" idx="4294967295"/>
          </p:nvPr>
        </p:nvSpPr>
        <p:spPr>
          <a:xfrm>
            <a:off x="473075" y="1073150"/>
            <a:ext cx="8204200" cy="673100"/>
          </a:xfrm>
        </p:spPr>
        <p:txBody>
          <a:bodyPr/>
          <a:lstStyle/>
          <a:p>
            <a:pPr marL="0" indent="0" eaLnBrk="1" hangingPunct="1">
              <a:buSzPct val="75000"/>
              <a:buFont typeface="Wingdings" pitchFamily="2" charset="2"/>
              <a:buNone/>
            </a:pPr>
            <a:r>
              <a:rPr lang="en-US" sz="2400" i="1">
                <a:solidFill>
                  <a:srgbClr val="CC0000"/>
                </a:solidFill>
                <a:ea typeface="ＭＳ Ｐゴシック" pitchFamily="34" charset="-128"/>
              </a:rPr>
              <a:t>Option: </a:t>
            </a:r>
            <a:r>
              <a:rPr lang="en-US" sz="2400" i="1">
                <a:ea typeface="ＭＳ Ｐゴシック" pitchFamily="34" charset="-128"/>
              </a:rPr>
              <a:t>connect each access ISP to every other access ISP? </a:t>
            </a:r>
          </a:p>
          <a:p>
            <a:pPr marL="0" indent="0" eaLnBrk="1" hangingPunct="1">
              <a:buSzPct val="75000"/>
              <a:buFont typeface="Wingdings" pitchFamily="2" charset="2"/>
              <a:buNone/>
            </a:pPr>
            <a:endParaRPr lang="en-US" sz="2400">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902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24"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902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22"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902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20"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902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18"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902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16"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902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14"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902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12"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902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10"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902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08"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902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06"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902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04"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902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02"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901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200"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901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198"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901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196"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901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0194"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0187"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88"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89"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0"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1"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2"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grpSp>
        <p:nvGrpSpPr>
          <p:cNvPr id="19" name="Group 25"/>
          <p:cNvGrpSpPr>
            <a:grpSpLocks/>
          </p:cNvGrpSpPr>
          <p:nvPr/>
        </p:nvGrpSpPr>
        <p:grpSpPr bwMode="auto">
          <a:xfrm>
            <a:off x="908050" y="2281238"/>
            <a:ext cx="7361238" cy="3768725"/>
            <a:chOff x="888125" y="2295063"/>
            <a:chExt cx="7361771" cy="3769689"/>
          </a:xfrm>
        </p:grpSpPr>
        <p:cxnSp>
          <p:nvCxnSpPr>
            <p:cNvPr id="90151" name="Straight Connector 7"/>
            <p:cNvCxnSpPr>
              <a:cxnSpLocks noChangeShapeType="1"/>
              <a:stCxn id="90217" idx="0"/>
            </p:cNvCxnSpPr>
            <p:nvPr/>
          </p:nvCxnSpPr>
          <p:spPr bwMode="auto">
            <a:xfrm flipV="1">
              <a:off x="1661409" y="2570969"/>
              <a:ext cx="577293" cy="2802668"/>
            </a:xfrm>
            <a:prstGeom prst="line">
              <a:avLst/>
            </a:prstGeom>
            <a:noFill/>
            <a:ln w="9525">
              <a:solidFill>
                <a:schemeClr val="tx1"/>
              </a:solidFill>
              <a:round/>
              <a:headEnd/>
              <a:tailEnd/>
            </a:ln>
          </p:spPr>
        </p:cxnSp>
        <p:cxnSp>
          <p:nvCxnSpPr>
            <p:cNvPr id="90152" name="Straight Connector 188"/>
            <p:cNvCxnSpPr>
              <a:cxnSpLocks noChangeShapeType="1"/>
              <a:stCxn id="90217" idx="0"/>
            </p:cNvCxnSpPr>
            <p:nvPr/>
          </p:nvCxnSpPr>
          <p:spPr bwMode="auto">
            <a:xfrm flipH="1" flipV="1">
              <a:off x="1509155" y="3032403"/>
              <a:ext cx="171469" cy="2327124"/>
            </a:xfrm>
            <a:prstGeom prst="line">
              <a:avLst/>
            </a:prstGeom>
            <a:noFill/>
            <a:ln w="9525">
              <a:solidFill>
                <a:schemeClr val="tx1"/>
              </a:solidFill>
              <a:round/>
              <a:headEnd/>
              <a:tailEnd/>
            </a:ln>
          </p:spPr>
        </p:cxnSp>
        <p:cxnSp>
          <p:nvCxnSpPr>
            <p:cNvPr id="90153" name="Straight Connector 190"/>
            <p:cNvCxnSpPr>
              <a:cxnSpLocks noChangeShapeType="1"/>
              <a:stCxn id="90217" idx="0"/>
            </p:cNvCxnSpPr>
            <p:nvPr/>
          </p:nvCxnSpPr>
          <p:spPr bwMode="auto">
            <a:xfrm flipH="1" flipV="1">
              <a:off x="1185287" y="3451504"/>
              <a:ext cx="495337" cy="1908023"/>
            </a:xfrm>
            <a:prstGeom prst="line">
              <a:avLst/>
            </a:prstGeom>
            <a:noFill/>
            <a:ln w="9525">
              <a:solidFill>
                <a:schemeClr val="tx1"/>
              </a:solidFill>
              <a:round/>
              <a:headEnd/>
              <a:tailEnd/>
            </a:ln>
          </p:spPr>
        </p:cxnSp>
        <p:cxnSp>
          <p:nvCxnSpPr>
            <p:cNvPr id="90154" name="Straight Connector 192"/>
            <p:cNvCxnSpPr>
              <a:cxnSpLocks noChangeShapeType="1"/>
              <a:stCxn id="90217" idx="0"/>
            </p:cNvCxnSpPr>
            <p:nvPr/>
          </p:nvCxnSpPr>
          <p:spPr bwMode="auto">
            <a:xfrm flipH="1" flipV="1">
              <a:off x="1181567" y="4298698"/>
              <a:ext cx="499057" cy="1060829"/>
            </a:xfrm>
            <a:prstGeom prst="line">
              <a:avLst/>
            </a:prstGeom>
            <a:noFill/>
            <a:ln w="9525">
              <a:solidFill>
                <a:schemeClr val="tx1"/>
              </a:solidFill>
              <a:round/>
              <a:headEnd/>
              <a:tailEnd/>
            </a:ln>
          </p:spPr>
        </p:cxnSp>
        <p:cxnSp>
          <p:nvCxnSpPr>
            <p:cNvPr id="90155" name="Straight Connector 195"/>
            <p:cNvCxnSpPr>
              <a:cxnSpLocks noChangeShapeType="1"/>
              <a:stCxn id="90217" idx="0"/>
            </p:cNvCxnSpPr>
            <p:nvPr/>
          </p:nvCxnSpPr>
          <p:spPr bwMode="auto">
            <a:xfrm flipH="1" flipV="1">
              <a:off x="1386886" y="4980292"/>
              <a:ext cx="293738" cy="379235"/>
            </a:xfrm>
            <a:prstGeom prst="line">
              <a:avLst/>
            </a:prstGeom>
            <a:noFill/>
            <a:ln w="9525">
              <a:solidFill>
                <a:schemeClr val="tx1"/>
              </a:solidFill>
              <a:round/>
              <a:headEnd/>
              <a:tailEnd/>
            </a:ln>
          </p:spPr>
        </p:cxnSp>
        <p:cxnSp>
          <p:nvCxnSpPr>
            <p:cNvPr id="90156" name="Straight Connector 197"/>
            <p:cNvCxnSpPr>
              <a:cxnSpLocks noChangeShapeType="1"/>
              <a:endCxn id="90217" idx="0"/>
            </p:cNvCxnSpPr>
            <p:nvPr/>
          </p:nvCxnSpPr>
          <p:spPr bwMode="auto">
            <a:xfrm flipH="1" flipV="1">
              <a:off x="1661409" y="5373637"/>
              <a:ext cx="1526432" cy="593006"/>
            </a:xfrm>
            <a:prstGeom prst="line">
              <a:avLst/>
            </a:prstGeom>
            <a:noFill/>
            <a:ln w="9525">
              <a:solidFill>
                <a:schemeClr val="tx1"/>
              </a:solidFill>
              <a:round/>
              <a:headEnd/>
              <a:tailEnd/>
            </a:ln>
          </p:spPr>
        </p:cxnSp>
        <p:cxnSp>
          <p:nvCxnSpPr>
            <p:cNvPr id="90157" name="Straight Connector 199"/>
            <p:cNvCxnSpPr>
              <a:cxnSpLocks noChangeShapeType="1"/>
              <a:endCxn id="90217" idx="0"/>
            </p:cNvCxnSpPr>
            <p:nvPr/>
          </p:nvCxnSpPr>
          <p:spPr bwMode="auto">
            <a:xfrm flipH="1" flipV="1">
              <a:off x="1680624" y="5359527"/>
              <a:ext cx="2723702" cy="703074"/>
            </a:xfrm>
            <a:prstGeom prst="line">
              <a:avLst/>
            </a:prstGeom>
            <a:noFill/>
            <a:ln w="9525">
              <a:solidFill>
                <a:schemeClr val="tx1"/>
              </a:solidFill>
              <a:round/>
              <a:headEnd/>
              <a:tailEnd/>
            </a:ln>
          </p:spPr>
        </p:cxnSp>
        <p:cxnSp>
          <p:nvCxnSpPr>
            <p:cNvPr id="90158" name="Straight Connector 201"/>
            <p:cNvCxnSpPr>
              <a:cxnSpLocks noChangeShapeType="1"/>
              <a:endCxn id="90217" idx="0"/>
            </p:cNvCxnSpPr>
            <p:nvPr/>
          </p:nvCxnSpPr>
          <p:spPr bwMode="auto">
            <a:xfrm flipH="1" flipV="1">
              <a:off x="1680624" y="5359527"/>
              <a:ext cx="3605885" cy="619006"/>
            </a:xfrm>
            <a:prstGeom prst="line">
              <a:avLst/>
            </a:prstGeom>
            <a:noFill/>
            <a:ln w="9525">
              <a:solidFill>
                <a:schemeClr val="tx1"/>
              </a:solidFill>
              <a:round/>
              <a:headEnd/>
              <a:tailEnd/>
            </a:ln>
          </p:spPr>
        </p:cxnSp>
        <p:cxnSp>
          <p:nvCxnSpPr>
            <p:cNvPr id="90159" name="Straight Connector 203"/>
            <p:cNvCxnSpPr>
              <a:cxnSpLocks noChangeShapeType="1"/>
              <a:endCxn id="90217" idx="0"/>
            </p:cNvCxnSpPr>
            <p:nvPr/>
          </p:nvCxnSpPr>
          <p:spPr bwMode="auto">
            <a:xfrm flipH="1">
              <a:off x="1680624" y="5184745"/>
              <a:ext cx="6569272" cy="174782"/>
            </a:xfrm>
            <a:prstGeom prst="line">
              <a:avLst/>
            </a:prstGeom>
            <a:noFill/>
            <a:ln w="9525">
              <a:solidFill>
                <a:schemeClr val="tx1"/>
              </a:solidFill>
              <a:round/>
              <a:headEnd/>
              <a:tailEnd/>
            </a:ln>
          </p:spPr>
        </p:cxnSp>
        <p:cxnSp>
          <p:nvCxnSpPr>
            <p:cNvPr id="90160" name="Straight Connector 204"/>
            <p:cNvCxnSpPr>
              <a:cxnSpLocks noChangeShapeType="1"/>
              <a:endCxn id="90217" idx="0"/>
            </p:cNvCxnSpPr>
            <p:nvPr/>
          </p:nvCxnSpPr>
          <p:spPr bwMode="auto">
            <a:xfrm flipH="1" flipV="1">
              <a:off x="1680624" y="5359527"/>
              <a:ext cx="5742435" cy="486708"/>
            </a:xfrm>
            <a:prstGeom prst="line">
              <a:avLst/>
            </a:prstGeom>
            <a:noFill/>
            <a:ln w="9525">
              <a:solidFill>
                <a:schemeClr val="tx1"/>
              </a:solidFill>
              <a:round/>
              <a:headEnd/>
              <a:tailEnd/>
            </a:ln>
          </p:spPr>
        </p:cxnSp>
        <p:cxnSp>
          <p:nvCxnSpPr>
            <p:cNvPr id="90161" name="Straight Connector 207"/>
            <p:cNvCxnSpPr>
              <a:cxnSpLocks noChangeShapeType="1"/>
              <a:endCxn id="90217" idx="0"/>
            </p:cNvCxnSpPr>
            <p:nvPr/>
          </p:nvCxnSpPr>
          <p:spPr bwMode="auto">
            <a:xfrm flipH="1">
              <a:off x="1680624" y="4311835"/>
              <a:ext cx="6338019" cy="1047692"/>
            </a:xfrm>
            <a:prstGeom prst="line">
              <a:avLst/>
            </a:prstGeom>
            <a:noFill/>
            <a:ln w="9525">
              <a:solidFill>
                <a:schemeClr val="tx1"/>
              </a:solidFill>
              <a:round/>
              <a:headEnd/>
              <a:tailEnd/>
            </a:ln>
          </p:spPr>
        </p:cxnSp>
        <p:cxnSp>
          <p:nvCxnSpPr>
            <p:cNvPr id="90162" name="Straight Connector 209"/>
            <p:cNvCxnSpPr>
              <a:cxnSpLocks noChangeShapeType="1"/>
              <a:endCxn id="90217" idx="0"/>
            </p:cNvCxnSpPr>
            <p:nvPr/>
          </p:nvCxnSpPr>
          <p:spPr bwMode="auto">
            <a:xfrm flipH="1">
              <a:off x="1680624" y="3273553"/>
              <a:ext cx="5749312" cy="2085974"/>
            </a:xfrm>
            <a:prstGeom prst="line">
              <a:avLst/>
            </a:prstGeom>
            <a:noFill/>
            <a:ln w="9525">
              <a:solidFill>
                <a:schemeClr val="tx1"/>
              </a:solidFill>
              <a:round/>
              <a:headEnd/>
              <a:tailEnd/>
            </a:ln>
          </p:spPr>
        </p:cxnSp>
        <p:cxnSp>
          <p:nvCxnSpPr>
            <p:cNvPr id="90163" name="Straight Connector 211"/>
            <p:cNvCxnSpPr>
              <a:cxnSpLocks noChangeShapeType="1"/>
              <a:endCxn id="90217" idx="0"/>
            </p:cNvCxnSpPr>
            <p:nvPr/>
          </p:nvCxnSpPr>
          <p:spPr bwMode="auto">
            <a:xfrm flipH="1">
              <a:off x="1680624" y="2784308"/>
              <a:ext cx="4942318" cy="2575219"/>
            </a:xfrm>
            <a:prstGeom prst="line">
              <a:avLst/>
            </a:prstGeom>
            <a:noFill/>
            <a:ln w="9525">
              <a:solidFill>
                <a:schemeClr val="tx1"/>
              </a:solidFill>
              <a:round/>
              <a:headEnd/>
              <a:tailEnd/>
            </a:ln>
          </p:spPr>
        </p:cxnSp>
        <p:cxnSp>
          <p:nvCxnSpPr>
            <p:cNvPr id="90164" name="Straight Connector 213"/>
            <p:cNvCxnSpPr>
              <a:cxnSpLocks noChangeShapeType="1"/>
              <a:endCxn id="90217" idx="0"/>
            </p:cNvCxnSpPr>
            <p:nvPr/>
          </p:nvCxnSpPr>
          <p:spPr bwMode="auto">
            <a:xfrm flipH="1">
              <a:off x="1680624" y="2295063"/>
              <a:ext cx="2971398" cy="3064464"/>
            </a:xfrm>
            <a:prstGeom prst="line">
              <a:avLst/>
            </a:prstGeom>
            <a:noFill/>
            <a:ln w="9525">
              <a:solidFill>
                <a:schemeClr val="tx1"/>
              </a:solidFill>
              <a:round/>
              <a:headEnd/>
              <a:tailEnd/>
            </a:ln>
          </p:spPr>
        </p:cxnSp>
        <p:cxnSp>
          <p:nvCxnSpPr>
            <p:cNvPr id="90165" name="Straight Connector 215"/>
            <p:cNvCxnSpPr>
              <a:cxnSpLocks noChangeShapeType="1"/>
              <a:endCxn id="90217" idx="0"/>
            </p:cNvCxnSpPr>
            <p:nvPr/>
          </p:nvCxnSpPr>
          <p:spPr bwMode="auto">
            <a:xfrm flipH="1">
              <a:off x="1680624" y="2295321"/>
              <a:ext cx="2025496" cy="3064206"/>
            </a:xfrm>
            <a:prstGeom prst="line">
              <a:avLst/>
            </a:prstGeom>
            <a:noFill/>
            <a:ln w="9525">
              <a:solidFill>
                <a:schemeClr val="tx1"/>
              </a:solidFill>
              <a:round/>
              <a:headEnd/>
              <a:tailEnd/>
            </a:ln>
          </p:spPr>
        </p:cxnSp>
        <p:sp>
          <p:nvSpPr>
            <p:cNvPr id="90166" name="TextBox 24"/>
            <p:cNvSpPr txBox="1">
              <a:spLocks noChangeArrowheads="1"/>
            </p:cNvSpPr>
            <p:nvPr/>
          </p:nvSpPr>
          <p:spPr bwMode="auto">
            <a:xfrm rot="5710989">
              <a:off x="859913" y="4114468"/>
              <a:ext cx="364202" cy="307777"/>
            </a:xfrm>
            <a:prstGeom prst="rect">
              <a:avLst/>
            </a:prstGeom>
            <a:noFill/>
            <a:ln w="9525">
              <a:noFill/>
              <a:miter lim="800000"/>
              <a:headEnd/>
              <a:tailEnd/>
            </a:ln>
          </p:spPr>
          <p:txBody>
            <a:bodyPr wrap="none">
              <a:spAutoFit/>
            </a:bodyPr>
            <a:lstStyle/>
            <a:p>
              <a:r>
                <a:rPr lang="en-US" sz="1400"/>
                <a:t>…</a:t>
              </a:r>
            </a:p>
          </p:txBody>
        </p:sp>
        <p:sp>
          <p:nvSpPr>
            <p:cNvPr id="90167" name="TextBox 218"/>
            <p:cNvSpPr txBox="1">
              <a:spLocks noChangeArrowheads="1"/>
            </p:cNvSpPr>
            <p:nvPr/>
          </p:nvSpPr>
          <p:spPr bwMode="auto">
            <a:xfrm rot="7515077">
              <a:off x="4511491" y="5728762"/>
              <a:ext cx="364202" cy="307777"/>
            </a:xfrm>
            <a:prstGeom prst="rect">
              <a:avLst/>
            </a:prstGeom>
            <a:noFill/>
            <a:ln w="9525">
              <a:noFill/>
              <a:miter lim="800000"/>
              <a:headEnd/>
              <a:tailEnd/>
            </a:ln>
          </p:spPr>
          <p:txBody>
            <a:bodyPr wrap="none">
              <a:spAutoFit/>
            </a:bodyPr>
            <a:lstStyle/>
            <a:p>
              <a:r>
                <a:rPr lang="en-US" sz="1400"/>
                <a:t>…</a:t>
              </a:r>
            </a:p>
          </p:txBody>
        </p:sp>
        <p:sp>
          <p:nvSpPr>
            <p:cNvPr id="90168" name="TextBox 219"/>
            <p:cNvSpPr txBox="1">
              <a:spLocks noChangeArrowheads="1"/>
            </p:cNvSpPr>
            <p:nvPr/>
          </p:nvSpPr>
          <p:spPr bwMode="auto">
            <a:xfrm rot="3940343">
              <a:off x="6392354" y="3846211"/>
              <a:ext cx="492443" cy="461665"/>
            </a:xfrm>
            <a:prstGeom prst="rect">
              <a:avLst/>
            </a:prstGeom>
            <a:noFill/>
            <a:ln w="9525">
              <a:noFill/>
              <a:miter lim="800000"/>
              <a:headEnd/>
              <a:tailEnd/>
            </a:ln>
          </p:spPr>
          <p:txBody>
            <a:bodyPr wrap="none">
              <a:spAutoFit/>
            </a:bodyPr>
            <a:lstStyle/>
            <a:p>
              <a:r>
                <a:rPr lang="en-US"/>
                <a:t>…</a:t>
              </a:r>
            </a:p>
          </p:txBody>
        </p:sp>
        <p:sp>
          <p:nvSpPr>
            <p:cNvPr id="90169" name="TextBox 220"/>
            <p:cNvSpPr txBox="1">
              <a:spLocks noChangeArrowheads="1"/>
            </p:cNvSpPr>
            <p:nvPr/>
          </p:nvSpPr>
          <p:spPr bwMode="auto">
            <a:xfrm rot="2048420">
              <a:off x="4482993" y="2684685"/>
              <a:ext cx="492443" cy="461665"/>
            </a:xfrm>
            <a:prstGeom prst="rect">
              <a:avLst/>
            </a:prstGeom>
            <a:noFill/>
            <a:ln w="9525">
              <a:noFill/>
              <a:miter lim="800000"/>
              <a:headEnd/>
              <a:tailEnd/>
            </a:ln>
          </p:spPr>
          <p:txBody>
            <a:bodyPr wrap="none">
              <a:spAutoFit/>
            </a:bodyPr>
            <a:lstStyle/>
            <a:p>
              <a:r>
                <a:rPr lang="en-US"/>
                <a:t>…</a:t>
              </a:r>
            </a:p>
          </p:txBody>
        </p:sp>
        <p:sp>
          <p:nvSpPr>
            <p:cNvPr id="90170" name="TextBox 221"/>
            <p:cNvSpPr txBox="1">
              <a:spLocks noChangeArrowheads="1"/>
            </p:cNvSpPr>
            <p:nvPr/>
          </p:nvSpPr>
          <p:spPr bwMode="auto">
            <a:xfrm rot="-316136">
              <a:off x="2189980" y="2687381"/>
              <a:ext cx="492443" cy="461665"/>
            </a:xfrm>
            <a:prstGeom prst="rect">
              <a:avLst/>
            </a:prstGeom>
            <a:noFill/>
            <a:ln w="9525">
              <a:noFill/>
              <a:miter lim="800000"/>
              <a:headEnd/>
              <a:tailEnd/>
            </a:ln>
          </p:spPr>
          <p:txBody>
            <a:bodyPr wrap="none">
              <a:spAutoFit/>
            </a:bodyPr>
            <a:lstStyle/>
            <a:p>
              <a:r>
                <a:rPr lang="en-US"/>
                <a:t>…</a:t>
              </a:r>
            </a:p>
          </p:txBody>
        </p:sp>
      </p:grpSp>
      <p:grpSp>
        <p:nvGrpSpPr>
          <p:cNvPr id="20" name="Group 223"/>
          <p:cNvGrpSpPr>
            <a:grpSpLocks/>
          </p:cNvGrpSpPr>
          <p:nvPr/>
        </p:nvGrpSpPr>
        <p:grpSpPr bwMode="auto">
          <a:xfrm>
            <a:off x="1158875" y="2305050"/>
            <a:ext cx="7094538" cy="3695700"/>
            <a:chOff x="862570" y="2361120"/>
            <a:chExt cx="7094553" cy="3695520"/>
          </a:xfrm>
        </p:grpSpPr>
        <p:cxnSp>
          <p:nvCxnSpPr>
            <p:cNvPr id="90136" name="Straight Connector 224"/>
            <p:cNvCxnSpPr>
              <a:cxnSpLocks noChangeShapeType="1"/>
            </p:cNvCxnSpPr>
            <p:nvPr/>
          </p:nvCxnSpPr>
          <p:spPr bwMode="auto">
            <a:xfrm flipH="1">
              <a:off x="1446332" y="2897188"/>
              <a:ext cx="4736982" cy="2535176"/>
            </a:xfrm>
            <a:prstGeom prst="line">
              <a:avLst/>
            </a:prstGeom>
            <a:noFill/>
            <a:ln w="9525">
              <a:solidFill>
                <a:schemeClr val="tx1"/>
              </a:solidFill>
              <a:round/>
              <a:headEnd/>
              <a:tailEnd/>
            </a:ln>
          </p:spPr>
        </p:cxnSp>
        <p:cxnSp>
          <p:nvCxnSpPr>
            <p:cNvPr id="90137" name="Straight Connector 225"/>
            <p:cNvCxnSpPr>
              <a:cxnSpLocks noChangeShapeType="1"/>
            </p:cNvCxnSpPr>
            <p:nvPr/>
          </p:nvCxnSpPr>
          <p:spPr bwMode="auto">
            <a:xfrm flipH="1">
              <a:off x="2972043" y="2885760"/>
              <a:ext cx="3213953" cy="3041280"/>
            </a:xfrm>
            <a:prstGeom prst="line">
              <a:avLst/>
            </a:prstGeom>
            <a:noFill/>
            <a:ln w="9525">
              <a:solidFill>
                <a:schemeClr val="tx1"/>
              </a:solidFill>
              <a:round/>
              <a:headEnd/>
              <a:tailEnd/>
            </a:ln>
          </p:spPr>
        </p:cxnSp>
        <p:cxnSp>
          <p:nvCxnSpPr>
            <p:cNvPr id="90138" name="Straight Connector 226"/>
            <p:cNvCxnSpPr>
              <a:cxnSpLocks noChangeShapeType="1"/>
            </p:cNvCxnSpPr>
            <p:nvPr/>
          </p:nvCxnSpPr>
          <p:spPr bwMode="auto">
            <a:xfrm flipH="1">
              <a:off x="4328465" y="2877120"/>
              <a:ext cx="1866171" cy="3179520"/>
            </a:xfrm>
            <a:prstGeom prst="line">
              <a:avLst/>
            </a:prstGeom>
            <a:noFill/>
            <a:ln w="9525">
              <a:solidFill>
                <a:schemeClr val="tx1"/>
              </a:solidFill>
              <a:round/>
              <a:headEnd/>
              <a:tailEnd/>
            </a:ln>
          </p:spPr>
        </p:cxnSp>
        <p:cxnSp>
          <p:nvCxnSpPr>
            <p:cNvPr id="90139" name="Straight Connector 227"/>
            <p:cNvCxnSpPr>
              <a:cxnSpLocks noChangeShapeType="1"/>
            </p:cNvCxnSpPr>
            <p:nvPr/>
          </p:nvCxnSpPr>
          <p:spPr bwMode="auto">
            <a:xfrm flipH="1">
              <a:off x="5270184" y="2877120"/>
              <a:ext cx="915812" cy="3058560"/>
            </a:xfrm>
            <a:prstGeom prst="line">
              <a:avLst/>
            </a:prstGeom>
            <a:noFill/>
            <a:ln w="9525">
              <a:solidFill>
                <a:schemeClr val="tx1"/>
              </a:solidFill>
              <a:round/>
              <a:headEnd/>
              <a:tailEnd/>
            </a:ln>
          </p:spPr>
        </p:cxnSp>
        <p:cxnSp>
          <p:nvCxnSpPr>
            <p:cNvPr id="90140" name="Straight Connector 228"/>
            <p:cNvCxnSpPr>
              <a:cxnSpLocks noChangeShapeType="1"/>
            </p:cNvCxnSpPr>
            <p:nvPr/>
          </p:nvCxnSpPr>
          <p:spPr bwMode="auto">
            <a:xfrm>
              <a:off x="6167438" y="2901156"/>
              <a:ext cx="1141702" cy="2801244"/>
            </a:xfrm>
            <a:prstGeom prst="line">
              <a:avLst/>
            </a:prstGeom>
            <a:noFill/>
            <a:ln w="9525">
              <a:solidFill>
                <a:schemeClr val="tx1"/>
              </a:solidFill>
              <a:round/>
              <a:headEnd/>
              <a:tailEnd/>
            </a:ln>
          </p:spPr>
        </p:cxnSp>
        <p:cxnSp>
          <p:nvCxnSpPr>
            <p:cNvPr id="90141" name="Straight Connector 229"/>
            <p:cNvCxnSpPr>
              <a:cxnSpLocks noChangeShapeType="1"/>
            </p:cNvCxnSpPr>
            <p:nvPr/>
          </p:nvCxnSpPr>
          <p:spPr bwMode="auto">
            <a:xfrm>
              <a:off x="6171406" y="2889250"/>
              <a:ext cx="1785717" cy="2355230"/>
            </a:xfrm>
            <a:prstGeom prst="line">
              <a:avLst/>
            </a:prstGeom>
            <a:noFill/>
            <a:ln w="9525">
              <a:solidFill>
                <a:schemeClr val="tx1"/>
              </a:solidFill>
              <a:round/>
              <a:headEnd/>
              <a:tailEnd/>
            </a:ln>
          </p:spPr>
        </p:cxnSp>
        <p:cxnSp>
          <p:nvCxnSpPr>
            <p:cNvPr id="90142" name="Straight Connector 230"/>
            <p:cNvCxnSpPr>
              <a:cxnSpLocks noChangeShapeType="1"/>
            </p:cNvCxnSpPr>
            <p:nvPr/>
          </p:nvCxnSpPr>
          <p:spPr bwMode="auto">
            <a:xfrm>
              <a:off x="6179344" y="2881313"/>
              <a:ext cx="1587707" cy="1386847"/>
            </a:xfrm>
            <a:prstGeom prst="line">
              <a:avLst/>
            </a:prstGeom>
            <a:noFill/>
            <a:ln w="9525">
              <a:solidFill>
                <a:schemeClr val="tx1"/>
              </a:solidFill>
              <a:round/>
              <a:headEnd/>
              <a:tailEnd/>
            </a:ln>
          </p:spPr>
        </p:cxnSp>
        <p:cxnSp>
          <p:nvCxnSpPr>
            <p:cNvPr id="90143" name="Straight Connector 231"/>
            <p:cNvCxnSpPr>
              <a:cxnSpLocks noChangeShapeType="1"/>
            </p:cNvCxnSpPr>
            <p:nvPr/>
          </p:nvCxnSpPr>
          <p:spPr bwMode="auto">
            <a:xfrm>
              <a:off x="6179344" y="2897188"/>
              <a:ext cx="602786" cy="290972"/>
            </a:xfrm>
            <a:prstGeom prst="line">
              <a:avLst/>
            </a:prstGeom>
            <a:noFill/>
            <a:ln w="9525">
              <a:solidFill>
                <a:schemeClr val="tx1"/>
              </a:solidFill>
              <a:round/>
              <a:headEnd/>
              <a:tailEnd/>
            </a:ln>
          </p:spPr>
        </p:cxnSp>
        <p:cxnSp>
          <p:nvCxnSpPr>
            <p:cNvPr id="90144" name="Straight Connector 232"/>
            <p:cNvCxnSpPr>
              <a:cxnSpLocks noChangeShapeType="1"/>
            </p:cNvCxnSpPr>
            <p:nvPr/>
          </p:nvCxnSpPr>
          <p:spPr bwMode="auto">
            <a:xfrm>
              <a:off x="4584546" y="2364240"/>
              <a:ext cx="1558252" cy="512880"/>
            </a:xfrm>
            <a:prstGeom prst="line">
              <a:avLst/>
            </a:prstGeom>
            <a:noFill/>
            <a:ln w="9525">
              <a:solidFill>
                <a:schemeClr val="tx1"/>
              </a:solidFill>
              <a:round/>
              <a:headEnd/>
              <a:tailEnd/>
            </a:ln>
          </p:spPr>
        </p:cxnSp>
        <p:cxnSp>
          <p:nvCxnSpPr>
            <p:cNvPr id="90145" name="Straight Connector 233"/>
            <p:cNvCxnSpPr>
              <a:cxnSpLocks noChangeShapeType="1"/>
            </p:cNvCxnSpPr>
            <p:nvPr/>
          </p:nvCxnSpPr>
          <p:spPr bwMode="auto">
            <a:xfrm>
              <a:off x="3691549" y="2361120"/>
              <a:ext cx="2485808" cy="533280"/>
            </a:xfrm>
            <a:prstGeom prst="line">
              <a:avLst/>
            </a:prstGeom>
            <a:noFill/>
            <a:ln w="9525">
              <a:solidFill>
                <a:schemeClr val="tx1"/>
              </a:solidFill>
              <a:round/>
              <a:headEnd/>
              <a:tailEnd/>
            </a:ln>
          </p:spPr>
        </p:cxnSp>
        <p:cxnSp>
          <p:nvCxnSpPr>
            <p:cNvPr id="90146" name="Straight Connector 234"/>
            <p:cNvCxnSpPr>
              <a:cxnSpLocks noChangeShapeType="1"/>
            </p:cNvCxnSpPr>
            <p:nvPr/>
          </p:nvCxnSpPr>
          <p:spPr bwMode="auto">
            <a:xfrm>
              <a:off x="2081460" y="2548080"/>
              <a:ext cx="4078617" cy="337680"/>
            </a:xfrm>
            <a:prstGeom prst="line">
              <a:avLst/>
            </a:prstGeom>
            <a:noFill/>
            <a:ln w="9525">
              <a:solidFill>
                <a:schemeClr val="tx1"/>
              </a:solidFill>
              <a:round/>
              <a:headEnd/>
              <a:tailEnd/>
            </a:ln>
          </p:spPr>
        </p:cxnSp>
        <p:cxnSp>
          <p:nvCxnSpPr>
            <p:cNvPr id="90147" name="Straight Connector 235"/>
            <p:cNvCxnSpPr>
              <a:cxnSpLocks noChangeShapeType="1"/>
            </p:cNvCxnSpPr>
            <p:nvPr/>
          </p:nvCxnSpPr>
          <p:spPr bwMode="auto">
            <a:xfrm flipV="1">
              <a:off x="1309418" y="2903040"/>
              <a:ext cx="4842020" cy="30720"/>
            </a:xfrm>
            <a:prstGeom prst="line">
              <a:avLst/>
            </a:prstGeom>
            <a:noFill/>
            <a:ln w="9525">
              <a:solidFill>
                <a:schemeClr val="tx1"/>
              </a:solidFill>
              <a:round/>
              <a:headEnd/>
              <a:tailEnd/>
            </a:ln>
          </p:spPr>
        </p:cxnSp>
        <p:cxnSp>
          <p:nvCxnSpPr>
            <p:cNvPr id="90148" name="Straight Connector 236"/>
            <p:cNvCxnSpPr>
              <a:cxnSpLocks noChangeShapeType="1"/>
            </p:cNvCxnSpPr>
            <p:nvPr/>
          </p:nvCxnSpPr>
          <p:spPr bwMode="auto">
            <a:xfrm flipV="1">
              <a:off x="934801" y="2894400"/>
              <a:ext cx="5242556" cy="377040"/>
            </a:xfrm>
            <a:prstGeom prst="line">
              <a:avLst/>
            </a:prstGeom>
            <a:noFill/>
            <a:ln w="9525">
              <a:solidFill>
                <a:schemeClr val="tx1"/>
              </a:solidFill>
              <a:round/>
              <a:headEnd/>
              <a:tailEnd/>
            </a:ln>
          </p:spPr>
        </p:cxnSp>
        <p:cxnSp>
          <p:nvCxnSpPr>
            <p:cNvPr id="90149" name="Straight Connector 237"/>
            <p:cNvCxnSpPr>
              <a:cxnSpLocks noChangeShapeType="1"/>
            </p:cNvCxnSpPr>
            <p:nvPr/>
          </p:nvCxnSpPr>
          <p:spPr bwMode="auto">
            <a:xfrm flipV="1">
              <a:off x="862570" y="2901156"/>
              <a:ext cx="5296930" cy="1386684"/>
            </a:xfrm>
            <a:prstGeom prst="line">
              <a:avLst/>
            </a:prstGeom>
            <a:noFill/>
            <a:ln w="9525">
              <a:solidFill>
                <a:schemeClr val="tx1"/>
              </a:solidFill>
              <a:round/>
              <a:headEnd/>
              <a:tailEnd/>
            </a:ln>
          </p:spPr>
        </p:cxnSp>
        <p:cxnSp>
          <p:nvCxnSpPr>
            <p:cNvPr id="90150" name="Straight Connector 238"/>
            <p:cNvCxnSpPr>
              <a:cxnSpLocks noChangeShapeType="1"/>
            </p:cNvCxnSpPr>
            <p:nvPr/>
          </p:nvCxnSpPr>
          <p:spPr bwMode="auto">
            <a:xfrm flipV="1">
              <a:off x="1101367" y="2901156"/>
              <a:ext cx="5077977" cy="2026044"/>
            </a:xfrm>
            <a:prstGeom prst="line">
              <a:avLst/>
            </a:prstGeom>
            <a:noFill/>
            <a:ln w="9525">
              <a:solidFill>
                <a:schemeClr val="tx1"/>
              </a:solidFill>
              <a:round/>
              <a:headEnd/>
              <a:tailEnd/>
            </a:ln>
          </p:spPr>
        </p:cxnSp>
      </p:grpSp>
      <p:grpSp>
        <p:nvGrpSpPr>
          <p:cNvPr id="21" name="Group 239"/>
          <p:cNvGrpSpPr>
            <a:grpSpLocks/>
          </p:cNvGrpSpPr>
          <p:nvPr/>
        </p:nvGrpSpPr>
        <p:grpSpPr bwMode="auto">
          <a:xfrm>
            <a:off x="1095375" y="2195513"/>
            <a:ext cx="7158038" cy="3798887"/>
            <a:chOff x="799176" y="2251902"/>
            <a:chExt cx="7158126" cy="3799069"/>
          </a:xfrm>
        </p:grpSpPr>
        <p:cxnSp>
          <p:nvCxnSpPr>
            <p:cNvPr id="90121" name="Straight Connector 240"/>
            <p:cNvCxnSpPr>
              <a:cxnSpLocks noChangeShapeType="1"/>
            </p:cNvCxnSpPr>
            <p:nvPr/>
          </p:nvCxnSpPr>
          <p:spPr bwMode="auto">
            <a:xfrm>
              <a:off x="2012365" y="2732956"/>
              <a:ext cx="3121627" cy="3204340"/>
            </a:xfrm>
            <a:prstGeom prst="line">
              <a:avLst/>
            </a:prstGeom>
            <a:noFill/>
            <a:ln w="9525">
              <a:solidFill>
                <a:schemeClr val="tx1"/>
              </a:solidFill>
              <a:round/>
              <a:headEnd/>
              <a:tailEnd/>
            </a:ln>
          </p:spPr>
        </p:cxnSp>
        <p:cxnSp>
          <p:nvCxnSpPr>
            <p:cNvPr id="90122" name="Straight Connector 241"/>
            <p:cNvCxnSpPr>
              <a:cxnSpLocks noChangeShapeType="1"/>
            </p:cNvCxnSpPr>
            <p:nvPr/>
          </p:nvCxnSpPr>
          <p:spPr bwMode="auto">
            <a:xfrm>
              <a:off x="2009682" y="2721528"/>
              <a:ext cx="2384511" cy="3329443"/>
            </a:xfrm>
            <a:prstGeom prst="line">
              <a:avLst/>
            </a:prstGeom>
            <a:noFill/>
            <a:ln w="9525">
              <a:solidFill>
                <a:schemeClr val="tx1"/>
              </a:solidFill>
              <a:round/>
              <a:headEnd/>
              <a:tailEnd/>
            </a:ln>
          </p:spPr>
        </p:cxnSp>
        <p:cxnSp>
          <p:nvCxnSpPr>
            <p:cNvPr id="90123" name="Straight Connector 242"/>
            <p:cNvCxnSpPr>
              <a:cxnSpLocks noChangeShapeType="1"/>
            </p:cNvCxnSpPr>
            <p:nvPr/>
          </p:nvCxnSpPr>
          <p:spPr bwMode="auto">
            <a:xfrm>
              <a:off x="2001042" y="2712888"/>
              <a:ext cx="1091382" cy="3197870"/>
            </a:xfrm>
            <a:prstGeom prst="line">
              <a:avLst/>
            </a:prstGeom>
            <a:noFill/>
            <a:ln w="9525">
              <a:solidFill>
                <a:schemeClr val="tx1"/>
              </a:solidFill>
              <a:round/>
              <a:headEnd/>
              <a:tailEnd/>
            </a:ln>
          </p:spPr>
        </p:cxnSp>
        <p:cxnSp>
          <p:nvCxnSpPr>
            <p:cNvPr id="90124" name="Straight Connector 243"/>
            <p:cNvCxnSpPr>
              <a:cxnSpLocks noChangeShapeType="1"/>
            </p:cNvCxnSpPr>
            <p:nvPr/>
          </p:nvCxnSpPr>
          <p:spPr bwMode="auto">
            <a:xfrm flipH="1">
              <a:off x="1471306" y="2712888"/>
              <a:ext cx="538376" cy="2698126"/>
            </a:xfrm>
            <a:prstGeom prst="line">
              <a:avLst/>
            </a:prstGeom>
            <a:noFill/>
            <a:ln w="9525">
              <a:solidFill>
                <a:schemeClr val="tx1"/>
              </a:solidFill>
              <a:round/>
              <a:headEnd/>
              <a:tailEnd/>
            </a:ln>
          </p:spPr>
        </p:cxnSp>
        <p:cxnSp>
          <p:nvCxnSpPr>
            <p:cNvPr id="90125" name="Straight Connector 244"/>
            <p:cNvCxnSpPr>
              <a:cxnSpLocks noChangeShapeType="1"/>
            </p:cNvCxnSpPr>
            <p:nvPr/>
          </p:nvCxnSpPr>
          <p:spPr bwMode="auto">
            <a:xfrm flipH="1">
              <a:off x="1007181" y="2736924"/>
              <a:ext cx="1021059" cy="2069561"/>
            </a:xfrm>
            <a:prstGeom prst="line">
              <a:avLst/>
            </a:prstGeom>
            <a:noFill/>
            <a:ln w="9525">
              <a:solidFill>
                <a:schemeClr val="tx1"/>
              </a:solidFill>
              <a:round/>
              <a:headEnd/>
              <a:tailEnd/>
            </a:ln>
          </p:spPr>
        </p:cxnSp>
        <p:cxnSp>
          <p:nvCxnSpPr>
            <p:cNvPr id="90126" name="Straight Connector 245"/>
            <p:cNvCxnSpPr>
              <a:cxnSpLocks noChangeShapeType="1"/>
            </p:cNvCxnSpPr>
            <p:nvPr/>
          </p:nvCxnSpPr>
          <p:spPr bwMode="auto">
            <a:xfrm flipH="1">
              <a:off x="799176" y="2725018"/>
              <a:ext cx="1225097" cy="1413595"/>
            </a:xfrm>
            <a:prstGeom prst="line">
              <a:avLst/>
            </a:prstGeom>
            <a:noFill/>
            <a:ln w="9525">
              <a:solidFill>
                <a:schemeClr val="tx1"/>
              </a:solidFill>
              <a:round/>
              <a:headEnd/>
              <a:tailEnd/>
            </a:ln>
          </p:spPr>
        </p:cxnSp>
        <p:cxnSp>
          <p:nvCxnSpPr>
            <p:cNvPr id="90127" name="Straight Connector 246"/>
            <p:cNvCxnSpPr>
              <a:cxnSpLocks noChangeShapeType="1"/>
            </p:cNvCxnSpPr>
            <p:nvPr/>
          </p:nvCxnSpPr>
          <p:spPr bwMode="auto">
            <a:xfrm flipH="1">
              <a:off x="932218" y="2704755"/>
              <a:ext cx="1107153" cy="588968"/>
            </a:xfrm>
            <a:prstGeom prst="line">
              <a:avLst/>
            </a:prstGeom>
            <a:noFill/>
            <a:ln w="9525">
              <a:solidFill>
                <a:schemeClr val="tx1"/>
              </a:solidFill>
              <a:round/>
              <a:headEnd/>
              <a:tailEnd/>
            </a:ln>
          </p:spPr>
        </p:cxnSp>
        <p:cxnSp>
          <p:nvCxnSpPr>
            <p:cNvPr id="90128" name="Straight Connector 247"/>
            <p:cNvCxnSpPr>
              <a:cxnSpLocks noChangeShapeType="1"/>
            </p:cNvCxnSpPr>
            <p:nvPr/>
          </p:nvCxnSpPr>
          <p:spPr bwMode="auto">
            <a:xfrm flipH="1">
              <a:off x="1293642" y="2704755"/>
              <a:ext cx="745729" cy="216744"/>
            </a:xfrm>
            <a:prstGeom prst="line">
              <a:avLst/>
            </a:prstGeom>
            <a:noFill/>
            <a:ln w="9525">
              <a:solidFill>
                <a:schemeClr val="tx1"/>
              </a:solidFill>
              <a:round/>
              <a:headEnd/>
              <a:tailEnd/>
            </a:ln>
          </p:spPr>
        </p:cxnSp>
        <p:cxnSp>
          <p:nvCxnSpPr>
            <p:cNvPr id="90129" name="Straight Connector 248"/>
            <p:cNvCxnSpPr>
              <a:cxnSpLocks noChangeShapeType="1"/>
            </p:cNvCxnSpPr>
            <p:nvPr/>
          </p:nvCxnSpPr>
          <p:spPr bwMode="auto">
            <a:xfrm flipH="1">
              <a:off x="2052880" y="2251902"/>
              <a:ext cx="1141349" cy="460986"/>
            </a:xfrm>
            <a:prstGeom prst="line">
              <a:avLst/>
            </a:prstGeom>
            <a:noFill/>
            <a:ln w="9525">
              <a:solidFill>
                <a:schemeClr val="tx1"/>
              </a:solidFill>
              <a:round/>
              <a:headEnd/>
              <a:tailEnd/>
            </a:ln>
          </p:spPr>
        </p:cxnSp>
        <p:cxnSp>
          <p:nvCxnSpPr>
            <p:cNvPr id="90130" name="Straight Connector 249"/>
            <p:cNvCxnSpPr>
              <a:cxnSpLocks noChangeShapeType="1"/>
            </p:cNvCxnSpPr>
            <p:nvPr/>
          </p:nvCxnSpPr>
          <p:spPr bwMode="auto">
            <a:xfrm flipH="1">
              <a:off x="2018321" y="2332076"/>
              <a:ext cx="2284094" cy="398092"/>
            </a:xfrm>
            <a:prstGeom prst="line">
              <a:avLst/>
            </a:prstGeom>
            <a:noFill/>
            <a:ln w="9525">
              <a:solidFill>
                <a:schemeClr val="tx1"/>
              </a:solidFill>
              <a:round/>
              <a:headEnd/>
              <a:tailEnd/>
            </a:ln>
          </p:spPr>
        </p:cxnSp>
        <p:cxnSp>
          <p:nvCxnSpPr>
            <p:cNvPr id="90131" name="Straight Connector 250"/>
            <p:cNvCxnSpPr>
              <a:cxnSpLocks noChangeShapeType="1"/>
            </p:cNvCxnSpPr>
            <p:nvPr/>
          </p:nvCxnSpPr>
          <p:spPr bwMode="auto">
            <a:xfrm flipH="1" flipV="1">
              <a:off x="2035602" y="2721528"/>
              <a:ext cx="4016700" cy="14158"/>
            </a:xfrm>
            <a:prstGeom prst="line">
              <a:avLst/>
            </a:prstGeom>
            <a:noFill/>
            <a:ln w="9525">
              <a:solidFill>
                <a:schemeClr val="tx1"/>
              </a:solidFill>
              <a:round/>
              <a:headEnd/>
              <a:tailEnd/>
            </a:ln>
          </p:spPr>
        </p:cxnSp>
        <p:cxnSp>
          <p:nvCxnSpPr>
            <p:cNvPr id="90132" name="Straight Connector 251"/>
            <p:cNvCxnSpPr>
              <a:cxnSpLocks noChangeShapeType="1"/>
            </p:cNvCxnSpPr>
            <p:nvPr/>
          </p:nvCxnSpPr>
          <p:spPr bwMode="auto">
            <a:xfrm flipH="1" flipV="1">
              <a:off x="2044240" y="2738808"/>
              <a:ext cx="4755057" cy="529059"/>
            </a:xfrm>
            <a:prstGeom prst="line">
              <a:avLst/>
            </a:prstGeom>
            <a:noFill/>
            <a:ln w="9525">
              <a:solidFill>
                <a:schemeClr val="tx1"/>
              </a:solidFill>
              <a:round/>
              <a:headEnd/>
              <a:tailEnd/>
            </a:ln>
          </p:spPr>
        </p:cxnSp>
        <p:cxnSp>
          <p:nvCxnSpPr>
            <p:cNvPr id="90133" name="Straight Connector 252"/>
            <p:cNvCxnSpPr>
              <a:cxnSpLocks noChangeShapeType="1"/>
            </p:cNvCxnSpPr>
            <p:nvPr/>
          </p:nvCxnSpPr>
          <p:spPr bwMode="auto">
            <a:xfrm flipH="1" flipV="1">
              <a:off x="2018321" y="2730168"/>
              <a:ext cx="5710381" cy="1554918"/>
            </a:xfrm>
            <a:prstGeom prst="line">
              <a:avLst/>
            </a:prstGeom>
            <a:noFill/>
            <a:ln w="9525">
              <a:solidFill>
                <a:schemeClr val="tx1"/>
              </a:solidFill>
              <a:round/>
              <a:headEnd/>
              <a:tailEnd/>
            </a:ln>
          </p:spPr>
        </p:cxnSp>
        <p:cxnSp>
          <p:nvCxnSpPr>
            <p:cNvPr id="90134" name="Straight Connector 253"/>
            <p:cNvCxnSpPr>
              <a:cxnSpLocks noChangeShapeType="1"/>
            </p:cNvCxnSpPr>
            <p:nvPr/>
          </p:nvCxnSpPr>
          <p:spPr bwMode="auto">
            <a:xfrm flipH="1" flipV="1">
              <a:off x="2036178" y="2736924"/>
              <a:ext cx="5921124" cy="2462562"/>
            </a:xfrm>
            <a:prstGeom prst="line">
              <a:avLst/>
            </a:prstGeom>
            <a:noFill/>
            <a:ln w="9525">
              <a:solidFill>
                <a:schemeClr val="tx1"/>
              </a:solidFill>
              <a:round/>
              <a:headEnd/>
              <a:tailEnd/>
            </a:ln>
          </p:spPr>
        </p:cxnSp>
        <p:cxnSp>
          <p:nvCxnSpPr>
            <p:cNvPr id="90135" name="Straight Connector 254"/>
            <p:cNvCxnSpPr>
              <a:cxnSpLocks noChangeShapeType="1"/>
            </p:cNvCxnSpPr>
            <p:nvPr/>
          </p:nvCxnSpPr>
          <p:spPr bwMode="auto">
            <a:xfrm flipH="1" flipV="1">
              <a:off x="2016335" y="2736924"/>
              <a:ext cx="5165304" cy="3000202"/>
            </a:xfrm>
            <a:prstGeom prst="line">
              <a:avLst/>
            </a:prstGeom>
            <a:noFill/>
            <a:ln w="9525">
              <a:solidFill>
                <a:schemeClr val="tx1"/>
              </a:solidFill>
              <a:round/>
              <a:headEnd/>
              <a:tailEnd/>
            </a:ln>
          </p:spPr>
        </p:cxnSp>
      </p:grpSp>
      <p:sp>
        <p:nvSpPr>
          <p:cNvPr id="27" name="TextBox 26"/>
          <p:cNvSpPr txBox="1">
            <a:spLocks noChangeArrowheads="1"/>
          </p:cNvSpPr>
          <p:nvPr/>
        </p:nvSpPr>
        <p:spPr bwMode="auto">
          <a:xfrm>
            <a:off x="2497138" y="3403600"/>
            <a:ext cx="4268787" cy="1200150"/>
          </a:xfrm>
          <a:prstGeom prst="rect">
            <a:avLst/>
          </a:prstGeom>
          <a:solidFill>
            <a:schemeClr val="bg1"/>
          </a:solidFill>
          <a:ln w="9525">
            <a:noFill/>
            <a:miter lim="800000"/>
            <a:headEnd/>
            <a:tailEnd/>
          </a:ln>
        </p:spPr>
        <p:txBody>
          <a:bodyPr>
            <a:spAutoFit/>
          </a:bodyPr>
          <a:lstStyle/>
          <a:p>
            <a:pPr algn="ctr"/>
            <a:r>
              <a:rPr lang="en-US"/>
              <a:t>connecting each access ISP to each other directly </a:t>
            </a:r>
            <a:r>
              <a:rPr lang="en-US" i="1">
                <a:solidFill>
                  <a:srgbClr val="CC0000"/>
                </a:solidFill>
              </a:rPr>
              <a:t>doesn</a:t>
            </a:r>
            <a:r>
              <a:rPr lang="en-US" altLang="en-US" i="1">
                <a:solidFill>
                  <a:srgbClr val="CC0000"/>
                </a:solidFill>
              </a:rPr>
              <a:t>’</a:t>
            </a:r>
            <a:r>
              <a:rPr lang="en-US" i="1">
                <a:solidFill>
                  <a:srgbClr val="CC0000"/>
                </a:solidFill>
              </a:rPr>
              <a:t>t scale: </a:t>
            </a:r>
            <a:r>
              <a:rPr lang="en-US"/>
              <a:t>O(</a:t>
            </a:r>
            <a:r>
              <a:rPr lang="en-US" i="1"/>
              <a:t>N</a:t>
            </a:r>
            <a:r>
              <a:rPr lang="en-US" baseline="30000"/>
              <a:t>2</a:t>
            </a:r>
            <a:r>
              <a:rPr lang="en-US"/>
              <a:t>) connections.</a:t>
            </a:r>
          </a:p>
        </p:txBody>
      </p:sp>
      <p:sp>
        <p:nvSpPr>
          <p:cNvPr id="113" name="Slide Number Placeholder 112"/>
          <p:cNvSpPr>
            <a:spLocks noGrp="1"/>
          </p:cNvSpPr>
          <p:nvPr>
            <p:ph type="sldNum" sz="quarter" idx="12"/>
          </p:nvPr>
        </p:nvSpPr>
        <p:spPr/>
        <p:txBody>
          <a:bodyPr/>
          <a:lstStyle/>
          <a:p>
            <a:fld id="{99BAB25A-E3B7-2F41-B0DC-6610089B4BA3}"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1000"/>
                                        <p:tgtEl>
                                          <p:spTgt spid="21"/>
                                        </p:tgtEl>
                                      </p:cBhvr>
                                    </p:animEffect>
                                  </p:child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16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923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16"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923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14"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923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12"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923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10"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923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08"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923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06"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923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04"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923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02"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922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300"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922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98"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922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96"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922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94"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922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92"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9228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90"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9228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88"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92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2286"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2279"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0"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1"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2"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3"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4"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2164"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i="1">
                <a:solidFill>
                  <a:srgbClr val="CC0000"/>
                </a:solidFill>
                <a:latin typeface="Gill Sans MT" charset="0"/>
              </a:rPr>
              <a:t>Option: </a:t>
            </a:r>
            <a:r>
              <a:rPr lang="en-US" i="1">
                <a:latin typeface="Gill Sans MT" charset="0"/>
              </a:rPr>
              <a:t>connect each access ISP to a global transit ISP? </a:t>
            </a:r>
            <a:r>
              <a:rPr lang="en-US" i="1">
                <a:solidFill>
                  <a:srgbClr val="C00000"/>
                </a:solidFill>
              </a:rPr>
              <a:t>Customer</a:t>
            </a:r>
            <a:r>
              <a:rPr lang="en-US" i="1"/>
              <a:t> and </a:t>
            </a:r>
            <a:r>
              <a:rPr lang="en-US" i="1">
                <a:solidFill>
                  <a:srgbClr val="C00000"/>
                </a:solidFill>
              </a:rPr>
              <a:t>provider </a:t>
            </a:r>
            <a:r>
              <a:rPr lang="en-US" i="1"/>
              <a:t>ISPs have economic agreement.</a:t>
            </a:r>
            <a:endParaRPr lang="en-US">
              <a:latin typeface="Gill Sans MT" charset="0"/>
            </a:endParaRPr>
          </a:p>
        </p:txBody>
      </p:sp>
      <p:sp>
        <p:nvSpPr>
          <p:cNvPr id="92165" name="Oval 3"/>
          <p:cNvSpPr>
            <a:spLocks noChangeArrowheads="1"/>
          </p:cNvSpPr>
          <p:nvPr/>
        </p:nvSpPr>
        <p:spPr bwMode="auto">
          <a:xfrm>
            <a:off x="2716213" y="3192463"/>
            <a:ext cx="3709987" cy="1862137"/>
          </a:xfrm>
          <a:prstGeom prst="ellipse">
            <a:avLst/>
          </a:prstGeom>
          <a:solidFill>
            <a:schemeClr val="accent1"/>
          </a:solidFill>
          <a:ln w="9525">
            <a:solidFill>
              <a:schemeClr val="tx1"/>
            </a:solidFill>
            <a:round/>
            <a:headEnd/>
            <a:tailEnd/>
          </a:ln>
        </p:spPr>
        <p:txBody>
          <a:bodyPr/>
          <a:lstStyle/>
          <a:p>
            <a:endParaRPr lang="en-US"/>
          </a:p>
        </p:txBody>
      </p:sp>
      <p:grpSp>
        <p:nvGrpSpPr>
          <p:cNvPr id="19" name="Group 133"/>
          <p:cNvGrpSpPr>
            <a:grpSpLocks/>
          </p:cNvGrpSpPr>
          <p:nvPr/>
        </p:nvGrpSpPr>
        <p:grpSpPr bwMode="auto">
          <a:xfrm>
            <a:off x="3138488" y="4392613"/>
            <a:ext cx="617537" cy="250825"/>
            <a:chOff x="2356" y="1300"/>
            <a:chExt cx="555" cy="194"/>
          </a:xfrm>
        </p:grpSpPr>
        <p:sp>
          <p:nvSpPr>
            <p:cNvPr id="922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0" name="Group 137"/>
            <p:cNvGrpSpPr>
              <a:grpSpLocks/>
            </p:cNvGrpSpPr>
            <p:nvPr/>
          </p:nvGrpSpPr>
          <p:grpSpPr bwMode="auto">
            <a:xfrm>
              <a:off x="2468" y="1332"/>
              <a:ext cx="310" cy="60"/>
              <a:chOff x="2468" y="1332"/>
              <a:chExt cx="310" cy="60"/>
            </a:xfrm>
          </p:grpSpPr>
          <p:sp>
            <p:nvSpPr>
              <p:cNvPr id="9226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6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59"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60"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21" name="Group 133"/>
          <p:cNvGrpSpPr>
            <a:grpSpLocks/>
          </p:cNvGrpSpPr>
          <p:nvPr/>
        </p:nvGrpSpPr>
        <p:grpSpPr bwMode="auto">
          <a:xfrm>
            <a:off x="4132263" y="3706813"/>
            <a:ext cx="617537" cy="250825"/>
            <a:chOff x="2356" y="1300"/>
            <a:chExt cx="555" cy="194"/>
          </a:xfrm>
        </p:grpSpPr>
        <p:sp>
          <p:nvSpPr>
            <p:cNvPr id="9224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4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4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2" name="Group 137"/>
            <p:cNvGrpSpPr>
              <a:grpSpLocks/>
            </p:cNvGrpSpPr>
            <p:nvPr/>
          </p:nvGrpSpPr>
          <p:grpSpPr bwMode="auto">
            <a:xfrm>
              <a:off x="2468" y="1332"/>
              <a:ext cx="310" cy="60"/>
              <a:chOff x="2468" y="1332"/>
              <a:chExt cx="310" cy="60"/>
            </a:xfrm>
          </p:grpSpPr>
          <p:sp>
            <p:nvSpPr>
              <p:cNvPr id="9225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5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51"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52"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23" name="Group 133"/>
          <p:cNvGrpSpPr>
            <a:grpSpLocks/>
          </p:cNvGrpSpPr>
          <p:nvPr/>
        </p:nvGrpSpPr>
        <p:grpSpPr bwMode="auto">
          <a:xfrm>
            <a:off x="4706938" y="4013200"/>
            <a:ext cx="617537" cy="250825"/>
            <a:chOff x="2356" y="1300"/>
            <a:chExt cx="555" cy="194"/>
          </a:xfrm>
        </p:grpSpPr>
        <p:sp>
          <p:nvSpPr>
            <p:cNvPr id="9223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4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4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4" name="Group 137"/>
            <p:cNvGrpSpPr>
              <a:grpSpLocks/>
            </p:cNvGrpSpPr>
            <p:nvPr/>
          </p:nvGrpSpPr>
          <p:grpSpPr bwMode="auto">
            <a:xfrm>
              <a:off x="2468" y="1332"/>
              <a:ext cx="310" cy="60"/>
              <a:chOff x="2468" y="1332"/>
              <a:chExt cx="310" cy="60"/>
            </a:xfrm>
          </p:grpSpPr>
          <p:sp>
            <p:nvSpPr>
              <p:cNvPr id="9224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4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43"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44"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25" name="Group 133"/>
          <p:cNvGrpSpPr>
            <a:grpSpLocks/>
          </p:cNvGrpSpPr>
          <p:nvPr/>
        </p:nvGrpSpPr>
        <p:grpSpPr bwMode="auto">
          <a:xfrm>
            <a:off x="5245100" y="3538538"/>
            <a:ext cx="617538" cy="250825"/>
            <a:chOff x="2356" y="1300"/>
            <a:chExt cx="555" cy="194"/>
          </a:xfrm>
        </p:grpSpPr>
        <p:sp>
          <p:nvSpPr>
            <p:cNvPr id="9223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3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3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6" name="Group 137"/>
            <p:cNvGrpSpPr>
              <a:grpSpLocks/>
            </p:cNvGrpSpPr>
            <p:nvPr/>
          </p:nvGrpSpPr>
          <p:grpSpPr bwMode="auto">
            <a:xfrm>
              <a:off x="2468" y="1332"/>
              <a:ext cx="310" cy="60"/>
              <a:chOff x="2468" y="1332"/>
              <a:chExt cx="310" cy="60"/>
            </a:xfrm>
          </p:grpSpPr>
          <p:sp>
            <p:nvSpPr>
              <p:cNvPr id="9223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3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35"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36"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27" name="Group 133"/>
          <p:cNvGrpSpPr>
            <a:grpSpLocks/>
          </p:cNvGrpSpPr>
          <p:nvPr/>
        </p:nvGrpSpPr>
        <p:grpSpPr bwMode="auto">
          <a:xfrm>
            <a:off x="3813175" y="4121150"/>
            <a:ext cx="617538" cy="250825"/>
            <a:chOff x="2356" y="1300"/>
            <a:chExt cx="555" cy="194"/>
          </a:xfrm>
        </p:grpSpPr>
        <p:sp>
          <p:nvSpPr>
            <p:cNvPr id="922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8" name="Group 137"/>
            <p:cNvGrpSpPr>
              <a:grpSpLocks/>
            </p:cNvGrpSpPr>
            <p:nvPr/>
          </p:nvGrpSpPr>
          <p:grpSpPr bwMode="auto">
            <a:xfrm>
              <a:off x="2468" y="1332"/>
              <a:ext cx="310" cy="60"/>
              <a:chOff x="2468" y="1332"/>
              <a:chExt cx="310" cy="60"/>
            </a:xfrm>
          </p:grpSpPr>
          <p:sp>
            <p:nvSpPr>
              <p:cNvPr id="9222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3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27"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28"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29" name="Group 133"/>
          <p:cNvGrpSpPr>
            <a:grpSpLocks/>
          </p:cNvGrpSpPr>
          <p:nvPr/>
        </p:nvGrpSpPr>
        <p:grpSpPr bwMode="auto">
          <a:xfrm>
            <a:off x="4368800" y="4610100"/>
            <a:ext cx="617538" cy="250825"/>
            <a:chOff x="2356" y="1300"/>
            <a:chExt cx="555" cy="194"/>
          </a:xfrm>
        </p:grpSpPr>
        <p:sp>
          <p:nvSpPr>
            <p:cNvPr id="922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0" name="Group 137"/>
            <p:cNvGrpSpPr>
              <a:grpSpLocks/>
            </p:cNvGrpSpPr>
            <p:nvPr/>
          </p:nvGrpSpPr>
          <p:grpSpPr bwMode="auto">
            <a:xfrm>
              <a:off x="2468" y="1332"/>
              <a:ext cx="310" cy="60"/>
              <a:chOff x="2468" y="1332"/>
              <a:chExt cx="310" cy="60"/>
            </a:xfrm>
          </p:grpSpPr>
          <p:sp>
            <p:nvSpPr>
              <p:cNvPr id="9222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2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19"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20"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31" name="Group 133"/>
          <p:cNvGrpSpPr>
            <a:grpSpLocks/>
          </p:cNvGrpSpPr>
          <p:nvPr/>
        </p:nvGrpSpPr>
        <p:grpSpPr bwMode="auto">
          <a:xfrm>
            <a:off x="5389563" y="4411663"/>
            <a:ext cx="617537" cy="250825"/>
            <a:chOff x="2356" y="1300"/>
            <a:chExt cx="555" cy="194"/>
          </a:xfrm>
        </p:grpSpPr>
        <p:sp>
          <p:nvSpPr>
            <p:cNvPr id="922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317" name="Group 137"/>
            <p:cNvGrpSpPr>
              <a:grpSpLocks/>
            </p:cNvGrpSpPr>
            <p:nvPr/>
          </p:nvGrpSpPr>
          <p:grpSpPr bwMode="auto">
            <a:xfrm>
              <a:off x="2468" y="1332"/>
              <a:ext cx="310" cy="60"/>
              <a:chOff x="2468" y="1332"/>
              <a:chExt cx="310" cy="60"/>
            </a:xfrm>
          </p:grpSpPr>
          <p:sp>
            <p:nvSpPr>
              <p:cNvPr id="922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11"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12"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grpSp>
        <p:nvGrpSpPr>
          <p:cNvPr id="92318" name="Group 133"/>
          <p:cNvGrpSpPr>
            <a:grpSpLocks/>
          </p:cNvGrpSpPr>
          <p:nvPr/>
        </p:nvGrpSpPr>
        <p:grpSpPr bwMode="auto">
          <a:xfrm>
            <a:off x="3502025" y="3351213"/>
            <a:ext cx="617538" cy="250825"/>
            <a:chOff x="2356" y="1300"/>
            <a:chExt cx="555" cy="194"/>
          </a:xfrm>
        </p:grpSpPr>
        <p:sp>
          <p:nvSpPr>
            <p:cNvPr id="921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319" name="Group 137"/>
            <p:cNvGrpSpPr>
              <a:grpSpLocks/>
            </p:cNvGrpSpPr>
            <p:nvPr/>
          </p:nvGrpSpPr>
          <p:grpSpPr bwMode="auto">
            <a:xfrm>
              <a:off x="2468" y="1332"/>
              <a:ext cx="310" cy="60"/>
              <a:chOff x="2468" y="1332"/>
              <a:chExt cx="310" cy="60"/>
            </a:xfrm>
          </p:grpSpPr>
          <p:sp>
            <p:nvSpPr>
              <p:cNvPr id="922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GB"/>
              </a:p>
            </p:txBody>
          </p:sp>
          <p:sp>
            <p:nvSpPr>
              <p:cNvPr id="922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GB"/>
              </a:p>
            </p:txBody>
          </p:sp>
        </p:grpSp>
        <p:sp>
          <p:nvSpPr>
            <p:cNvPr id="92203"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GB"/>
            </a:p>
          </p:txBody>
        </p:sp>
        <p:sp>
          <p:nvSpPr>
            <p:cNvPr id="92204"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GB"/>
            </a:p>
          </p:txBody>
        </p:sp>
      </p:grpSp>
      <p:cxnSp>
        <p:nvCxnSpPr>
          <p:cNvPr id="92174" name="Straight Connector 10"/>
          <p:cNvCxnSpPr>
            <a:cxnSpLocks noChangeShapeType="1"/>
            <a:stCxn id="92204" idx="0"/>
            <a:endCxn id="92235" idx="0"/>
          </p:cNvCxnSpPr>
          <p:nvPr/>
        </p:nvCxnSpPr>
        <p:spPr bwMode="auto">
          <a:xfrm>
            <a:off x="4114800" y="3432175"/>
            <a:ext cx="1131888" cy="185738"/>
          </a:xfrm>
          <a:prstGeom prst="line">
            <a:avLst/>
          </a:prstGeom>
          <a:noFill/>
          <a:ln w="15875">
            <a:solidFill>
              <a:schemeClr val="tx1"/>
            </a:solidFill>
            <a:round/>
            <a:headEnd/>
            <a:tailEnd/>
          </a:ln>
        </p:spPr>
      </p:cxnSp>
      <p:cxnSp>
        <p:nvCxnSpPr>
          <p:cNvPr id="92175" name="Straight Connector 297"/>
          <p:cNvCxnSpPr>
            <a:cxnSpLocks noChangeShapeType="1"/>
            <a:endCxn id="92241" idx="1"/>
          </p:cNvCxnSpPr>
          <p:nvPr/>
        </p:nvCxnSpPr>
        <p:spPr bwMode="auto">
          <a:xfrm>
            <a:off x="4656138" y="3924300"/>
            <a:ext cx="139700" cy="112713"/>
          </a:xfrm>
          <a:prstGeom prst="line">
            <a:avLst/>
          </a:prstGeom>
          <a:noFill/>
          <a:ln w="15875">
            <a:solidFill>
              <a:schemeClr val="tx1"/>
            </a:solidFill>
            <a:round/>
            <a:headEnd/>
            <a:tailEnd/>
          </a:ln>
        </p:spPr>
      </p:cxnSp>
      <p:cxnSp>
        <p:nvCxnSpPr>
          <p:cNvPr id="92176" name="Straight Connector 298"/>
          <p:cNvCxnSpPr>
            <a:cxnSpLocks noChangeShapeType="1"/>
            <a:endCxn id="92243" idx="1"/>
          </p:cNvCxnSpPr>
          <p:nvPr/>
        </p:nvCxnSpPr>
        <p:spPr bwMode="auto">
          <a:xfrm flipV="1">
            <a:off x="4425950" y="4200525"/>
            <a:ext cx="280988" cy="61913"/>
          </a:xfrm>
          <a:prstGeom prst="line">
            <a:avLst/>
          </a:prstGeom>
          <a:noFill/>
          <a:ln w="15875">
            <a:solidFill>
              <a:schemeClr val="tx1"/>
            </a:solidFill>
            <a:round/>
            <a:headEnd/>
            <a:tailEnd/>
          </a:ln>
        </p:spPr>
      </p:cxnSp>
      <p:cxnSp>
        <p:nvCxnSpPr>
          <p:cNvPr id="92177" name="Straight Connector 299"/>
          <p:cNvCxnSpPr>
            <a:cxnSpLocks noChangeShapeType="1"/>
          </p:cNvCxnSpPr>
          <p:nvPr/>
        </p:nvCxnSpPr>
        <p:spPr bwMode="auto">
          <a:xfrm flipV="1">
            <a:off x="4083050" y="3962400"/>
            <a:ext cx="223838" cy="149225"/>
          </a:xfrm>
          <a:prstGeom prst="line">
            <a:avLst/>
          </a:prstGeom>
          <a:noFill/>
          <a:ln w="15875">
            <a:solidFill>
              <a:schemeClr val="tx1"/>
            </a:solidFill>
            <a:round/>
            <a:headEnd/>
            <a:tailEnd/>
          </a:ln>
        </p:spPr>
      </p:cxnSp>
      <p:cxnSp>
        <p:nvCxnSpPr>
          <p:cNvPr id="92178" name="Straight Connector 300"/>
          <p:cNvCxnSpPr>
            <a:cxnSpLocks noChangeShapeType="1"/>
          </p:cNvCxnSpPr>
          <p:nvPr/>
        </p:nvCxnSpPr>
        <p:spPr bwMode="auto">
          <a:xfrm flipV="1">
            <a:off x="3738563" y="4367213"/>
            <a:ext cx="222250" cy="147637"/>
          </a:xfrm>
          <a:prstGeom prst="line">
            <a:avLst/>
          </a:prstGeom>
          <a:noFill/>
          <a:ln w="15875">
            <a:solidFill>
              <a:schemeClr val="tx1"/>
            </a:solidFill>
            <a:round/>
            <a:headEnd/>
            <a:tailEnd/>
          </a:ln>
        </p:spPr>
      </p:cxnSp>
      <p:cxnSp>
        <p:nvCxnSpPr>
          <p:cNvPr id="92179" name="Straight Connector 301"/>
          <p:cNvCxnSpPr>
            <a:cxnSpLocks noChangeShapeType="1"/>
            <a:stCxn id="92217" idx="0"/>
          </p:cNvCxnSpPr>
          <p:nvPr/>
        </p:nvCxnSpPr>
        <p:spPr bwMode="auto">
          <a:xfrm flipV="1">
            <a:off x="4675188" y="4267200"/>
            <a:ext cx="292100" cy="342900"/>
          </a:xfrm>
          <a:prstGeom prst="line">
            <a:avLst/>
          </a:prstGeom>
          <a:noFill/>
          <a:ln w="15875">
            <a:solidFill>
              <a:schemeClr val="tx1"/>
            </a:solidFill>
            <a:round/>
            <a:headEnd/>
            <a:tailEnd/>
          </a:ln>
        </p:spPr>
      </p:cxnSp>
      <p:cxnSp>
        <p:nvCxnSpPr>
          <p:cNvPr id="92180" name="Straight Connector 302"/>
          <p:cNvCxnSpPr>
            <a:cxnSpLocks noChangeShapeType="1"/>
          </p:cNvCxnSpPr>
          <p:nvPr/>
        </p:nvCxnSpPr>
        <p:spPr bwMode="auto">
          <a:xfrm flipH="1" flipV="1">
            <a:off x="5243513" y="4248150"/>
            <a:ext cx="412750" cy="168275"/>
          </a:xfrm>
          <a:prstGeom prst="line">
            <a:avLst/>
          </a:prstGeom>
          <a:noFill/>
          <a:ln w="15875">
            <a:solidFill>
              <a:schemeClr val="tx1"/>
            </a:solidFill>
            <a:round/>
            <a:headEnd/>
            <a:tailEnd/>
          </a:ln>
        </p:spPr>
      </p:cxnSp>
      <p:cxnSp>
        <p:nvCxnSpPr>
          <p:cNvPr id="92181" name="Straight Connector 303"/>
          <p:cNvCxnSpPr>
            <a:cxnSpLocks noChangeShapeType="1"/>
          </p:cNvCxnSpPr>
          <p:nvPr/>
        </p:nvCxnSpPr>
        <p:spPr bwMode="auto">
          <a:xfrm flipV="1">
            <a:off x="5227638" y="3776663"/>
            <a:ext cx="328612" cy="266700"/>
          </a:xfrm>
          <a:prstGeom prst="line">
            <a:avLst/>
          </a:prstGeom>
          <a:noFill/>
          <a:ln w="15875">
            <a:solidFill>
              <a:schemeClr val="tx1"/>
            </a:solidFill>
            <a:round/>
            <a:headEnd/>
            <a:tailEnd/>
          </a:ln>
        </p:spPr>
      </p:cxnSp>
      <p:cxnSp>
        <p:nvCxnSpPr>
          <p:cNvPr id="92182" name="Straight Connector 304"/>
          <p:cNvCxnSpPr>
            <a:cxnSpLocks noChangeShapeType="1"/>
            <a:endCxn id="92199" idx="4"/>
          </p:cNvCxnSpPr>
          <p:nvPr/>
        </p:nvCxnSpPr>
        <p:spPr bwMode="auto">
          <a:xfrm flipH="1" flipV="1">
            <a:off x="3810000" y="3602038"/>
            <a:ext cx="476250" cy="117475"/>
          </a:xfrm>
          <a:prstGeom prst="line">
            <a:avLst/>
          </a:prstGeom>
          <a:noFill/>
          <a:ln w="15875">
            <a:solidFill>
              <a:schemeClr val="tx1"/>
            </a:solidFill>
            <a:round/>
            <a:headEnd/>
            <a:tailEnd/>
          </a:ln>
        </p:spPr>
      </p:cxnSp>
      <p:cxnSp>
        <p:nvCxnSpPr>
          <p:cNvPr id="92183" name="Straight Connector 22"/>
          <p:cNvCxnSpPr>
            <a:cxnSpLocks noChangeShapeType="1"/>
            <a:endCxn id="92201" idx="1"/>
          </p:cNvCxnSpPr>
          <p:nvPr/>
        </p:nvCxnSpPr>
        <p:spPr bwMode="auto">
          <a:xfrm>
            <a:off x="2362200" y="2578100"/>
            <a:ext cx="1230313" cy="796925"/>
          </a:xfrm>
          <a:prstGeom prst="line">
            <a:avLst/>
          </a:prstGeom>
          <a:noFill/>
          <a:ln w="9525">
            <a:solidFill>
              <a:schemeClr val="tx1"/>
            </a:solidFill>
            <a:round/>
            <a:headEnd/>
            <a:tailEnd/>
          </a:ln>
        </p:spPr>
      </p:cxnSp>
      <p:cxnSp>
        <p:nvCxnSpPr>
          <p:cNvPr id="92184" name="Straight Connector 305"/>
          <p:cNvCxnSpPr>
            <a:cxnSpLocks noChangeShapeType="1"/>
            <a:endCxn id="92203" idx="0"/>
          </p:cNvCxnSpPr>
          <p:nvPr/>
        </p:nvCxnSpPr>
        <p:spPr bwMode="auto">
          <a:xfrm>
            <a:off x="1617663" y="2909888"/>
            <a:ext cx="1885950" cy="519112"/>
          </a:xfrm>
          <a:prstGeom prst="line">
            <a:avLst/>
          </a:prstGeom>
          <a:noFill/>
          <a:ln w="9525">
            <a:solidFill>
              <a:schemeClr val="tx1"/>
            </a:solidFill>
            <a:round/>
            <a:headEnd/>
            <a:tailEnd/>
          </a:ln>
        </p:spPr>
      </p:cxnSp>
      <p:cxnSp>
        <p:nvCxnSpPr>
          <p:cNvPr id="92185" name="Straight Connector 306"/>
          <p:cNvCxnSpPr>
            <a:cxnSpLocks noChangeShapeType="1"/>
            <a:endCxn id="92203" idx="1"/>
          </p:cNvCxnSpPr>
          <p:nvPr/>
        </p:nvCxnSpPr>
        <p:spPr bwMode="auto">
          <a:xfrm>
            <a:off x="1230313" y="3278188"/>
            <a:ext cx="2273300" cy="260350"/>
          </a:xfrm>
          <a:prstGeom prst="line">
            <a:avLst/>
          </a:prstGeom>
          <a:noFill/>
          <a:ln w="9525">
            <a:solidFill>
              <a:schemeClr val="tx1"/>
            </a:solidFill>
            <a:round/>
            <a:headEnd/>
            <a:tailEnd/>
          </a:ln>
        </p:spPr>
      </p:cxnSp>
      <p:cxnSp>
        <p:nvCxnSpPr>
          <p:cNvPr id="92186" name="Straight Connector 307"/>
          <p:cNvCxnSpPr>
            <a:cxnSpLocks noChangeShapeType="1"/>
            <a:endCxn id="92259" idx="0"/>
          </p:cNvCxnSpPr>
          <p:nvPr/>
        </p:nvCxnSpPr>
        <p:spPr bwMode="auto">
          <a:xfrm>
            <a:off x="1166813" y="4260850"/>
            <a:ext cx="1971675" cy="211138"/>
          </a:xfrm>
          <a:prstGeom prst="line">
            <a:avLst/>
          </a:prstGeom>
          <a:noFill/>
          <a:ln w="9525">
            <a:solidFill>
              <a:schemeClr val="tx1"/>
            </a:solidFill>
            <a:round/>
            <a:headEnd/>
            <a:tailEnd/>
          </a:ln>
        </p:spPr>
      </p:cxnSp>
      <p:cxnSp>
        <p:nvCxnSpPr>
          <p:cNvPr id="92187" name="Straight Connector 308"/>
          <p:cNvCxnSpPr>
            <a:cxnSpLocks noChangeShapeType="1"/>
            <a:endCxn id="92255" idx="2"/>
          </p:cNvCxnSpPr>
          <p:nvPr/>
        </p:nvCxnSpPr>
        <p:spPr bwMode="auto">
          <a:xfrm flipV="1">
            <a:off x="1393825" y="4573588"/>
            <a:ext cx="1744663" cy="411162"/>
          </a:xfrm>
          <a:prstGeom prst="line">
            <a:avLst/>
          </a:prstGeom>
          <a:noFill/>
          <a:ln w="9525">
            <a:solidFill>
              <a:schemeClr val="tx1"/>
            </a:solidFill>
            <a:round/>
            <a:headEnd/>
            <a:tailEnd/>
          </a:ln>
        </p:spPr>
      </p:cxnSp>
      <p:cxnSp>
        <p:nvCxnSpPr>
          <p:cNvPr id="92188" name="Straight Connector 309"/>
          <p:cNvCxnSpPr>
            <a:cxnSpLocks noChangeShapeType="1"/>
            <a:endCxn id="92255" idx="3"/>
          </p:cNvCxnSpPr>
          <p:nvPr/>
        </p:nvCxnSpPr>
        <p:spPr bwMode="auto">
          <a:xfrm flipV="1">
            <a:off x="1797050" y="4622800"/>
            <a:ext cx="1431925" cy="755650"/>
          </a:xfrm>
          <a:prstGeom prst="line">
            <a:avLst/>
          </a:prstGeom>
          <a:noFill/>
          <a:ln w="9525">
            <a:solidFill>
              <a:schemeClr val="tx1"/>
            </a:solidFill>
            <a:round/>
            <a:headEnd/>
            <a:tailEnd/>
          </a:ln>
        </p:spPr>
      </p:cxnSp>
      <p:cxnSp>
        <p:nvCxnSpPr>
          <p:cNvPr id="92189" name="Straight Connector 310"/>
          <p:cNvCxnSpPr>
            <a:cxnSpLocks noChangeShapeType="1"/>
            <a:stCxn id="92286" idx="0"/>
            <a:endCxn id="92255" idx="4"/>
          </p:cNvCxnSpPr>
          <p:nvPr/>
        </p:nvCxnSpPr>
        <p:spPr bwMode="auto">
          <a:xfrm flipV="1">
            <a:off x="3389313" y="4643438"/>
            <a:ext cx="57150" cy="1211262"/>
          </a:xfrm>
          <a:prstGeom prst="line">
            <a:avLst/>
          </a:prstGeom>
          <a:noFill/>
          <a:ln w="9525">
            <a:solidFill>
              <a:schemeClr val="tx1"/>
            </a:solidFill>
            <a:round/>
            <a:headEnd/>
            <a:tailEnd/>
          </a:ln>
        </p:spPr>
      </p:cxnSp>
      <p:cxnSp>
        <p:nvCxnSpPr>
          <p:cNvPr id="92190" name="Straight Connector 311"/>
          <p:cNvCxnSpPr>
            <a:cxnSpLocks noChangeShapeType="1"/>
          </p:cNvCxnSpPr>
          <p:nvPr/>
        </p:nvCxnSpPr>
        <p:spPr bwMode="auto">
          <a:xfrm flipV="1">
            <a:off x="4616450" y="4872038"/>
            <a:ext cx="6350" cy="1135062"/>
          </a:xfrm>
          <a:prstGeom prst="line">
            <a:avLst/>
          </a:prstGeom>
          <a:noFill/>
          <a:ln w="9525">
            <a:solidFill>
              <a:schemeClr val="tx1"/>
            </a:solidFill>
            <a:round/>
            <a:headEnd/>
            <a:tailEnd/>
          </a:ln>
        </p:spPr>
      </p:cxnSp>
      <p:cxnSp>
        <p:nvCxnSpPr>
          <p:cNvPr id="92191" name="Straight Connector 312"/>
          <p:cNvCxnSpPr>
            <a:cxnSpLocks noChangeShapeType="1"/>
            <a:stCxn id="92289" idx="1"/>
          </p:cNvCxnSpPr>
          <p:nvPr/>
        </p:nvCxnSpPr>
        <p:spPr bwMode="auto">
          <a:xfrm flipH="1" flipV="1">
            <a:off x="4924425" y="4821238"/>
            <a:ext cx="506413" cy="1058862"/>
          </a:xfrm>
          <a:prstGeom prst="line">
            <a:avLst/>
          </a:prstGeom>
          <a:noFill/>
          <a:ln w="9525">
            <a:solidFill>
              <a:schemeClr val="tx1"/>
            </a:solidFill>
            <a:round/>
            <a:headEnd/>
            <a:tailEnd/>
          </a:ln>
        </p:spPr>
      </p:cxnSp>
      <p:cxnSp>
        <p:nvCxnSpPr>
          <p:cNvPr id="92192" name="Straight Connector 313"/>
          <p:cNvCxnSpPr>
            <a:cxnSpLocks noChangeShapeType="1"/>
          </p:cNvCxnSpPr>
          <p:nvPr/>
        </p:nvCxnSpPr>
        <p:spPr bwMode="auto">
          <a:xfrm flipH="1" flipV="1">
            <a:off x="5832475" y="4648200"/>
            <a:ext cx="1722438" cy="1020763"/>
          </a:xfrm>
          <a:prstGeom prst="line">
            <a:avLst/>
          </a:prstGeom>
          <a:noFill/>
          <a:ln w="9525">
            <a:solidFill>
              <a:schemeClr val="tx1"/>
            </a:solidFill>
            <a:round/>
            <a:headEnd/>
            <a:tailEnd/>
          </a:ln>
        </p:spPr>
      </p:cxnSp>
      <p:cxnSp>
        <p:nvCxnSpPr>
          <p:cNvPr id="92193" name="Straight Connector 314"/>
          <p:cNvCxnSpPr>
            <a:cxnSpLocks noChangeShapeType="1"/>
            <a:endCxn id="92212" idx="1"/>
          </p:cNvCxnSpPr>
          <p:nvPr/>
        </p:nvCxnSpPr>
        <p:spPr bwMode="auto">
          <a:xfrm flipH="1" flipV="1">
            <a:off x="6002338" y="4600575"/>
            <a:ext cx="2244725" cy="609600"/>
          </a:xfrm>
          <a:prstGeom prst="line">
            <a:avLst/>
          </a:prstGeom>
          <a:noFill/>
          <a:ln w="9525">
            <a:solidFill>
              <a:schemeClr val="tx1"/>
            </a:solidFill>
            <a:round/>
            <a:headEnd/>
            <a:tailEnd/>
          </a:ln>
        </p:spPr>
      </p:cxnSp>
      <p:cxnSp>
        <p:nvCxnSpPr>
          <p:cNvPr id="92194" name="Straight Connector 315"/>
          <p:cNvCxnSpPr>
            <a:cxnSpLocks noChangeShapeType="1"/>
            <a:endCxn id="92212" idx="0"/>
          </p:cNvCxnSpPr>
          <p:nvPr/>
        </p:nvCxnSpPr>
        <p:spPr bwMode="auto">
          <a:xfrm flipH="1">
            <a:off x="6002338" y="4295775"/>
            <a:ext cx="2017712" cy="196850"/>
          </a:xfrm>
          <a:prstGeom prst="line">
            <a:avLst/>
          </a:prstGeom>
          <a:noFill/>
          <a:ln w="9525">
            <a:solidFill>
              <a:schemeClr val="tx1"/>
            </a:solidFill>
            <a:round/>
            <a:headEnd/>
            <a:tailEnd/>
          </a:ln>
        </p:spPr>
      </p:cxnSp>
      <p:cxnSp>
        <p:nvCxnSpPr>
          <p:cNvPr id="92195" name="Straight Connector 316"/>
          <p:cNvCxnSpPr>
            <a:cxnSpLocks noChangeShapeType="1"/>
          </p:cNvCxnSpPr>
          <p:nvPr/>
        </p:nvCxnSpPr>
        <p:spPr bwMode="auto">
          <a:xfrm flipH="1">
            <a:off x="5861050" y="3227388"/>
            <a:ext cx="1422400" cy="454025"/>
          </a:xfrm>
          <a:prstGeom prst="line">
            <a:avLst/>
          </a:prstGeom>
          <a:noFill/>
          <a:ln w="9525">
            <a:solidFill>
              <a:schemeClr val="tx1"/>
            </a:solidFill>
            <a:round/>
            <a:headEnd/>
            <a:tailEnd/>
          </a:ln>
        </p:spPr>
      </p:cxnSp>
      <p:cxnSp>
        <p:nvCxnSpPr>
          <p:cNvPr id="92196" name="Straight Connector 317"/>
          <p:cNvCxnSpPr>
            <a:cxnSpLocks noChangeShapeType="1"/>
          </p:cNvCxnSpPr>
          <p:nvPr/>
        </p:nvCxnSpPr>
        <p:spPr bwMode="auto">
          <a:xfrm flipH="1">
            <a:off x="5684838" y="2803525"/>
            <a:ext cx="898525" cy="728663"/>
          </a:xfrm>
          <a:prstGeom prst="line">
            <a:avLst/>
          </a:prstGeom>
          <a:noFill/>
          <a:ln w="9525">
            <a:solidFill>
              <a:schemeClr val="tx1"/>
            </a:solidFill>
            <a:round/>
            <a:headEnd/>
            <a:tailEnd/>
          </a:ln>
        </p:spPr>
      </p:cxnSp>
      <p:cxnSp>
        <p:nvCxnSpPr>
          <p:cNvPr id="92197" name="Straight Connector 318"/>
          <p:cNvCxnSpPr>
            <a:cxnSpLocks noChangeShapeType="1"/>
            <a:stCxn id="92297" idx="9"/>
          </p:cNvCxnSpPr>
          <p:nvPr/>
        </p:nvCxnSpPr>
        <p:spPr bwMode="auto">
          <a:xfrm>
            <a:off x="4849813" y="2381250"/>
            <a:ext cx="555625" cy="1125538"/>
          </a:xfrm>
          <a:prstGeom prst="line">
            <a:avLst/>
          </a:prstGeom>
          <a:noFill/>
          <a:ln w="9525">
            <a:solidFill>
              <a:schemeClr val="tx1"/>
            </a:solidFill>
            <a:round/>
            <a:headEnd/>
            <a:tailEnd/>
          </a:ln>
        </p:spPr>
      </p:cxnSp>
      <p:sp>
        <p:nvSpPr>
          <p:cNvPr id="92198" name="TextBox 39958"/>
          <p:cNvSpPr txBox="1">
            <a:spLocks noChangeArrowheads="1"/>
          </p:cNvSpPr>
          <p:nvPr/>
        </p:nvSpPr>
        <p:spPr bwMode="auto">
          <a:xfrm>
            <a:off x="2887663" y="3584575"/>
            <a:ext cx="1008062" cy="830263"/>
          </a:xfrm>
          <a:prstGeom prst="rect">
            <a:avLst/>
          </a:prstGeom>
          <a:noFill/>
          <a:ln w="9525">
            <a:noFill/>
            <a:miter lim="800000"/>
            <a:headEnd/>
            <a:tailEnd/>
          </a:ln>
        </p:spPr>
        <p:txBody>
          <a:bodyPr wrap="none">
            <a:spAutoFit/>
          </a:bodyPr>
          <a:lstStyle/>
          <a:p>
            <a:r>
              <a:rPr lang="en-US" i="1"/>
              <a:t>global</a:t>
            </a:r>
            <a:br>
              <a:rPr lang="en-US" i="1"/>
            </a:br>
            <a:r>
              <a:rPr lang="en-US" i="1"/>
              <a:t>ISP</a:t>
            </a:r>
          </a:p>
        </p:txBody>
      </p:sp>
      <p:sp>
        <p:nvSpPr>
          <p:cNvPr id="157" name="Slide Number Placeholder 156"/>
          <p:cNvSpPr>
            <a:spLocks noGrp="1"/>
          </p:cNvSpPr>
          <p:nvPr>
            <p:ph type="sldNum" sz="quarter" idx="12"/>
          </p:nvPr>
        </p:nvSpPr>
        <p:spPr/>
        <p:txBody>
          <a:bodyPr/>
          <a:lstStyle/>
          <a:p>
            <a:fld id="{99BAB25A-E3B7-2F41-B0DC-6610089B4BA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945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34"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945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32"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945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30"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945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28"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945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26"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945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24"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945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22"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945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20"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945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18"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945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16"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945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14"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945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12"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945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10"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945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08"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945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06"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945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4504"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4497"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498"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499"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0"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1"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2"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4212"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charset="0"/>
              </a:rPr>
              <a:t>But if one global ISP is viable business, there will be competitors ….</a:t>
            </a:r>
          </a:p>
        </p:txBody>
      </p:sp>
      <p:grpSp>
        <p:nvGrpSpPr>
          <p:cNvPr id="19" name="Group 8"/>
          <p:cNvGrpSpPr>
            <a:grpSpLocks/>
          </p:cNvGrpSpPr>
          <p:nvPr/>
        </p:nvGrpSpPr>
        <p:grpSpPr bwMode="auto">
          <a:xfrm>
            <a:off x="4546600" y="3746500"/>
            <a:ext cx="3225800" cy="1117600"/>
            <a:chOff x="7848600" y="2044700"/>
            <a:chExt cx="3200399" cy="1371600"/>
          </a:xfrm>
        </p:grpSpPr>
        <p:sp>
          <p:nvSpPr>
            <p:cNvPr id="94398"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20" name="Group 133"/>
            <p:cNvGrpSpPr>
              <a:grpSpLocks/>
            </p:cNvGrpSpPr>
            <p:nvPr/>
          </p:nvGrpSpPr>
          <p:grpSpPr bwMode="auto">
            <a:xfrm>
              <a:off x="8526482" y="2160804"/>
              <a:ext cx="532759" cy="184809"/>
              <a:chOff x="2356" y="1300"/>
              <a:chExt cx="555" cy="194"/>
            </a:xfrm>
          </p:grpSpPr>
          <p:sp>
            <p:nvSpPr>
              <p:cNvPr id="9447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7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7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1" name="Group 137"/>
              <p:cNvGrpSpPr>
                <a:grpSpLocks/>
              </p:cNvGrpSpPr>
              <p:nvPr/>
            </p:nvGrpSpPr>
            <p:grpSpPr bwMode="auto">
              <a:xfrm>
                <a:off x="2468" y="1332"/>
                <a:ext cx="310" cy="60"/>
                <a:chOff x="2468" y="1332"/>
                <a:chExt cx="310" cy="60"/>
              </a:xfrm>
            </p:grpSpPr>
            <p:sp>
              <p:nvSpPr>
                <p:cNvPr id="9447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8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77"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4478"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GB"/>
              </a:p>
            </p:txBody>
          </p:sp>
        </p:grpSp>
        <p:cxnSp>
          <p:nvCxnSpPr>
            <p:cNvPr id="94400" name="Straight Connector 10"/>
            <p:cNvCxnSpPr>
              <a:cxnSpLocks noChangeShapeType="1"/>
              <a:stCxn id="94478" idx="0"/>
            </p:cNvCxnSpPr>
            <p:nvPr/>
          </p:nvCxnSpPr>
          <p:spPr bwMode="auto">
            <a:xfrm>
              <a:off x="9055401" y="2220819"/>
              <a:ext cx="975377" cy="136534"/>
            </a:xfrm>
            <a:prstGeom prst="line">
              <a:avLst/>
            </a:prstGeom>
            <a:noFill/>
            <a:ln w="15875">
              <a:solidFill>
                <a:schemeClr val="tx1"/>
              </a:solidFill>
              <a:round/>
              <a:headEnd/>
              <a:tailEnd/>
            </a:ln>
          </p:spPr>
        </p:cxnSp>
        <p:cxnSp>
          <p:nvCxnSpPr>
            <p:cNvPr id="94401"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402"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403"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404"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405"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406"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407"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408" name="Straight Connector 304"/>
            <p:cNvCxnSpPr>
              <a:cxnSpLocks noChangeShapeType="1"/>
              <a:endCxn id="94473"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409"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22" name="Group 133"/>
            <p:cNvGrpSpPr>
              <a:grpSpLocks/>
            </p:cNvGrpSpPr>
            <p:nvPr/>
          </p:nvGrpSpPr>
          <p:grpSpPr bwMode="auto">
            <a:xfrm>
              <a:off x="9555206" y="2650627"/>
              <a:ext cx="532759" cy="184809"/>
              <a:chOff x="2356" y="1300"/>
              <a:chExt cx="555" cy="194"/>
            </a:xfrm>
          </p:grpSpPr>
          <p:sp>
            <p:nvSpPr>
              <p:cNvPr id="9446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6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6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3" name="Group 137"/>
              <p:cNvGrpSpPr>
                <a:grpSpLocks/>
              </p:cNvGrpSpPr>
              <p:nvPr/>
            </p:nvGrpSpPr>
            <p:grpSpPr bwMode="auto">
              <a:xfrm>
                <a:off x="2468" y="1332"/>
                <a:ext cx="310" cy="60"/>
                <a:chOff x="2468" y="1332"/>
                <a:chExt cx="310" cy="60"/>
              </a:xfrm>
            </p:grpSpPr>
            <p:sp>
              <p:nvSpPr>
                <p:cNvPr id="9447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7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6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47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24" name="Group 133"/>
            <p:cNvGrpSpPr>
              <a:grpSpLocks/>
            </p:cNvGrpSpPr>
            <p:nvPr/>
          </p:nvGrpSpPr>
          <p:grpSpPr bwMode="auto">
            <a:xfrm>
              <a:off x="8772607" y="2725609"/>
              <a:ext cx="532759" cy="184809"/>
              <a:chOff x="2356" y="1300"/>
              <a:chExt cx="555" cy="194"/>
            </a:xfrm>
          </p:grpSpPr>
          <p:sp>
            <p:nvSpPr>
              <p:cNvPr id="9445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5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5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5" name="Group 137"/>
              <p:cNvGrpSpPr>
                <a:grpSpLocks/>
              </p:cNvGrpSpPr>
              <p:nvPr/>
            </p:nvGrpSpPr>
            <p:grpSpPr bwMode="auto">
              <a:xfrm>
                <a:off x="2468" y="1332"/>
                <a:ext cx="310" cy="60"/>
                <a:chOff x="2468" y="1332"/>
                <a:chExt cx="310" cy="60"/>
              </a:xfrm>
            </p:grpSpPr>
            <p:sp>
              <p:nvSpPr>
                <p:cNvPr id="9446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6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61"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GB"/>
              </a:p>
            </p:txBody>
          </p:sp>
          <p:sp>
            <p:nvSpPr>
              <p:cNvPr id="94462"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GB"/>
              </a:p>
            </p:txBody>
          </p:sp>
        </p:grpSp>
        <p:grpSp>
          <p:nvGrpSpPr>
            <p:cNvPr id="26" name="Group 133"/>
            <p:cNvGrpSpPr>
              <a:grpSpLocks/>
            </p:cNvGrpSpPr>
            <p:nvPr/>
          </p:nvGrpSpPr>
          <p:grpSpPr bwMode="auto">
            <a:xfrm>
              <a:off x="9060908" y="2428111"/>
              <a:ext cx="532759" cy="184809"/>
              <a:chOff x="2356" y="1300"/>
              <a:chExt cx="555" cy="194"/>
            </a:xfrm>
          </p:grpSpPr>
          <p:sp>
            <p:nvSpPr>
              <p:cNvPr id="944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7" name="Group 137"/>
              <p:cNvGrpSpPr>
                <a:grpSpLocks/>
              </p:cNvGrpSpPr>
              <p:nvPr/>
            </p:nvGrpSpPr>
            <p:grpSpPr bwMode="auto">
              <a:xfrm>
                <a:off x="2468" y="1332"/>
                <a:ext cx="310" cy="60"/>
                <a:chOff x="2468" y="1332"/>
                <a:chExt cx="310" cy="60"/>
              </a:xfrm>
            </p:grpSpPr>
            <p:sp>
              <p:nvSpPr>
                <p:cNvPr id="9445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5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53"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4454"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28" name="Group 133"/>
            <p:cNvGrpSpPr>
              <a:grpSpLocks/>
            </p:cNvGrpSpPr>
            <p:nvPr/>
          </p:nvGrpSpPr>
          <p:grpSpPr bwMode="auto">
            <a:xfrm>
              <a:off x="10005281" y="2289952"/>
              <a:ext cx="532759" cy="184809"/>
              <a:chOff x="2356" y="1300"/>
              <a:chExt cx="555" cy="194"/>
            </a:xfrm>
          </p:grpSpPr>
          <p:sp>
            <p:nvSpPr>
              <p:cNvPr id="944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9" name="Group 137"/>
              <p:cNvGrpSpPr>
                <a:grpSpLocks/>
              </p:cNvGrpSpPr>
              <p:nvPr/>
            </p:nvGrpSpPr>
            <p:grpSpPr bwMode="auto">
              <a:xfrm>
                <a:off x="2468" y="1332"/>
                <a:ext cx="310" cy="60"/>
                <a:chOff x="2468" y="1332"/>
                <a:chExt cx="310" cy="60"/>
              </a:xfrm>
            </p:grpSpPr>
            <p:sp>
              <p:nvSpPr>
                <p:cNvPr id="9444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4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45"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GB"/>
              </a:p>
            </p:txBody>
          </p:sp>
          <p:sp>
            <p:nvSpPr>
              <p:cNvPr id="94446"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30" name="Group 133"/>
            <p:cNvGrpSpPr>
              <a:grpSpLocks/>
            </p:cNvGrpSpPr>
            <p:nvPr/>
          </p:nvGrpSpPr>
          <p:grpSpPr bwMode="auto">
            <a:xfrm>
              <a:off x="10232661" y="2882876"/>
              <a:ext cx="532759" cy="184809"/>
              <a:chOff x="2356" y="1300"/>
              <a:chExt cx="555" cy="194"/>
            </a:xfrm>
          </p:grpSpPr>
          <p:sp>
            <p:nvSpPr>
              <p:cNvPr id="944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1" name="Group 137"/>
              <p:cNvGrpSpPr>
                <a:grpSpLocks/>
              </p:cNvGrpSpPr>
              <p:nvPr/>
            </p:nvGrpSpPr>
            <p:grpSpPr bwMode="auto">
              <a:xfrm>
                <a:off x="2468" y="1332"/>
                <a:ext cx="310" cy="60"/>
                <a:chOff x="2468" y="1332"/>
                <a:chExt cx="310" cy="60"/>
              </a:xfrm>
            </p:grpSpPr>
            <p:sp>
              <p:nvSpPr>
                <p:cNvPr id="9443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4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3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43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4208" name="Group 133"/>
            <p:cNvGrpSpPr>
              <a:grpSpLocks/>
            </p:cNvGrpSpPr>
            <p:nvPr/>
          </p:nvGrpSpPr>
          <p:grpSpPr bwMode="auto">
            <a:xfrm>
              <a:off x="9330660" y="3072767"/>
              <a:ext cx="532759" cy="184809"/>
              <a:chOff x="2356" y="1300"/>
              <a:chExt cx="555" cy="194"/>
            </a:xfrm>
          </p:grpSpPr>
          <p:sp>
            <p:nvSpPr>
              <p:cNvPr id="9442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10" name="Group 137"/>
              <p:cNvGrpSpPr>
                <a:grpSpLocks/>
              </p:cNvGrpSpPr>
              <p:nvPr/>
            </p:nvGrpSpPr>
            <p:grpSpPr bwMode="auto">
              <a:xfrm>
                <a:off x="2468" y="1332"/>
                <a:ext cx="310" cy="60"/>
                <a:chOff x="2468" y="1332"/>
                <a:chExt cx="310" cy="60"/>
              </a:xfrm>
            </p:grpSpPr>
            <p:sp>
              <p:nvSpPr>
                <p:cNvPr id="94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29"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4430"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94211" name="Group 133"/>
            <p:cNvGrpSpPr>
              <a:grpSpLocks/>
            </p:cNvGrpSpPr>
            <p:nvPr/>
          </p:nvGrpSpPr>
          <p:grpSpPr bwMode="auto">
            <a:xfrm>
              <a:off x="8438032" y="3018963"/>
              <a:ext cx="532759" cy="184809"/>
              <a:chOff x="2356" y="1300"/>
              <a:chExt cx="555" cy="194"/>
            </a:xfrm>
          </p:grpSpPr>
          <p:sp>
            <p:nvSpPr>
              <p:cNvPr id="94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13" name="Group 137"/>
              <p:cNvGrpSpPr>
                <a:grpSpLocks/>
              </p:cNvGrpSpPr>
              <p:nvPr/>
            </p:nvGrpSpPr>
            <p:grpSpPr bwMode="auto">
              <a:xfrm>
                <a:off x="2468" y="1332"/>
                <a:ext cx="310" cy="60"/>
                <a:chOff x="2468" y="1332"/>
                <a:chExt cx="310" cy="60"/>
              </a:xfrm>
            </p:grpSpPr>
            <p:sp>
              <p:nvSpPr>
                <p:cNvPr id="94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42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4422"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GB"/>
              </a:p>
            </p:txBody>
          </p:sp>
        </p:grpSp>
      </p:grpSp>
      <p:grpSp>
        <p:nvGrpSpPr>
          <p:cNvPr id="94214" name="Group 331"/>
          <p:cNvGrpSpPr>
            <a:grpSpLocks/>
          </p:cNvGrpSpPr>
          <p:nvPr/>
        </p:nvGrpSpPr>
        <p:grpSpPr bwMode="auto">
          <a:xfrm>
            <a:off x="1803400" y="2755900"/>
            <a:ext cx="3467100" cy="1193800"/>
            <a:chOff x="7848600" y="2044700"/>
            <a:chExt cx="3200399" cy="1371600"/>
          </a:xfrm>
        </p:grpSpPr>
        <p:sp>
          <p:nvSpPr>
            <p:cNvPr id="94315"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215" name="Group 133"/>
            <p:cNvGrpSpPr>
              <a:grpSpLocks/>
            </p:cNvGrpSpPr>
            <p:nvPr/>
          </p:nvGrpSpPr>
          <p:grpSpPr bwMode="auto">
            <a:xfrm>
              <a:off x="8526482" y="2160804"/>
              <a:ext cx="532759" cy="184809"/>
              <a:chOff x="2356" y="1300"/>
              <a:chExt cx="555" cy="194"/>
            </a:xfrm>
          </p:grpSpPr>
          <p:sp>
            <p:nvSpPr>
              <p:cNvPr id="9439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9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9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33" name="Group 137"/>
              <p:cNvGrpSpPr>
                <a:grpSpLocks/>
              </p:cNvGrpSpPr>
              <p:nvPr/>
            </p:nvGrpSpPr>
            <p:grpSpPr bwMode="auto">
              <a:xfrm>
                <a:off x="2468" y="1332"/>
                <a:ext cx="310" cy="60"/>
                <a:chOff x="2468" y="1332"/>
                <a:chExt cx="310" cy="60"/>
              </a:xfrm>
            </p:grpSpPr>
            <p:sp>
              <p:nvSpPr>
                <p:cNvPr id="9439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9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94"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4395"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cxnSp>
          <p:nvCxnSpPr>
            <p:cNvPr id="94317" name="Straight Connector 334"/>
            <p:cNvCxnSpPr>
              <a:cxnSpLocks noChangeShapeType="1"/>
              <a:stCxn id="94395" idx="0"/>
            </p:cNvCxnSpPr>
            <p:nvPr/>
          </p:nvCxnSpPr>
          <p:spPr bwMode="auto">
            <a:xfrm>
              <a:off x="9055401" y="2220819"/>
              <a:ext cx="975377" cy="136534"/>
            </a:xfrm>
            <a:prstGeom prst="line">
              <a:avLst/>
            </a:prstGeom>
            <a:noFill/>
            <a:ln w="15875">
              <a:solidFill>
                <a:schemeClr val="tx1"/>
              </a:solidFill>
              <a:round/>
              <a:headEnd/>
              <a:tailEnd/>
            </a:ln>
          </p:spPr>
        </p:cxnSp>
        <p:cxnSp>
          <p:nvCxnSpPr>
            <p:cNvPr id="94318"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319"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320"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321"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322"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323"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324"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325" name="Straight Connector 342"/>
            <p:cNvCxnSpPr>
              <a:cxnSpLocks noChangeShapeType="1"/>
              <a:endCxn id="94390"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326"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94244" name="Group 133"/>
            <p:cNvGrpSpPr>
              <a:grpSpLocks/>
            </p:cNvGrpSpPr>
            <p:nvPr/>
          </p:nvGrpSpPr>
          <p:grpSpPr bwMode="auto">
            <a:xfrm>
              <a:off x="9555206" y="2650627"/>
              <a:ext cx="532759" cy="184809"/>
              <a:chOff x="2356" y="1300"/>
              <a:chExt cx="555" cy="194"/>
            </a:xfrm>
          </p:grpSpPr>
          <p:sp>
            <p:nvSpPr>
              <p:cNvPr id="9438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8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8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45" name="Group 137"/>
              <p:cNvGrpSpPr>
                <a:grpSpLocks/>
              </p:cNvGrpSpPr>
              <p:nvPr/>
            </p:nvGrpSpPr>
            <p:grpSpPr bwMode="auto">
              <a:xfrm>
                <a:off x="2468" y="1332"/>
                <a:ext cx="310" cy="60"/>
                <a:chOff x="2468" y="1332"/>
                <a:chExt cx="310" cy="60"/>
              </a:xfrm>
            </p:grpSpPr>
            <p:sp>
              <p:nvSpPr>
                <p:cNvPr id="9438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8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8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387"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94246" name="Group 133"/>
            <p:cNvGrpSpPr>
              <a:grpSpLocks/>
            </p:cNvGrpSpPr>
            <p:nvPr/>
          </p:nvGrpSpPr>
          <p:grpSpPr bwMode="auto">
            <a:xfrm>
              <a:off x="8772607" y="2725609"/>
              <a:ext cx="532759" cy="184809"/>
              <a:chOff x="2356" y="1300"/>
              <a:chExt cx="555" cy="194"/>
            </a:xfrm>
          </p:grpSpPr>
          <p:sp>
            <p:nvSpPr>
              <p:cNvPr id="9437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7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7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47" name="Group 137"/>
              <p:cNvGrpSpPr>
                <a:grpSpLocks/>
              </p:cNvGrpSpPr>
              <p:nvPr/>
            </p:nvGrpSpPr>
            <p:grpSpPr bwMode="auto">
              <a:xfrm>
                <a:off x="2468" y="1332"/>
                <a:ext cx="310" cy="60"/>
                <a:chOff x="2468" y="1332"/>
                <a:chExt cx="310" cy="60"/>
              </a:xfrm>
            </p:grpSpPr>
            <p:sp>
              <p:nvSpPr>
                <p:cNvPr id="9438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8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78"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379"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94248" name="Group 133"/>
            <p:cNvGrpSpPr>
              <a:grpSpLocks/>
            </p:cNvGrpSpPr>
            <p:nvPr/>
          </p:nvGrpSpPr>
          <p:grpSpPr bwMode="auto">
            <a:xfrm>
              <a:off x="9060908" y="2428111"/>
              <a:ext cx="532759" cy="184809"/>
              <a:chOff x="2356" y="1300"/>
              <a:chExt cx="555" cy="194"/>
            </a:xfrm>
          </p:grpSpPr>
          <p:sp>
            <p:nvSpPr>
              <p:cNvPr id="9436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6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6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49" name="Group 137"/>
              <p:cNvGrpSpPr>
                <a:grpSpLocks/>
              </p:cNvGrpSpPr>
              <p:nvPr/>
            </p:nvGrpSpPr>
            <p:grpSpPr bwMode="auto">
              <a:xfrm>
                <a:off x="2468" y="1332"/>
                <a:ext cx="310" cy="60"/>
                <a:chOff x="2468" y="1332"/>
                <a:chExt cx="310" cy="60"/>
              </a:xfrm>
            </p:grpSpPr>
            <p:sp>
              <p:nvSpPr>
                <p:cNvPr id="9437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7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70"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4371"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nvGrpSpPr>
            <p:cNvPr id="94250" name="Group 133"/>
            <p:cNvGrpSpPr>
              <a:grpSpLocks/>
            </p:cNvGrpSpPr>
            <p:nvPr/>
          </p:nvGrpSpPr>
          <p:grpSpPr bwMode="auto">
            <a:xfrm>
              <a:off x="10005281" y="2289952"/>
              <a:ext cx="532759" cy="184809"/>
              <a:chOff x="2356" y="1300"/>
              <a:chExt cx="555" cy="194"/>
            </a:xfrm>
          </p:grpSpPr>
          <p:sp>
            <p:nvSpPr>
              <p:cNvPr id="943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54" name="Group 137"/>
              <p:cNvGrpSpPr>
                <a:grpSpLocks/>
              </p:cNvGrpSpPr>
              <p:nvPr/>
            </p:nvGrpSpPr>
            <p:grpSpPr bwMode="auto">
              <a:xfrm>
                <a:off x="2468" y="1332"/>
                <a:ext cx="310" cy="60"/>
                <a:chOff x="2468" y="1332"/>
                <a:chExt cx="310" cy="60"/>
              </a:xfrm>
            </p:grpSpPr>
            <p:sp>
              <p:nvSpPr>
                <p:cNvPr id="9436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6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62"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GB"/>
              </a:p>
            </p:txBody>
          </p:sp>
          <p:sp>
            <p:nvSpPr>
              <p:cNvPr id="94363"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GB"/>
              </a:p>
            </p:txBody>
          </p:sp>
        </p:grpSp>
        <p:grpSp>
          <p:nvGrpSpPr>
            <p:cNvPr id="94262" name="Group 133"/>
            <p:cNvGrpSpPr>
              <a:grpSpLocks/>
            </p:cNvGrpSpPr>
            <p:nvPr/>
          </p:nvGrpSpPr>
          <p:grpSpPr bwMode="auto">
            <a:xfrm>
              <a:off x="10232661" y="2882876"/>
              <a:ext cx="532759" cy="184809"/>
              <a:chOff x="2356" y="1300"/>
              <a:chExt cx="555" cy="194"/>
            </a:xfrm>
          </p:grpSpPr>
          <p:sp>
            <p:nvSpPr>
              <p:cNvPr id="943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70" name="Group 137"/>
              <p:cNvGrpSpPr>
                <a:grpSpLocks/>
              </p:cNvGrpSpPr>
              <p:nvPr/>
            </p:nvGrpSpPr>
            <p:grpSpPr bwMode="auto">
              <a:xfrm>
                <a:off x="2468" y="1332"/>
                <a:ext cx="310" cy="60"/>
                <a:chOff x="2468" y="1332"/>
                <a:chExt cx="310" cy="60"/>
              </a:xfrm>
            </p:grpSpPr>
            <p:sp>
              <p:nvSpPr>
                <p:cNvPr id="943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54"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4355"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grpSp>
          <p:nvGrpSpPr>
            <p:cNvPr id="94278" name="Group 133"/>
            <p:cNvGrpSpPr>
              <a:grpSpLocks/>
            </p:cNvGrpSpPr>
            <p:nvPr/>
          </p:nvGrpSpPr>
          <p:grpSpPr bwMode="auto">
            <a:xfrm>
              <a:off x="9330660" y="3072767"/>
              <a:ext cx="532759" cy="184809"/>
              <a:chOff x="2356" y="1300"/>
              <a:chExt cx="555" cy="194"/>
            </a:xfrm>
          </p:grpSpPr>
          <p:sp>
            <p:nvSpPr>
              <p:cNvPr id="943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86" name="Group 137"/>
              <p:cNvGrpSpPr>
                <a:grpSpLocks/>
              </p:cNvGrpSpPr>
              <p:nvPr/>
            </p:nvGrpSpPr>
            <p:grpSpPr bwMode="auto">
              <a:xfrm>
                <a:off x="2468" y="1332"/>
                <a:ext cx="310" cy="60"/>
                <a:chOff x="2468" y="1332"/>
                <a:chExt cx="310" cy="60"/>
              </a:xfrm>
            </p:grpSpPr>
            <p:sp>
              <p:nvSpPr>
                <p:cNvPr id="943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46"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4347"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94294" name="Group 133"/>
            <p:cNvGrpSpPr>
              <a:grpSpLocks/>
            </p:cNvGrpSpPr>
            <p:nvPr/>
          </p:nvGrpSpPr>
          <p:grpSpPr bwMode="auto">
            <a:xfrm>
              <a:off x="8438032" y="3018963"/>
              <a:ext cx="532759" cy="184809"/>
              <a:chOff x="2356" y="1300"/>
              <a:chExt cx="555" cy="194"/>
            </a:xfrm>
          </p:grpSpPr>
          <p:sp>
            <p:nvSpPr>
              <p:cNvPr id="943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02" name="Group 137"/>
              <p:cNvGrpSpPr>
                <a:grpSpLocks/>
              </p:cNvGrpSpPr>
              <p:nvPr/>
            </p:nvGrpSpPr>
            <p:grpSpPr bwMode="auto">
              <a:xfrm>
                <a:off x="2468" y="1332"/>
                <a:ext cx="310" cy="60"/>
                <a:chOff x="2468" y="1332"/>
                <a:chExt cx="310" cy="60"/>
              </a:xfrm>
            </p:grpSpPr>
            <p:sp>
              <p:nvSpPr>
                <p:cNvPr id="943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38"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GB"/>
              </a:p>
            </p:txBody>
          </p:sp>
          <p:sp>
            <p:nvSpPr>
              <p:cNvPr id="94339"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grpSp>
        <p:nvGrpSpPr>
          <p:cNvPr id="94310" name="Group 416"/>
          <p:cNvGrpSpPr>
            <a:grpSpLocks/>
          </p:cNvGrpSpPr>
          <p:nvPr/>
        </p:nvGrpSpPr>
        <p:grpSpPr bwMode="auto">
          <a:xfrm>
            <a:off x="1498600" y="4165600"/>
            <a:ext cx="3086100" cy="1168400"/>
            <a:chOff x="7848600" y="2044700"/>
            <a:chExt cx="3200399" cy="1371600"/>
          </a:xfrm>
        </p:grpSpPr>
        <p:sp>
          <p:nvSpPr>
            <p:cNvPr id="94232"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16" name="Group 133"/>
            <p:cNvGrpSpPr>
              <a:grpSpLocks/>
            </p:cNvGrpSpPr>
            <p:nvPr/>
          </p:nvGrpSpPr>
          <p:grpSpPr bwMode="auto">
            <a:xfrm>
              <a:off x="8526482" y="2160804"/>
              <a:ext cx="532759" cy="184809"/>
              <a:chOff x="2356" y="1300"/>
              <a:chExt cx="555" cy="194"/>
            </a:xfrm>
          </p:grpSpPr>
          <p:sp>
            <p:nvSpPr>
              <p:cNvPr id="94307"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27" name="Group 137"/>
              <p:cNvGrpSpPr>
                <a:grpSpLocks/>
              </p:cNvGrpSpPr>
              <p:nvPr/>
            </p:nvGrpSpPr>
            <p:grpSpPr bwMode="auto">
              <a:xfrm>
                <a:off x="2468" y="1332"/>
                <a:ext cx="310" cy="60"/>
                <a:chOff x="2468" y="1332"/>
                <a:chExt cx="310" cy="60"/>
              </a:xfrm>
            </p:grpSpPr>
            <p:sp>
              <p:nvSpPr>
                <p:cNvPr id="943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11"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4312"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cxnSp>
          <p:nvCxnSpPr>
            <p:cNvPr id="94234" name="Straight Connector 419"/>
            <p:cNvCxnSpPr>
              <a:cxnSpLocks noChangeShapeType="1"/>
              <a:stCxn id="94312" idx="0"/>
            </p:cNvCxnSpPr>
            <p:nvPr/>
          </p:nvCxnSpPr>
          <p:spPr bwMode="auto">
            <a:xfrm>
              <a:off x="9055401" y="2220819"/>
              <a:ext cx="975377" cy="136534"/>
            </a:xfrm>
            <a:prstGeom prst="line">
              <a:avLst/>
            </a:prstGeom>
            <a:noFill/>
            <a:ln w="15875">
              <a:solidFill>
                <a:schemeClr val="tx1"/>
              </a:solidFill>
              <a:round/>
              <a:headEnd/>
              <a:tailEnd/>
            </a:ln>
          </p:spPr>
        </p:cxnSp>
        <p:cxnSp>
          <p:nvCxnSpPr>
            <p:cNvPr id="94235"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236"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237"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238"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239"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240"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241"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242" name="Straight Connector 427"/>
            <p:cNvCxnSpPr>
              <a:cxnSpLocks noChangeShapeType="1"/>
              <a:endCxn id="94307"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243"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94328" name="Group 133"/>
            <p:cNvGrpSpPr>
              <a:grpSpLocks/>
            </p:cNvGrpSpPr>
            <p:nvPr/>
          </p:nvGrpSpPr>
          <p:grpSpPr bwMode="auto">
            <a:xfrm>
              <a:off x="9555206" y="2650627"/>
              <a:ext cx="532759" cy="184809"/>
              <a:chOff x="2356" y="1300"/>
              <a:chExt cx="555" cy="194"/>
            </a:xfrm>
          </p:grpSpPr>
          <p:sp>
            <p:nvSpPr>
              <p:cNvPr id="942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29" name="Group 137"/>
              <p:cNvGrpSpPr>
                <a:grpSpLocks/>
              </p:cNvGrpSpPr>
              <p:nvPr/>
            </p:nvGrpSpPr>
            <p:grpSpPr bwMode="auto">
              <a:xfrm>
                <a:off x="2468" y="1332"/>
                <a:ext cx="310" cy="60"/>
                <a:chOff x="2468" y="1332"/>
                <a:chExt cx="310" cy="60"/>
              </a:xfrm>
            </p:grpSpPr>
            <p:sp>
              <p:nvSpPr>
                <p:cNvPr id="943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3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303"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4304"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grpSp>
          <p:nvGrpSpPr>
            <p:cNvPr id="94330" name="Group 133"/>
            <p:cNvGrpSpPr>
              <a:grpSpLocks/>
            </p:cNvGrpSpPr>
            <p:nvPr/>
          </p:nvGrpSpPr>
          <p:grpSpPr bwMode="auto">
            <a:xfrm>
              <a:off x="8772607" y="2725609"/>
              <a:ext cx="532759" cy="184809"/>
              <a:chOff x="2356" y="1300"/>
              <a:chExt cx="555" cy="194"/>
            </a:xfrm>
          </p:grpSpPr>
          <p:sp>
            <p:nvSpPr>
              <p:cNvPr id="942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31" name="Group 137"/>
              <p:cNvGrpSpPr>
                <a:grpSpLocks/>
              </p:cNvGrpSpPr>
              <p:nvPr/>
            </p:nvGrpSpPr>
            <p:grpSpPr bwMode="auto">
              <a:xfrm>
                <a:off x="2468" y="1332"/>
                <a:ext cx="310" cy="60"/>
                <a:chOff x="2468" y="1332"/>
                <a:chExt cx="310" cy="60"/>
              </a:xfrm>
            </p:grpSpPr>
            <p:sp>
              <p:nvSpPr>
                <p:cNvPr id="942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95"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GB"/>
              </a:p>
            </p:txBody>
          </p:sp>
          <p:sp>
            <p:nvSpPr>
              <p:cNvPr id="94296"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GB"/>
              </a:p>
            </p:txBody>
          </p:sp>
        </p:grpSp>
        <p:grpSp>
          <p:nvGrpSpPr>
            <p:cNvPr id="94332" name="Group 133"/>
            <p:cNvGrpSpPr>
              <a:grpSpLocks/>
            </p:cNvGrpSpPr>
            <p:nvPr/>
          </p:nvGrpSpPr>
          <p:grpSpPr bwMode="auto">
            <a:xfrm>
              <a:off x="9060908" y="2428111"/>
              <a:ext cx="532759" cy="184809"/>
              <a:chOff x="2356" y="1300"/>
              <a:chExt cx="555" cy="194"/>
            </a:xfrm>
          </p:grpSpPr>
          <p:sp>
            <p:nvSpPr>
              <p:cNvPr id="942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33" name="Group 137"/>
              <p:cNvGrpSpPr>
                <a:grpSpLocks/>
              </p:cNvGrpSpPr>
              <p:nvPr/>
            </p:nvGrpSpPr>
            <p:grpSpPr bwMode="auto">
              <a:xfrm>
                <a:off x="2468" y="1332"/>
                <a:ext cx="310" cy="60"/>
                <a:chOff x="2468" y="1332"/>
                <a:chExt cx="310" cy="60"/>
              </a:xfrm>
            </p:grpSpPr>
            <p:sp>
              <p:nvSpPr>
                <p:cNvPr id="942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87"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428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4337" name="Group 133"/>
            <p:cNvGrpSpPr>
              <a:grpSpLocks/>
            </p:cNvGrpSpPr>
            <p:nvPr/>
          </p:nvGrpSpPr>
          <p:grpSpPr bwMode="auto">
            <a:xfrm>
              <a:off x="10005281" y="2289952"/>
              <a:ext cx="532759" cy="184809"/>
              <a:chOff x="2356" y="1300"/>
              <a:chExt cx="555" cy="194"/>
            </a:xfrm>
          </p:grpSpPr>
          <p:sp>
            <p:nvSpPr>
              <p:cNvPr id="942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45" name="Group 137"/>
              <p:cNvGrpSpPr>
                <a:grpSpLocks/>
              </p:cNvGrpSpPr>
              <p:nvPr/>
            </p:nvGrpSpPr>
            <p:grpSpPr bwMode="auto">
              <a:xfrm>
                <a:off x="2468" y="1332"/>
                <a:ext cx="310" cy="60"/>
                <a:chOff x="2468" y="1332"/>
                <a:chExt cx="310" cy="60"/>
              </a:xfrm>
            </p:grpSpPr>
            <p:sp>
              <p:nvSpPr>
                <p:cNvPr id="942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7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28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4353" name="Group 133"/>
            <p:cNvGrpSpPr>
              <a:grpSpLocks/>
            </p:cNvGrpSpPr>
            <p:nvPr/>
          </p:nvGrpSpPr>
          <p:grpSpPr bwMode="auto">
            <a:xfrm>
              <a:off x="10232661" y="2882876"/>
              <a:ext cx="532759" cy="184809"/>
              <a:chOff x="2356" y="1300"/>
              <a:chExt cx="555" cy="194"/>
            </a:xfrm>
          </p:grpSpPr>
          <p:sp>
            <p:nvSpPr>
              <p:cNvPr id="942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61" name="Group 137"/>
              <p:cNvGrpSpPr>
                <a:grpSpLocks/>
              </p:cNvGrpSpPr>
              <p:nvPr/>
            </p:nvGrpSpPr>
            <p:grpSpPr bwMode="auto">
              <a:xfrm>
                <a:off x="2468" y="1332"/>
                <a:ext cx="310" cy="60"/>
                <a:chOff x="2468" y="1332"/>
                <a:chExt cx="310" cy="60"/>
              </a:xfrm>
            </p:grpSpPr>
            <p:sp>
              <p:nvSpPr>
                <p:cNvPr id="942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7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4272"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4369" name="Group 133"/>
            <p:cNvGrpSpPr>
              <a:grpSpLocks/>
            </p:cNvGrpSpPr>
            <p:nvPr/>
          </p:nvGrpSpPr>
          <p:grpSpPr bwMode="auto">
            <a:xfrm>
              <a:off x="9330660" y="3072767"/>
              <a:ext cx="532759" cy="184809"/>
              <a:chOff x="2356" y="1300"/>
              <a:chExt cx="555" cy="194"/>
            </a:xfrm>
          </p:grpSpPr>
          <p:sp>
            <p:nvSpPr>
              <p:cNvPr id="942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77" name="Group 137"/>
              <p:cNvGrpSpPr>
                <a:grpSpLocks/>
              </p:cNvGrpSpPr>
              <p:nvPr/>
            </p:nvGrpSpPr>
            <p:grpSpPr bwMode="auto">
              <a:xfrm>
                <a:off x="2468" y="1332"/>
                <a:ext cx="310" cy="60"/>
                <a:chOff x="2468" y="1332"/>
                <a:chExt cx="310" cy="60"/>
              </a:xfrm>
            </p:grpSpPr>
            <p:sp>
              <p:nvSpPr>
                <p:cNvPr id="942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63"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4264"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4385" name="Group 133"/>
            <p:cNvGrpSpPr>
              <a:grpSpLocks/>
            </p:cNvGrpSpPr>
            <p:nvPr/>
          </p:nvGrpSpPr>
          <p:grpSpPr bwMode="auto">
            <a:xfrm>
              <a:off x="8438032" y="3018963"/>
              <a:ext cx="532759" cy="184809"/>
              <a:chOff x="2356" y="1300"/>
              <a:chExt cx="555" cy="194"/>
            </a:xfrm>
          </p:grpSpPr>
          <p:sp>
            <p:nvSpPr>
              <p:cNvPr id="942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93" name="Group 137"/>
              <p:cNvGrpSpPr>
                <a:grpSpLocks/>
              </p:cNvGrpSpPr>
              <p:nvPr/>
            </p:nvGrpSpPr>
            <p:grpSpPr bwMode="auto">
              <a:xfrm>
                <a:off x="2468" y="1332"/>
                <a:ext cx="310" cy="60"/>
                <a:chOff x="2468" y="1332"/>
                <a:chExt cx="310" cy="60"/>
              </a:xfrm>
            </p:grpSpPr>
            <p:sp>
              <p:nvSpPr>
                <p:cNvPr id="942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42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42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425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cxnSp>
        <p:nvCxnSpPr>
          <p:cNvPr id="94216" name="Straight Connector 12"/>
          <p:cNvCxnSpPr>
            <a:cxnSpLocks noChangeShapeType="1"/>
            <a:endCxn id="94392" idx="1"/>
          </p:cNvCxnSpPr>
          <p:nvPr/>
        </p:nvCxnSpPr>
        <p:spPr bwMode="auto">
          <a:xfrm>
            <a:off x="2382838" y="2609850"/>
            <a:ext cx="238125" cy="261938"/>
          </a:xfrm>
          <a:prstGeom prst="line">
            <a:avLst/>
          </a:prstGeom>
          <a:noFill/>
          <a:ln w="9525">
            <a:solidFill>
              <a:schemeClr val="tx1"/>
            </a:solidFill>
            <a:round/>
            <a:headEnd/>
            <a:tailEnd/>
          </a:ln>
        </p:spPr>
      </p:cxnSp>
      <p:cxnSp>
        <p:nvCxnSpPr>
          <p:cNvPr id="94217" name="Straight Connector 500"/>
          <p:cNvCxnSpPr>
            <a:cxnSpLocks noChangeShapeType="1"/>
            <a:endCxn id="94394" idx="1"/>
          </p:cNvCxnSpPr>
          <p:nvPr/>
        </p:nvCxnSpPr>
        <p:spPr bwMode="auto">
          <a:xfrm>
            <a:off x="1638300" y="2849563"/>
            <a:ext cx="900113" cy="127000"/>
          </a:xfrm>
          <a:prstGeom prst="line">
            <a:avLst/>
          </a:prstGeom>
          <a:noFill/>
          <a:ln w="9525">
            <a:solidFill>
              <a:schemeClr val="tx1"/>
            </a:solidFill>
            <a:round/>
            <a:headEnd/>
            <a:tailEnd/>
          </a:ln>
        </p:spPr>
      </p:cxnSp>
      <p:cxnSp>
        <p:nvCxnSpPr>
          <p:cNvPr id="94218" name="Straight Connector 501"/>
          <p:cNvCxnSpPr>
            <a:cxnSpLocks noChangeShapeType="1"/>
            <a:endCxn id="94390" idx="2"/>
          </p:cNvCxnSpPr>
          <p:nvPr/>
        </p:nvCxnSpPr>
        <p:spPr bwMode="auto">
          <a:xfrm flipV="1">
            <a:off x="1235075" y="2973388"/>
            <a:ext cx="1303338" cy="277812"/>
          </a:xfrm>
          <a:prstGeom prst="line">
            <a:avLst/>
          </a:prstGeom>
          <a:noFill/>
          <a:ln w="9525">
            <a:solidFill>
              <a:schemeClr val="tx1"/>
            </a:solidFill>
            <a:round/>
            <a:headEnd/>
            <a:tailEnd/>
          </a:ln>
        </p:spPr>
      </p:cxnSp>
      <p:cxnSp>
        <p:nvCxnSpPr>
          <p:cNvPr id="94219" name="Straight Connector 502"/>
          <p:cNvCxnSpPr>
            <a:cxnSpLocks noChangeShapeType="1"/>
            <a:endCxn id="94360" idx="1"/>
          </p:cNvCxnSpPr>
          <p:nvPr/>
        </p:nvCxnSpPr>
        <p:spPr bwMode="auto">
          <a:xfrm>
            <a:off x="3916363" y="2411413"/>
            <a:ext cx="307975" cy="573087"/>
          </a:xfrm>
          <a:prstGeom prst="line">
            <a:avLst/>
          </a:prstGeom>
          <a:noFill/>
          <a:ln w="9525">
            <a:solidFill>
              <a:schemeClr val="tx1"/>
            </a:solidFill>
            <a:round/>
            <a:headEnd/>
            <a:tailEnd/>
          </a:ln>
        </p:spPr>
      </p:cxnSp>
      <p:cxnSp>
        <p:nvCxnSpPr>
          <p:cNvPr id="94220" name="Straight Connector 503"/>
          <p:cNvCxnSpPr>
            <a:cxnSpLocks noChangeShapeType="1"/>
            <a:endCxn id="94360"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4221" name="Straight Connector 504"/>
          <p:cNvCxnSpPr>
            <a:cxnSpLocks noChangeShapeType="1"/>
            <a:endCxn id="94443" idx="0"/>
          </p:cNvCxnSpPr>
          <p:nvPr/>
        </p:nvCxnSpPr>
        <p:spPr bwMode="auto">
          <a:xfrm>
            <a:off x="6770688" y="2900363"/>
            <a:ext cx="215900" cy="1046162"/>
          </a:xfrm>
          <a:prstGeom prst="line">
            <a:avLst/>
          </a:prstGeom>
          <a:noFill/>
          <a:ln w="9525">
            <a:solidFill>
              <a:schemeClr val="tx1"/>
            </a:solidFill>
            <a:round/>
            <a:headEnd/>
            <a:tailEnd/>
          </a:ln>
        </p:spPr>
      </p:cxnSp>
      <p:cxnSp>
        <p:nvCxnSpPr>
          <p:cNvPr id="94222"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4223" name="Straight Connector 506"/>
          <p:cNvCxnSpPr>
            <a:cxnSpLocks noChangeShapeType="1"/>
            <a:stCxn id="94509" idx="4"/>
            <a:endCxn id="94438"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4224"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4225" name="Straight Connector 508"/>
          <p:cNvCxnSpPr>
            <a:cxnSpLocks noChangeShapeType="1"/>
            <a:endCxn id="94425"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4226" name="Straight Connector 509"/>
          <p:cNvCxnSpPr>
            <a:cxnSpLocks noChangeShapeType="1"/>
            <a:stCxn id="94507" idx="0"/>
          </p:cNvCxnSpPr>
          <p:nvPr/>
        </p:nvCxnSpPr>
        <p:spPr bwMode="auto">
          <a:xfrm flipH="1" flipV="1">
            <a:off x="5319713" y="4694238"/>
            <a:ext cx="285750" cy="1160462"/>
          </a:xfrm>
          <a:prstGeom prst="line">
            <a:avLst/>
          </a:prstGeom>
          <a:noFill/>
          <a:ln w="9525">
            <a:solidFill>
              <a:schemeClr val="tx1"/>
            </a:solidFill>
            <a:round/>
            <a:headEnd/>
            <a:tailEnd/>
          </a:ln>
        </p:spPr>
      </p:cxnSp>
      <p:cxnSp>
        <p:nvCxnSpPr>
          <p:cNvPr id="94227"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4228" name="Straight Connector 511"/>
          <p:cNvCxnSpPr>
            <a:cxnSpLocks noChangeShapeType="1"/>
            <a:stCxn id="94504" idx="0"/>
          </p:cNvCxnSpPr>
          <p:nvPr/>
        </p:nvCxnSpPr>
        <p:spPr bwMode="auto">
          <a:xfrm flipH="1" flipV="1">
            <a:off x="3144838" y="5192713"/>
            <a:ext cx="244475" cy="661987"/>
          </a:xfrm>
          <a:prstGeom prst="line">
            <a:avLst/>
          </a:prstGeom>
          <a:noFill/>
          <a:ln w="9525">
            <a:solidFill>
              <a:schemeClr val="tx1"/>
            </a:solidFill>
            <a:round/>
            <a:headEnd/>
            <a:tailEnd/>
          </a:ln>
        </p:spPr>
      </p:cxnSp>
      <p:cxnSp>
        <p:nvCxnSpPr>
          <p:cNvPr id="94229"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4230" name="Straight Connector 513"/>
          <p:cNvCxnSpPr>
            <a:cxnSpLocks noChangeShapeType="1"/>
            <a:endCxn id="94255" idx="0"/>
          </p:cNvCxnSpPr>
          <p:nvPr/>
        </p:nvCxnSpPr>
        <p:spPr bwMode="auto">
          <a:xfrm flipV="1">
            <a:off x="1362075" y="5045075"/>
            <a:ext cx="706438" cy="44450"/>
          </a:xfrm>
          <a:prstGeom prst="line">
            <a:avLst/>
          </a:prstGeom>
          <a:noFill/>
          <a:ln w="9525">
            <a:solidFill>
              <a:schemeClr val="tx1"/>
            </a:solidFill>
            <a:round/>
            <a:headEnd/>
            <a:tailEnd/>
          </a:ln>
        </p:spPr>
      </p:cxnSp>
      <p:cxnSp>
        <p:nvCxnSpPr>
          <p:cNvPr id="94231" name="Straight Connector 514"/>
          <p:cNvCxnSpPr>
            <a:cxnSpLocks noChangeShapeType="1"/>
            <a:endCxn id="94311" idx="1"/>
          </p:cNvCxnSpPr>
          <p:nvPr/>
        </p:nvCxnSpPr>
        <p:spPr bwMode="auto">
          <a:xfrm>
            <a:off x="1155700" y="4376738"/>
            <a:ext cx="996950" cy="4762"/>
          </a:xfrm>
          <a:prstGeom prst="line">
            <a:avLst/>
          </a:prstGeom>
          <a:noFill/>
          <a:ln w="9525">
            <a:solidFill>
              <a:schemeClr val="tx1"/>
            </a:solidFill>
            <a:round/>
            <a:headEnd/>
            <a:tailEnd/>
          </a:ln>
        </p:spPr>
      </p:cxnSp>
      <p:sp>
        <p:nvSpPr>
          <p:cNvPr id="327" name="Slide Number Placeholder 326"/>
          <p:cNvSpPr>
            <a:spLocks noGrp="1"/>
          </p:cNvSpPr>
          <p:nvPr>
            <p:ph type="sldNum" sz="quarter" idx="12"/>
          </p:nvPr>
        </p:nvSpPr>
        <p:spPr/>
        <p:txBody>
          <a:bodyPr/>
          <a:lstStyle/>
          <a:p>
            <a:fld id="{99BAB25A-E3B7-2F41-B0DC-6610089B4BA3}"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457200" y="152400"/>
            <a:ext cx="8229600" cy="900336"/>
          </a:xfrm>
        </p:spPr>
        <p:txBody>
          <a:bodyPr anchor="b"/>
          <a:lstStyle/>
          <a:p>
            <a:pPr>
              <a:defRPr/>
            </a:pPr>
            <a:r>
              <a:rPr lang="en-US" dirty="0">
                <a:solidFill>
                  <a:schemeClr val="tx2"/>
                </a:solidFill>
                <a:latin typeface="Arial" pitchFamily="34" charset="0"/>
                <a:cs typeface="Arial" pitchFamily="34" charset="0"/>
              </a:rPr>
              <a:t>Data Communication: Definition</a:t>
            </a:r>
            <a:endParaRPr lang="en-US" dirty="0"/>
          </a:p>
        </p:txBody>
      </p:sp>
      <p:grpSp>
        <p:nvGrpSpPr>
          <p:cNvPr id="6" name="Group 4"/>
          <p:cNvGrpSpPr>
            <a:grpSpLocks/>
          </p:cNvGrpSpPr>
          <p:nvPr/>
        </p:nvGrpSpPr>
        <p:grpSpPr bwMode="auto">
          <a:xfrm>
            <a:off x="1371600" y="3276600"/>
            <a:ext cx="2133600" cy="2114550"/>
            <a:chOff x="5184" y="1008"/>
            <a:chExt cx="462" cy="564"/>
          </a:xfrm>
        </p:grpSpPr>
        <p:pic>
          <p:nvPicPr>
            <p:cNvPr id="7" name="Picture 5"/>
            <p:cNvPicPr>
              <a:picLocks noChangeArrowheads="1"/>
            </p:cNvPicPr>
            <p:nvPr/>
          </p:nvPicPr>
          <p:blipFill>
            <a:blip r:embed="rId3" cstate="print"/>
            <a:srcRect/>
            <a:stretch>
              <a:fillRect/>
            </a:stretch>
          </p:blipFill>
          <p:spPr bwMode="auto">
            <a:xfrm>
              <a:off x="5355" y="1156"/>
              <a:ext cx="291" cy="316"/>
            </a:xfrm>
            <a:prstGeom prst="rect">
              <a:avLst/>
            </a:prstGeom>
            <a:noFill/>
            <a:ln w="9525">
              <a:noFill/>
              <a:miter lim="800000"/>
              <a:headEnd/>
              <a:tailEnd/>
            </a:ln>
          </p:spPr>
        </p:pic>
        <p:grpSp>
          <p:nvGrpSpPr>
            <p:cNvPr id="8" name="Group 6"/>
            <p:cNvGrpSpPr>
              <a:grpSpLocks/>
            </p:cNvGrpSpPr>
            <p:nvPr/>
          </p:nvGrpSpPr>
          <p:grpSpPr bwMode="auto">
            <a:xfrm>
              <a:off x="5184" y="1008"/>
              <a:ext cx="270" cy="564"/>
              <a:chOff x="5184" y="1008"/>
              <a:chExt cx="270" cy="564"/>
            </a:xfrm>
          </p:grpSpPr>
          <p:grpSp>
            <p:nvGrpSpPr>
              <p:cNvPr id="9" name="Group 7"/>
              <p:cNvGrpSpPr>
                <a:grpSpLocks/>
              </p:cNvGrpSpPr>
              <p:nvPr/>
            </p:nvGrpSpPr>
            <p:grpSpPr bwMode="auto">
              <a:xfrm>
                <a:off x="5281" y="1127"/>
                <a:ext cx="37" cy="91"/>
                <a:chOff x="5281" y="1127"/>
                <a:chExt cx="37" cy="91"/>
              </a:xfrm>
            </p:grpSpPr>
            <p:sp>
              <p:nvSpPr>
                <p:cNvPr id="95" name="Freeform 8"/>
                <p:cNvSpPr>
                  <a:spLocks/>
                </p:cNvSpPr>
                <p:nvPr/>
              </p:nvSpPr>
              <p:spPr bwMode="auto">
                <a:xfrm>
                  <a:off x="5281" y="1127"/>
                  <a:ext cx="37" cy="91"/>
                </a:xfrm>
                <a:custGeom>
                  <a:avLst/>
                  <a:gdLst>
                    <a:gd name="T0" fmla="*/ 0 w 37"/>
                    <a:gd name="T1" fmla="*/ 31 h 91"/>
                    <a:gd name="T2" fmla="*/ 6 w 37"/>
                    <a:gd name="T3" fmla="*/ 19 h 91"/>
                    <a:gd name="T4" fmla="*/ 13 w 37"/>
                    <a:gd name="T5" fmla="*/ 14 h 91"/>
                    <a:gd name="T6" fmla="*/ 15 w 37"/>
                    <a:gd name="T7" fmla="*/ 5 h 91"/>
                    <a:gd name="T8" fmla="*/ 18 w 37"/>
                    <a:gd name="T9" fmla="*/ 1 h 91"/>
                    <a:gd name="T10" fmla="*/ 25 w 37"/>
                    <a:gd name="T11" fmla="*/ 0 h 91"/>
                    <a:gd name="T12" fmla="*/ 36 w 37"/>
                    <a:gd name="T13" fmla="*/ 7 h 91"/>
                    <a:gd name="T14" fmla="*/ 33 w 37"/>
                    <a:gd name="T15" fmla="*/ 23 h 91"/>
                    <a:gd name="T16" fmla="*/ 29 w 37"/>
                    <a:gd name="T17" fmla="*/ 33 h 91"/>
                    <a:gd name="T18" fmla="*/ 23 w 37"/>
                    <a:gd name="T19" fmla="*/ 60 h 91"/>
                    <a:gd name="T20" fmla="*/ 11 w 37"/>
                    <a:gd name="T21" fmla="*/ 90 h 91"/>
                    <a:gd name="T22" fmla="*/ 0 w 37"/>
                    <a:gd name="T23" fmla="*/ 31 h 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91"/>
                    <a:gd name="T38" fmla="*/ 37 w 37"/>
                    <a:gd name="T39" fmla="*/ 91 h 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91">
                      <a:moveTo>
                        <a:pt x="0" y="31"/>
                      </a:moveTo>
                      <a:lnTo>
                        <a:pt x="6" y="19"/>
                      </a:lnTo>
                      <a:lnTo>
                        <a:pt x="13" y="14"/>
                      </a:lnTo>
                      <a:lnTo>
                        <a:pt x="15" y="5"/>
                      </a:lnTo>
                      <a:lnTo>
                        <a:pt x="18" y="1"/>
                      </a:lnTo>
                      <a:lnTo>
                        <a:pt x="25" y="0"/>
                      </a:lnTo>
                      <a:lnTo>
                        <a:pt x="36" y="7"/>
                      </a:lnTo>
                      <a:lnTo>
                        <a:pt x="33" y="23"/>
                      </a:lnTo>
                      <a:lnTo>
                        <a:pt x="29" y="33"/>
                      </a:lnTo>
                      <a:lnTo>
                        <a:pt x="23" y="60"/>
                      </a:lnTo>
                      <a:lnTo>
                        <a:pt x="11" y="90"/>
                      </a:lnTo>
                      <a:lnTo>
                        <a:pt x="0" y="3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96" name="Freeform 9"/>
                <p:cNvSpPr>
                  <a:spLocks/>
                </p:cNvSpPr>
                <p:nvPr/>
              </p:nvSpPr>
              <p:spPr bwMode="auto">
                <a:xfrm>
                  <a:off x="5287" y="1134"/>
                  <a:ext cx="29" cy="66"/>
                </a:xfrm>
                <a:custGeom>
                  <a:avLst/>
                  <a:gdLst>
                    <a:gd name="T0" fmla="*/ 11 w 29"/>
                    <a:gd name="T1" fmla="*/ 0 h 66"/>
                    <a:gd name="T2" fmla="*/ 14 w 29"/>
                    <a:gd name="T3" fmla="*/ 4 h 66"/>
                    <a:gd name="T4" fmla="*/ 21 w 29"/>
                    <a:gd name="T5" fmla="*/ 8 h 66"/>
                    <a:gd name="T6" fmla="*/ 28 w 29"/>
                    <a:gd name="T7" fmla="*/ 8 h 66"/>
                    <a:gd name="T8" fmla="*/ 24 w 29"/>
                    <a:gd name="T9" fmla="*/ 22 h 66"/>
                    <a:gd name="T10" fmla="*/ 18 w 29"/>
                    <a:gd name="T11" fmla="*/ 21 h 66"/>
                    <a:gd name="T12" fmla="*/ 15 w 29"/>
                    <a:gd name="T13" fmla="*/ 19 h 66"/>
                    <a:gd name="T14" fmla="*/ 17 w 29"/>
                    <a:gd name="T15" fmla="*/ 23 h 66"/>
                    <a:gd name="T16" fmla="*/ 23 w 29"/>
                    <a:gd name="T17" fmla="*/ 24 h 66"/>
                    <a:gd name="T18" fmla="*/ 18 w 29"/>
                    <a:gd name="T19" fmla="*/ 40 h 66"/>
                    <a:gd name="T20" fmla="*/ 16 w 29"/>
                    <a:gd name="T21" fmla="*/ 52 h 66"/>
                    <a:gd name="T22" fmla="*/ 14 w 29"/>
                    <a:gd name="T23" fmla="*/ 45 h 66"/>
                    <a:gd name="T24" fmla="*/ 13 w 29"/>
                    <a:gd name="T25" fmla="*/ 32 h 66"/>
                    <a:gd name="T26" fmla="*/ 13 w 29"/>
                    <a:gd name="T27" fmla="*/ 26 h 66"/>
                    <a:gd name="T28" fmla="*/ 11 w 29"/>
                    <a:gd name="T29" fmla="*/ 28 h 66"/>
                    <a:gd name="T30" fmla="*/ 11 w 29"/>
                    <a:gd name="T31" fmla="*/ 37 h 66"/>
                    <a:gd name="T32" fmla="*/ 13 w 29"/>
                    <a:gd name="T33" fmla="*/ 48 h 66"/>
                    <a:gd name="T34" fmla="*/ 14 w 29"/>
                    <a:gd name="T35" fmla="*/ 56 h 66"/>
                    <a:gd name="T36" fmla="*/ 11 w 29"/>
                    <a:gd name="T37" fmla="*/ 65 h 66"/>
                    <a:gd name="T38" fmla="*/ 7 w 29"/>
                    <a:gd name="T39" fmla="*/ 41 h 66"/>
                    <a:gd name="T40" fmla="*/ 4 w 29"/>
                    <a:gd name="T41" fmla="*/ 34 h 66"/>
                    <a:gd name="T42" fmla="*/ 1 w 29"/>
                    <a:gd name="T43" fmla="*/ 22 h 66"/>
                    <a:gd name="T44" fmla="*/ 0 w 29"/>
                    <a:gd name="T45" fmla="*/ 19 h 66"/>
                    <a:gd name="T46" fmla="*/ 2 w 29"/>
                    <a:gd name="T47" fmla="*/ 15 h 66"/>
                    <a:gd name="T48" fmla="*/ 8 w 29"/>
                    <a:gd name="T49" fmla="*/ 11 h 66"/>
                    <a:gd name="T50" fmla="*/ 10 w 29"/>
                    <a:gd name="T51" fmla="*/ 14 h 66"/>
                    <a:gd name="T52" fmla="*/ 9 w 29"/>
                    <a:gd name="T53" fmla="*/ 8 h 66"/>
                    <a:gd name="T54" fmla="*/ 11 w 29"/>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
                    <a:gd name="T85" fmla="*/ 0 h 66"/>
                    <a:gd name="T86" fmla="*/ 29 w 29"/>
                    <a:gd name="T87" fmla="*/ 66 h 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 h="66">
                      <a:moveTo>
                        <a:pt x="11" y="0"/>
                      </a:moveTo>
                      <a:lnTo>
                        <a:pt x="14" y="4"/>
                      </a:lnTo>
                      <a:lnTo>
                        <a:pt x="21" y="8"/>
                      </a:lnTo>
                      <a:lnTo>
                        <a:pt x="28" y="8"/>
                      </a:lnTo>
                      <a:lnTo>
                        <a:pt x="24" y="22"/>
                      </a:lnTo>
                      <a:lnTo>
                        <a:pt x="18" y="21"/>
                      </a:lnTo>
                      <a:lnTo>
                        <a:pt x="15" y="19"/>
                      </a:lnTo>
                      <a:lnTo>
                        <a:pt x="17" y="23"/>
                      </a:lnTo>
                      <a:lnTo>
                        <a:pt x="23" y="24"/>
                      </a:lnTo>
                      <a:lnTo>
                        <a:pt x="18" y="40"/>
                      </a:lnTo>
                      <a:lnTo>
                        <a:pt x="16" y="52"/>
                      </a:lnTo>
                      <a:lnTo>
                        <a:pt x="14" y="45"/>
                      </a:lnTo>
                      <a:lnTo>
                        <a:pt x="13" y="32"/>
                      </a:lnTo>
                      <a:lnTo>
                        <a:pt x="13" y="26"/>
                      </a:lnTo>
                      <a:lnTo>
                        <a:pt x="11" y="28"/>
                      </a:lnTo>
                      <a:lnTo>
                        <a:pt x="11" y="37"/>
                      </a:lnTo>
                      <a:lnTo>
                        <a:pt x="13" y="48"/>
                      </a:lnTo>
                      <a:lnTo>
                        <a:pt x="14" y="56"/>
                      </a:lnTo>
                      <a:lnTo>
                        <a:pt x="11" y="65"/>
                      </a:lnTo>
                      <a:lnTo>
                        <a:pt x="7" y="41"/>
                      </a:lnTo>
                      <a:lnTo>
                        <a:pt x="4" y="34"/>
                      </a:lnTo>
                      <a:lnTo>
                        <a:pt x="1" y="22"/>
                      </a:lnTo>
                      <a:lnTo>
                        <a:pt x="0" y="19"/>
                      </a:lnTo>
                      <a:lnTo>
                        <a:pt x="2" y="15"/>
                      </a:lnTo>
                      <a:lnTo>
                        <a:pt x="8" y="11"/>
                      </a:lnTo>
                      <a:lnTo>
                        <a:pt x="10" y="14"/>
                      </a:lnTo>
                      <a:lnTo>
                        <a:pt x="9" y="8"/>
                      </a:lnTo>
                      <a:lnTo>
                        <a:pt x="11" y="0"/>
                      </a:lnTo>
                    </a:path>
                  </a:pathLst>
                </a:custGeom>
                <a:solidFill>
                  <a:srgbClr val="E0E0E0"/>
                </a:solidFill>
                <a:ln w="9525" cap="rnd">
                  <a:noFill/>
                  <a:round/>
                  <a:headEnd/>
                  <a:tailEnd/>
                </a:ln>
              </p:spPr>
              <p:txBody>
                <a:bodyPr/>
                <a:lstStyle/>
                <a:p>
                  <a:endParaRPr lang="en-US"/>
                </a:p>
              </p:txBody>
            </p:sp>
          </p:grpSp>
          <p:grpSp>
            <p:nvGrpSpPr>
              <p:cNvPr id="10" name="Group 10"/>
              <p:cNvGrpSpPr>
                <a:grpSpLocks/>
              </p:cNvGrpSpPr>
              <p:nvPr/>
            </p:nvGrpSpPr>
            <p:grpSpPr bwMode="auto">
              <a:xfrm>
                <a:off x="5275" y="1075"/>
                <a:ext cx="58" cy="65"/>
                <a:chOff x="5275" y="1075"/>
                <a:chExt cx="58" cy="65"/>
              </a:xfrm>
            </p:grpSpPr>
            <p:sp>
              <p:nvSpPr>
                <p:cNvPr id="80" name="Freeform 11"/>
                <p:cNvSpPr>
                  <a:spLocks/>
                </p:cNvSpPr>
                <p:nvPr/>
              </p:nvSpPr>
              <p:spPr bwMode="auto">
                <a:xfrm>
                  <a:off x="5287" y="1080"/>
                  <a:ext cx="36" cy="60"/>
                </a:xfrm>
                <a:custGeom>
                  <a:avLst/>
                  <a:gdLst>
                    <a:gd name="T0" fmla="*/ 0 w 36"/>
                    <a:gd name="T1" fmla="*/ 21 h 60"/>
                    <a:gd name="T2" fmla="*/ 1 w 36"/>
                    <a:gd name="T3" fmla="*/ 25 h 60"/>
                    <a:gd name="T4" fmla="*/ 3 w 36"/>
                    <a:gd name="T5" fmla="*/ 27 h 60"/>
                    <a:gd name="T6" fmla="*/ 5 w 36"/>
                    <a:gd name="T7" fmla="*/ 31 h 60"/>
                    <a:gd name="T8" fmla="*/ 6 w 36"/>
                    <a:gd name="T9" fmla="*/ 33 h 60"/>
                    <a:gd name="T10" fmla="*/ 8 w 36"/>
                    <a:gd name="T11" fmla="*/ 36 h 60"/>
                    <a:gd name="T12" fmla="*/ 10 w 36"/>
                    <a:gd name="T13" fmla="*/ 37 h 60"/>
                    <a:gd name="T14" fmla="*/ 12 w 36"/>
                    <a:gd name="T15" fmla="*/ 39 h 60"/>
                    <a:gd name="T16" fmla="*/ 12 w 36"/>
                    <a:gd name="T17" fmla="*/ 42 h 60"/>
                    <a:gd name="T18" fmla="*/ 12 w 36"/>
                    <a:gd name="T19" fmla="*/ 45 h 60"/>
                    <a:gd name="T20" fmla="*/ 12 w 36"/>
                    <a:gd name="T21" fmla="*/ 52 h 60"/>
                    <a:gd name="T22" fmla="*/ 17 w 36"/>
                    <a:gd name="T23" fmla="*/ 56 h 60"/>
                    <a:gd name="T24" fmla="*/ 21 w 36"/>
                    <a:gd name="T25" fmla="*/ 59 h 60"/>
                    <a:gd name="T26" fmla="*/ 24 w 36"/>
                    <a:gd name="T27" fmla="*/ 59 h 60"/>
                    <a:gd name="T28" fmla="*/ 27 w 36"/>
                    <a:gd name="T29" fmla="*/ 59 h 60"/>
                    <a:gd name="T30" fmla="*/ 29 w 36"/>
                    <a:gd name="T31" fmla="*/ 54 h 60"/>
                    <a:gd name="T32" fmla="*/ 30 w 36"/>
                    <a:gd name="T33" fmla="*/ 43 h 60"/>
                    <a:gd name="T34" fmla="*/ 32 w 36"/>
                    <a:gd name="T35" fmla="*/ 39 h 60"/>
                    <a:gd name="T36" fmla="*/ 33 w 36"/>
                    <a:gd name="T37" fmla="*/ 34 h 60"/>
                    <a:gd name="T38" fmla="*/ 33 w 36"/>
                    <a:gd name="T39" fmla="*/ 28 h 60"/>
                    <a:gd name="T40" fmla="*/ 34 w 36"/>
                    <a:gd name="T41" fmla="*/ 21 h 60"/>
                    <a:gd name="T42" fmla="*/ 35 w 36"/>
                    <a:gd name="T43" fmla="*/ 17 h 60"/>
                    <a:gd name="T44" fmla="*/ 34 w 36"/>
                    <a:gd name="T45" fmla="*/ 15 h 60"/>
                    <a:gd name="T46" fmla="*/ 33 w 36"/>
                    <a:gd name="T47" fmla="*/ 11 h 60"/>
                    <a:gd name="T48" fmla="*/ 31 w 36"/>
                    <a:gd name="T49" fmla="*/ 8 h 60"/>
                    <a:gd name="T50" fmla="*/ 29 w 36"/>
                    <a:gd name="T51" fmla="*/ 7 h 60"/>
                    <a:gd name="T52" fmla="*/ 27 w 36"/>
                    <a:gd name="T53" fmla="*/ 5 h 60"/>
                    <a:gd name="T54" fmla="*/ 25 w 36"/>
                    <a:gd name="T55" fmla="*/ 3 h 60"/>
                    <a:gd name="T56" fmla="*/ 23 w 36"/>
                    <a:gd name="T57" fmla="*/ 5 h 60"/>
                    <a:gd name="T58" fmla="*/ 21 w 36"/>
                    <a:gd name="T59" fmla="*/ 2 h 60"/>
                    <a:gd name="T60" fmla="*/ 18 w 36"/>
                    <a:gd name="T61" fmla="*/ 0 h 60"/>
                    <a:gd name="T62" fmla="*/ 15 w 36"/>
                    <a:gd name="T63" fmla="*/ 3 h 60"/>
                    <a:gd name="T64" fmla="*/ 14 w 36"/>
                    <a:gd name="T65" fmla="*/ 0 h 60"/>
                    <a:gd name="T66" fmla="*/ 10 w 36"/>
                    <a:gd name="T67" fmla="*/ 0 h 60"/>
                    <a:gd name="T68" fmla="*/ 8 w 36"/>
                    <a:gd name="T69" fmla="*/ 7 h 60"/>
                    <a:gd name="T70" fmla="*/ 7 w 36"/>
                    <a:gd name="T71" fmla="*/ 10 h 60"/>
                    <a:gd name="T72" fmla="*/ 7 w 36"/>
                    <a:gd name="T73" fmla="*/ 15 h 60"/>
                    <a:gd name="T74" fmla="*/ 7 w 36"/>
                    <a:gd name="T75" fmla="*/ 21 h 60"/>
                    <a:gd name="T76" fmla="*/ 5 w 36"/>
                    <a:gd name="T77" fmla="*/ 19 h 60"/>
                    <a:gd name="T78" fmla="*/ 5 w 36"/>
                    <a:gd name="T79" fmla="*/ 15 h 60"/>
                    <a:gd name="T80" fmla="*/ 4 w 36"/>
                    <a:gd name="T81" fmla="*/ 11 h 60"/>
                    <a:gd name="T82" fmla="*/ 3 w 36"/>
                    <a:gd name="T83" fmla="*/ 10 h 60"/>
                    <a:gd name="T84" fmla="*/ 1 w 36"/>
                    <a:gd name="T85" fmla="*/ 8 h 60"/>
                    <a:gd name="T86" fmla="*/ 0 w 36"/>
                    <a:gd name="T87" fmla="*/ 9 h 60"/>
                    <a:gd name="T88" fmla="*/ 0 w 36"/>
                    <a:gd name="T89" fmla="*/ 11 h 60"/>
                    <a:gd name="T90" fmla="*/ 0 w 36"/>
                    <a:gd name="T91" fmla="*/ 13 h 60"/>
                    <a:gd name="T92" fmla="*/ 0 w 36"/>
                    <a:gd name="T93" fmla="*/ 17 h 60"/>
                    <a:gd name="T94" fmla="*/ 0 w 36"/>
                    <a:gd name="T95" fmla="*/ 21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
                    <a:gd name="T145" fmla="*/ 0 h 60"/>
                    <a:gd name="T146" fmla="*/ 36 w 36"/>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 h="60">
                      <a:moveTo>
                        <a:pt x="0" y="21"/>
                      </a:moveTo>
                      <a:lnTo>
                        <a:pt x="1" y="25"/>
                      </a:lnTo>
                      <a:lnTo>
                        <a:pt x="3" y="27"/>
                      </a:lnTo>
                      <a:lnTo>
                        <a:pt x="5" y="31"/>
                      </a:lnTo>
                      <a:lnTo>
                        <a:pt x="6" y="33"/>
                      </a:lnTo>
                      <a:lnTo>
                        <a:pt x="8" y="36"/>
                      </a:lnTo>
                      <a:lnTo>
                        <a:pt x="10" y="37"/>
                      </a:lnTo>
                      <a:lnTo>
                        <a:pt x="12" y="39"/>
                      </a:lnTo>
                      <a:lnTo>
                        <a:pt x="12" y="42"/>
                      </a:lnTo>
                      <a:lnTo>
                        <a:pt x="12" y="45"/>
                      </a:lnTo>
                      <a:lnTo>
                        <a:pt x="12" y="52"/>
                      </a:lnTo>
                      <a:lnTo>
                        <a:pt x="17" y="56"/>
                      </a:lnTo>
                      <a:lnTo>
                        <a:pt x="21" y="59"/>
                      </a:lnTo>
                      <a:lnTo>
                        <a:pt x="24" y="59"/>
                      </a:lnTo>
                      <a:lnTo>
                        <a:pt x="27" y="59"/>
                      </a:lnTo>
                      <a:lnTo>
                        <a:pt x="29" y="54"/>
                      </a:lnTo>
                      <a:lnTo>
                        <a:pt x="30" y="43"/>
                      </a:lnTo>
                      <a:lnTo>
                        <a:pt x="32" y="39"/>
                      </a:lnTo>
                      <a:lnTo>
                        <a:pt x="33" y="34"/>
                      </a:lnTo>
                      <a:lnTo>
                        <a:pt x="33" y="28"/>
                      </a:lnTo>
                      <a:lnTo>
                        <a:pt x="34" y="21"/>
                      </a:lnTo>
                      <a:lnTo>
                        <a:pt x="35" y="17"/>
                      </a:lnTo>
                      <a:lnTo>
                        <a:pt x="34" y="15"/>
                      </a:lnTo>
                      <a:lnTo>
                        <a:pt x="33" y="11"/>
                      </a:lnTo>
                      <a:lnTo>
                        <a:pt x="31" y="8"/>
                      </a:lnTo>
                      <a:lnTo>
                        <a:pt x="29" y="7"/>
                      </a:lnTo>
                      <a:lnTo>
                        <a:pt x="27" y="5"/>
                      </a:lnTo>
                      <a:lnTo>
                        <a:pt x="25" y="3"/>
                      </a:lnTo>
                      <a:lnTo>
                        <a:pt x="23" y="5"/>
                      </a:lnTo>
                      <a:lnTo>
                        <a:pt x="21" y="2"/>
                      </a:lnTo>
                      <a:lnTo>
                        <a:pt x="18" y="0"/>
                      </a:lnTo>
                      <a:lnTo>
                        <a:pt x="15" y="3"/>
                      </a:lnTo>
                      <a:lnTo>
                        <a:pt x="14" y="0"/>
                      </a:lnTo>
                      <a:lnTo>
                        <a:pt x="10" y="0"/>
                      </a:lnTo>
                      <a:lnTo>
                        <a:pt x="8" y="7"/>
                      </a:lnTo>
                      <a:lnTo>
                        <a:pt x="7" y="10"/>
                      </a:lnTo>
                      <a:lnTo>
                        <a:pt x="7" y="15"/>
                      </a:lnTo>
                      <a:lnTo>
                        <a:pt x="7" y="21"/>
                      </a:lnTo>
                      <a:lnTo>
                        <a:pt x="5" y="19"/>
                      </a:lnTo>
                      <a:lnTo>
                        <a:pt x="5" y="15"/>
                      </a:lnTo>
                      <a:lnTo>
                        <a:pt x="4" y="11"/>
                      </a:lnTo>
                      <a:lnTo>
                        <a:pt x="3" y="10"/>
                      </a:lnTo>
                      <a:lnTo>
                        <a:pt x="1" y="8"/>
                      </a:lnTo>
                      <a:lnTo>
                        <a:pt x="0" y="9"/>
                      </a:lnTo>
                      <a:lnTo>
                        <a:pt x="0" y="11"/>
                      </a:lnTo>
                      <a:lnTo>
                        <a:pt x="0" y="13"/>
                      </a:lnTo>
                      <a:lnTo>
                        <a:pt x="0" y="17"/>
                      </a:lnTo>
                      <a:lnTo>
                        <a:pt x="0" y="21"/>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81" name="Freeform 12"/>
                <p:cNvSpPr>
                  <a:spLocks/>
                </p:cNvSpPr>
                <p:nvPr/>
              </p:nvSpPr>
              <p:spPr bwMode="auto">
                <a:xfrm>
                  <a:off x="5302" y="1084"/>
                  <a:ext cx="18" cy="23"/>
                </a:xfrm>
                <a:custGeom>
                  <a:avLst/>
                  <a:gdLst>
                    <a:gd name="T0" fmla="*/ 1 w 18"/>
                    <a:gd name="T1" fmla="*/ 0 h 23"/>
                    <a:gd name="T2" fmla="*/ 2 w 18"/>
                    <a:gd name="T3" fmla="*/ 4 h 23"/>
                    <a:gd name="T4" fmla="*/ 3 w 18"/>
                    <a:gd name="T5" fmla="*/ 7 h 23"/>
                    <a:gd name="T6" fmla="*/ 1 w 18"/>
                    <a:gd name="T7" fmla="*/ 14 h 23"/>
                    <a:gd name="T8" fmla="*/ 2 w 18"/>
                    <a:gd name="T9" fmla="*/ 16 h 23"/>
                    <a:gd name="T10" fmla="*/ 4 w 18"/>
                    <a:gd name="T11" fmla="*/ 17 h 23"/>
                    <a:gd name="T12" fmla="*/ 5 w 18"/>
                    <a:gd name="T13" fmla="*/ 16 h 23"/>
                    <a:gd name="T14" fmla="*/ 6 w 18"/>
                    <a:gd name="T15" fmla="*/ 13 h 23"/>
                    <a:gd name="T16" fmla="*/ 8 w 18"/>
                    <a:gd name="T17" fmla="*/ 10 h 23"/>
                    <a:gd name="T18" fmla="*/ 7 w 18"/>
                    <a:gd name="T19" fmla="*/ 5 h 23"/>
                    <a:gd name="T20" fmla="*/ 6 w 18"/>
                    <a:gd name="T21" fmla="*/ 1 h 23"/>
                    <a:gd name="T22" fmla="*/ 8 w 18"/>
                    <a:gd name="T23" fmla="*/ 1 h 23"/>
                    <a:gd name="T24" fmla="*/ 8 w 18"/>
                    <a:gd name="T25" fmla="*/ 6 h 23"/>
                    <a:gd name="T26" fmla="*/ 8 w 18"/>
                    <a:gd name="T27" fmla="*/ 8 h 23"/>
                    <a:gd name="T28" fmla="*/ 8 w 18"/>
                    <a:gd name="T29" fmla="*/ 11 h 23"/>
                    <a:gd name="T30" fmla="*/ 7 w 18"/>
                    <a:gd name="T31" fmla="*/ 13 h 23"/>
                    <a:gd name="T32" fmla="*/ 6 w 18"/>
                    <a:gd name="T33" fmla="*/ 16 h 23"/>
                    <a:gd name="T34" fmla="*/ 6 w 18"/>
                    <a:gd name="T35" fmla="*/ 18 h 23"/>
                    <a:gd name="T36" fmla="*/ 7 w 18"/>
                    <a:gd name="T37" fmla="*/ 20 h 23"/>
                    <a:gd name="T38" fmla="*/ 10 w 18"/>
                    <a:gd name="T39" fmla="*/ 19 h 23"/>
                    <a:gd name="T40" fmla="*/ 11 w 18"/>
                    <a:gd name="T41" fmla="*/ 17 h 23"/>
                    <a:gd name="T42" fmla="*/ 13 w 18"/>
                    <a:gd name="T43" fmla="*/ 13 h 23"/>
                    <a:gd name="T44" fmla="*/ 13 w 18"/>
                    <a:gd name="T45" fmla="*/ 11 h 23"/>
                    <a:gd name="T46" fmla="*/ 13 w 18"/>
                    <a:gd name="T47" fmla="*/ 7 h 23"/>
                    <a:gd name="T48" fmla="*/ 14 w 18"/>
                    <a:gd name="T49" fmla="*/ 10 h 23"/>
                    <a:gd name="T50" fmla="*/ 14 w 18"/>
                    <a:gd name="T51" fmla="*/ 13 h 23"/>
                    <a:gd name="T52" fmla="*/ 12 w 18"/>
                    <a:gd name="T53" fmla="*/ 17 h 23"/>
                    <a:gd name="T54" fmla="*/ 12 w 18"/>
                    <a:gd name="T55" fmla="*/ 18 h 23"/>
                    <a:gd name="T56" fmla="*/ 12 w 18"/>
                    <a:gd name="T57" fmla="*/ 21 h 23"/>
                    <a:gd name="T58" fmla="*/ 13 w 18"/>
                    <a:gd name="T59" fmla="*/ 21 h 23"/>
                    <a:gd name="T60" fmla="*/ 14 w 18"/>
                    <a:gd name="T61" fmla="*/ 20 h 23"/>
                    <a:gd name="T62" fmla="*/ 17 w 18"/>
                    <a:gd name="T63" fmla="*/ 18 h 23"/>
                    <a:gd name="T64" fmla="*/ 14 w 18"/>
                    <a:gd name="T65" fmla="*/ 21 h 23"/>
                    <a:gd name="T66" fmla="*/ 14 w 18"/>
                    <a:gd name="T67" fmla="*/ 22 h 23"/>
                    <a:gd name="T68" fmla="*/ 12 w 18"/>
                    <a:gd name="T69" fmla="*/ 22 h 23"/>
                    <a:gd name="T70" fmla="*/ 12 w 18"/>
                    <a:gd name="T71" fmla="*/ 20 h 23"/>
                    <a:gd name="T72" fmla="*/ 11 w 18"/>
                    <a:gd name="T73" fmla="*/ 18 h 23"/>
                    <a:gd name="T74" fmla="*/ 10 w 18"/>
                    <a:gd name="T75" fmla="*/ 20 h 23"/>
                    <a:gd name="T76" fmla="*/ 8 w 18"/>
                    <a:gd name="T77" fmla="*/ 21 h 23"/>
                    <a:gd name="T78" fmla="*/ 6 w 18"/>
                    <a:gd name="T79" fmla="*/ 21 h 23"/>
                    <a:gd name="T80" fmla="*/ 5 w 18"/>
                    <a:gd name="T81" fmla="*/ 18 h 23"/>
                    <a:gd name="T82" fmla="*/ 5 w 18"/>
                    <a:gd name="T83" fmla="*/ 17 h 23"/>
                    <a:gd name="T84" fmla="*/ 4 w 18"/>
                    <a:gd name="T85" fmla="*/ 18 h 23"/>
                    <a:gd name="T86" fmla="*/ 3 w 18"/>
                    <a:gd name="T87" fmla="*/ 18 h 23"/>
                    <a:gd name="T88" fmla="*/ 1 w 18"/>
                    <a:gd name="T89" fmla="*/ 16 h 23"/>
                    <a:gd name="T90" fmla="*/ 1 w 18"/>
                    <a:gd name="T91" fmla="*/ 14 h 23"/>
                    <a:gd name="T92" fmla="*/ 2 w 18"/>
                    <a:gd name="T93" fmla="*/ 8 h 23"/>
                    <a:gd name="T94" fmla="*/ 1 w 18"/>
                    <a:gd name="T95" fmla="*/ 4 h 23"/>
                    <a:gd name="T96" fmla="*/ 0 w 18"/>
                    <a:gd name="T97" fmla="*/ 0 h 23"/>
                    <a:gd name="T98" fmla="*/ 1 w 18"/>
                    <a:gd name="T99" fmla="*/ 0 h 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
                    <a:gd name="T151" fmla="*/ 0 h 23"/>
                    <a:gd name="T152" fmla="*/ 18 w 18"/>
                    <a:gd name="T153" fmla="*/ 23 h 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 h="23">
                      <a:moveTo>
                        <a:pt x="1" y="0"/>
                      </a:moveTo>
                      <a:lnTo>
                        <a:pt x="2" y="4"/>
                      </a:lnTo>
                      <a:lnTo>
                        <a:pt x="3" y="7"/>
                      </a:lnTo>
                      <a:lnTo>
                        <a:pt x="1" y="14"/>
                      </a:lnTo>
                      <a:lnTo>
                        <a:pt x="2" y="16"/>
                      </a:lnTo>
                      <a:lnTo>
                        <a:pt x="4" y="17"/>
                      </a:lnTo>
                      <a:lnTo>
                        <a:pt x="5" y="16"/>
                      </a:lnTo>
                      <a:lnTo>
                        <a:pt x="6" y="13"/>
                      </a:lnTo>
                      <a:lnTo>
                        <a:pt x="8" y="10"/>
                      </a:lnTo>
                      <a:lnTo>
                        <a:pt x="7" y="5"/>
                      </a:lnTo>
                      <a:lnTo>
                        <a:pt x="6" y="1"/>
                      </a:lnTo>
                      <a:lnTo>
                        <a:pt x="8" y="1"/>
                      </a:lnTo>
                      <a:lnTo>
                        <a:pt x="8" y="6"/>
                      </a:lnTo>
                      <a:lnTo>
                        <a:pt x="8" y="8"/>
                      </a:lnTo>
                      <a:lnTo>
                        <a:pt x="8" y="11"/>
                      </a:lnTo>
                      <a:lnTo>
                        <a:pt x="7" y="13"/>
                      </a:lnTo>
                      <a:lnTo>
                        <a:pt x="6" y="16"/>
                      </a:lnTo>
                      <a:lnTo>
                        <a:pt x="6" y="18"/>
                      </a:lnTo>
                      <a:lnTo>
                        <a:pt x="7" y="20"/>
                      </a:lnTo>
                      <a:lnTo>
                        <a:pt x="10" y="19"/>
                      </a:lnTo>
                      <a:lnTo>
                        <a:pt x="11" y="17"/>
                      </a:lnTo>
                      <a:lnTo>
                        <a:pt x="13" y="13"/>
                      </a:lnTo>
                      <a:lnTo>
                        <a:pt x="13" y="11"/>
                      </a:lnTo>
                      <a:lnTo>
                        <a:pt x="13" y="7"/>
                      </a:lnTo>
                      <a:lnTo>
                        <a:pt x="14" y="10"/>
                      </a:lnTo>
                      <a:lnTo>
                        <a:pt x="14" y="13"/>
                      </a:lnTo>
                      <a:lnTo>
                        <a:pt x="12" y="17"/>
                      </a:lnTo>
                      <a:lnTo>
                        <a:pt x="12" y="18"/>
                      </a:lnTo>
                      <a:lnTo>
                        <a:pt x="12" y="21"/>
                      </a:lnTo>
                      <a:lnTo>
                        <a:pt x="13" y="21"/>
                      </a:lnTo>
                      <a:lnTo>
                        <a:pt x="14" y="20"/>
                      </a:lnTo>
                      <a:lnTo>
                        <a:pt x="17" y="18"/>
                      </a:lnTo>
                      <a:lnTo>
                        <a:pt x="14" y="21"/>
                      </a:lnTo>
                      <a:lnTo>
                        <a:pt x="14" y="22"/>
                      </a:lnTo>
                      <a:lnTo>
                        <a:pt x="12" y="22"/>
                      </a:lnTo>
                      <a:lnTo>
                        <a:pt x="12" y="20"/>
                      </a:lnTo>
                      <a:lnTo>
                        <a:pt x="11" y="18"/>
                      </a:lnTo>
                      <a:lnTo>
                        <a:pt x="10" y="20"/>
                      </a:lnTo>
                      <a:lnTo>
                        <a:pt x="8" y="21"/>
                      </a:lnTo>
                      <a:lnTo>
                        <a:pt x="6" y="21"/>
                      </a:lnTo>
                      <a:lnTo>
                        <a:pt x="5" y="18"/>
                      </a:lnTo>
                      <a:lnTo>
                        <a:pt x="5" y="17"/>
                      </a:lnTo>
                      <a:lnTo>
                        <a:pt x="4" y="18"/>
                      </a:lnTo>
                      <a:lnTo>
                        <a:pt x="3" y="18"/>
                      </a:lnTo>
                      <a:lnTo>
                        <a:pt x="1" y="16"/>
                      </a:lnTo>
                      <a:lnTo>
                        <a:pt x="1" y="14"/>
                      </a:lnTo>
                      <a:lnTo>
                        <a:pt x="2" y="8"/>
                      </a:lnTo>
                      <a:lnTo>
                        <a:pt x="1" y="4"/>
                      </a:lnTo>
                      <a:lnTo>
                        <a:pt x="0" y="0"/>
                      </a:lnTo>
                      <a:lnTo>
                        <a:pt x="1" y="0"/>
                      </a:lnTo>
                    </a:path>
                  </a:pathLst>
                </a:custGeom>
                <a:solidFill>
                  <a:srgbClr val="402000"/>
                </a:solidFill>
                <a:ln w="9525" cap="rnd">
                  <a:noFill/>
                  <a:round/>
                  <a:headEnd/>
                  <a:tailEnd/>
                </a:ln>
              </p:spPr>
              <p:txBody>
                <a:bodyPr/>
                <a:lstStyle/>
                <a:p>
                  <a:endParaRPr lang="en-US"/>
                </a:p>
              </p:txBody>
            </p:sp>
            <p:sp>
              <p:nvSpPr>
                <p:cNvPr id="82" name="Freeform 13"/>
                <p:cNvSpPr>
                  <a:spLocks/>
                </p:cNvSpPr>
                <p:nvPr/>
              </p:nvSpPr>
              <p:spPr bwMode="auto">
                <a:xfrm>
                  <a:off x="5306" y="1096"/>
                  <a:ext cx="17" cy="17"/>
                </a:xfrm>
                <a:custGeom>
                  <a:avLst/>
                  <a:gdLst>
                    <a:gd name="T0" fmla="*/ 0 w 17"/>
                    <a:gd name="T1" fmla="*/ 16 h 17"/>
                    <a:gd name="T2" fmla="*/ 8 w 17"/>
                    <a:gd name="T3" fmla="*/ 16 h 17"/>
                    <a:gd name="T4" fmla="*/ 16 w 17"/>
                    <a:gd name="T5" fmla="*/ 16 h 17"/>
                    <a:gd name="T6" fmla="*/ 4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6"/>
                      </a:lnTo>
                      <a:lnTo>
                        <a:pt x="16" y="16"/>
                      </a:lnTo>
                      <a:lnTo>
                        <a:pt x="4" y="0"/>
                      </a:lnTo>
                      <a:lnTo>
                        <a:pt x="0" y="16"/>
                      </a:lnTo>
                    </a:path>
                  </a:pathLst>
                </a:custGeom>
                <a:solidFill>
                  <a:srgbClr val="402000"/>
                </a:solidFill>
                <a:ln w="9525" cap="rnd">
                  <a:noFill/>
                  <a:round/>
                  <a:headEnd/>
                  <a:tailEnd/>
                </a:ln>
              </p:spPr>
              <p:txBody>
                <a:bodyPr/>
                <a:lstStyle/>
                <a:p>
                  <a:endParaRPr lang="en-US"/>
                </a:p>
              </p:txBody>
            </p:sp>
            <p:sp>
              <p:nvSpPr>
                <p:cNvPr id="83" name="Freeform 14"/>
                <p:cNvSpPr>
                  <a:spLocks/>
                </p:cNvSpPr>
                <p:nvPr/>
              </p:nvSpPr>
              <p:spPr bwMode="auto">
                <a:xfrm>
                  <a:off x="5309" y="1099"/>
                  <a:ext cx="17" cy="17"/>
                </a:xfrm>
                <a:custGeom>
                  <a:avLst/>
                  <a:gdLst>
                    <a:gd name="T0" fmla="*/ 16 w 17"/>
                    <a:gd name="T1" fmla="*/ 16 h 17"/>
                    <a:gd name="T2" fmla="*/ 13 w 17"/>
                    <a:gd name="T3" fmla="*/ 8 h 17"/>
                    <a:gd name="T4" fmla="*/ 10 w 17"/>
                    <a:gd name="T5" fmla="*/ 8 h 17"/>
                    <a:gd name="T6" fmla="*/ 5 w 17"/>
                    <a:gd name="T7" fmla="*/ 0 h 17"/>
                    <a:gd name="T8" fmla="*/ 0 w 17"/>
                    <a:gd name="T9" fmla="*/ 16 h 17"/>
                    <a:gd name="T10" fmla="*/ 5 w 17"/>
                    <a:gd name="T11" fmla="*/ 8 h 17"/>
                    <a:gd name="T12" fmla="*/ 8 w 17"/>
                    <a:gd name="T13" fmla="*/ 8 h 17"/>
                    <a:gd name="T14" fmla="*/ 16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16"/>
                      </a:moveTo>
                      <a:lnTo>
                        <a:pt x="13" y="8"/>
                      </a:lnTo>
                      <a:lnTo>
                        <a:pt x="10" y="8"/>
                      </a:lnTo>
                      <a:lnTo>
                        <a:pt x="5" y="0"/>
                      </a:lnTo>
                      <a:lnTo>
                        <a:pt x="0" y="16"/>
                      </a:lnTo>
                      <a:lnTo>
                        <a:pt x="5" y="8"/>
                      </a:lnTo>
                      <a:lnTo>
                        <a:pt x="8" y="8"/>
                      </a:lnTo>
                      <a:lnTo>
                        <a:pt x="16" y="16"/>
                      </a:lnTo>
                    </a:path>
                  </a:pathLst>
                </a:custGeom>
                <a:solidFill>
                  <a:srgbClr val="402000"/>
                </a:solidFill>
                <a:ln w="9525" cap="rnd">
                  <a:noFill/>
                  <a:round/>
                  <a:headEnd/>
                  <a:tailEnd/>
                </a:ln>
              </p:spPr>
              <p:txBody>
                <a:bodyPr/>
                <a:lstStyle/>
                <a:p>
                  <a:endParaRPr lang="en-US"/>
                </a:p>
              </p:txBody>
            </p:sp>
            <p:sp>
              <p:nvSpPr>
                <p:cNvPr id="84" name="Freeform 15"/>
                <p:cNvSpPr>
                  <a:spLocks/>
                </p:cNvSpPr>
                <p:nvPr/>
              </p:nvSpPr>
              <p:spPr bwMode="auto">
                <a:xfrm>
                  <a:off x="5316" y="1102"/>
                  <a:ext cx="17" cy="17"/>
                </a:xfrm>
                <a:custGeom>
                  <a:avLst/>
                  <a:gdLst>
                    <a:gd name="T0" fmla="*/ 0 w 17"/>
                    <a:gd name="T1" fmla="*/ 16 h 17"/>
                    <a:gd name="T2" fmla="*/ 0 w 17"/>
                    <a:gd name="T3" fmla="*/ 0 h 17"/>
                    <a:gd name="T4" fmla="*/ 10 w 17"/>
                    <a:gd name="T5" fmla="*/ 0 h 17"/>
                    <a:gd name="T6" fmla="*/ 16 w 17"/>
                    <a:gd name="T7" fmla="*/ 16 h 17"/>
                    <a:gd name="T8" fmla="*/ 10 w 17"/>
                    <a:gd name="T9" fmla="*/ 16 h 17"/>
                    <a:gd name="T10" fmla="*/ 10 w 17"/>
                    <a:gd name="T11" fmla="*/ 16 h 17"/>
                    <a:gd name="T12" fmla="*/ 0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6"/>
                      </a:moveTo>
                      <a:lnTo>
                        <a:pt x="0" y="0"/>
                      </a:lnTo>
                      <a:lnTo>
                        <a:pt x="10" y="0"/>
                      </a:lnTo>
                      <a:lnTo>
                        <a:pt x="16" y="16"/>
                      </a:lnTo>
                      <a:lnTo>
                        <a:pt x="10" y="16"/>
                      </a:lnTo>
                      <a:lnTo>
                        <a:pt x="0" y="16"/>
                      </a:lnTo>
                    </a:path>
                  </a:pathLst>
                </a:custGeom>
                <a:solidFill>
                  <a:srgbClr val="402000"/>
                </a:solidFill>
                <a:ln w="9525" cap="rnd">
                  <a:noFill/>
                  <a:round/>
                  <a:headEnd/>
                  <a:tailEnd/>
                </a:ln>
              </p:spPr>
              <p:txBody>
                <a:bodyPr/>
                <a:lstStyle/>
                <a:p>
                  <a:endParaRPr lang="en-US"/>
                </a:p>
              </p:txBody>
            </p:sp>
            <p:sp>
              <p:nvSpPr>
                <p:cNvPr id="85" name="Freeform 16"/>
                <p:cNvSpPr>
                  <a:spLocks/>
                </p:cNvSpPr>
                <p:nvPr/>
              </p:nvSpPr>
              <p:spPr bwMode="auto">
                <a:xfrm>
                  <a:off x="5304" y="1106"/>
                  <a:ext cx="17" cy="17"/>
                </a:xfrm>
                <a:custGeom>
                  <a:avLst/>
                  <a:gdLst>
                    <a:gd name="T0" fmla="*/ 0 w 17"/>
                    <a:gd name="T1" fmla="*/ 0 h 17"/>
                    <a:gd name="T2" fmla="*/ 8 w 17"/>
                    <a:gd name="T3" fmla="*/ 3 h 17"/>
                    <a:gd name="T4" fmla="*/ 13 w 17"/>
                    <a:gd name="T5" fmla="*/ 8 h 17"/>
                    <a:gd name="T6" fmla="*/ 13 w 17"/>
                    <a:gd name="T7" fmla="*/ 16 h 17"/>
                    <a:gd name="T8" fmla="*/ 16 w 17"/>
                    <a:gd name="T9" fmla="*/ 10 h 17"/>
                    <a:gd name="T10" fmla="*/ 13 w 17"/>
                    <a:gd name="T11" fmla="*/ 5 h 17"/>
                    <a:gd name="T12" fmla="*/ 13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8" y="3"/>
                      </a:lnTo>
                      <a:lnTo>
                        <a:pt x="13" y="8"/>
                      </a:lnTo>
                      <a:lnTo>
                        <a:pt x="13" y="16"/>
                      </a:lnTo>
                      <a:lnTo>
                        <a:pt x="16" y="10"/>
                      </a:lnTo>
                      <a:lnTo>
                        <a:pt x="13" y="5"/>
                      </a:lnTo>
                      <a:lnTo>
                        <a:pt x="13" y="4"/>
                      </a:lnTo>
                      <a:lnTo>
                        <a:pt x="0" y="0"/>
                      </a:lnTo>
                    </a:path>
                  </a:pathLst>
                </a:custGeom>
                <a:solidFill>
                  <a:srgbClr val="402000"/>
                </a:solidFill>
                <a:ln w="9525" cap="rnd">
                  <a:noFill/>
                  <a:round/>
                  <a:headEnd/>
                  <a:tailEnd/>
                </a:ln>
              </p:spPr>
              <p:txBody>
                <a:bodyPr/>
                <a:lstStyle/>
                <a:p>
                  <a:endParaRPr lang="en-US"/>
                </a:p>
              </p:txBody>
            </p:sp>
            <p:sp>
              <p:nvSpPr>
                <p:cNvPr id="86" name="Freeform 17"/>
                <p:cNvSpPr>
                  <a:spLocks/>
                </p:cNvSpPr>
                <p:nvPr/>
              </p:nvSpPr>
              <p:spPr bwMode="auto">
                <a:xfrm>
                  <a:off x="5294" y="1100"/>
                  <a:ext cx="17" cy="17"/>
                </a:xfrm>
                <a:custGeom>
                  <a:avLst/>
                  <a:gdLst>
                    <a:gd name="T0" fmla="*/ 0 w 17"/>
                    <a:gd name="T1" fmla="*/ 8 h 17"/>
                    <a:gd name="T2" fmla="*/ 6 w 17"/>
                    <a:gd name="T3" fmla="*/ 8 h 17"/>
                    <a:gd name="T4" fmla="*/ 16 w 17"/>
                    <a:gd name="T5" fmla="*/ 16 h 17"/>
                    <a:gd name="T6" fmla="*/ 8 w 17"/>
                    <a:gd name="T7" fmla="*/ 5 h 17"/>
                    <a:gd name="T8" fmla="*/ 0 w 17"/>
                    <a:gd name="T9" fmla="*/ 0 h 17"/>
                    <a:gd name="T10" fmla="*/ 0 w 17"/>
                    <a:gd name="T11" fmla="*/ 8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8"/>
                      </a:moveTo>
                      <a:lnTo>
                        <a:pt x="6" y="8"/>
                      </a:lnTo>
                      <a:lnTo>
                        <a:pt x="16" y="16"/>
                      </a:lnTo>
                      <a:lnTo>
                        <a:pt x="8" y="5"/>
                      </a:lnTo>
                      <a:lnTo>
                        <a:pt x="0" y="0"/>
                      </a:lnTo>
                      <a:lnTo>
                        <a:pt x="0" y="8"/>
                      </a:lnTo>
                    </a:path>
                  </a:pathLst>
                </a:custGeom>
                <a:solidFill>
                  <a:srgbClr val="402000"/>
                </a:solidFill>
                <a:ln w="9525" cap="rnd">
                  <a:noFill/>
                  <a:round/>
                  <a:headEnd/>
                  <a:tailEnd/>
                </a:ln>
              </p:spPr>
              <p:txBody>
                <a:bodyPr/>
                <a:lstStyle/>
                <a:p>
                  <a:endParaRPr lang="en-US"/>
                </a:p>
              </p:txBody>
            </p:sp>
            <p:sp>
              <p:nvSpPr>
                <p:cNvPr id="87" name="Freeform 18"/>
                <p:cNvSpPr>
                  <a:spLocks/>
                </p:cNvSpPr>
                <p:nvPr/>
              </p:nvSpPr>
              <p:spPr bwMode="auto">
                <a:xfrm>
                  <a:off x="5303" y="1119"/>
                  <a:ext cx="17" cy="17"/>
                </a:xfrm>
                <a:custGeom>
                  <a:avLst/>
                  <a:gdLst>
                    <a:gd name="T0" fmla="*/ 16 w 17"/>
                    <a:gd name="T1" fmla="*/ 0 h 17"/>
                    <a:gd name="T2" fmla="*/ 9 w 17"/>
                    <a:gd name="T3" fmla="*/ 9 h 17"/>
                    <a:gd name="T4" fmla="*/ 0 w 17"/>
                    <a:gd name="T5" fmla="*/ 16 h 17"/>
                    <a:gd name="T6" fmla="*/ 11 w 17"/>
                    <a:gd name="T7" fmla="*/ 11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9" y="9"/>
                      </a:lnTo>
                      <a:lnTo>
                        <a:pt x="0" y="16"/>
                      </a:lnTo>
                      <a:lnTo>
                        <a:pt x="11" y="11"/>
                      </a:lnTo>
                      <a:lnTo>
                        <a:pt x="16" y="0"/>
                      </a:lnTo>
                    </a:path>
                  </a:pathLst>
                </a:custGeom>
                <a:solidFill>
                  <a:srgbClr val="402000"/>
                </a:solidFill>
                <a:ln w="9525" cap="rnd">
                  <a:noFill/>
                  <a:round/>
                  <a:headEnd/>
                  <a:tailEnd/>
                </a:ln>
              </p:spPr>
              <p:txBody>
                <a:bodyPr/>
                <a:lstStyle/>
                <a:p>
                  <a:endParaRPr lang="en-US"/>
                </a:p>
              </p:txBody>
            </p:sp>
            <p:sp>
              <p:nvSpPr>
                <p:cNvPr id="88" name="Freeform 19"/>
                <p:cNvSpPr>
                  <a:spLocks/>
                </p:cNvSpPr>
                <p:nvPr/>
              </p:nvSpPr>
              <p:spPr bwMode="auto">
                <a:xfrm>
                  <a:off x="5310" y="1116"/>
                  <a:ext cx="17" cy="17"/>
                </a:xfrm>
                <a:custGeom>
                  <a:avLst/>
                  <a:gdLst>
                    <a:gd name="T0" fmla="*/ 0 w 17"/>
                    <a:gd name="T1" fmla="*/ 0 h 17"/>
                    <a:gd name="T2" fmla="*/ 0 w 17"/>
                    <a:gd name="T3" fmla="*/ 4 h 17"/>
                    <a:gd name="T4" fmla="*/ 9 w 17"/>
                    <a:gd name="T5" fmla="*/ 13 h 17"/>
                    <a:gd name="T6" fmla="*/ 16 w 17"/>
                    <a:gd name="T7" fmla="*/ 16 h 17"/>
                    <a:gd name="T8" fmla="*/ 4 w 17"/>
                    <a:gd name="T9" fmla="*/ 13 h 17"/>
                    <a:gd name="T10" fmla="*/ 0 w 17"/>
                    <a:gd name="T11" fmla="*/ 9 h 17"/>
                    <a:gd name="T12" fmla="*/ 0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4"/>
                      </a:lnTo>
                      <a:lnTo>
                        <a:pt x="9" y="13"/>
                      </a:lnTo>
                      <a:lnTo>
                        <a:pt x="16" y="16"/>
                      </a:lnTo>
                      <a:lnTo>
                        <a:pt x="4" y="13"/>
                      </a:lnTo>
                      <a:lnTo>
                        <a:pt x="0" y="9"/>
                      </a:lnTo>
                      <a:lnTo>
                        <a:pt x="0" y="4"/>
                      </a:lnTo>
                      <a:lnTo>
                        <a:pt x="0" y="0"/>
                      </a:lnTo>
                    </a:path>
                  </a:pathLst>
                </a:custGeom>
                <a:solidFill>
                  <a:srgbClr val="402000"/>
                </a:solidFill>
                <a:ln w="9525" cap="rnd">
                  <a:noFill/>
                  <a:round/>
                  <a:headEnd/>
                  <a:tailEnd/>
                </a:ln>
              </p:spPr>
              <p:txBody>
                <a:bodyPr/>
                <a:lstStyle/>
                <a:p>
                  <a:endParaRPr lang="en-US"/>
                </a:p>
              </p:txBody>
            </p:sp>
            <p:sp>
              <p:nvSpPr>
                <p:cNvPr id="89" name="Freeform 20"/>
                <p:cNvSpPr>
                  <a:spLocks/>
                </p:cNvSpPr>
                <p:nvPr/>
              </p:nvSpPr>
              <p:spPr bwMode="auto">
                <a:xfrm>
                  <a:off x="5275" y="1075"/>
                  <a:ext cx="27" cy="28"/>
                </a:xfrm>
                <a:custGeom>
                  <a:avLst/>
                  <a:gdLst>
                    <a:gd name="T0" fmla="*/ 21 w 27"/>
                    <a:gd name="T1" fmla="*/ 27 h 28"/>
                    <a:gd name="T2" fmla="*/ 26 w 27"/>
                    <a:gd name="T3" fmla="*/ 13 h 28"/>
                    <a:gd name="T4" fmla="*/ 17 w 27"/>
                    <a:gd name="T5" fmla="*/ 5 h 28"/>
                    <a:gd name="T6" fmla="*/ 4 w 27"/>
                    <a:gd name="T7" fmla="*/ 0 h 28"/>
                    <a:gd name="T8" fmla="*/ 0 w 27"/>
                    <a:gd name="T9" fmla="*/ 14 h 28"/>
                    <a:gd name="T10" fmla="*/ 12 w 27"/>
                    <a:gd name="T11" fmla="*/ 19 h 28"/>
                    <a:gd name="T12" fmla="*/ 21 w 27"/>
                    <a:gd name="T13" fmla="*/ 27 h 28"/>
                    <a:gd name="T14" fmla="*/ 0 60000 65536"/>
                    <a:gd name="T15" fmla="*/ 0 60000 65536"/>
                    <a:gd name="T16" fmla="*/ 0 60000 65536"/>
                    <a:gd name="T17" fmla="*/ 0 60000 65536"/>
                    <a:gd name="T18" fmla="*/ 0 60000 65536"/>
                    <a:gd name="T19" fmla="*/ 0 60000 65536"/>
                    <a:gd name="T20" fmla="*/ 0 60000 65536"/>
                    <a:gd name="T21" fmla="*/ 0 w 27"/>
                    <a:gd name="T22" fmla="*/ 0 h 28"/>
                    <a:gd name="T23" fmla="*/ 27 w 2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8">
                      <a:moveTo>
                        <a:pt x="21" y="27"/>
                      </a:moveTo>
                      <a:lnTo>
                        <a:pt x="26" y="13"/>
                      </a:lnTo>
                      <a:lnTo>
                        <a:pt x="17" y="5"/>
                      </a:lnTo>
                      <a:lnTo>
                        <a:pt x="4" y="0"/>
                      </a:lnTo>
                      <a:lnTo>
                        <a:pt x="0" y="14"/>
                      </a:lnTo>
                      <a:lnTo>
                        <a:pt x="12" y="19"/>
                      </a:lnTo>
                      <a:lnTo>
                        <a:pt x="21" y="2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90" name="Oval 21"/>
                <p:cNvSpPr>
                  <a:spLocks noChangeArrowheads="1"/>
                </p:cNvSpPr>
                <p:nvPr/>
              </p:nvSpPr>
              <p:spPr bwMode="auto">
                <a:xfrm>
                  <a:off x="5295" y="1091"/>
                  <a:ext cx="8" cy="8"/>
                </a:xfrm>
                <a:prstGeom prst="ellipse">
                  <a:avLst/>
                </a:prstGeom>
                <a:solidFill>
                  <a:srgbClr val="FFFFFF"/>
                </a:solidFill>
                <a:ln w="12700">
                  <a:solidFill>
                    <a:srgbClr val="000000"/>
                  </a:solidFill>
                  <a:round/>
                  <a:headEnd/>
                  <a:tailEnd/>
                </a:ln>
              </p:spPr>
              <p:txBody>
                <a:bodyPr wrap="none" anchor="ctr"/>
                <a:lstStyle/>
                <a:p>
                  <a:endParaRPr lang="en-US" sz="2400">
                    <a:cs typeface="Angsana New" pitchFamily="18" charset="-34"/>
                  </a:endParaRPr>
                </a:p>
              </p:txBody>
            </p:sp>
            <p:sp>
              <p:nvSpPr>
                <p:cNvPr id="91" name="Freeform 22"/>
                <p:cNvSpPr>
                  <a:spLocks/>
                </p:cNvSpPr>
                <p:nvPr/>
              </p:nvSpPr>
              <p:spPr bwMode="auto">
                <a:xfrm>
                  <a:off x="5287" y="1089"/>
                  <a:ext cx="17" cy="19"/>
                </a:xfrm>
                <a:custGeom>
                  <a:avLst/>
                  <a:gdLst>
                    <a:gd name="T0" fmla="*/ 0 w 17"/>
                    <a:gd name="T1" fmla="*/ 12 h 19"/>
                    <a:gd name="T2" fmla="*/ 1 w 17"/>
                    <a:gd name="T3" fmla="*/ 9 h 19"/>
                    <a:gd name="T4" fmla="*/ 1 w 17"/>
                    <a:gd name="T5" fmla="*/ 6 h 19"/>
                    <a:gd name="T6" fmla="*/ 0 w 17"/>
                    <a:gd name="T7" fmla="*/ 3 h 19"/>
                    <a:gd name="T8" fmla="*/ 0 w 17"/>
                    <a:gd name="T9" fmla="*/ 2 h 19"/>
                    <a:gd name="T10" fmla="*/ 0 w 17"/>
                    <a:gd name="T11" fmla="*/ 0 h 19"/>
                    <a:gd name="T12" fmla="*/ 3 w 17"/>
                    <a:gd name="T13" fmla="*/ 0 h 19"/>
                    <a:gd name="T14" fmla="*/ 8 w 17"/>
                    <a:gd name="T15" fmla="*/ 0 h 19"/>
                    <a:gd name="T16" fmla="*/ 9 w 17"/>
                    <a:gd name="T17" fmla="*/ 3 h 19"/>
                    <a:gd name="T18" fmla="*/ 11 w 17"/>
                    <a:gd name="T19" fmla="*/ 4 h 19"/>
                    <a:gd name="T20" fmla="*/ 11 w 17"/>
                    <a:gd name="T21" fmla="*/ 6 h 19"/>
                    <a:gd name="T22" fmla="*/ 11 w 17"/>
                    <a:gd name="T23" fmla="*/ 9 h 19"/>
                    <a:gd name="T24" fmla="*/ 16 w 17"/>
                    <a:gd name="T25" fmla="*/ 13 h 19"/>
                    <a:gd name="T26" fmla="*/ 6 w 17"/>
                    <a:gd name="T27" fmla="*/ 18 h 19"/>
                    <a:gd name="T28" fmla="*/ 3 w 17"/>
                    <a:gd name="T29" fmla="*/ 17 h 19"/>
                    <a:gd name="T30" fmla="*/ 0 w 17"/>
                    <a:gd name="T31" fmla="*/ 12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0" y="12"/>
                      </a:moveTo>
                      <a:lnTo>
                        <a:pt x="1" y="9"/>
                      </a:lnTo>
                      <a:lnTo>
                        <a:pt x="1" y="6"/>
                      </a:lnTo>
                      <a:lnTo>
                        <a:pt x="0" y="3"/>
                      </a:lnTo>
                      <a:lnTo>
                        <a:pt x="0" y="2"/>
                      </a:lnTo>
                      <a:lnTo>
                        <a:pt x="0" y="0"/>
                      </a:lnTo>
                      <a:lnTo>
                        <a:pt x="3" y="0"/>
                      </a:lnTo>
                      <a:lnTo>
                        <a:pt x="8" y="0"/>
                      </a:lnTo>
                      <a:lnTo>
                        <a:pt x="9" y="3"/>
                      </a:lnTo>
                      <a:lnTo>
                        <a:pt x="11" y="4"/>
                      </a:lnTo>
                      <a:lnTo>
                        <a:pt x="11" y="6"/>
                      </a:lnTo>
                      <a:lnTo>
                        <a:pt x="11" y="9"/>
                      </a:lnTo>
                      <a:lnTo>
                        <a:pt x="16" y="13"/>
                      </a:lnTo>
                      <a:lnTo>
                        <a:pt x="6" y="18"/>
                      </a:lnTo>
                      <a:lnTo>
                        <a:pt x="3" y="17"/>
                      </a:lnTo>
                      <a:lnTo>
                        <a:pt x="0" y="12"/>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2" name="Freeform 23"/>
                <p:cNvSpPr>
                  <a:spLocks/>
                </p:cNvSpPr>
                <p:nvPr/>
              </p:nvSpPr>
              <p:spPr bwMode="auto">
                <a:xfrm>
                  <a:off x="5290" y="1102"/>
                  <a:ext cx="17" cy="17"/>
                </a:xfrm>
                <a:custGeom>
                  <a:avLst/>
                  <a:gdLst>
                    <a:gd name="T0" fmla="*/ 10 w 17"/>
                    <a:gd name="T1" fmla="*/ 0 h 17"/>
                    <a:gd name="T2" fmla="*/ 16 w 17"/>
                    <a:gd name="T3" fmla="*/ 2 h 17"/>
                    <a:gd name="T4" fmla="*/ 2 w 17"/>
                    <a:gd name="T5" fmla="*/ 16 h 17"/>
                    <a:gd name="T6" fmla="*/ 0 w 17"/>
                    <a:gd name="T7" fmla="*/ 13 h 17"/>
                    <a:gd name="T8" fmla="*/ 1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0"/>
                      </a:moveTo>
                      <a:lnTo>
                        <a:pt x="16" y="2"/>
                      </a:lnTo>
                      <a:lnTo>
                        <a:pt x="2" y="16"/>
                      </a:lnTo>
                      <a:lnTo>
                        <a:pt x="0" y="13"/>
                      </a:lnTo>
                      <a:lnTo>
                        <a:pt x="10" y="0"/>
                      </a:lnTo>
                    </a:path>
                  </a:pathLst>
                </a:custGeom>
                <a:solidFill>
                  <a:srgbClr val="FFC080"/>
                </a:solidFill>
                <a:ln w="9525" cap="rnd">
                  <a:noFill/>
                  <a:round/>
                  <a:headEnd/>
                  <a:tailEnd/>
                </a:ln>
              </p:spPr>
              <p:txBody>
                <a:bodyPr/>
                <a:lstStyle/>
                <a:p>
                  <a:endParaRPr lang="en-US"/>
                </a:p>
              </p:txBody>
            </p:sp>
            <p:sp>
              <p:nvSpPr>
                <p:cNvPr id="93" name="Freeform 24"/>
                <p:cNvSpPr>
                  <a:spLocks/>
                </p:cNvSpPr>
                <p:nvPr/>
              </p:nvSpPr>
              <p:spPr bwMode="auto">
                <a:xfrm>
                  <a:off x="5297" y="1080"/>
                  <a:ext cx="17" cy="18"/>
                </a:xfrm>
                <a:custGeom>
                  <a:avLst/>
                  <a:gdLst>
                    <a:gd name="T0" fmla="*/ 0 w 17"/>
                    <a:gd name="T1" fmla="*/ 4 h 18"/>
                    <a:gd name="T2" fmla="*/ 1 w 17"/>
                    <a:gd name="T3" fmla="*/ 7 h 18"/>
                    <a:gd name="T4" fmla="*/ 1 w 17"/>
                    <a:gd name="T5" fmla="*/ 8 h 18"/>
                    <a:gd name="T6" fmla="*/ 1 w 17"/>
                    <a:gd name="T7" fmla="*/ 11 h 18"/>
                    <a:gd name="T8" fmla="*/ 1 w 17"/>
                    <a:gd name="T9" fmla="*/ 12 h 18"/>
                    <a:gd name="T10" fmla="*/ 1 w 17"/>
                    <a:gd name="T11" fmla="*/ 14 h 18"/>
                    <a:gd name="T12" fmla="*/ 5 w 17"/>
                    <a:gd name="T13" fmla="*/ 16 h 18"/>
                    <a:gd name="T14" fmla="*/ 7 w 17"/>
                    <a:gd name="T15" fmla="*/ 16 h 18"/>
                    <a:gd name="T16" fmla="*/ 10 w 17"/>
                    <a:gd name="T17" fmla="*/ 17 h 18"/>
                    <a:gd name="T18" fmla="*/ 14 w 17"/>
                    <a:gd name="T19" fmla="*/ 15 h 18"/>
                    <a:gd name="T20" fmla="*/ 16 w 17"/>
                    <a:gd name="T21" fmla="*/ 15 h 18"/>
                    <a:gd name="T22" fmla="*/ 16 w 17"/>
                    <a:gd name="T23" fmla="*/ 13 h 18"/>
                    <a:gd name="T24" fmla="*/ 16 w 17"/>
                    <a:gd name="T25" fmla="*/ 10 h 18"/>
                    <a:gd name="T26" fmla="*/ 16 w 17"/>
                    <a:gd name="T27" fmla="*/ 8 h 18"/>
                    <a:gd name="T28" fmla="*/ 16 w 17"/>
                    <a:gd name="T29" fmla="*/ 5 h 18"/>
                    <a:gd name="T30" fmla="*/ 14 w 17"/>
                    <a:gd name="T31" fmla="*/ 4 h 18"/>
                    <a:gd name="T32" fmla="*/ 12 w 17"/>
                    <a:gd name="T33" fmla="*/ 0 h 18"/>
                    <a:gd name="T34" fmla="*/ 1 w 17"/>
                    <a:gd name="T35" fmla="*/ 0 h 18"/>
                    <a:gd name="T36" fmla="*/ 0 w 17"/>
                    <a:gd name="T37" fmla="*/ 4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8"/>
                    <a:gd name="T59" fmla="*/ 17 w 1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8">
                      <a:moveTo>
                        <a:pt x="0" y="4"/>
                      </a:moveTo>
                      <a:lnTo>
                        <a:pt x="1" y="7"/>
                      </a:lnTo>
                      <a:lnTo>
                        <a:pt x="1" y="8"/>
                      </a:lnTo>
                      <a:lnTo>
                        <a:pt x="1" y="11"/>
                      </a:lnTo>
                      <a:lnTo>
                        <a:pt x="1" y="12"/>
                      </a:lnTo>
                      <a:lnTo>
                        <a:pt x="1" y="14"/>
                      </a:lnTo>
                      <a:lnTo>
                        <a:pt x="5" y="16"/>
                      </a:lnTo>
                      <a:lnTo>
                        <a:pt x="7" y="16"/>
                      </a:lnTo>
                      <a:lnTo>
                        <a:pt x="10" y="17"/>
                      </a:lnTo>
                      <a:lnTo>
                        <a:pt x="14" y="15"/>
                      </a:lnTo>
                      <a:lnTo>
                        <a:pt x="16" y="15"/>
                      </a:lnTo>
                      <a:lnTo>
                        <a:pt x="16" y="13"/>
                      </a:lnTo>
                      <a:lnTo>
                        <a:pt x="16" y="10"/>
                      </a:lnTo>
                      <a:lnTo>
                        <a:pt x="16" y="8"/>
                      </a:lnTo>
                      <a:lnTo>
                        <a:pt x="16" y="5"/>
                      </a:lnTo>
                      <a:lnTo>
                        <a:pt x="14" y="4"/>
                      </a:lnTo>
                      <a:lnTo>
                        <a:pt x="12" y="0"/>
                      </a:lnTo>
                      <a:lnTo>
                        <a:pt x="1" y="0"/>
                      </a:lnTo>
                      <a:lnTo>
                        <a:pt x="0" y="4"/>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4" name="Freeform 25"/>
                <p:cNvSpPr>
                  <a:spLocks/>
                </p:cNvSpPr>
                <p:nvPr/>
              </p:nvSpPr>
              <p:spPr bwMode="auto">
                <a:xfrm>
                  <a:off x="5300" y="1091"/>
                  <a:ext cx="17" cy="17"/>
                </a:xfrm>
                <a:custGeom>
                  <a:avLst/>
                  <a:gdLst>
                    <a:gd name="T0" fmla="*/ 16 w 17"/>
                    <a:gd name="T1" fmla="*/ 6 h 17"/>
                    <a:gd name="T2" fmla="*/ 9 w 17"/>
                    <a:gd name="T3" fmla="*/ 0 h 17"/>
                    <a:gd name="T4" fmla="*/ 3 w 17"/>
                    <a:gd name="T5" fmla="*/ 3 h 17"/>
                    <a:gd name="T6" fmla="*/ 0 w 17"/>
                    <a:gd name="T7" fmla="*/ 6 h 17"/>
                    <a:gd name="T8" fmla="*/ 0 w 17"/>
                    <a:gd name="T9" fmla="*/ 16 h 17"/>
                    <a:gd name="T10" fmla="*/ 3 w 17"/>
                    <a:gd name="T11" fmla="*/ 6 h 17"/>
                    <a:gd name="T12" fmla="*/ 3 w 17"/>
                    <a:gd name="T13" fmla="*/ 3 h 17"/>
                    <a:gd name="T14" fmla="*/ 16 w 17"/>
                    <a:gd name="T15" fmla="*/ 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6"/>
                      </a:moveTo>
                      <a:lnTo>
                        <a:pt x="9" y="0"/>
                      </a:lnTo>
                      <a:lnTo>
                        <a:pt x="3" y="3"/>
                      </a:lnTo>
                      <a:lnTo>
                        <a:pt x="0" y="6"/>
                      </a:lnTo>
                      <a:lnTo>
                        <a:pt x="0" y="16"/>
                      </a:lnTo>
                      <a:lnTo>
                        <a:pt x="3" y="6"/>
                      </a:lnTo>
                      <a:lnTo>
                        <a:pt x="3" y="3"/>
                      </a:lnTo>
                      <a:lnTo>
                        <a:pt x="16" y="6"/>
                      </a:lnTo>
                    </a:path>
                  </a:pathLst>
                </a:custGeom>
                <a:solidFill>
                  <a:srgbClr val="402000"/>
                </a:solidFill>
                <a:ln w="9525" cap="rnd">
                  <a:noFill/>
                  <a:round/>
                  <a:headEnd/>
                  <a:tailEnd/>
                </a:ln>
              </p:spPr>
              <p:txBody>
                <a:bodyPr/>
                <a:lstStyle/>
                <a:p>
                  <a:endParaRPr lang="en-US"/>
                </a:p>
              </p:txBody>
            </p:sp>
          </p:grpSp>
          <p:grpSp>
            <p:nvGrpSpPr>
              <p:cNvPr id="11" name="Group 26"/>
              <p:cNvGrpSpPr>
                <a:grpSpLocks/>
              </p:cNvGrpSpPr>
              <p:nvPr/>
            </p:nvGrpSpPr>
            <p:grpSpPr bwMode="auto">
              <a:xfrm>
                <a:off x="5339" y="1496"/>
                <a:ext cx="91" cy="59"/>
                <a:chOff x="5339" y="1496"/>
                <a:chExt cx="91" cy="59"/>
              </a:xfrm>
            </p:grpSpPr>
            <p:sp>
              <p:nvSpPr>
                <p:cNvPr id="75" name="Freeform 27"/>
                <p:cNvSpPr>
                  <a:spLocks/>
                </p:cNvSpPr>
                <p:nvPr/>
              </p:nvSpPr>
              <p:spPr bwMode="auto">
                <a:xfrm>
                  <a:off x="5339" y="1496"/>
                  <a:ext cx="91" cy="59"/>
                </a:xfrm>
                <a:custGeom>
                  <a:avLst/>
                  <a:gdLst>
                    <a:gd name="T0" fmla="*/ 36 w 91"/>
                    <a:gd name="T1" fmla="*/ 1 h 59"/>
                    <a:gd name="T2" fmla="*/ 35 w 91"/>
                    <a:gd name="T3" fmla="*/ 16 h 59"/>
                    <a:gd name="T4" fmla="*/ 59 w 91"/>
                    <a:gd name="T5" fmla="*/ 30 h 59"/>
                    <a:gd name="T6" fmla="*/ 79 w 91"/>
                    <a:gd name="T7" fmla="*/ 36 h 59"/>
                    <a:gd name="T8" fmla="*/ 90 w 91"/>
                    <a:gd name="T9" fmla="*/ 43 h 59"/>
                    <a:gd name="T10" fmla="*/ 89 w 91"/>
                    <a:gd name="T11" fmla="*/ 50 h 59"/>
                    <a:gd name="T12" fmla="*/ 75 w 91"/>
                    <a:gd name="T13" fmla="*/ 55 h 59"/>
                    <a:gd name="T14" fmla="*/ 53 w 91"/>
                    <a:gd name="T15" fmla="*/ 58 h 59"/>
                    <a:gd name="T16" fmla="*/ 35 w 91"/>
                    <a:gd name="T17" fmla="*/ 54 h 59"/>
                    <a:gd name="T18" fmla="*/ 24 w 91"/>
                    <a:gd name="T19" fmla="*/ 50 h 59"/>
                    <a:gd name="T20" fmla="*/ 24 w 91"/>
                    <a:gd name="T21" fmla="*/ 54 h 59"/>
                    <a:gd name="T22" fmla="*/ 9 w 91"/>
                    <a:gd name="T23" fmla="*/ 54 h 59"/>
                    <a:gd name="T24" fmla="*/ 0 w 91"/>
                    <a:gd name="T25" fmla="*/ 51 h 59"/>
                    <a:gd name="T26" fmla="*/ 0 w 91"/>
                    <a:gd name="T27" fmla="*/ 43 h 59"/>
                    <a:gd name="T28" fmla="*/ 0 w 91"/>
                    <a:gd name="T29" fmla="*/ 39 h 59"/>
                    <a:gd name="T30" fmla="*/ 0 w 91"/>
                    <a:gd name="T31" fmla="*/ 28 h 59"/>
                    <a:gd name="T32" fmla="*/ 2 w 91"/>
                    <a:gd name="T33" fmla="*/ 21 h 59"/>
                    <a:gd name="T34" fmla="*/ 6 w 91"/>
                    <a:gd name="T35" fmla="*/ 14 h 59"/>
                    <a:gd name="T36" fmla="*/ 8 w 91"/>
                    <a:gd name="T37" fmla="*/ 0 h 59"/>
                    <a:gd name="T38" fmla="*/ 36 w 91"/>
                    <a:gd name="T39" fmla="*/ 1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9"/>
                    <a:gd name="T62" fmla="*/ 91 w 91"/>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9">
                      <a:moveTo>
                        <a:pt x="36" y="1"/>
                      </a:moveTo>
                      <a:lnTo>
                        <a:pt x="35" y="16"/>
                      </a:lnTo>
                      <a:lnTo>
                        <a:pt x="59" y="30"/>
                      </a:lnTo>
                      <a:lnTo>
                        <a:pt x="79" y="36"/>
                      </a:lnTo>
                      <a:lnTo>
                        <a:pt x="90" y="43"/>
                      </a:lnTo>
                      <a:lnTo>
                        <a:pt x="89" y="50"/>
                      </a:lnTo>
                      <a:lnTo>
                        <a:pt x="75" y="55"/>
                      </a:lnTo>
                      <a:lnTo>
                        <a:pt x="53" y="58"/>
                      </a:lnTo>
                      <a:lnTo>
                        <a:pt x="35" y="54"/>
                      </a:lnTo>
                      <a:lnTo>
                        <a:pt x="24" y="50"/>
                      </a:lnTo>
                      <a:lnTo>
                        <a:pt x="24" y="54"/>
                      </a:lnTo>
                      <a:lnTo>
                        <a:pt x="9" y="54"/>
                      </a:lnTo>
                      <a:lnTo>
                        <a:pt x="0" y="51"/>
                      </a:lnTo>
                      <a:lnTo>
                        <a:pt x="0" y="43"/>
                      </a:lnTo>
                      <a:lnTo>
                        <a:pt x="0" y="39"/>
                      </a:lnTo>
                      <a:lnTo>
                        <a:pt x="0" y="28"/>
                      </a:lnTo>
                      <a:lnTo>
                        <a:pt x="2" y="21"/>
                      </a:lnTo>
                      <a:lnTo>
                        <a:pt x="6" y="14"/>
                      </a:lnTo>
                      <a:lnTo>
                        <a:pt x="8" y="0"/>
                      </a:lnTo>
                      <a:lnTo>
                        <a:pt x="36"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76" name="Freeform 28"/>
                <p:cNvSpPr>
                  <a:spLocks/>
                </p:cNvSpPr>
                <p:nvPr/>
              </p:nvSpPr>
              <p:spPr bwMode="auto">
                <a:xfrm>
                  <a:off x="5370" y="1516"/>
                  <a:ext cx="27" cy="19"/>
                </a:xfrm>
                <a:custGeom>
                  <a:avLst/>
                  <a:gdLst>
                    <a:gd name="T0" fmla="*/ 6 w 27"/>
                    <a:gd name="T1" fmla="*/ 0 h 19"/>
                    <a:gd name="T2" fmla="*/ 0 w 27"/>
                    <a:gd name="T3" fmla="*/ 9 h 19"/>
                    <a:gd name="T4" fmla="*/ 23 w 27"/>
                    <a:gd name="T5" fmla="*/ 18 h 19"/>
                    <a:gd name="T6" fmla="*/ 26 w 27"/>
                    <a:gd name="T7" fmla="*/ 11 h 19"/>
                    <a:gd name="T8" fmla="*/ 6 w 27"/>
                    <a:gd name="T9" fmla="*/ 0 h 19"/>
                    <a:gd name="T10" fmla="*/ 0 60000 65536"/>
                    <a:gd name="T11" fmla="*/ 0 60000 65536"/>
                    <a:gd name="T12" fmla="*/ 0 60000 65536"/>
                    <a:gd name="T13" fmla="*/ 0 60000 65536"/>
                    <a:gd name="T14" fmla="*/ 0 60000 65536"/>
                    <a:gd name="T15" fmla="*/ 0 w 27"/>
                    <a:gd name="T16" fmla="*/ 0 h 19"/>
                    <a:gd name="T17" fmla="*/ 27 w 27"/>
                    <a:gd name="T18" fmla="*/ 19 h 19"/>
                  </a:gdLst>
                  <a:ahLst/>
                  <a:cxnLst>
                    <a:cxn ang="T10">
                      <a:pos x="T0" y="T1"/>
                    </a:cxn>
                    <a:cxn ang="T11">
                      <a:pos x="T2" y="T3"/>
                    </a:cxn>
                    <a:cxn ang="T12">
                      <a:pos x="T4" y="T5"/>
                    </a:cxn>
                    <a:cxn ang="T13">
                      <a:pos x="T6" y="T7"/>
                    </a:cxn>
                    <a:cxn ang="T14">
                      <a:pos x="T8" y="T9"/>
                    </a:cxn>
                  </a:cxnLst>
                  <a:rect l="T15" t="T16" r="T17" b="T18"/>
                  <a:pathLst>
                    <a:path w="27" h="19">
                      <a:moveTo>
                        <a:pt x="6" y="0"/>
                      </a:moveTo>
                      <a:lnTo>
                        <a:pt x="0" y="9"/>
                      </a:lnTo>
                      <a:lnTo>
                        <a:pt x="23" y="18"/>
                      </a:lnTo>
                      <a:lnTo>
                        <a:pt x="26" y="11"/>
                      </a:lnTo>
                      <a:lnTo>
                        <a:pt x="6" y="0"/>
                      </a:lnTo>
                    </a:path>
                  </a:pathLst>
                </a:custGeom>
                <a:solidFill>
                  <a:srgbClr val="808080"/>
                </a:solidFill>
                <a:ln w="9525" cap="rnd">
                  <a:noFill/>
                  <a:round/>
                  <a:headEnd/>
                  <a:tailEnd/>
                </a:ln>
              </p:spPr>
              <p:txBody>
                <a:bodyPr/>
                <a:lstStyle/>
                <a:p>
                  <a:endParaRPr lang="en-US"/>
                </a:p>
              </p:txBody>
            </p:sp>
            <p:sp>
              <p:nvSpPr>
                <p:cNvPr id="77" name="Freeform 29"/>
                <p:cNvSpPr>
                  <a:spLocks/>
                </p:cNvSpPr>
                <p:nvPr/>
              </p:nvSpPr>
              <p:spPr bwMode="auto">
                <a:xfrm>
                  <a:off x="5396" y="1529"/>
                  <a:ext cx="32" cy="17"/>
                </a:xfrm>
                <a:custGeom>
                  <a:avLst/>
                  <a:gdLst>
                    <a:gd name="T0" fmla="*/ 3 w 32"/>
                    <a:gd name="T1" fmla="*/ 0 h 17"/>
                    <a:gd name="T2" fmla="*/ 0 w 32"/>
                    <a:gd name="T3" fmla="*/ 8 h 17"/>
                    <a:gd name="T4" fmla="*/ 15 w 32"/>
                    <a:gd name="T5" fmla="*/ 14 h 17"/>
                    <a:gd name="T6" fmla="*/ 22 w 32"/>
                    <a:gd name="T7" fmla="*/ 16 h 17"/>
                    <a:gd name="T8" fmla="*/ 31 w 32"/>
                    <a:gd name="T9" fmla="*/ 16 h 17"/>
                    <a:gd name="T10" fmla="*/ 21 w 32"/>
                    <a:gd name="T11" fmla="*/ 6 h 17"/>
                    <a:gd name="T12" fmla="*/ 3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3" y="0"/>
                      </a:moveTo>
                      <a:lnTo>
                        <a:pt x="0" y="8"/>
                      </a:lnTo>
                      <a:lnTo>
                        <a:pt x="15" y="14"/>
                      </a:lnTo>
                      <a:lnTo>
                        <a:pt x="22" y="16"/>
                      </a:lnTo>
                      <a:lnTo>
                        <a:pt x="31" y="16"/>
                      </a:lnTo>
                      <a:lnTo>
                        <a:pt x="21" y="6"/>
                      </a:lnTo>
                      <a:lnTo>
                        <a:pt x="3" y="0"/>
                      </a:lnTo>
                    </a:path>
                  </a:pathLst>
                </a:custGeom>
                <a:solidFill>
                  <a:srgbClr val="808080"/>
                </a:solidFill>
                <a:ln w="9525" cap="rnd">
                  <a:noFill/>
                  <a:round/>
                  <a:headEnd/>
                  <a:tailEnd/>
                </a:ln>
              </p:spPr>
              <p:txBody>
                <a:bodyPr/>
                <a:lstStyle/>
                <a:p>
                  <a:endParaRPr lang="en-US"/>
                </a:p>
              </p:txBody>
            </p:sp>
            <p:sp>
              <p:nvSpPr>
                <p:cNvPr id="78" name="Freeform 30"/>
                <p:cNvSpPr>
                  <a:spLocks/>
                </p:cNvSpPr>
                <p:nvPr/>
              </p:nvSpPr>
              <p:spPr bwMode="auto">
                <a:xfrm>
                  <a:off x="5340" y="1516"/>
                  <a:ext cx="89" cy="36"/>
                </a:xfrm>
                <a:custGeom>
                  <a:avLst/>
                  <a:gdLst>
                    <a:gd name="T0" fmla="*/ 88 w 89"/>
                    <a:gd name="T1" fmla="*/ 29 h 36"/>
                    <a:gd name="T2" fmla="*/ 88 w 89"/>
                    <a:gd name="T3" fmla="*/ 24 h 36"/>
                    <a:gd name="T4" fmla="*/ 76 w 89"/>
                    <a:gd name="T5" fmla="*/ 25 h 36"/>
                    <a:gd name="T6" fmla="*/ 58 w 89"/>
                    <a:gd name="T7" fmla="*/ 22 h 36"/>
                    <a:gd name="T8" fmla="*/ 47 w 89"/>
                    <a:gd name="T9" fmla="*/ 19 h 36"/>
                    <a:gd name="T10" fmla="*/ 27 w 89"/>
                    <a:gd name="T11" fmla="*/ 11 h 36"/>
                    <a:gd name="T12" fmla="*/ 18 w 89"/>
                    <a:gd name="T13" fmla="*/ 9 h 36"/>
                    <a:gd name="T14" fmla="*/ 9 w 89"/>
                    <a:gd name="T15" fmla="*/ 5 h 36"/>
                    <a:gd name="T16" fmla="*/ 5 w 89"/>
                    <a:gd name="T17" fmla="*/ 0 h 36"/>
                    <a:gd name="T18" fmla="*/ 0 w 89"/>
                    <a:gd name="T19" fmla="*/ 7 h 36"/>
                    <a:gd name="T20" fmla="*/ 0 w 89"/>
                    <a:gd name="T21" fmla="*/ 22 h 36"/>
                    <a:gd name="T22" fmla="*/ 6 w 89"/>
                    <a:gd name="T23" fmla="*/ 24 h 36"/>
                    <a:gd name="T24" fmla="*/ 22 w 89"/>
                    <a:gd name="T25" fmla="*/ 27 h 36"/>
                    <a:gd name="T26" fmla="*/ 29 w 89"/>
                    <a:gd name="T27" fmla="*/ 27 h 36"/>
                    <a:gd name="T28" fmla="*/ 39 w 89"/>
                    <a:gd name="T29" fmla="*/ 32 h 36"/>
                    <a:gd name="T30" fmla="*/ 51 w 89"/>
                    <a:gd name="T31" fmla="*/ 35 h 36"/>
                    <a:gd name="T32" fmla="*/ 59 w 89"/>
                    <a:gd name="T33" fmla="*/ 35 h 36"/>
                    <a:gd name="T34" fmla="*/ 72 w 89"/>
                    <a:gd name="T35" fmla="*/ 35 h 36"/>
                    <a:gd name="T36" fmla="*/ 88 w 89"/>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36"/>
                    <a:gd name="T59" fmla="*/ 89 w 8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36">
                      <a:moveTo>
                        <a:pt x="88" y="29"/>
                      </a:moveTo>
                      <a:lnTo>
                        <a:pt x="88" y="24"/>
                      </a:lnTo>
                      <a:lnTo>
                        <a:pt x="76" y="25"/>
                      </a:lnTo>
                      <a:lnTo>
                        <a:pt x="58" y="22"/>
                      </a:lnTo>
                      <a:lnTo>
                        <a:pt x="47" y="19"/>
                      </a:lnTo>
                      <a:lnTo>
                        <a:pt x="27" y="11"/>
                      </a:lnTo>
                      <a:lnTo>
                        <a:pt x="18" y="9"/>
                      </a:lnTo>
                      <a:lnTo>
                        <a:pt x="9" y="5"/>
                      </a:lnTo>
                      <a:lnTo>
                        <a:pt x="5" y="0"/>
                      </a:lnTo>
                      <a:lnTo>
                        <a:pt x="0" y="7"/>
                      </a:lnTo>
                      <a:lnTo>
                        <a:pt x="0" y="22"/>
                      </a:lnTo>
                      <a:lnTo>
                        <a:pt x="6" y="24"/>
                      </a:lnTo>
                      <a:lnTo>
                        <a:pt x="22" y="27"/>
                      </a:lnTo>
                      <a:lnTo>
                        <a:pt x="29" y="27"/>
                      </a:lnTo>
                      <a:lnTo>
                        <a:pt x="39" y="32"/>
                      </a:lnTo>
                      <a:lnTo>
                        <a:pt x="51" y="35"/>
                      </a:lnTo>
                      <a:lnTo>
                        <a:pt x="59" y="35"/>
                      </a:lnTo>
                      <a:lnTo>
                        <a:pt x="72" y="35"/>
                      </a:lnTo>
                      <a:lnTo>
                        <a:pt x="88" y="29"/>
                      </a:lnTo>
                    </a:path>
                  </a:pathLst>
                </a:custGeom>
                <a:solidFill>
                  <a:srgbClr val="808080"/>
                </a:solidFill>
                <a:ln w="9525" cap="rnd">
                  <a:noFill/>
                  <a:round/>
                  <a:headEnd/>
                  <a:tailEnd/>
                </a:ln>
              </p:spPr>
              <p:txBody>
                <a:bodyPr/>
                <a:lstStyle/>
                <a:p>
                  <a:endParaRPr lang="en-US"/>
                </a:p>
              </p:txBody>
            </p:sp>
            <p:sp>
              <p:nvSpPr>
                <p:cNvPr id="79" name="Freeform 31"/>
                <p:cNvSpPr>
                  <a:spLocks/>
                </p:cNvSpPr>
                <p:nvPr/>
              </p:nvSpPr>
              <p:spPr bwMode="auto">
                <a:xfrm>
                  <a:off x="5346" y="1496"/>
                  <a:ext cx="30" cy="30"/>
                </a:xfrm>
                <a:custGeom>
                  <a:avLst/>
                  <a:gdLst>
                    <a:gd name="T0" fmla="*/ 28 w 30"/>
                    <a:gd name="T1" fmla="*/ 1 h 30"/>
                    <a:gd name="T2" fmla="*/ 26 w 30"/>
                    <a:gd name="T3" fmla="*/ 16 h 30"/>
                    <a:gd name="T4" fmla="*/ 29 w 30"/>
                    <a:gd name="T5" fmla="*/ 19 h 30"/>
                    <a:gd name="T6" fmla="*/ 22 w 30"/>
                    <a:gd name="T7" fmla="*/ 29 h 30"/>
                    <a:gd name="T8" fmla="*/ 13 w 30"/>
                    <a:gd name="T9" fmla="*/ 29 h 30"/>
                    <a:gd name="T10" fmla="*/ 3 w 30"/>
                    <a:gd name="T11" fmla="*/ 24 h 30"/>
                    <a:gd name="T12" fmla="*/ 0 w 30"/>
                    <a:gd name="T13" fmla="*/ 18 h 30"/>
                    <a:gd name="T14" fmla="*/ 2 w 30"/>
                    <a:gd name="T15" fmla="*/ 15 h 30"/>
                    <a:gd name="T16" fmla="*/ 2 w 30"/>
                    <a:gd name="T17" fmla="*/ 0 h 30"/>
                    <a:gd name="T18" fmla="*/ 28 w 30"/>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8" y="1"/>
                      </a:moveTo>
                      <a:lnTo>
                        <a:pt x="26" y="16"/>
                      </a:lnTo>
                      <a:lnTo>
                        <a:pt x="29" y="19"/>
                      </a:lnTo>
                      <a:lnTo>
                        <a:pt x="22" y="29"/>
                      </a:lnTo>
                      <a:lnTo>
                        <a:pt x="13" y="29"/>
                      </a:lnTo>
                      <a:lnTo>
                        <a:pt x="3" y="24"/>
                      </a:lnTo>
                      <a:lnTo>
                        <a:pt x="0" y="18"/>
                      </a:lnTo>
                      <a:lnTo>
                        <a:pt x="2" y="15"/>
                      </a:lnTo>
                      <a:lnTo>
                        <a:pt x="2" y="0"/>
                      </a:lnTo>
                      <a:lnTo>
                        <a:pt x="28" y="1"/>
                      </a:lnTo>
                    </a:path>
                  </a:pathLst>
                </a:custGeom>
                <a:solidFill>
                  <a:srgbClr val="A0A0A0"/>
                </a:solidFill>
                <a:ln w="9525" cap="rnd">
                  <a:noFill/>
                  <a:round/>
                  <a:headEnd/>
                  <a:tailEnd/>
                </a:ln>
              </p:spPr>
              <p:txBody>
                <a:bodyPr/>
                <a:lstStyle/>
                <a:p>
                  <a:endParaRPr lang="en-US"/>
                </a:p>
              </p:txBody>
            </p:sp>
          </p:grpSp>
          <p:grpSp>
            <p:nvGrpSpPr>
              <p:cNvPr id="12" name="Group 32"/>
              <p:cNvGrpSpPr>
                <a:grpSpLocks/>
              </p:cNvGrpSpPr>
              <p:nvPr/>
            </p:nvGrpSpPr>
            <p:grpSpPr bwMode="auto">
              <a:xfrm>
                <a:off x="5340" y="1392"/>
                <a:ext cx="40" cy="119"/>
                <a:chOff x="5340" y="1392"/>
                <a:chExt cx="40" cy="119"/>
              </a:xfrm>
            </p:grpSpPr>
            <p:sp>
              <p:nvSpPr>
                <p:cNvPr id="73" name="Freeform 33"/>
                <p:cNvSpPr>
                  <a:spLocks/>
                </p:cNvSpPr>
                <p:nvPr/>
              </p:nvSpPr>
              <p:spPr bwMode="auto">
                <a:xfrm>
                  <a:off x="5340" y="1392"/>
                  <a:ext cx="40" cy="119"/>
                </a:xfrm>
                <a:custGeom>
                  <a:avLst/>
                  <a:gdLst>
                    <a:gd name="T0" fmla="*/ 3 w 40"/>
                    <a:gd name="T1" fmla="*/ 2 h 119"/>
                    <a:gd name="T2" fmla="*/ 1 w 40"/>
                    <a:gd name="T3" fmla="*/ 42 h 119"/>
                    <a:gd name="T4" fmla="*/ 1 w 40"/>
                    <a:gd name="T5" fmla="*/ 75 h 119"/>
                    <a:gd name="T6" fmla="*/ 0 w 40"/>
                    <a:gd name="T7" fmla="*/ 112 h 119"/>
                    <a:gd name="T8" fmla="*/ 19 w 40"/>
                    <a:gd name="T9" fmla="*/ 118 h 119"/>
                    <a:gd name="T10" fmla="*/ 37 w 40"/>
                    <a:gd name="T11" fmla="*/ 118 h 119"/>
                    <a:gd name="T12" fmla="*/ 39 w 40"/>
                    <a:gd name="T13" fmla="*/ 0 h 119"/>
                    <a:gd name="T14" fmla="*/ 3 w 40"/>
                    <a:gd name="T15" fmla="*/ 2 h 11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19"/>
                    <a:gd name="T26" fmla="*/ 40 w 40"/>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19">
                      <a:moveTo>
                        <a:pt x="3" y="2"/>
                      </a:moveTo>
                      <a:lnTo>
                        <a:pt x="1" y="42"/>
                      </a:lnTo>
                      <a:lnTo>
                        <a:pt x="1" y="75"/>
                      </a:lnTo>
                      <a:lnTo>
                        <a:pt x="0" y="112"/>
                      </a:lnTo>
                      <a:lnTo>
                        <a:pt x="19" y="118"/>
                      </a:lnTo>
                      <a:lnTo>
                        <a:pt x="37" y="118"/>
                      </a:lnTo>
                      <a:lnTo>
                        <a:pt x="39" y="0"/>
                      </a:lnTo>
                      <a:lnTo>
                        <a:pt x="3" y="2"/>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74" name="Freeform 34"/>
                <p:cNvSpPr>
                  <a:spLocks/>
                </p:cNvSpPr>
                <p:nvPr/>
              </p:nvSpPr>
              <p:spPr bwMode="auto">
                <a:xfrm>
                  <a:off x="5344" y="1394"/>
                  <a:ext cx="34" cy="114"/>
                </a:xfrm>
                <a:custGeom>
                  <a:avLst/>
                  <a:gdLst>
                    <a:gd name="T0" fmla="*/ 2 w 34"/>
                    <a:gd name="T1" fmla="*/ 3 h 114"/>
                    <a:gd name="T2" fmla="*/ 0 w 34"/>
                    <a:gd name="T3" fmla="*/ 37 h 114"/>
                    <a:gd name="T4" fmla="*/ 0 w 34"/>
                    <a:gd name="T5" fmla="*/ 63 h 114"/>
                    <a:gd name="T6" fmla="*/ 0 w 34"/>
                    <a:gd name="T7" fmla="*/ 105 h 114"/>
                    <a:gd name="T8" fmla="*/ 16 w 34"/>
                    <a:gd name="T9" fmla="*/ 113 h 114"/>
                    <a:gd name="T10" fmla="*/ 30 w 34"/>
                    <a:gd name="T11" fmla="*/ 113 h 114"/>
                    <a:gd name="T12" fmla="*/ 33 w 34"/>
                    <a:gd name="T13" fmla="*/ 0 h 114"/>
                    <a:gd name="T14" fmla="*/ 2 w 34"/>
                    <a:gd name="T15" fmla="*/ 3 h 114"/>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14"/>
                    <a:gd name="T26" fmla="*/ 34 w 3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14">
                      <a:moveTo>
                        <a:pt x="2" y="3"/>
                      </a:moveTo>
                      <a:lnTo>
                        <a:pt x="0" y="37"/>
                      </a:lnTo>
                      <a:lnTo>
                        <a:pt x="0" y="63"/>
                      </a:lnTo>
                      <a:lnTo>
                        <a:pt x="0" y="105"/>
                      </a:lnTo>
                      <a:lnTo>
                        <a:pt x="16" y="113"/>
                      </a:lnTo>
                      <a:lnTo>
                        <a:pt x="30" y="113"/>
                      </a:lnTo>
                      <a:lnTo>
                        <a:pt x="33" y="0"/>
                      </a:lnTo>
                      <a:lnTo>
                        <a:pt x="2" y="3"/>
                      </a:lnTo>
                    </a:path>
                  </a:pathLst>
                </a:custGeom>
                <a:solidFill>
                  <a:srgbClr val="808080"/>
                </a:solidFill>
                <a:ln w="9525" cap="rnd">
                  <a:noFill/>
                  <a:round/>
                  <a:headEnd/>
                  <a:tailEnd/>
                </a:ln>
              </p:spPr>
              <p:txBody>
                <a:bodyPr/>
                <a:lstStyle/>
                <a:p>
                  <a:endParaRPr lang="en-US"/>
                </a:p>
              </p:txBody>
            </p:sp>
          </p:grpSp>
          <p:grpSp>
            <p:nvGrpSpPr>
              <p:cNvPr id="13" name="Group 35"/>
              <p:cNvGrpSpPr>
                <a:grpSpLocks/>
              </p:cNvGrpSpPr>
              <p:nvPr/>
            </p:nvGrpSpPr>
            <p:grpSpPr bwMode="auto">
              <a:xfrm>
                <a:off x="5360" y="1512"/>
                <a:ext cx="94" cy="60"/>
                <a:chOff x="5360" y="1512"/>
                <a:chExt cx="94" cy="60"/>
              </a:xfrm>
            </p:grpSpPr>
            <p:sp>
              <p:nvSpPr>
                <p:cNvPr id="68" name="Freeform 36"/>
                <p:cNvSpPr>
                  <a:spLocks/>
                </p:cNvSpPr>
                <p:nvPr/>
              </p:nvSpPr>
              <p:spPr bwMode="auto">
                <a:xfrm>
                  <a:off x="5360" y="1512"/>
                  <a:ext cx="94" cy="60"/>
                </a:xfrm>
                <a:custGeom>
                  <a:avLst/>
                  <a:gdLst>
                    <a:gd name="T0" fmla="*/ 37 w 94"/>
                    <a:gd name="T1" fmla="*/ 1 h 60"/>
                    <a:gd name="T2" fmla="*/ 36 w 94"/>
                    <a:gd name="T3" fmla="*/ 16 h 60"/>
                    <a:gd name="T4" fmla="*/ 61 w 94"/>
                    <a:gd name="T5" fmla="*/ 31 h 60"/>
                    <a:gd name="T6" fmla="*/ 81 w 94"/>
                    <a:gd name="T7" fmla="*/ 37 h 60"/>
                    <a:gd name="T8" fmla="*/ 93 w 94"/>
                    <a:gd name="T9" fmla="*/ 43 h 60"/>
                    <a:gd name="T10" fmla="*/ 92 w 94"/>
                    <a:gd name="T11" fmla="*/ 51 h 60"/>
                    <a:gd name="T12" fmla="*/ 77 w 94"/>
                    <a:gd name="T13" fmla="*/ 57 h 60"/>
                    <a:gd name="T14" fmla="*/ 55 w 94"/>
                    <a:gd name="T15" fmla="*/ 59 h 60"/>
                    <a:gd name="T16" fmla="*/ 36 w 94"/>
                    <a:gd name="T17" fmla="*/ 55 h 60"/>
                    <a:gd name="T18" fmla="*/ 25 w 94"/>
                    <a:gd name="T19" fmla="*/ 51 h 60"/>
                    <a:gd name="T20" fmla="*/ 24 w 94"/>
                    <a:gd name="T21" fmla="*/ 55 h 60"/>
                    <a:gd name="T22" fmla="*/ 10 w 94"/>
                    <a:gd name="T23" fmla="*/ 55 h 60"/>
                    <a:gd name="T24" fmla="*/ 1 w 94"/>
                    <a:gd name="T25" fmla="*/ 52 h 60"/>
                    <a:gd name="T26" fmla="*/ 1 w 94"/>
                    <a:gd name="T27" fmla="*/ 44 h 60"/>
                    <a:gd name="T28" fmla="*/ 0 w 94"/>
                    <a:gd name="T29" fmla="*/ 39 h 60"/>
                    <a:gd name="T30" fmla="*/ 0 w 94"/>
                    <a:gd name="T31" fmla="*/ 28 h 60"/>
                    <a:gd name="T32" fmla="*/ 2 w 94"/>
                    <a:gd name="T33" fmla="*/ 22 h 60"/>
                    <a:gd name="T34" fmla="*/ 7 w 94"/>
                    <a:gd name="T35" fmla="*/ 15 h 60"/>
                    <a:gd name="T36" fmla="*/ 8 w 94"/>
                    <a:gd name="T37" fmla="*/ 0 h 60"/>
                    <a:gd name="T38" fmla="*/ 37 w 94"/>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4"/>
                    <a:gd name="T61" fmla="*/ 0 h 60"/>
                    <a:gd name="T62" fmla="*/ 94 w 94"/>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4" h="60">
                      <a:moveTo>
                        <a:pt x="37" y="1"/>
                      </a:moveTo>
                      <a:lnTo>
                        <a:pt x="36" y="16"/>
                      </a:lnTo>
                      <a:lnTo>
                        <a:pt x="61" y="31"/>
                      </a:lnTo>
                      <a:lnTo>
                        <a:pt x="81" y="37"/>
                      </a:lnTo>
                      <a:lnTo>
                        <a:pt x="93" y="43"/>
                      </a:lnTo>
                      <a:lnTo>
                        <a:pt x="92" y="51"/>
                      </a:lnTo>
                      <a:lnTo>
                        <a:pt x="77" y="57"/>
                      </a:lnTo>
                      <a:lnTo>
                        <a:pt x="55" y="59"/>
                      </a:lnTo>
                      <a:lnTo>
                        <a:pt x="36" y="55"/>
                      </a:lnTo>
                      <a:lnTo>
                        <a:pt x="25" y="51"/>
                      </a:lnTo>
                      <a:lnTo>
                        <a:pt x="24" y="55"/>
                      </a:lnTo>
                      <a:lnTo>
                        <a:pt x="10" y="55"/>
                      </a:lnTo>
                      <a:lnTo>
                        <a:pt x="1" y="52"/>
                      </a:lnTo>
                      <a:lnTo>
                        <a:pt x="1" y="44"/>
                      </a:lnTo>
                      <a:lnTo>
                        <a:pt x="0" y="39"/>
                      </a:lnTo>
                      <a:lnTo>
                        <a:pt x="0" y="28"/>
                      </a:lnTo>
                      <a:lnTo>
                        <a:pt x="2" y="22"/>
                      </a:lnTo>
                      <a:lnTo>
                        <a:pt x="7" y="15"/>
                      </a:lnTo>
                      <a:lnTo>
                        <a:pt x="8" y="0"/>
                      </a:lnTo>
                      <a:lnTo>
                        <a:pt x="37"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69" name="Freeform 37"/>
                <p:cNvSpPr>
                  <a:spLocks/>
                </p:cNvSpPr>
                <p:nvPr/>
              </p:nvSpPr>
              <p:spPr bwMode="auto">
                <a:xfrm>
                  <a:off x="5391" y="1533"/>
                  <a:ext cx="30" cy="19"/>
                </a:xfrm>
                <a:custGeom>
                  <a:avLst/>
                  <a:gdLst>
                    <a:gd name="T0" fmla="*/ 7 w 30"/>
                    <a:gd name="T1" fmla="*/ 0 h 19"/>
                    <a:gd name="T2" fmla="*/ 0 w 30"/>
                    <a:gd name="T3" fmla="*/ 10 h 19"/>
                    <a:gd name="T4" fmla="*/ 26 w 30"/>
                    <a:gd name="T5" fmla="*/ 18 h 19"/>
                    <a:gd name="T6" fmla="*/ 29 w 30"/>
                    <a:gd name="T7" fmla="*/ 11 h 19"/>
                    <a:gd name="T8" fmla="*/ 7 w 30"/>
                    <a:gd name="T9" fmla="*/ 0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7" y="0"/>
                      </a:moveTo>
                      <a:lnTo>
                        <a:pt x="0" y="10"/>
                      </a:lnTo>
                      <a:lnTo>
                        <a:pt x="26" y="18"/>
                      </a:lnTo>
                      <a:lnTo>
                        <a:pt x="29" y="11"/>
                      </a:lnTo>
                      <a:lnTo>
                        <a:pt x="7" y="0"/>
                      </a:lnTo>
                    </a:path>
                  </a:pathLst>
                </a:custGeom>
                <a:solidFill>
                  <a:srgbClr val="808080"/>
                </a:solidFill>
                <a:ln w="9525" cap="rnd">
                  <a:noFill/>
                  <a:round/>
                  <a:headEnd/>
                  <a:tailEnd/>
                </a:ln>
              </p:spPr>
              <p:txBody>
                <a:bodyPr/>
                <a:lstStyle/>
                <a:p>
                  <a:endParaRPr lang="en-US"/>
                </a:p>
              </p:txBody>
            </p:sp>
            <p:sp>
              <p:nvSpPr>
                <p:cNvPr id="70" name="Freeform 38"/>
                <p:cNvSpPr>
                  <a:spLocks/>
                </p:cNvSpPr>
                <p:nvPr/>
              </p:nvSpPr>
              <p:spPr bwMode="auto">
                <a:xfrm>
                  <a:off x="5419" y="1546"/>
                  <a:ext cx="32" cy="17"/>
                </a:xfrm>
                <a:custGeom>
                  <a:avLst/>
                  <a:gdLst>
                    <a:gd name="T0" fmla="*/ 4 w 32"/>
                    <a:gd name="T1" fmla="*/ 0 h 17"/>
                    <a:gd name="T2" fmla="*/ 0 w 32"/>
                    <a:gd name="T3" fmla="*/ 7 h 17"/>
                    <a:gd name="T4" fmla="*/ 15 w 32"/>
                    <a:gd name="T5" fmla="*/ 14 h 17"/>
                    <a:gd name="T6" fmla="*/ 22 w 32"/>
                    <a:gd name="T7" fmla="*/ 16 h 17"/>
                    <a:gd name="T8" fmla="*/ 31 w 32"/>
                    <a:gd name="T9" fmla="*/ 16 h 17"/>
                    <a:gd name="T10" fmla="*/ 22 w 32"/>
                    <a:gd name="T11" fmla="*/ 7 h 17"/>
                    <a:gd name="T12" fmla="*/ 4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4" y="0"/>
                      </a:moveTo>
                      <a:lnTo>
                        <a:pt x="0" y="7"/>
                      </a:lnTo>
                      <a:lnTo>
                        <a:pt x="15" y="14"/>
                      </a:lnTo>
                      <a:lnTo>
                        <a:pt x="22" y="16"/>
                      </a:lnTo>
                      <a:lnTo>
                        <a:pt x="31" y="16"/>
                      </a:lnTo>
                      <a:lnTo>
                        <a:pt x="22" y="7"/>
                      </a:lnTo>
                      <a:lnTo>
                        <a:pt x="4" y="0"/>
                      </a:lnTo>
                    </a:path>
                  </a:pathLst>
                </a:custGeom>
                <a:solidFill>
                  <a:srgbClr val="808080"/>
                </a:solidFill>
                <a:ln w="9525" cap="rnd">
                  <a:noFill/>
                  <a:round/>
                  <a:headEnd/>
                  <a:tailEnd/>
                </a:ln>
              </p:spPr>
              <p:txBody>
                <a:bodyPr/>
                <a:lstStyle/>
                <a:p>
                  <a:endParaRPr lang="en-US"/>
                </a:p>
              </p:txBody>
            </p:sp>
            <p:sp>
              <p:nvSpPr>
                <p:cNvPr id="71" name="Freeform 39"/>
                <p:cNvSpPr>
                  <a:spLocks/>
                </p:cNvSpPr>
                <p:nvPr/>
              </p:nvSpPr>
              <p:spPr bwMode="auto">
                <a:xfrm>
                  <a:off x="5362" y="1533"/>
                  <a:ext cx="90" cy="36"/>
                </a:xfrm>
                <a:custGeom>
                  <a:avLst/>
                  <a:gdLst>
                    <a:gd name="T0" fmla="*/ 89 w 90"/>
                    <a:gd name="T1" fmla="*/ 29 h 36"/>
                    <a:gd name="T2" fmla="*/ 89 w 90"/>
                    <a:gd name="T3" fmla="*/ 24 h 36"/>
                    <a:gd name="T4" fmla="*/ 77 w 90"/>
                    <a:gd name="T5" fmla="*/ 26 h 36"/>
                    <a:gd name="T6" fmla="*/ 58 w 90"/>
                    <a:gd name="T7" fmla="*/ 22 h 36"/>
                    <a:gd name="T8" fmla="*/ 47 w 90"/>
                    <a:gd name="T9" fmla="*/ 19 h 36"/>
                    <a:gd name="T10" fmla="*/ 27 w 90"/>
                    <a:gd name="T11" fmla="*/ 11 h 36"/>
                    <a:gd name="T12" fmla="*/ 18 w 90"/>
                    <a:gd name="T13" fmla="*/ 10 h 36"/>
                    <a:gd name="T14" fmla="*/ 9 w 90"/>
                    <a:gd name="T15" fmla="*/ 5 h 36"/>
                    <a:gd name="T16" fmla="*/ 4 w 90"/>
                    <a:gd name="T17" fmla="*/ 0 h 36"/>
                    <a:gd name="T18" fmla="*/ 0 w 90"/>
                    <a:gd name="T19" fmla="*/ 7 h 36"/>
                    <a:gd name="T20" fmla="*/ 0 w 90"/>
                    <a:gd name="T21" fmla="*/ 22 h 36"/>
                    <a:gd name="T22" fmla="*/ 6 w 90"/>
                    <a:gd name="T23" fmla="*/ 24 h 36"/>
                    <a:gd name="T24" fmla="*/ 22 w 90"/>
                    <a:gd name="T25" fmla="*/ 27 h 36"/>
                    <a:gd name="T26" fmla="*/ 29 w 90"/>
                    <a:gd name="T27" fmla="*/ 27 h 36"/>
                    <a:gd name="T28" fmla="*/ 39 w 90"/>
                    <a:gd name="T29" fmla="*/ 32 h 36"/>
                    <a:gd name="T30" fmla="*/ 51 w 90"/>
                    <a:gd name="T31" fmla="*/ 35 h 36"/>
                    <a:gd name="T32" fmla="*/ 60 w 90"/>
                    <a:gd name="T33" fmla="*/ 35 h 36"/>
                    <a:gd name="T34" fmla="*/ 73 w 90"/>
                    <a:gd name="T35" fmla="*/ 35 h 36"/>
                    <a:gd name="T36" fmla="*/ 89 w 90"/>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36"/>
                    <a:gd name="T59" fmla="*/ 90 w 9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36">
                      <a:moveTo>
                        <a:pt x="89" y="29"/>
                      </a:moveTo>
                      <a:lnTo>
                        <a:pt x="89" y="24"/>
                      </a:lnTo>
                      <a:lnTo>
                        <a:pt x="77" y="26"/>
                      </a:lnTo>
                      <a:lnTo>
                        <a:pt x="58" y="22"/>
                      </a:lnTo>
                      <a:lnTo>
                        <a:pt x="47" y="19"/>
                      </a:lnTo>
                      <a:lnTo>
                        <a:pt x="27" y="11"/>
                      </a:lnTo>
                      <a:lnTo>
                        <a:pt x="18" y="10"/>
                      </a:lnTo>
                      <a:lnTo>
                        <a:pt x="9" y="5"/>
                      </a:lnTo>
                      <a:lnTo>
                        <a:pt x="4" y="0"/>
                      </a:lnTo>
                      <a:lnTo>
                        <a:pt x="0" y="7"/>
                      </a:lnTo>
                      <a:lnTo>
                        <a:pt x="0" y="22"/>
                      </a:lnTo>
                      <a:lnTo>
                        <a:pt x="6" y="24"/>
                      </a:lnTo>
                      <a:lnTo>
                        <a:pt x="22" y="27"/>
                      </a:lnTo>
                      <a:lnTo>
                        <a:pt x="29" y="27"/>
                      </a:lnTo>
                      <a:lnTo>
                        <a:pt x="39" y="32"/>
                      </a:lnTo>
                      <a:lnTo>
                        <a:pt x="51" y="35"/>
                      </a:lnTo>
                      <a:lnTo>
                        <a:pt x="60" y="35"/>
                      </a:lnTo>
                      <a:lnTo>
                        <a:pt x="73" y="35"/>
                      </a:lnTo>
                      <a:lnTo>
                        <a:pt x="89" y="29"/>
                      </a:lnTo>
                    </a:path>
                  </a:pathLst>
                </a:custGeom>
                <a:solidFill>
                  <a:srgbClr val="808080"/>
                </a:solidFill>
                <a:ln w="9525" cap="rnd">
                  <a:noFill/>
                  <a:round/>
                  <a:headEnd/>
                  <a:tailEnd/>
                </a:ln>
              </p:spPr>
              <p:txBody>
                <a:bodyPr/>
                <a:lstStyle/>
                <a:p>
                  <a:endParaRPr lang="en-US"/>
                </a:p>
              </p:txBody>
            </p:sp>
            <p:sp>
              <p:nvSpPr>
                <p:cNvPr id="72" name="Freeform 40"/>
                <p:cNvSpPr>
                  <a:spLocks/>
                </p:cNvSpPr>
                <p:nvPr/>
              </p:nvSpPr>
              <p:spPr bwMode="auto">
                <a:xfrm>
                  <a:off x="5367" y="1513"/>
                  <a:ext cx="31" cy="30"/>
                </a:xfrm>
                <a:custGeom>
                  <a:avLst/>
                  <a:gdLst>
                    <a:gd name="T0" fmla="*/ 29 w 31"/>
                    <a:gd name="T1" fmla="*/ 2 h 30"/>
                    <a:gd name="T2" fmla="*/ 27 w 31"/>
                    <a:gd name="T3" fmla="*/ 16 h 30"/>
                    <a:gd name="T4" fmla="*/ 30 w 31"/>
                    <a:gd name="T5" fmla="*/ 19 h 30"/>
                    <a:gd name="T6" fmla="*/ 23 w 31"/>
                    <a:gd name="T7" fmla="*/ 29 h 30"/>
                    <a:gd name="T8" fmla="*/ 13 w 31"/>
                    <a:gd name="T9" fmla="*/ 29 h 30"/>
                    <a:gd name="T10" fmla="*/ 4 w 31"/>
                    <a:gd name="T11" fmla="*/ 24 h 30"/>
                    <a:gd name="T12" fmla="*/ 0 w 31"/>
                    <a:gd name="T13" fmla="*/ 19 h 30"/>
                    <a:gd name="T14" fmla="*/ 2 w 31"/>
                    <a:gd name="T15" fmla="*/ 15 h 30"/>
                    <a:gd name="T16" fmla="*/ 2 w 31"/>
                    <a:gd name="T17" fmla="*/ 0 h 30"/>
                    <a:gd name="T18" fmla="*/ 29 w 31"/>
                    <a:gd name="T19" fmla="*/ 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0"/>
                    <a:gd name="T32" fmla="*/ 31 w 31"/>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0">
                      <a:moveTo>
                        <a:pt x="29" y="2"/>
                      </a:moveTo>
                      <a:lnTo>
                        <a:pt x="27" y="16"/>
                      </a:lnTo>
                      <a:lnTo>
                        <a:pt x="30" y="19"/>
                      </a:lnTo>
                      <a:lnTo>
                        <a:pt x="23" y="29"/>
                      </a:lnTo>
                      <a:lnTo>
                        <a:pt x="13" y="29"/>
                      </a:lnTo>
                      <a:lnTo>
                        <a:pt x="4" y="24"/>
                      </a:lnTo>
                      <a:lnTo>
                        <a:pt x="0" y="19"/>
                      </a:lnTo>
                      <a:lnTo>
                        <a:pt x="2" y="15"/>
                      </a:lnTo>
                      <a:lnTo>
                        <a:pt x="2" y="0"/>
                      </a:lnTo>
                      <a:lnTo>
                        <a:pt x="29" y="2"/>
                      </a:lnTo>
                    </a:path>
                  </a:pathLst>
                </a:custGeom>
                <a:solidFill>
                  <a:srgbClr val="A0A0A0"/>
                </a:solidFill>
                <a:ln w="9525" cap="rnd">
                  <a:noFill/>
                  <a:round/>
                  <a:headEnd/>
                  <a:tailEnd/>
                </a:ln>
              </p:spPr>
              <p:txBody>
                <a:bodyPr/>
                <a:lstStyle/>
                <a:p>
                  <a:endParaRPr lang="en-US"/>
                </a:p>
              </p:txBody>
            </p:sp>
          </p:grpSp>
          <p:sp>
            <p:nvSpPr>
              <p:cNvPr id="14" name="Oval 41"/>
              <p:cNvSpPr>
                <a:spLocks noChangeArrowheads="1"/>
              </p:cNvSpPr>
              <p:nvPr/>
            </p:nvSpPr>
            <p:spPr bwMode="auto">
              <a:xfrm>
                <a:off x="5225" y="1515"/>
                <a:ext cx="103" cy="49"/>
              </a:xfrm>
              <a:prstGeom prst="ellipse">
                <a:avLst/>
              </a:prstGeom>
              <a:solidFill>
                <a:srgbClr val="606060"/>
              </a:solidFill>
              <a:ln w="12700">
                <a:solidFill>
                  <a:srgbClr val="000000"/>
                </a:solidFill>
                <a:round/>
                <a:headEnd/>
                <a:tailEnd/>
              </a:ln>
            </p:spPr>
            <p:txBody>
              <a:bodyPr wrap="none" anchor="ctr"/>
              <a:lstStyle/>
              <a:p>
                <a:endParaRPr lang="en-US" sz="2400">
                  <a:cs typeface="Angsana New" pitchFamily="18" charset="-34"/>
                </a:endParaRPr>
              </a:p>
            </p:txBody>
          </p:sp>
          <p:sp>
            <p:nvSpPr>
              <p:cNvPr id="15" name="Rectangle 42"/>
              <p:cNvSpPr>
                <a:spLocks noChangeArrowheads="1"/>
              </p:cNvSpPr>
              <p:nvPr/>
            </p:nvSpPr>
            <p:spPr bwMode="auto">
              <a:xfrm>
                <a:off x="5265" y="1408"/>
                <a:ext cx="23" cy="117"/>
              </a:xfrm>
              <a:prstGeom prst="rect">
                <a:avLst/>
              </a:prstGeom>
              <a:solidFill>
                <a:srgbClr val="606060"/>
              </a:solidFill>
              <a:ln w="12700">
                <a:solidFill>
                  <a:srgbClr val="000000"/>
                </a:solidFill>
                <a:miter lim="800000"/>
                <a:headEnd/>
                <a:tailEnd/>
              </a:ln>
            </p:spPr>
            <p:txBody>
              <a:bodyPr wrap="none" anchor="ctr"/>
              <a:lstStyle/>
              <a:p>
                <a:endParaRPr lang="en-US" sz="2400">
                  <a:cs typeface="Angsana New" pitchFamily="18" charset="-34"/>
                </a:endParaRPr>
              </a:p>
            </p:txBody>
          </p:sp>
          <p:grpSp>
            <p:nvGrpSpPr>
              <p:cNvPr id="16" name="Group 43"/>
              <p:cNvGrpSpPr>
                <a:grpSpLocks/>
              </p:cNvGrpSpPr>
              <p:nvPr/>
            </p:nvGrpSpPr>
            <p:grpSpPr bwMode="auto">
              <a:xfrm>
                <a:off x="5212" y="1359"/>
                <a:ext cx="146" cy="65"/>
                <a:chOff x="5212" y="1359"/>
                <a:chExt cx="146" cy="65"/>
              </a:xfrm>
            </p:grpSpPr>
            <p:sp>
              <p:nvSpPr>
                <p:cNvPr id="66" name="Freeform 44"/>
                <p:cNvSpPr>
                  <a:spLocks/>
                </p:cNvSpPr>
                <p:nvPr/>
              </p:nvSpPr>
              <p:spPr bwMode="auto">
                <a:xfrm>
                  <a:off x="5212" y="1359"/>
                  <a:ext cx="146" cy="65"/>
                </a:xfrm>
                <a:custGeom>
                  <a:avLst/>
                  <a:gdLst>
                    <a:gd name="T0" fmla="*/ 145 w 146"/>
                    <a:gd name="T1" fmla="*/ 33 h 65"/>
                    <a:gd name="T2" fmla="*/ 143 w 146"/>
                    <a:gd name="T3" fmla="*/ 52 h 65"/>
                    <a:gd name="T4" fmla="*/ 95 w 146"/>
                    <a:gd name="T5" fmla="*/ 64 h 65"/>
                    <a:gd name="T6" fmla="*/ 43 w 146"/>
                    <a:gd name="T7" fmla="*/ 64 h 65"/>
                    <a:gd name="T8" fmla="*/ 2 w 146"/>
                    <a:gd name="T9" fmla="*/ 47 h 65"/>
                    <a:gd name="T10" fmla="*/ 0 w 146"/>
                    <a:gd name="T11" fmla="*/ 1 h 65"/>
                    <a:gd name="T12" fmla="*/ 81 w 146"/>
                    <a:gd name="T13" fmla="*/ 0 h 65"/>
                    <a:gd name="T14" fmla="*/ 145 w 146"/>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65"/>
                    <a:gd name="T26" fmla="*/ 146 w 14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65">
                      <a:moveTo>
                        <a:pt x="145" y="33"/>
                      </a:moveTo>
                      <a:lnTo>
                        <a:pt x="143" y="52"/>
                      </a:lnTo>
                      <a:lnTo>
                        <a:pt x="95" y="64"/>
                      </a:lnTo>
                      <a:lnTo>
                        <a:pt x="43" y="64"/>
                      </a:lnTo>
                      <a:lnTo>
                        <a:pt x="2" y="47"/>
                      </a:lnTo>
                      <a:lnTo>
                        <a:pt x="0" y="1"/>
                      </a:lnTo>
                      <a:lnTo>
                        <a:pt x="81" y="0"/>
                      </a:lnTo>
                      <a:lnTo>
                        <a:pt x="145" y="33"/>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67" name="Freeform 45"/>
                <p:cNvSpPr>
                  <a:spLocks/>
                </p:cNvSpPr>
                <p:nvPr/>
              </p:nvSpPr>
              <p:spPr bwMode="auto">
                <a:xfrm>
                  <a:off x="5215" y="1384"/>
                  <a:ext cx="140" cy="37"/>
                </a:xfrm>
                <a:custGeom>
                  <a:avLst/>
                  <a:gdLst>
                    <a:gd name="T0" fmla="*/ 139 w 140"/>
                    <a:gd name="T1" fmla="*/ 11 h 37"/>
                    <a:gd name="T2" fmla="*/ 137 w 140"/>
                    <a:gd name="T3" fmla="*/ 26 h 37"/>
                    <a:gd name="T4" fmla="*/ 94 w 140"/>
                    <a:gd name="T5" fmla="*/ 36 h 37"/>
                    <a:gd name="T6" fmla="*/ 38 w 140"/>
                    <a:gd name="T7" fmla="*/ 36 h 37"/>
                    <a:gd name="T8" fmla="*/ 0 w 140"/>
                    <a:gd name="T9" fmla="*/ 18 h 37"/>
                    <a:gd name="T10" fmla="*/ 0 w 140"/>
                    <a:gd name="T11" fmla="*/ 0 h 37"/>
                    <a:gd name="T12" fmla="*/ 36 w 140"/>
                    <a:gd name="T13" fmla="*/ 18 h 37"/>
                    <a:gd name="T14" fmla="*/ 93 w 140"/>
                    <a:gd name="T15" fmla="*/ 20 h 37"/>
                    <a:gd name="T16" fmla="*/ 139 w 140"/>
                    <a:gd name="T17" fmla="*/ 1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7"/>
                    <a:gd name="T29" fmla="*/ 140 w 140"/>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7">
                      <a:moveTo>
                        <a:pt x="139" y="11"/>
                      </a:moveTo>
                      <a:lnTo>
                        <a:pt x="137" y="26"/>
                      </a:lnTo>
                      <a:lnTo>
                        <a:pt x="94" y="36"/>
                      </a:lnTo>
                      <a:lnTo>
                        <a:pt x="38" y="36"/>
                      </a:lnTo>
                      <a:lnTo>
                        <a:pt x="0" y="18"/>
                      </a:lnTo>
                      <a:lnTo>
                        <a:pt x="0" y="0"/>
                      </a:lnTo>
                      <a:lnTo>
                        <a:pt x="36" y="18"/>
                      </a:lnTo>
                      <a:lnTo>
                        <a:pt x="93" y="20"/>
                      </a:lnTo>
                      <a:lnTo>
                        <a:pt x="139" y="11"/>
                      </a:lnTo>
                    </a:path>
                  </a:pathLst>
                </a:custGeom>
                <a:solidFill>
                  <a:srgbClr val="606060"/>
                </a:solidFill>
                <a:ln w="9525" cap="rnd">
                  <a:noFill/>
                  <a:round/>
                  <a:headEnd/>
                  <a:tailEnd/>
                </a:ln>
              </p:spPr>
              <p:txBody>
                <a:bodyPr/>
                <a:lstStyle/>
                <a:p>
                  <a:endParaRPr lang="en-US"/>
                </a:p>
              </p:txBody>
            </p:sp>
          </p:grpSp>
          <p:sp>
            <p:nvSpPr>
              <p:cNvPr id="17" name="Freeform 46"/>
              <p:cNvSpPr>
                <a:spLocks/>
              </p:cNvSpPr>
              <p:nvPr/>
            </p:nvSpPr>
            <p:spPr bwMode="auto">
              <a:xfrm>
                <a:off x="5207" y="1291"/>
                <a:ext cx="199" cy="234"/>
              </a:xfrm>
              <a:custGeom>
                <a:avLst/>
                <a:gdLst>
                  <a:gd name="T0" fmla="*/ 197 w 199"/>
                  <a:gd name="T1" fmla="*/ 131 h 234"/>
                  <a:gd name="T2" fmla="*/ 196 w 199"/>
                  <a:gd name="T3" fmla="*/ 107 h 234"/>
                  <a:gd name="T4" fmla="*/ 196 w 199"/>
                  <a:gd name="T5" fmla="*/ 82 h 234"/>
                  <a:gd name="T6" fmla="*/ 195 w 199"/>
                  <a:gd name="T7" fmla="*/ 63 h 234"/>
                  <a:gd name="T8" fmla="*/ 187 w 199"/>
                  <a:gd name="T9" fmla="*/ 52 h 234"/>
                  <a:gd name="T10" fmla="*/ 177 w 199"/>
                  <a:gd name="T11" fmla="*/ 46 h 234"/>
                  <a:gd name="T12" fmla="*/ 153 w 199"/>
                  <a:gd name="T13" fmla="*/ 34 h 234"/>
                  <a:gd name="T14" fmla="*/ 119 w 199"/>
                  <a:gd name="T15" fmla="*/ 24 h 234"/>
                  <a:gd name="T16" fmla="*/ 112 w 199"/>
                  <a:gd name="T17" fmla="*/ 23 h 234"/>
                  <a:gd name="T18" fmla="*/ 107 w 199"/>
                  <a:gd name="T19" fmla="*/ 24 h 234"/>
                  <a:gd name="T20" fmla="*/ 106 w 199"/>
                  <a:gd name="T21" fmla="*/ 22 h 234"/>
                  <a:gd name="T22" fmla="*/ 104 w 199"/>
                  <a:gd name="T23" fmla="*/ 19 h 234"/>
                  <a:gd name="T24" fmla="*/ 102 w 199"/>
                  <a:gd name="T25" fmla="*/ 20 h 234"/>
                  <a:gd name="T26" fmla="*/ 99 w 199"/>
                  <a:gd name="T27" fmla="*/ 20 h 234"/>
                  <a:gd name="T28" fmla="*/ 98 w 199"/>
                  <a:gd name="T29" fmla="*/ 16 h 234"/>
                  <a:gd name="T30" fmla="*/ 95 w 199"/>
                  <a:gd name="T31" fmla="*/ 14 h 234"/>
                  <a:gd name="T32" fmla="*/ 92 w 199"/>
                  <a:gd name="T33" fmla="*/ 13 h 234"/>
                  <a:gd name="T34" fmla="*/ 89 w 199"/>
                  <a:gd name="T35" fmla="*/ 13 h 234"/>
                  <a:gd name="T36" fmla="*/ 90 w 199"/>
                  <a:gd name="T37" fmla="*/ 9 h 234"/>
                  <a:gd name="T38" fmla="*/ 85 w 199"/>
                  <a:gd name="T39" fmla="*/ 0 h 234"/>
                  <a:gd name="T40" fmla="*/ 4 w 199"/>
                  <a:gd name="T41" fmla="*/ 2 h 234"/>
                  <a:gd name="T42" fmla="*/ 5 w 199"/>
                  <a:gd name="T43" fmla="*/ 13 h 234"/>
                  <a:gd name="T44" fmla="*/ 4 w 199"/>
                  <a:gd name="T45" fmla="*/ 22 h 234"/>
                  <a:gd name="T46" fmla="*/ 2 w 199"/>
                  <a:gd name="T47" fmla="*/ 29 h 234"/>
                  <a:gd name="T48" fmla="*/ 1 w 199"/>
                  <a:gd name="T49" fmla="*/ 37 h 234"/>
                  <a:gd name="T50" fmla="*/ 0 w 199"/>
                  <a:gd name="T51" fmla="*/ 50 h 234"/>
                  <a:gd name="T52" fmla="*/ 1 w 199"/>
                  <a:gd name="T53" fmla="*/ 58 h 234"/>
                  <a:gd name="T54" fmla="*/ 4 w 199"/>
                  <a:gd name="T55" fmla="*/ 66 h 234"/>
                  <a:gd name="T56" fmla="*/ 6 w 199"/>
                  <a:gd name="T57" fmla="*/ 72 h 234"/>
                  <a:gd name="T58" fmla="*/ 10 w 199"/>
                  <a:gd name="T59" fmla="*/ 74 h 234"/>
                  <a:gd name="T60" fmla="*/ 16 w 199"/>
                  <a:gd name="T61" fmla="*/ 77 h 234"/>
                  <a:gd name="T62" fmla="*/ 24 w 199"/>
                  <a:gd name="T63" fmla="*/ 80 h 234"/>
                  <a:gd name="T64" fmla="*/ 27 w 199"/>
                  <a:gd name="T65" fmla="*/ 85 h 234"/>
                  <a:gd name="T66" fmla="*/ 31 w 199"/>
                  <a:gd name="T67" fmla="*/ 89 h 234"/>
                  <a:gd name="T68" fmla="*/ 38 w 199"/>
                  <a:gd name="T69" fmla="*/ 93 h 234"/>
                  <a:gd name="T70" fmla="*/ 46 w 199"/>
                  <a:gd name="T71" fmla="*/ 97 h 234"/>
                  <a:gd name="T72" fmla="*/ 58 w 199"/>
                  <a:gd name="T73" fmla="*/ 98 h 234"/>
                  <a:gd name="T74" fmla="*/ 68 w 199"/>
                  <a:gd name="T75" fmla="*/ 98 h 234"/>
                  <a:gd name="T76" fmla="*/ 76 w 199"/>
                  <a:gd name="T77" fmla="*/ 97 h 234"/>
                  <a:gd name="T78" fmla="*/ 83 w 199"/>
                  <a:gd name="T79" fmla="*/ 97 h 234"/>
                  <a:gd name="T80" fmla="*/ 89 w 199"/>
                  <a:gd name="T81" fmla="*/ 100 h 234"/>
                  <a:gd name="T82" fmla="*/ 99 w 199"/>
                  <a:gd name="T83" fmla="*/ 99 h 234"/>
                  <a:gd name="T84" fmla="*/ 141 w 199"/>
                  <a:gd name="T85" fmla="*/ 107 h 234"/>
                  <a:gd name="T86" fmla="*/ 153 w 199"/>
                  <a:gd name="T87" fmla="*/ 108 h 234"/>
                  <a:gd name="T88" fmla="*/ 148 w 199"/>
                  <a:gd name="T89" fmla="*/ 139 h 234"/>
                  <a:gd name="T90" fmla="*/ 148 w 199"/>
                  <a:gd name="T91" fmla="*/ 156 h 234"/>
                  <a:gd name="T92" fmla="*/ 150 w 199"/>
                  <a:gd name="T93" fmla="*/ 177 h 234"/>
                  <a:gd name="T94" fmla="*/ 153 w 199"/>
                  <a:gd name="T95" fmla="*/ 201 h 234"/>
                  <a:gd name="T96" fmla="*/ 153 w 199"/>
                  <a:gd name="T97" fmla="*/ 226 h 234"/>
                  <a:gd name="T98" fmla="*/ 163 w 199"/>
                  <a:gd name="T99" fmla="*/ 229 h 234"/>
                  <a:gd name="T100" fmla="*/ 175 w 199"/>
                  <a:gd name="T101" fmla="*/ 231 h 234"/>
                  <a:gd name="T102" fmla="*/ 186 w 199"/>
                  <a:gd name="T103" fmla="*/ 233 h 234"/>
                  <a:gd name="T104" fmla="*/ 198 w 199"/>
                  <a:gd name="T105" fmla="*/ 231 h 234"/>
                  <a:gd name="T106" fmla="*/ 197 w 199"/>
                  <a:gd name="T107" fmla="*/ 208 h 234"/>
                  <a:gd name="T108" fmla="*/ 197 w 199"/>
                  <a:gd name="T109" fmla="*/ 170 h 234"/>
                  <a:gd name="T110" fmla="*/ 197 w 199"/>
                  <a:gd name="T111" fmla="*/ 136 h 234"/>
                  <a:gd name="T112" fmla="*/ 197 w 199"/>
                  <a:gd name="T113" fmla="*/ 131 h 2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9"/>
                  <a:gd name="T172" fmla="*/ 0 h 234"/>
                  <a:gd name="T173" fmla="*/ 199 w 199"/>
                  <a:gd name="T174" fmla="*/ 234 h 2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9" h="234">
                    <a:moveTo>
                      <a:pt x="197" y="131"/>
                    </a:moveTo>
                    <a:lnTo>
                      <a:pt x="196" y="107"/>
                    </a:lnTo>
                    <a:lnTo>
                      <a:pt x="196" y="82"/>
                    </a:lnTo>
                    <a:lnTo>
                      <a:pt x="195" y="63"/>
                    </a:lnTo>
                    <a:lnTo>
                      <a:pt x="187" y="52"/>
                    </a:lnTo>
                    <a:lnTo>
                      <a:pt x="177" y="46"/>
                    </a:lnTo>
                    <a:lnTo>
                      <a:pt x="153" y="34"/>
                    </a:lnTo>
                    <a:lnTo>
                      <a:pt x="119" y="24"/>
                    </a:lnTo>
                    <a:lnTo>
                      <a:pt x="112" y="23"/>
                    </a:lnTo>
                    <a:lnTo>
                      <a:pt x="107" y="24"/>
                    </a:lnTo>
                    <a:lnTo>
                      <a:pt x="106" y="22"/>
                    </a:lnTo>
                    <a:lnTo>
                      <a:pt x="104" y="19"/>
                    </a:lnTo>
                    <a:lnTo>
                      <a:pt x="102" y="20"/>
                    </a:lnTo>
                    <a:lnTo>
                      <a:pt x="99" y="20"/>
                    </a:lnTo>
                    <a:lnTo>
                      <a:pt x="98" y="16"/>
                    </a:lnTo>
                    <a:lnTo>
                      <a:pt x="95" y="14"/>
                    </a:lnTo>
                    <a:lnTo>
                      <a:pt x="92" y="13"/>
                    </a:lnTo>
                    <a:lnTo>
                      <a:pt x="89" y="13"/>
                    </a:lnTo>
                    <a:lnTo>
                      <a:pt x="90" y="9"/>
                    </a:lnTo>
                    <a:lnTo>
                      <a:pt x="85" y="0"/>
                    </a:lnTo>
                    <a:lnTo>
                      <a:pt x="4" y="2"/>
                    </a:lnTo>
                    <a:lnTo>
                      <a:pt x="5" y="13"/>
                    </a:lnTo>
                    <a:lnTo>
                      <a:pt x="4" y="22"/>
                    </a:lnTo>
                    <a:lnTo>
                      <a:pt x="2" y="29"/>
                    </a:lnTo>
                    <a:lnTo>
                      <a:pt x="1" y="37"/>
                    </a:lnTo>
                    <a:lnTo>
                      <a:pt x="0" y="50"/>
                    </a:lnTo>
                    <a:lnTo>
                      <a:pt x="1" y="58"/>
                    </a:lnTo>
                    <a:lnTo>
                      <a:pt x="4" y="66"/>
                    </a:lnTo>
                    <a:lnTo>
                      <a:pt x="6" y="72"/>
                    </a:lnTo>
                    <a:lnTo>
                      <a:pt x="10" y="74"/>
                    </a:lnTo>
                    <a:lnTo>
                      <a:pt x="16" y="77"/>
                    </a:lnTo>
                    <a:lnTo>
                      <a:pt x="24" y="80"/>
                    </a:lnTo>
                    <a:lnTo>
                      <a:pt x="27" y="85"/>
                    </a:lnTo>
                    <a:lnTo>
                      <a:pt x="31" y="89"/>
                    </a:lnTo>
                    <a:lnTo>
                      <a:pt x="38" y="93"/>
                    </a:lnTo>
                    <a:lnTo>
                      <a:pt x="46" y="97"/>
                    </a:lnTo>
                    <a:lnTo>
                      <a:pt x="58" y="98"/>
                    </a:lnTo>
                    <a:lnTo>
                      <a:pt x="68" y="98"/>
                    </a:lnTo>
                    <a:lnTo>
                      <a:pt x="76" y="97"/>
                    </a:lnTo>
                    <a:lnTo>
                      <a:pt x="83" y="97"/>
                    </a:lnTo>
                    <a:lnTo>
                      <a:pt x="89" y="100"/>
                    </a:lnTo>
                    <a:lnTo>
                      <a:pt x="99" y="99"/>
                    </a:lnTo>
                    <a:lnTo>
                      <a:pt x="141" y="107"/>
                    </a:lnTo>
                    <a:lnTo>
                      <a:pt x="153" y="108"/>
                    </a:lnTo>
                    <a:lnTo>
                      <a:pt x="148" y="139"/>
                    </a:lnTo>
                    <a:lnTo>
                      <a:pt x="148" y="156"/>
                    </a:lnTo>
                    <a:lnTo>
                      <a:pt x="150" y="177"/>
                    </a:lnTo>
                    <a:lnTo>
                      <a:pt x="153" y="201"/>
                    </a:lnTo>
                    <a:lnTo>
                      <a:pt x="153" y="226"/>
                    </a:lnTo>
                    <a:lnTo>
                      <a:pt x="163" y="229"/>
                    </a:lnTo>
                    <a:lnTo>
                      <a:pt x="175" y="231"/>
                    </a:lnTo>
                    <a:lnTo>
                      <a:pt x="186" y="233"/>
                    </a:lnTo>
                    <a:lnTo>
                      <a:pt x="198" y="231"/>
                    </a:lnTo>
                    <a:lnTo>
                      <a:pt x="197" y="208"/>
                    </a:lnTo>
                    <a:lnTo>
                      <a:pt x="197" y="170"/>
                    </a:lnTo>
                    <a:lnTo>
                      <a:pt x="197" y="136"/>
                    </a:lnTo>
                    <a:lnTo>
                      <a:pt x="197" y="13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8" name="Freeform 47"/>
              <p:cNvSpPr>
                <a:spLocks/>
              </p:cNvSpPr>
              <p:nvPr/>
            </p:nvSpPr>
            <p:spPr bwMode="auto">
              <a:xfrm>
                <a:off x="5210" y="1301"/>
                <a:ext cx="195" cy="221"/>
              </a:xfrm>
              <a:custGeom>
                <a:avLst/>
                <a:gdLst>
                  <a:gd name="T0" fmla="*/ 6 w 195"/>
                  <a:gd name="T1" fmla="*/ 11 h 221"/>
                  <a:gd name="T2" fmla="*/ 1 w 195"/>
                  <a:gd name="T3" fmla="*/ 23 h 221"/>
                  <a:gd name="T4" fmla="*/ 4 w 195"/>
                  <a:gd name="T5" fmla="*/ 61 h 221"/>
                  <a:gd name="T6" fmla="*/ 15 w 195"/>
                  <a:gd name="T7" fmla="*/ 61 h 221"/>
                  <a:gd name="T8" fmla="*/ 27 w 195"/>
                  <a:gd name="T9" fmla="*/ 74 h 221"/>
                  <a:gd name="T10" fmla="*/ 55 w 195"/>
                  <a:gd name="T11" fmla="*/ 84 h 221"/>
                  <a:gd name="T12" fmla="*/ 81 w 195"/>
                  <a:gd name="T13" fmla="*/ 84 h 221"/>
                  <a:gd name="T14" fmla="*/ 71 w 195"/>
                  <a:gd name="T15" fmla="*/ 70 h 221"/>
                  <a:gd name="T16" fmla="*/ 84 w 195"/>
                  <a:gd name="T17" fmla="*/ 83 h 221"/>
                  <a:gd name="T18" fmla="*/ 97 w 195"/>
                  <a:gd name="T19" fmla="*/ 86 h 221"/>
                  <a:gd name="T20" fmla="*/ 88 w 195"/>
                  <a:gd name="T21" fmla="*/ 77 h 221"/>
                  <a:gd name="T22" fmla="*/ 102 w 195"/>
                  <a:gd name="T23" fmla="*/ 87 h 221"/>
                  <a:gd name="T24" fmla="*/ 146 w 195"/>
                  <a:gd name="T25" fmla="*/ 95 h 221"/>
                  <a:gd name="T26" fmla="*/ 148 w 195"/>
                  <a:gd name="T27" fmla="*/ 138 h 221"/>
                  <a:gd name="T28" fmla="*/ 152 w 195"/>
                  <a:gd name="T29" fmla="*/ 213 h 221"/>
                  <a:gd name="T30" fmla="*/ 179 w 195"/>
                  <a:gd name="T31" fmla="*/ 220 h 221"/>
                  <a:gd name="T32" fmla="*/ 193 w 195"/>
                  <a:gd name="T33" fmla="*/ 165 h 221"/>
                  <a:gd name="T34" fmla="*/ 191 w 195"/>
                  <a:gd name="T35" fmla="*/ 96 h 221"/>
                  <a:gd name="T36" fmla="*/ 191 w 195"/>
                  <a:gd name="T37" fmla="*/ 63 h 221"/>
                  <a:gd name="T38" fmla="*/ 178 w 195"/>
                  <a:gd name="T39" fmla="*/ 43 h 221"/>
                  <a:gd name="T40" fmla="*/ 139 w 195"/>
                  <a:gd name="T41" fmla="*/ 25 h 221"/>
                  <a:gd name="T42" fmla="*/ 106 w 195"/>
                  <a:gd name="T43" fmla="*/ 16 h 221"/>
                  <a:gd name="T44" fmla="*/ 86 w 195"/>
                  <a:gd name="T45" fmla="*/ 34 h 221"/>
                  <a:gd name="T46" fmla="*/ 100 w 195"/>
                  <a:gd name="T47" fmla="*/ 22 h 221"/>
                  <a:gd name="T48" fmla="*/ 102 w 195"/>
                  <a:gd name="T49" fmla="*/ 13 h 221"/>
                  <a:gd name="T50" fmla="*/ 95 w 195"/>
                  <a:gd name="T51" fmla="*/ 16 h 221"/>
                  <a:gd name="T52" fmla="*/ 86 w 195"/>
                  <a:gd name="T53" fmla="*/ 23 h 221"/>
                  <a:gd name="T54" fmla="*/ 95 w 195"/>
                  <a:gd name="T55" fmla="*/ 11 h 221"/>
                  <a:gd name="T56" fmla="*/ 88 w 195"/>
                  <a:gd name="T57" fmla="*/ 6 h 221"/>
                  <a:gd name="T58" fmla="*/ 75 w 195"/>
                  <a:gd name="T59" fmla="*/ 19 h 221"/>
                  <a:gd name="T60" fmla="*/ 84 w 195"/>
                  <a:gd name="T61" fmla="*/ 3 h 221"/>
                  <a:gd name="T62" fmla="*/ 78 w 195"/>
                  <a:gd name="T63" fmla="*/ 1 h 221"/>
                  <a:gd name="T64" fmla="*/ 68 w 195"/>
                  <a:gd name="T65" fmla="*/ 10 h 221"/>
                  <a:gd name="T66" fmla="*/ 50 w 195"/>
                  <a:gd name="T67" fmla="*/ 7 h 221"/>
                  <a:gd name="T68" fmla="*/ 45 w 195"/>
                  <a:gd name="T69" fmla="*/ 11 h 221"/>
                  <a:gd name="T70" fmla="*/ 27 w 195"/>
                  <a:gd name="T71" fmla="*/ 15 h 221"/>
                  <a:gd name="T72" fmla="*/ 24 w 195"/>
                  <a:gd name="T73" fmla="*/ 7 h 221"/>
                  <a:gd name="T74" fmla="*/ 17 w 195"/>
                  <a:gd name="T75" fmla="*/ 15 h 221"/>
                  <a:gd name="T76" fmla="*/ 9 w 195"/>
                  <a:gd name="T77" fmla="*/ 7 h 2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5"/>
                  <a:gd name="T118" fmla="*/ 0 h 221"/>
                  <a:gd name="T119" fmla="*/ 195 w 195"/>
                  <a:gd name="T120" fmla="*/ 221 h 2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5" h="221">
                    <a:moveTo>
                      <a:pt x="6" y="3"/>
                    </a:moveTo>
                    <a:lnTo>
                      <a:pt x="6" y="11"/>
                    </a:lnTo>
                    <a:lnTo>
                      <a:pt x="3" y="7"/>
                    </a:lnTo>
                    <a:lnTo>
                      <a:pt x="1" y="23"/>
                    </a:lnTo>
                    <a:lnTo>
                      <a:pt x="0" y="42"/>
                    </a:lnTo>
                    <a:lnTo>
                      <a:pt x="4" y="61"/>
                    </a:lnTo>
                    <a:lnTo>
                      <a:pt x="17" y="65"/>
                    </a:lnTo>
                    <a:lnTo>
                      <a:pt x="15" y="61"/>
                    </a:lnTo>
                    <a:lnTo>
                      <a:pt x="22" y="67"/>
                    </a:lnTo>
                    <a:lnTo>
                      <a:pt x="27" y="74"/>
                    </a:lnTo>
                    <a:lnTo>
                      <a:pt x="40" y="81"/>
                    </a:lnTo>
                    <a:lnTo>
                      <a:pt x="55" y="84"/>
                    </a:lnTo>
                    <a:lnTo>
                      <a:pt x="73" y="84"/>
                    </a:lnTo>
                    <a:lnTo>
                      <a:pt x="81" y="84"/>
                    </a:lnTo>
                    <a:lnTo>
                      <a:pt x="75" y="80"/>
                    </a:lnTo>
                    <a:lnTo>
                      <a:pt x="71" y="70"/>
                    </a:lnTo>
                    <a:lnTo>
                      <a:pt x="77" y="78"/>
                    </a:lnTo>
                    <a:lnTo>
                      <a:pt x="84" y="83"/>
                    </a:lnTo>
                    <a:lnTo>
                      <a:pt x="90" y="87"/>
                    </a:lnTo>
                    <a:lnTo>
                      <a:pt x="97" y="86"/>
                    </a:lnTo>
                    <a:lnTo>
                      <a:pt x="93" y="82"/>
                    </a:lnTo>
                    <a:lnTo>
                      <a:pt x="88" y="77"/>
                    </a:lnTo>
                    <a:lnTo>
                      <a:pt x="95" y="81"/>
                    </a:lnTo>
                    <a:lnTo>
                      <a:pt x="102" y="87"/>
                    </a:lnTo>
                    <a:lnTo>
                      <a:pt x="124" y="90"/>
                    </a:lnTo>
                    <a:lnTo>
                      <a:pt x="146" y="95"/>
                    </a:lnTo>
                    <a:lnTo>
                      <a:pt x="153" y="97"/>
                    </a:lnTo>
                    <a:lnTo>
                      <a:pt x="148" y="138"/>
                    </a:lnTo>
                    <a:lnTo>
                      <a:pt x="152" y="176"/>
                    </a:lnTo>
                    <a:lnTo>
                      <a:pt x="152" y="213"/>
                    </a:lnTo>
                    <a:lnTo>
                      <a:pt x="166" y="217"/>
                    </a:lnTo>
                    <a:lnTo>
                      <a:pt x="179" y="220"/>
                    </a:lnTo>
                    <a:lnTo>
                      <a:pt x="194" y="219"/>
                    </a:lnTo>
                    <a:lnTo>
                      <a:pt x="193" y="165"/>
                    </a:lnTo>
                    <a:lnTo>
                      <a:pt x="193" y="121"/>
                    </a:lnTo>
                    <a:lnTo>
                      <a:pt x="191" y="96"/>
                    </a:lnTo>
                    <a:lnTo>
                      <a:pt x="193" y="81"/>
                    </a:lnTo>
                    <a:lnTo>
                      <a:pt x="191" y="63"/>
                    </a:lnTo>
                    <a:lnTo>
                      <a:pt x="189" y="52"/>
                    </a:lnTo>
                    <a:lnTo>
                      <a:pt x="178" y="43"/>
                    </a:lnTo>
                    <a:lnTo>
                      <a:pt x="165" y="35"/>
                    </a:lnTo>
                    <a:lnTo>
                      <a:pt x="139" y="25"/>
                    </a:lnTo>
                    <a:lnTo>
                      <a:pt x="118" y="17"/>
                    </a:lnTo>
                    <a:lnTo>
                      <a:pt x="106" y="16"/>
                    </a:lnTo>
                    <a:lnTo>
                      <a:pt x="101" y="25"/>
                    </a:lnTo>
                    <a:lnTo>
                      <a:pt x="86" y="34"/>
                    </a:lnTo>
                    <a:lnTo>
                      <a:pt x="95" y="26"/>
                    </a:lnTo>
                    <a:lnTo>
                      <a:pt x="100" y="22"/>
                    </a:lnTo>
                    <a:lnTo>
                      <a:pt x="102" y="15"/>
                    </a:lnTo>
                    <a:lnTo>
                      <a:pt x="102" y="13"/>
                    </a:lnTo>
                    <a:lnTo>
                      <a:pt x="98" y="13"/>
                    </a:lnTo>
                    <a:lnTo>
                      <a:pt x="95" y="16"/>
                    </a:lnTo>
                    <a:lnTo>
                      <a:pt x="93" y="19"/>
                    </a:lnTo>
                    <a:lnTo>
                      <a:pt x="86" y="23"/>
                    </a:lnTo>
                    <a:lnTo>
                      <a:pt x="92" y="16"/>
                    </a:lnTo>
                    <a:lnTo>
                      <a:pt x="95" y="11"/>
                    </a:lnTo>
                    <a:lnTo>
                      <a:pt x="93" y="7"/>
                    </a:lnTo>
                    <a:lnTo>
                      <a:pt x="88" y="6"/>
                    </a:lnTo>
                    <a:lnTo>
                      <a:pt x="81" y="13"/>
                    </a:lnTo>
                    <a:lnTo>
                      <a:pt x="75" y="19"/>
                    </a:lnTo>
                    <a:lnTo>
                      <a:pt x="82" y="7"/>
                    </a:lnTo>
                    <a:lnTo>
                      <a:pt x="84" y="3"/>
                    </a:lnTo>
                    <a:lnTo>
                      <a:pt x="84" y="0"/>
                    </a:lnTo>
                    <a:lnTo>
                      <a:pt x="78" y="1"/>
                    </a:lnTo>
                    <a:lnTo>
                      <a:pt x="73" y="7"/>
                    </a:lnTo>
                    <a:lnTo>
                      <a:pt x="68" y="10"/>
                    </a:lnTo>
                    <a:lnTo>
                      <a:pt x="50" y="12"/>
                    </a:lnTo>
                    <a:lnTo>
                      <a:pt x="50" y="7"/>
                    </a:lnTo>
                    <a:lnTo>
                      <a:pt x="45" y="4"/>
                    </a:lnTo>
                    <a:lnTo>
                      <a:pt x="45" y="11"/>
                    </a:lnTo>
                    <a:lnTo>
                      <a:pt x="39" y="13"/>
                    </a:lnTo>
                    <a:lnTo>
                      <a:pt x="27" y="15"/>
                    </a:lnTo>
                    <a:lnTo>
                      <a:pt x="28" y="7"/>
                    </a:lnTo>
                    <a:lnTo>
                      <a:pt x="24" y="7"/>
                    </a:lnTo>
                    <a:lnTo>
                      <a:pt x="23" y="15"/>
                    </a:lnTo>
                    <a:lnTo>
                      <a:pt x="17" y="15"/>
                    </a:lnTo>
                    <a:lnTo>
                      <a:pt x="9" y="13"/>
                    </a:lnTo>
                    <a:lnTo>
                      <a:pt x="9" y="7"/>
                    </a:lnTo>
                    <a:lnTo>
                      <a:pt x="6" y="3"/>
                    </a:lnTo>
                  </a:path>
                </a:pathLst>
              </a:custGeom>
              <a:solidFill>
                <a:srgbClr val="808080"/>
              </a:solidFill>
              <a:ln w="9525" cap="rnd">
                <a:noFill/>
                <a:round/>
                <a:headEnd/>
                <a:tailEnd/>
              </a:ln>
            </p:spPr>
            <p:txBody>
              <a:bodyPr/>
              <a:lstStyle/>
              <a:p>
                <a:endParaRPr lang="en-US"/>
              </a:p>
            </p:txBody>
          </p:sp>
          <p:sp>
            <p:nvSpPr>
              <p:cNvPr id="19" name="Freeform 48"/>
              <p:cNvSpPr>
                <a:spLocks/>
              </p:cNvSpPr>
              <p:nvPr/>
            </p:nvSpPr>
            <p:spPr bwMode="auto">
              <a:xfrm>
                <a:off x="5236" y="1338"/>
                <a:ext cx="28" cy="17"/>
              </a:xfrm>
              <a:custGeom>
                <a:avLst/>
                <a:gdLst>
                  <a:gd name="T0" fmla="*/ 0 w 28"/>
                  <a:gd name="T1" fmla="*/ 0 h 17"/>
                  <a:gd name="T2" fmla="*/ 12 w 28"/>
                  <a:gd name="T3" fmla="*/ 16 h 17"/>
                  <a:gd name="T4" fmla="*/ 27 w 28"/>
                  <a:gd name="T5" fmla="*/ 11 h 17"/>
                  <a:gd name="T6" fmla="*/ 0 w 28"/>
                  <a:gd name="T7" fmla="*/ 0 h 17"/>
                  <a:gd name="T8" fmla="*/ 0 60000 65536"/>
                  <a:gd name="T9" fmla="*/ 0 60000 65536"/>
                  <a:gd name="T10" fmla="*/ 0 60000 65536"/>
                  <a:gd name="T11" fmla="*/ 0 60000 65536"/>
                  <a:gd name="T12" fmla="*/ 0 w 28"/>
                  <a:gd name="T13" fmla="*/ 0 h 17"/>
                  <a:gd name="T14" fmla="*/ 28 w 28"/>
                  <a:gd name="T15" fmla="*/ 17 h 17"/>
                </a:gdLst>
                <a:ahLst/>
                <a:cxnLst>
                  <a:cxn ang="T8">
                    <a:pos x="T0" y="T1"/>
                  </a:cxn>
                  <a:cxn ang="T9">
                    <a:pos x="T2" y="T3"/>
                  </a:cxn>
                  <a:cxn ang="T10">
                    <a:pos x="T4" y="T5"/>
                  </a:cxn>
                  <a:cxn ang="T11">
                    <a:pos x="T6" y="T7"/>
                  </a:cxn>
                </a:cxnLst>
                <a:rect l="T12" t="T13" r="T14" b="T15"/>
                <a:pathLst>
                  <a:path w="28" h="17">
                    <a:moveTo>
                      <a:pt x="0" y="0"/>
                    </a:moveTo>
                    <a:lnTo>
                      <a:pt x="12" y="16"/>
                    </a:lnTo>
                    <a:lnTo>
                      <a:pt x="27" y="11"/>
                    </a:lnTo>
                    <a:lnTo>
                      <a:pt x="0" y="0"/>
                    </a:lnTo>
                  </a:path>
                </a:pathLst>
              </a:custGeom>
              <a:solidFill>
                <a:srgbClr val="606060"/>
              </a:solidFill>
              <a:ln w="9525" cap="rnd">
                <a:noFill/>
                <a:round/>
                <a:headEnd/>
                <a:tailEnd/>
              </a:ln>
            </p:spPr>
            <p:txBody>
              <a:bodyPr/>
              <a:lstStyle/>
              <a:p>
                <a:endParaRPr lang="en-US"/>
              </a:p>
            </p:txBody>
          </p:sp>
          <p:sp>
            <p:nvSpPr>
              <p:cNvPr id="20" name="Freeform 49"/>
              <p:cNvSpPr>
                <a:spLocks/>
              </p:cNvSpPr>
              <p:nvPr/>
            </p:nvSpPr>
            <p:spPr bwMode="auto">
              <a:xfrm>
                <a:off x="5211" y="1328"/>
                <a:ext cx="17" cy="17"/>
              </a:xfrm>
              <a:custGeom>
                <a:avLst/>
                <a:gdLst>
                  <a:gd name="T0" fmla="*/ 0 w 17"/>
                  <a:gd name="T1" fmla="*/ 0 h 17"/>
                  <a:gd name="T2" fmla="*/ 4 w 17"/>
                  <a:gd name="T3" fmla="*/ 10 h 17"/>
                  <a:gd name="T4" fmla="*/ 16 w 17"/>
                  <a:gd name="T5" fmla="*/ 14 h 17"/>
                  <a:gd name="T6" fmla="*/ 4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10"/>
                    </a:lnTo>
                    <a:lnTo>
                      <a:pt x="16" y="14"/>
                    </a:lnTo>
                    <a:lnTo>
                      <a:pt x="4" y="16"/>
                    </a:lnTo>
                    <a:lnTo>
                      <a:pt x="0" y="0"/>
                    </a:lnTo>
                  </a:path>
                </a:pathLst>
              </a:custGeom>
              <a:solidFill>
                <a:srgbClr val="606060"/>
              </a:solidFill>
              <a:ln w="9525" cap="rnd">
                <a:noFill/>
                <a:round/>
                <a:headEnd/>
                <a:tailEnd/>
              </a:ln>
            </p:spPr>
            <p:txBody>
              <a:bodyPr/>
              <a:lstStyle/>
              <a:p>
                <a:endParaRPr lang="en-US"/>
              </a:p>
            </p:txBody>
          </p:sp>
          <p:sp>
            <p:nvSpPr>
              <p:cNvPr id="21" name="Freeform 50"/>
              <p:cNvSpPr>
                <a:spLocks/>
              </p:cNvSpPr>
              <p:nvPr/>
            </p:nvSpPr>
            <p:spPr bwMode="auto">
              <a:xfrm>
                <a:off x="5277" y="1323"/>
                <a:ext cx="26" cy="18"/>
              </a:xfrm>
              <a:custGeom>
                <a:avLst/>
                <a:gdLst>
                  <a:gd name="T0" fmla="*/ 0 w 26"/>
                  <a:gd name="T1" fmla="*/ 0 h 18"/>
                  <a:gd name="T2" fmla="*/ 11 w 26"/>
                  <a:gd name="T3" fmla="*/ 1 h 18"/>
                  <a:gd name="T4" fmla="*/ 13 w 26"/>
                  <a:gd name="T5" fmla="*/ 3 h 18"/>
                  <a:gd name="T6" fmla="*/ 13 w 26"/>
                  <a:gd name="T7" fmla="*/ 8 h 18"/>
                  <a:gd name="T8" fmla="*/ 14 w 26"/>
                  <a:gd name="T9" fmla="*/ 14 h 18"/>
                  <a:gd name="T10" fmla="*/ 25 w 26"/>
                  <a:gd name="T11" fmla="*/ 17 h 18"/>
                  <a:gd name="T12" fmla="*/ 12 w 26"/>
                  <a:gd name="T13" fmla="*/ 16 h 18"/>
                  <a:gd name="T14" fmla="*/ 10 w 26"/>
                  <a:gd name="T15" fmla="*/ 5 h 18"/>
                  <a:gd name="T16" fmla="*/ 0 w 26"/>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0" y="0"/>
                    </a:moveTo>
                    <a:lnTo>
                      <a:pt x="11" y="1"/>
                    </a:lnTo>
                    <a:lnTo>
                      <a:pt x="13" y="3"/>
                    </a:lnTo>
                    <a:lnTo>
                      <a:pt x="13" y="8"/>
                    </a:lnTo>
                    <a:lnTo>
                      <a:pt x="14" y="14"/>
                    </a:lnTo>
                    <a:lnTo>
                      <a:pt x="25" y="17"/>
                    </a:lnTo>
                    <a:lnTo>
                      <a:pt x="12" y="16"/>
                    </a:lnTo>
                    <a:lnTo>
                      <a:pt x="10" y="5"/>
                    </a:lnTo>
                    <a:lnTo>
                      <a:pt x="0" y="0"/>
                    </a:lnTo>
                  </a:path>
                </a:pathLst>
              </a:custGeom>
              <a:solidFill>
                <a:srgbClr val="606060"/>
              </a:solidFill>
              <a:ln w="9525" cap="rnd">
                <a:noFill/>
                <a:round/>
                <a:headEnd/>
                <a:tailEnd/>
              </a:ln>
            </p:spPr>
            <p:txBody>
              <a:bodyPr/>
              <a:lstStyle/>
              <a:p>
                <a:endParaRPr lang="en-US"/>
              </a:p>
            </p:txBody>
          </p:sp>
          <p:sp>
            <p:nvSpPr>
              <p:cNvPr id="22" name="Freeform 51"/>
              <p:cNvSpPr>
                <a:spLocks/>
              </p:cNvSpPr>
              <p:nvPr/>
            </p:nvSpPr>
            <p:spPr bwMode="auto">
              <a:xfrm>
                <a:off x="5303" y="1361"/>
                <a:ext cx="80" cy="27"/>
              </a:xfrm>
              <a:custGeom>
                <a:avLst/>
                <a:gdLst>
                  <a:gd name="T0" fmla="*/ 0 w 80"/>
                  <a:gd name="T1" fmla="*/ 0 h 27"/>
                  <a:gd name="T2" fmla="*/ 19 w 80"/>
                  <a:gd name="T3" fmla="*/ 1 h 27"/>
                  <a:gd name="T4" fmla="*/ 40 w 80"/>
                  <a:gd name="T5" fmla="*/ 8 h 27"/>
                  <a:gd name="T6" fmla="*/ 56 w 80"/>
                  <a:gd name="T7" fmla="*/ 8 h 27"/>
                  <a:gd name="T8" fmla="*/ 68 w 80"/>
                  <a:gd name="T9" fmla="*/ 12 h 27"/>
                  <a:gd name="T10" fmla="*/ 73 w 80"/>
                  <a:gd name="T11" fmla="*/ 21 h 27"/>
                  <a:gd name="T12" fmla="*/ 79 w 80"/>
                  <a:gd name="T13" fmla="*/ 26 h 27"/>
                  <a:gd name="T14" fmla="*/ 73 w 80"/>
                  <a:gd name="T15" fmla="*/ 24 h 27"/>
                  <a:gd name="T16" fmla="*/ 68 w 80"/>
                  <a:gd name="T17" fmla="*/ 14 h 27"/>
                  <a:gd name="T18" fmla="*/ 50 w 80"/>
                  <a:gd name="T19" fmla="*/ 10 h 27"/>
                  <a:gd name="T20" fmla="*/ 40 w 80"/>
                  <a:gd name="T21" fmla="*/ 10 h 27"/>
                  <a:gd name="T22" fmla="*/ 32 w 80"/>
                  <a:gd name="T23" fmla="*/ 8 h 27"/>
                  <a:gd name="T24" fmla="*/ 19 w 80"/>
                  <a:gd name="T25" fmla="*/ 3 h 27"/>
                  <a:gd name="T26" fmla="*/ 0 w 80"/>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27"/>
                  <a:gd name="T44" fmla="*/ 80 w 80"/>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27">
                    <a:moveTo>
                      <a:pt x="0" y="0"/>
                    </a:moveTo>
                    <a:lnTo>
                      <a:pt x="19" y="1"/>
                    </a:lnTo>
                    <a:lnTo>
                      <a:pt x="40" y="8"/>
                    </a:lnTo>
                    <a:lnTo>
                      <a:pt x="56" y="8"/>
                    </a:lnTo>
                    <a:lnTo>
                      <a:pt x="68" y="12"/>
                    </a:lnTo>
                    <a:lnTo>
                      <a:pt x="73" y="21"/>
                    </a:lnTo>
                    <a:lnTo>
                      <a:pt x="79" y="26"/>
                    </a:lnTo>
                    <a:lnTo>
                      <a:pt x="73" y="24"/>
                    </a:lnTo>
                    <a:lnTo>
                      <a:pt x="68" y="14"/>
                    </a:lnTo>
                    <a:lnTo>
                      <a:pt x="50" y="10"/>
                    </a:lnTo>
                    <a:lnTo>
                      <a:pt x="40" y="10"/>
                    </a:lnTo>
                    <a:lnTo>
                      <a:pt x="32" y="8"/>
                    </a:lnTo>
                    <a:lnTo>
                      <a:pt x="19" y="3"/>
                    </a:lnTo>
                    <a:lnTo>
                      <a:pt x="0" y="0"/>
                    </a:lnTo>
                  </a:path>
                </a:pathLst>
              </a:custGeom>
              <a:solidFill>
                <a:srgbClr val="606060"/>
              </a:solidFill>
              <a:ln w="9525" cap="rnd">
                <a:noFill/>
                <a:round/>
                <a:headEnd/>
                <a:tailEnd/>
              </a:ln>
            </p:spPr>
            <p:txBody>
              <a:bodyPr/>
              <a:lstStyle/>
              <a:p>
                <a:endParaRPr lang="en-US"/>
              </a:p>
            </p:txBody>
          </p:sp>
          <p:sp>
            <p:nvSpPr>
              <p:cNvPr id="23" name="Freeform 52"/>
              <p:cNvSpPr>
                <a:spLocks/>
              </p:cNvSpPr>
              <p:nvPr/>
            </p:nvSpPr>
            <p:spPr bwMode="auto">
              <a:xfrm>
                <a:off x="5222" y="1021"/>
                <a:ext cx="71" cy="98"/>
              </a:xfrm>
              <a:custGeom>
                <a:avLst/>
                <a:gdLst>
                  <a:gd name="T0" fmla="*/ 46 w 71"/>
                  <a:gd name="T1" fmla="*/ 3 h 98"/>
                  <a:gd name="T2" fmla="*/ 53 w 71"/>
                  <a:gd name="T3" fmla="*/ 8 h 98"/>
                  <a:gd name="T4" fmla="*/ 56 w 71"/>
                  <a:gd name="T5" fmla="*/ 16 h 98"/>
                  <a:gd name="T6" fmla="*/ 59 w 71"/>
                  <a:gd name="T7" fmla="*/ 23 h 98"/>
                  <a:gd name="T8" fmla="*/ 61 w 71"/>
                  <a:gd name="T9" fmla="*/ 27 h 98"/>
                  <a:gd name="T10" fmla="*/ 61 w 71"/>
                  <a:gd name="T11" fmla="*/ 31 h 98"/>
                  <a:gd name="T12" fmla="*/ 60 w 71"/>
                  <a:gd name="T13" fmla="*/ 36 h 98"/>
                  <a:gd name="T14" fmla="*/ 63 w 71"/>
                  <a:gd name="T15" fmla="*/ 40 h 98"/>
                  <a:gd name="T16" fmla="*/ 67 w 71"/>
                  <a:gd name="T17" fmla="*/ 50 h 98"/>
                  <a:gd name="T18" fmla="*/ 70 w 71"/>
                  <a:gd name="T19" fmla="*/ 56 h 98"/>
                  <a:gd name="T20" fmla="*/ 70 w 71"/>
                  <a:gd name="T21" fmla="*/ 57 h 98"/>
                  <a:gd name="T22" fmla="*/ 69 w 71"/>
                  <a:gd name="T23" fmla="*/ 60 h 98"/>
                  <a:gd name="T24" fmla="*/ 67 w 71"/>
                  <a:gd name="T25" fmla="*/ 60 h 98"/>
                  <a:gd name="T26" fmla="*/ 64 w 71"/>
                  <a:gd name="T27" fmla="*/ 60 h 98"/>
                  <a:gd name="T28" fmla="*/ 63 w 71"/>
                  <a:gd name="T29" fmla="*/ 61 h 98"/>
                  <a:gd name="T30" fmla="*/ 63 w 71"/>
                  <a:gd name="T31" fmla="*/ 65 h 98"/>
                  <a:gd name="T32" fmla="*/ 63 w 71"/>
                  <a:gd name="T33" fmla="*/ 70 h 98"/>
                  <a:gd name="T34" fmla="*/ 62 w 71"/>
                  <a:gd name="T35" fmla="*/ 72 h 98"/>
                  <a:gd name="T36" fmla="*/ 63 w 71"/>
                  <a:gd name="T37" fmla="*/ 76 h 98"/>
                  <a:gd name="T38" fmla="*/ 60 w 71"/>
                  <a:gd name="T39" fmla="*/ 79 h 98"/>
                  <a:gd name="T40" fmla="*/ 59 w 71"/>
                  <a:gd name="T41" fmla="*/ 85 h 98"/>
                  <a:gd name="T42" fmla="*/ 57 w 71"/>
                  <a:gd name="T43" fmla="*/ 87 h 98"/>
                  <a:gd name="T44" fmla="*/ 54 w 71"/>
                  <a:gd name="T45" fmla="*/ 87 h 98"/>
                  <a:gd name="T46" fmla="*/ 49 w 71"/>
                  <a:gd name="T47" fmla="*/ 86 h 98"/>
                  <a:gd name="T48" fmla="*/ 44 w 71"/>
                  <a:gd name="T49" fmla="*/ 85 h 98"/>
                  <a:gd name="T50" fmla="*/ 45 w 71"/>
                  <a:gd name="T51" fmla="*/ 97 h 98"/>
                  <a:gd name="T52" fmla="*/ 7 w 71"/>
                  <a:gd name="T53" fmla="*/ 81 h 98"/>
                  <a:gd name="T54" fmla="*/ 11 w 71"/>
                  <a:gd name="T55" fmla="*/ 72 h 98"/>
                  <a:gd name="T56" fmla="*/ 9 w 71"/>
                  <a:gd name="T57" fmla="*/ 65 h 98"/>
                  <a:gd name="T58" fmla="*/ 0 w 71"/>
                  <a:gd name="T59" fmla="*/ 52 h 98"/>
                  <a:gd name="T60" fmla="*/ 0 w 71"/>
                  <a:gd name="T61" fmla="*/ 18 h 98"/>
                  <a:gd name="T62" fmla="*/ 7 w 71"/>
                  <a:gd name="T63" fmla="*/ 9 h 98"/>
                  <a:gd name="T64" fmla="*/ 15 w 71"/>
                  <a:gd name="T65" fmla="*/ 4 h 98"/>
                  <a:gd name="T66" fmla="*/ 24 w 71"/>
                  <a:gd name="T67" fmla="*/ 0 h 98"/>
                  <a:gd name="T68" fmla="*/ 36 w 71"/>
                  <a:gd name="T69" fmla="*/ 2 h 98"/>
                  <a:gd name="T70" fmla="*/ 46 w 71"/>
                  <a:gd name="T71" fmla="*/ 3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98"/>
                  <a:gd name="T110" fmla="*/ 71 w 71"/>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98">
                    <a:moveTo>
                      <a:pt x="46" y="3"/>
                    </a:moveTo>
                    <a:lnTo>
                      <a:pt x="53" y="8"/>
                    </a:lnTo>
                    <a:lnTo>
                      <a:pt x="56" y="16"/>
                    </a:lnTo>
                    <a:lnTo>
                      <a:pt x="59" y="23"/>
                    </a:lnTo>
                    <a:lnTo>
                      <a:pt x="61" y="27"/>
                    </a:lnTo>
                    <a:lnTo>
                      <a:pt x="61" y="31"/>
                    </a:lnTo>
                    <a:lnTo>
                      <a:pt x="60" y="36"/>
                    </a:lnTo>
                    <a:lnTo>
                      <a:pt x="63" y="40"/>
                    </a:lnTo>
                    <a:lnTo>
                      <a:pt x="67" y="50"/>
                    </a:lnTo>
                    <a:lnTo>
                      <a:pt x="70" y="56"/>
                    </a:lnTo>
                    <a:lnTo>
                      <a:pt x="70" y="57"/>
                    </a:lnTo>
                    <a:lnTo>
                      <a:pt x="69" y="60"/>
                    </a:lnTo>
                    <a:lnTo>
                      <a:pt x="67" y="60"/>
                    </a:lnTo>
                    <a:lnTo>
                      <a:pt x="64" y="60"/>
                    </a:lnTo>
                    <a:lnTo>
                      <a:pt x="63" y="61"/>
                    </a:lnTo>
                    <a:lnTo>
                      <a:pt x="63" y="65"/>
                    </a:lnTo>
                    <a:lnTo>
                      <a:pt x="63" y="70"/>
                    </a:lnTo>
                    <a:lnTo>
                      <a:pt x="62" y="72"/>
                    </a:lnTo>
                    <a:lnTo>
                      <a:pt x="63" y="76"/>
                    </a:lnTo>
                    <a:lnTo>
                      <a:pt x="60" y="79"/>
                    </a:lnTo>
                    <a:lnTo>
                      <a:pt x="59" y="85"/>
                    </a:lnTo>
                    <a:lnTo>
                      <a:pt x="57" y="87"/>
                    </a:lnTo>
                    <a:lnTo>
                      <a:pt x="54" y="87"/>
                    </a:lnTo>
                    <a:lnTo>
                      <a:pt x="49" y="86"/>
                    </a:lnTo>
                    <a:lnTo>
                      <a:pt x="44" y="85"/>
                    </a:lnTo>
                    <a:lnTo>
                      <a:pt x="45" y="97"/>
                    </a:lnTo>
                    <a:lnTo>
                      <a:pt x="7" y="81"/>
                    </a:lnTo>
                    <a:lnTo>
                      <a:pt x="11" y="72"/>
                    </a:lnTo>
                    <a:lnTo>
                      <a:pt x="9" y="65"/>
                    </a:lnTo>
                    <a:lnTo>
                      <a:pt x="0" y="52"/>
                    </a:lnTo>
                    <a:lnTo>
                      <a:pt x="0" y="18"/>
                    </a:lnTo>
                    <a:lnTo>
                      <a:pt x="7" y="9"/>
                    </a:lnTo>
                    <a:lnTo>
                      <a:pt x="15" y="4"/>
                    </a:lnTo>
                    <a:lnTo>
                      <a:pt x="24" y="0"/>
                    </a:lnTo>
                    <a:lnTo>
                      <a:pt x="36" y="2"/>
                    </a:lnTo>
                    <a:lnTo>
                      <a:pt x="46" y="3"/>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24" name="Freeform 53"/>
              <p:cNvSpPr>
                <a:spLocks/>
              </p:cNvSpPr>
              <p:nvPr/>
            </p:nvSpPr>
            <p:spPr bwMode="auto">
              <a:xfrm>
                <a:off x="5284" y="1079"/>
                <a:ext cx="17" cy="17"/>
              </a:xfrm>
              <a:custGeom>
                <a:avLst/>
                <a:gdLst>
                  <a:gd name="T0" fmla="*/ 16 w 17"/>
                  <a:gd name="T1" fmla="*/ 16 h 17"/>
                  <a:gd name="T2" fmla="*/ 12 w 17"/>
                  <a:gd name="T3" fmla="*/ 16 h 17"/>
                  <a:gd name="T4" fmla="*/ 3 w 17"/>
                  <a:gd name="T5" fmla="*/ 16 h 17"/>
                  <a:gd name="T6" fmla="*/ 0 w 17"/>
                  <a:gd name="T7" fmla="*/ 16 h 17"/>
                  <a:gd name="T8" fmla="*/ 0 w 17"/>
                  <a:gd name="T9" fmla="*/ 0 h 17"/>
                  <a:gd name="T10" fmla="*/ 3 w 17"/>
                  <a:gd name="T11" fmla="*/ 0 h 17"/>
                  <a:gd name="T12" fmla="*/ 16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12" y="16"/>
                    </a:lnTo>
                    <a:lnTo>
                      <a:pt x="3" y="16"/>
                    </a:lnTo>
                    <a:lnTo>
                      <a:pt x="0" y="16"/>
                    </a:lnTo>
                    <a:lnTo>
                      <a:pt x="0" y="0"/>
                    </a:lnTo>
                    <a:lnTo>
                      <a:pt x="3" y="0"/>
                    </a:lnTo>
                    <a:lnTo>
                      <a:pt x="16" y="16"/>
                    </a:lnTo>
                  </a:path>
                </a:pathLst>
              </a:custGeom>
              <a:solidFill>
                <a:srgbClr val="402000"/>
              </a:solidFill>
              <a:ln w="9525" cap="rnd">
                <a:noFill/>
                <a:round/>
                <a:headEnd/>
                <a:tailEnd/>
              </a:ln>
            </p:spPr>
            <p:txBody>
              <a:bodyPr/>
              <a:lstStyle/>
              <a:p>
                <a:endParaRPr lang="en-US"/>
              </a:p>
            </p:txBody>
          </p:sp>
          <p:sp>
            <p:nvSpPr>
              <p:cNvPr id="25" name="Freeform 54"/>
              <p:cNvSpPr>
                <a:spLocks/>
              </p:cNvSpPr>
              <p:nvPr/>
            </p:nvSpPr>
            <p:spPr bwMode="auto">
              <a:xfrm>
                <a:off x="5283" y="1075"/>
                <a:ext cx="17" cy="17"/>
              </a:xfrm>
              <a:custGeom>
                <a:avLst/>
                <a:gdLst>
                  <a:gd name="T0" fmla="*/ 16 w 17"/>
                  <a:gd name="T1" fmla="*/ 0 h 17"/>
                  <a:gd name="T2" fmla="*/ 8 w 17"/>
                  <a:gd name="T3" fmla="*/ 6 h 17"/>
                  <a:gd name="T4" fmla="*/ 8 w 17"/>
                  <a:gd name="T5" fmla="*/ 9 h 17"/>
                  <a:gd name="T6" fmla="*/ 0 w 17"/>
                  <a:gd name="T7" fmla="*/ 16 h 17"/>
                  <a:gd name="T8" fmla="*/ 0 w 17"/>
                  <a:gd name="T9" fmla="*/ 6 h 17"/>
                  <a:gd name="T10" fmla="*/ 0 w 17"/>
                  <a:gd name="T11" fmla="*/ 3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8" y="6"/>
                    </a:lnTo>
                    <a:lnTo>
                      <a:pt x="8" y="9"/>
                    </a:lnTo>
                    <a:lnTo>
                      <a:pt x="0" y="16"/>
                    </a:lnTo>
                    <a:lnTo>
                      <a:pt x="0" y="6"/>
                    </a:lnTo>
                    <a:lnTo>
                      <a:pt x="0" y="3"/>
                    </a:lnTo>
                    <a:lnTo>
                      <a:pt x="16" y="0"/>
                    </a:lnTo>
                  </a:path>
                </a:pathLst>
              </a:custGeom>
              <a:solidFill>
                <a:srgbClr val="402000"/>
              </a:solidFill>
              <a:ln w="9525" cap="rnd">
                <a:noFill/>
                <a:round/>
                <a:headEnd/>
                <a:tailEnd/>
              </a:ln>
            </p:spPr>
            <p:txBody>
              <a:bodyPr/>
              <a:lstStyle/>
              <a:p>
                <a:endParaRPr lang="en-US"/>
              </a:p>
            </p:txBody>
          </p:sp>
          <p:sp>
            <p:nvSpPr>
              <p:cNvPr id="26" name="Freeform 55"/>
              <p:cNvSpPr>
                <a:spLocks/>
              </p:cNvSpPr>
              <p:nvPr/>
            </p:nvSpPr>
            <p:spPr bwMode="auto">
              <a:xfrm>
                <a:off x="5280" y="1064"/>
                <a:ext cx="17" cy="17"/>
              </a:xfrm>
              <a:custGeom>
                <a:avLst/>
                <a:gdLst>
                  <a:gd name="T0" fmla="*/ 0 w 17"/>
                  <a:gd name="T1" fmla="*/ 0 h 17"/>
                  <a:gd name="T2" fmla="*/ 16 w 17"/>
                  <a:gd name="T3" fmla="*/ 10 h 17"/>
                  <a:gd name="T4" fmla="*/ 16 w 17"/>
                  <a:gd name="T5" fmla="*/ 16 h 17"/>
                  <a:gd name="T6" fmla="*/ 8 w 17"/>
                  <a:gd name="T7" fmla="*/ 1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0"/>
                    </a:lnTo>
                    <a:lnTo>
                      <a:pt x="16" y="16"/>
                    </a:lnTo>
                    <a:lnTo>
                      <a:pt x="8" y="12"/>
                    </a:lnTo>
                    <a:lnTo>
                      <a:pt x="0" y="0"/>
                    </a:lnTo>
                  </a:path>
                </a:pathLst>
              </a:custGeom>
              <a:solidFill>
                <a:srgbClr val="402000"/>
              </a:solidFill>
              <a:ln w="9525" cap="rnd">
                <a:noFill/>
                <a:round/>
                <a:headEnd/>
                <a:tailEnd/>
              </a:ln>
            </p:spPr>
            <p:txBody>
              <a:bodyPr/>
              <a:lstStyle/>
              <a:p>
                <a:endParaRPr lang="en-US"/>
              </a:p>
            </p:txBody>
          </p:sp>
          <p:sp>
            <p:nvSpPr>
              <p:cNvPr id="27" name="Freeform 56"/>
              <p:cNvSpPr>
                <a:spLocks/>
              </p:cNvSpPr>
              <p:nvPr/>
            </p:nvSpPr>
            <p:spPr bwMode="auto">
              <a:xfrm>
                <a:off x="5272" y="1057"/>
                <a:ext cx="17" cy="17"/>
              </a:xfrm>
              <a:custGeom>
                <a:avLst/>
                <a:gdLst>
                  <a:gd name="T0" fmla="*/ 16 w 17"/>
                  <a:gd name="T1" fmla="*/ 0 h 17"/>
                  <a:gd name="T2" fmla="*/ 13 w 17"/>
                  <a:gd name="T3" fmla="*/ 9 h 17"/>
                  <a:gd name="T4" fmla="*/ 13 w 17"/>
                  <a:gd name="T5" fmla="*/ 11 h 17"/>
                  <a:gd name="T6" fmla="*/ 13 w 17"/>
                  <a:gd name="T7" fmla="*/ 13 h 17"/>
                  <a:gd name="T8" fmla="*/ 14 w 17"/>
                  <a:gd name="T9" fmla="*/ 16 h 17"/>
                  <a:gd name="T10" fmla="*/ 11 w 17"/>
                  <a:gd name="T11" fmla="*/ 11 h 17"/>
                  <a:gd name="T12" fmla="*/ 8 w 17"/>
                  <a:gd name="T13" fmla="*/ 11 h 17"/>
                  <a:gd name="T14" fmla="*/ 5 w 17"/>
                  <a:gd name="T15" fmla="*/ 9 h 17"/>
                  <a:gd name="T16" fmla="*/ 0 w 17"/>
                  <a:gd name="T17" fmla="*/ 9 h 17"/>
                  <a:gd name="T18" fmla="*/ 5 w 17"/>
                  <a:gd name="T19" fmla="*/ 2 h 17"/>
                  <a:gd name="T20" fmla="*/ 16 w 1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6" y="0"/>
                    </a:moveTo>
                    <a:lnTo>
                      <a:pt x="13" y="9"/>
                    </a:lnTo>
                    <a:lnTo>
                      <a:pt x="13" y="11"/>
                    </a:lnTo>
                    <a:lnTo>
                      <a:pt x="13" y="13"/>
                    </a:lnTo>
                    <a:lnTo>
                      <a:pt x="14" y="16"/>
                    </a:lnTo>
                    <a:lnTo>
                      <a:pt x="11" y="11"/>
                    </a:lnTo>
                    <a:lnTo>
                      <a:pt x="8" y="11"/>
                    </a:lnTo>
                    <a:lnTo>
                      <a:pt x="5" y="9"/>
                    </a:lnTo>
                    <a:lnTo>
                      <a:pt x="0" y="9"/>
                    </a:lnTo>
                    <a:lnTo>
                      <a:pt x="5" y="2"/>
                    </a:lnTo>
                    <a:lnTo>
                      <a:pt x="16" y="0"/>
                    </a:lnTo>
                  </a:path>
                </a:pathLst>
              </a:custGeom>
              <a:solidFill>
                <a:srgbClr val="402000"/>
              </a:solidFill>
              <a:ln w="9525" cap="rnd">
                <a:noFill/>
                <a:round/>
                <a:headEnd/>
                <a:tailEnd/>
              </a:ln>
            </p:spPr>
            <p:txBody>
              <a:bodyPr/>
              <a:lstStyle/>
              <a:p>
                <a:endParaRPr lang="en-US"/>
              </a:p>
            </p:txBody>
          </p:sp>
          <p:sp>
            <p:nvSpPr>
              <p:cNvPr id="28" name="Freeform 57"/>
              <p:cNvSpPr>
                <a:spLocks/>
              </p:cNvSpPr>
              <p:nvPr/>
            </p:nvSpPr>
            <p:spPr bwMode="auto">
              <a:xfrm>
                <a:off x="5269" y="1048"/>
                <a:ext cx="17" cy="17"/>
              </a:xfrm>
              <a:custGeom>
                <a:avLst/>
                <a:gdLst>
                  <a:gd name="T0" fmla="*/ 16 w 17"/>
                  <a:gd name="T1" fmla="*/ 9 h 17"/>
                  <a:gd name="T2" fmla="*/ 15 w 17"/>
                  <a:gd name="T3" fmla="*/ 13 h 17"/>
                  <a:gd name="T4" fmla="*/ 13 w 17"/>
                  <a:gd name="T5" fmla="*/ 16 h 17"/>
                  <a:gd name="T6" fmla="*/ 10 w 17"/>
                  <a:gd name="T7" fmla="*/ 11 h 17"/>
                  <a:gd name="T8" fmla="*/ 8 w 17"/>
                  <a:gd name="T9" fmla="*/ 9 h 17"/>
                  <a:gd name="T10" fmla="*/ 1 w 17"/>
                  <a:gd name="T11" fmla="*/ 9 h 17"/>
                  <a:gd name="T12" fmla="*/ 0 w 17"/>
                  <a:gd name="T13" fmla="*/ 9 h 17"/>
                  <a:gd name="T14" fmla="*/ 3 w 17"/>
                  <a:gd name="T15" fmla="*/ 4 h 17"/>
                  <a:gd name="T16" fmla="*/ 6 w 17"/>
                  <a:gd name="T17" fmla="*/ 2 h 17"/>
                  <a:gd name="T18" fmla="*/ 6 w 17"/>
                  <a:gd name="T19" fmla="*/ 0 h 17"/>
                  <a:gd name="T20" fmla="*/ 8 w 17"/>
                  <a:gd name="T21" fmla="*/ 4 h 17"/>
                  <a:gd name="T22" fmla="*/ 8 w 17"/>
                  <a:gd name="T23" fmla="*/ 2 h 17"/>
                  <a:gd name="T24" fmla="*/ 10 w 17"/>
                  <a:gd name="T25" fmla="*/ 4 h 17"/>
                  <a:gd name="T26" fmla="*/ 13 w 17"/>
                  <a:gd name="T27" fmla="*/ 4 h 17"/>
                  <a:gd name="T28" fmla="*/ 16 w 17"/>
                  <a:gd name="T29" fmla="*/ 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9"/>
                    </a:moveTo>
                    <a:lnTo>
                      <a:pt x="15" y="13"/>
                    </a:lnTo>
                    <a:lnTo>
                      <a:pt x="13" y="16"/>
                    </a:lnTo>
                    <a:lnTo>
                      <a:pt x="10" y="11"/>
                    </a:lnTo>
                    <a:lnTo>
                      <a:pt x="8" y="9"/>
                    </a:lnTo>
                    <a:lnTo>
                      <a:pt x="1" y="9"/>
                    </a:lnTo>
                    <a:lnTo>
                      <a:pt x="0" y="9"/>
                    </a:lnTo>
                    <a:lnTo>
                      <a:pt x="3" y="4"/>
                    </a:lnTo>
                    <a:lnTo>
                      <a:pt x="6" y="2"/>
                    </a:lnTo>
                    <a:lnTo>
                      <a:pt x="6" y="0"/>
                    </a:lnTo>
                    <a:lnTo>
                      <a:pt x="8" y="4"/>
                    </a:lnTo>
                    <a:lnTo>
                      <a:pt x="8" y="2"/>
                    </a:lnTo>
                    <a:lnTo>
                      <a:pt x="10" y="4"/>
                    </a:lnTo>
                    <a:lnTo>
                      <a:pt x="13" y="4"/>
                    </a:lnTo>
                    <a:lnTo>
                      <a:pt x="16" y="9"/>
                    </a:lnTo>
                  </a:path>
                </a:pathLst>
              </a:custGeom>
              <a:solidFill>
                <a:srgbClr val="402000"/>
              </a:solidFill>
              <a:ln w="9525" cap="rnd">
                <a:noFill/>
                <a:round/>
                <a:headEnd/>
                <a:tailEnd/>
              </a:ln>
            </p:spPr>
            <p:txBody>
              <a:bodyPr/>
              <a:lstStyle/>
              <a:p>
                <a:endParaRPr lang="en-US"/>
              </a:p>
            </p:txBody>
          </p:sp>
          <p:sp>
            <p:nvSpPr>
              <p:cNvPr id="29" name="Freeform 58"/>
              <p:cNvSpPr>
                <a:spLocks/>
              </p:cNvSpPr>
              <p:nvPr/>
            </p:nvSpPr>
            <p:spPr bwMode="auto">
              <a:xfrm>
                <a:off x="5246" y="1056"/>
                <a:ext cx="17" cy="20"/>
              </a:xfrm>
              <a:custGeom>
                <a:avLst/>
                <a:gdLst>
                  <a:gd name="T0" fmla="*/ 16 w 17"/>
                  <a:gd name="T1" fmla="*/ 3 h 20"/>
                  <a:gd name="T2" fmla="*/ 10 w 17"/>
                  <a:gd name="T3" fmla="*/ 1 h 20"/>
                  <a:gd name="T4" fmla="*/ 5 w 17"/>
                  <a:gd name="T5" fmla="*/ 2 h 20"/>
                  <a:gd name="T6" fmla="*/ 2 w 17"/>
                  <a:gd name="T7" fmla="*/ 5 h 20"/>
                  <a:gd name="T8" fmla="*/ 1 w 17"/>
                  <a:gd name="T9" fmla="*/ 9 h 20"/>
                  <a:gd name="T10" fmla="*/ 2 w 17"/>
                  <a:gd name="T11" fmla="*/ 12 h 20"/>
                  <a:gd name="T12" fmla="*/ 4 w 17"/>
                  <a:gd name="T13" fmla="*/ 15 h 20"/>
                  <a:gd name="T14" fmla="*/ 7 w 17"/>
                  <a:gd name="T15" fmla="*/ 11 h 20"/>
                  <a:gd name="T16" fmla="*/ 10 w 17"/>
                  <a:gd name="T17" fmla="*/ 8 h 20"/>
                  <a:gd name="T18" fmla="*/ 14 w 17"/>
                  <a:gd name="T19" fmla="*/ 7 h 20"/>
                  <a:gd name="T20" fmla="*/ 10 w 17"/>
                  <a:gd name="T21" fmla="*/ 10 h 20"/>
                  <a:gd name="T22" fmla="*/ 5 w 17"/>
                  <a:gd name="T23" fmla="*/ 13 h 20"/>
                  <a:gd name="T24" fmla="*/ 5 w 17"/>
                  <a:gd name="T25" fmla="*/ 15 h 20"/>
                  <a:gd name="T26" fmla="*/ 7 w 17"/>
                  <a:gd name="T27" fmla="*/ 18 h 20"/>
                  <a:gd name="T28" fmla="*/ 10 w 17"/>
                  <a:gd name="T29" fmla="*/ 19 h 20"/>
                  <a:gd name="T30" fmla="*/ 4 w 17"/>
                  <a:gd name="T31" fmla="*/ 18 h 20"/>
                  <a:gd name="T32" fmla="*/ 0 w 17"/>
                  <a:gd name="T33" fmla="*/ 14 h 20"/>
                  <a:gd name="T34" fmla="*/ 0 w 17"/>
                  <a:gd name="T35" fmla="*/ 8 h 20"/>
                  <a:gd name="T36" fmla="*/ 0 w 17"/>
                  <a:gd name="T37" fmla="*/ 3 h 20"/>
                  <a:gd name="T38" fmla="*/ 4 w 17"/>
                  <a:gd name="T39" fmla="*/ 0 h 20"/>
                  <a:gd name="T40" fmla="*/ 8 w 17"/>
                  <a:gd name="T41" fmla="*/ 0 h 20"/>
                  <a:gd name="T42" fmla="*/ 13 w 17"/>
                  <a:gd name="T43" fmla="*/ 0 h 20"/>
                  <a:gd name="T44" fmla="*/ 16 w 17"/>
                  <a:gd name="T45" fmla="*/ 3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0"/>
                  <a:gd name="T71" fmla="*/ 17 w 17"/>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0">
                    <a:moveTo>
                      <a:pt x="16" y="3"/>
                    </a:moveTo>
                    <a:lnTo>
                      <a:pt x="10" y="1"/>
                    </a:lnTo>
                    <a:lnTo>
                      <a:pt x="5" y="2"/>
                    </a:lnTo>
                    <a:lnTo>
                      <a:pt x="2" y="5"/>
                    </a:lnTo>
                    <a:lnTo>
                      <a:pt x="1" y="9"/>
                    </a:lnTo>
                    <a:lnTo>
                      <a:pt x="2" y="12"/>
                    </a:lnTo>
                    <a:lnTo>
                      <a:pt x="4" y="15"/>
                    </a:lnTo>
                    <a:lnTo>
                      <a:pt x="7" y="11"/>
                    </a:lnTo>
                    <a:lnTo>
                      <a:pt x="10" y="8"/>
                    </a:lnTo>
                    <a:lnTo>
                      <a:pt x="14" y="7"/>
                    </a:lnTo>
                    <a:lnTo>
                      <a:pt x="10" y="10"/>
                    </a:lnTo>
                    <a:lnTo>
                      <a:pt x="5" y="13"/>
                    </a:lnTo>
                    <a:lnTo>
                      <a:pt x="5" y="15"/>
                    </a:lnTo>
                    <a:lnTo>
                      <a:pt x="7" y="18"/>
                    </a:lnTo>
                    <a:lnTo>
                      <a:pt x="10" y="19"/>
                    </a:lnTo>
                    <a:lnTo>
                      <a:pt x="4" y="18"/>
                    </a:lnTo>
                    <a:lnTo>
                      <a:pt x="0" y="14"/>
                    </a:lnTo>
                    <a:lnTo>
                      <a:pt x="0" y="8"/>
                    </a:lnTo>
                    <a:lnTo>
                      <a:pt x="0" y="3"/>
                    </a:lnTo>
                    <a:lnTo>
                      <a:pt x="4" y="0"/>
                    </a:lnTo>
                    <a:lnTo>
                      <a:pt x="8" y="0"/>
                    </a:lnTo>
                    <a:lnTo>
                      <a:pt x="13" y="0"/>
                    </a:lnTo>
                    <a:lnTo>
                      <a:pt x="16" y="3"/>
                    </a:lnTo>
                  </a:path>
                </a:pathLst>
              </a:custGeom>
              <a:solidFill>
                <a:srgbClr val="402000"/>
              </a:solidFill>
              <a:ln w="9525" cap="rnd">
                <a:noFill/>
                <a:round/>
                <a:headEnd/>
                <a:tailEnd/>
              </a:ln>
            </p:spPr>
            <p:txBody>
              <a:bodyPr/>
              <a:lstStyle/>
              <a:p>
                <a:endParaRPr lang="en-US"/>
              </a:p>
            </p:txBody>
          </p:sp>
          <p:sp>
            <p:nvSpPr>
              <p:cNvPr id="30" name="Freeform 59"/>
              <p:cNvSpPr>
                <a:spLocks/>
              </p:cNvSpPr>
              <p:nvPr/>
            </p:nvSpPr>
            <p:spPr bwMode="auto">
              <a:xfrm>
                <a:off x="5243" y="1052"/>
                <a:ext cx="17" cy="27"/>
              </a:xfrm>
              <a:custGeom>
                <a:avLst/>
                <a:gdLst>
                  <a:gd name="T0" fmla="*/ 16 w 17"/>
                  <a:gd name="T1" fmla="*/ 6 h 27"/>
                  <a:gd name="T2" fmla="*/ 13 w 17"/>
                  <a:gd name="T3" fmla="*/ 2 h 27"/>
                  <a:gd name="T4" fmla="*/ 9 w 17"/>
                  <a:gd name="T5" fmla="*/ 1 h 27"/>
                  <a:gd name="T6" fmla="*/ 4 w 17"/>
                  <a:gd name="T7" fmla="*/ 2 h 27"/>
                  <a:gd name="T8" fmla="*/ 2 w 17"/>
                  <a:gd name="T9" fmla="*/ 4 h 27"/>
                  <a:gd name="T10" fmla="*/ 1 w 17"/>
                  <a:gd name="T11" fmla="*/ 8 h 27"/>
                  <a:gd name="T12" fmla="*/ 1 w 17"/>
                  <a:gd name="T13" fmla="*/ 11 h 27"/>
                  <a:gd name="T14" fmla="*/ 2 w 17"/>
                  <a:gd name="T15" fmla="*/ 13 h 27"/>
                  <a:gd name="T16" fmla="*/ 2 w 17"/>
                  <a:gd name="T17" fmla="*/ 17 h 27"/>
                  <a:gd name="T18" fmla="*/ 2 w 17"/>
                  <a:gd name="T19" fmla="*/ 21 h 27"/>
                  <a:gd name="T20" fmla="*/ 6 w 17"/>
                  <a:gd name="T21" fmla="*/ 24 h 27"/>
                  <a:gd name="T22" fmla="*/ 8 w 17"/>
                  <a:gd name="T23" fmla="*/ 24 h 27"/>
                  <a:gd name="T24" fmla="*/ 10 w 17"/>
                  <a:gd name="T25" fmla="*/ 24 h 27"/>
                  <a:gd name="T26" fmla="*/ 10 w 17"/>
                  <a:gd name="T27" fmla="*/ 25 h 27"/>
                  <a:gd name="T28" fmla="*/ 8 w 17"/>
                  <a:gd name="T29" fmla="*/ 26 h 27"/>
                  <a:gd name="T30" fmla="*/ 6 w 17"/>
                  <a:gd name="T31" fmla="*/ 26 h 27"/>
                  <a:gd name="T32" fmla="*/ 3 w 17"/>
                  <a:gd name="T33" fmla="*/ 25 h 27"/>
                  <a:gd name="T34" fmla="*/ 1 w 17"/>
                  <a:gd name="T35" fmla="*/ 21 h 27"/>
                  <a:gd name="T36" fmla="*/ 0 w 17"/>
                  <a:gd name="T37" fmla="*/ 14 h 27"/>
                  <a:gd name="T38" fmla="*/ 0 w 17"/>
                  <a:gd name="T39" fmla="*/ 10 h 27"/>
                  <a:gd name="T40" fmla="*/ 0 w 17"/>
                  <a:gd name="T41" fmla="*/ 7 h 27"/>
                  <a:gd name="T42" fmla="*/ 1 w 17"/>
                  <a:gd name="T43" fmla="*/ 4 h 27"/>
                  <a:gd name="T44" fmla="*/ 3 w 17"/>
                  <a:gd name="T45" fmla="*/ 1 h 27"/>
                  <a:gd name="T46" fmla="*/ 7 w 17"/>
                  <a:gd name="T47" fmla="*/ 0 h 27"/>
                  <a:gd name="T48" fmla="*/ 13 w 17"/>
                  <a:gd name="T49" fmla="*/ 0 h 27"/>
                  <a:gd name="T50" fmla="*/ 15 w 17"/>
                  <a:gd name="T51" fmla="*/ 2 h 27"/>
                  <a:gd name="T52" fmla="*/ 16 w 17"/>
                  <a:gd name="T53" fmla="*/ 6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27"/>
                  <a:gd name="T83" fmla="*/ 17 w 17"/>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27">
                    <a:moveTo>
                      <a:pt x="16" y="6"/>
                    </a:moveTo>
                    <a:lnTo>
                      <a:pt x="13" y="2"/>
                    </a:lnTo>
                    <a:lnTo>
                      <a:pt x="9" y="1"/>
                    </a:lnTo>
                    <a:lnTo>
                      <a:pt x="4" y="2"/>
                    </a:lnTo>
                    <a:lnTo>
                      <a:pt x="2" y="4"/>
                    </a:lnTo>
                    <a:lnTo>
                      <a:pt x="1" y="8"/>
                    </a:lnTo>
                    <a:lnTo>
                      <a:pt x="1" y="11"/>
                    </a:lnTo>
                    <a:lnTo>
                      <a:pt x="2" y="13"/>
                    </a:lnTo>
                    <a:lnTo>
                      <a:pt x="2" y="17"/>
                    </a:lnTo>
                    <a:lnTo>
                      <a:pt x="2" y="21"/>
                    </a:lnTo>
                    <a:lnTo>
                      <a:pt x="6" y="24"/>
                    </a:lnTo>
                    <a:lnTo>
                      <a:pt x="8" y="24"/>
                    </a:lnTo>
                    <a:lnTo>
                      <a:pt x="10" y="24"/>
                    </a:lnTo>
                    <a:lnTo>
                      <a:pt x="10" y="25"/>
                    </a:lnTo>
                    <a:lnTo>
                      <a:pt x="8" y="26"/>
                    </a:lnTo>
                    <a:lnTo>
                      <a:pt x="6" y="26"/>
                    </a:lnTo>
                    <a:lnTo>
                      <a:pt x="3" y="25"/>
                    </a:lnTo>
                    <a:lnTo>
                      <a:pt x="1" y="21"/>
                    </a:lnTo>
                    <a:lnTo>
                      <a:pt x="0" y="14"/>
                    </a:lnTo>
                    <a:lnTo>
                      <a:pt x="0" y="10"/>
                    </a:lnTo>
                    <a:lnTo>
                      <a:pt x="0" y="7"/>
                    </a:lnTo>
                    <a:lnTo>
                      <a:pt x="1" y="4"/>
                    </a:lnTo>
                    <a:lnTo>
                      <a:pt x="3" y="1"/>
                    </a:lnTo>
                    <a:lnTo>
                      <a:pt x="7" y="0"/>
                    </a:lnTo>
                    <a:lnTo>
                      <a:pt x="13" y="0"/>
                    </a:lnTo>
                    <a:lnTo>
                      <a:pt x="15" y="2"/>
                    </a:lnTo>
                    <a:lnTo>
                      <a:pt x="16" y="6"/>
                    </a:lnTo>
                  </a:path>
                </a:pathLst>
              </a:custGeom>
              <a:solidFill>
                <a:srgbClr val="402000"/>
              </a:solidFill>
              <a:ln w="9525" cap="rnd">
                <a:noFill/>
                <a:round/>
                <a:headEnd/>
                <a:tailEnd/>
              </a:ln>
            </p:spPr>
            <p:txBody>
              <a:bodyPr/>
              <a:lstStyle/>
              <a:p>
                <a:endParaRPr lang="en-US"/>
              </a:p>
            </p:txBody>
          </p:sp>
          <p:sp>
            <p:nvSpPr>
              <p:cNvPr id="31" name="Freeform 60"/>
              <p:cNvSpPr>
                <a:spLocks/>
              </p:cNvSpPr>
              <p:nvPr/>
            </p:nvSpPr>
            <p:spPr bwMode="auto">
              <a:xfrm>
                <a:off x="5251" y="1080"/>
                <a:ext cx="17" cy="23"/>
              </a:xfrm>
              <a:custGeom>
                <a:avLst/>
                <a:gdLst>
                  <a:gd name="T0" fmla="*/ 0 w 17"/>
                  <a:gd name="T1" fmla="*/ 0 h 23"/>
                  <a:gd name="T2" fmla="*/ 2 w 17"/>
                  <a:gd name="T3" fmla="*/ 4 h 23"/>
                  <a:gd name="T4" fmla="*/ 5 w 17"/>
                  <a:gd name="T5" fmla="*/ 9 h 23"/>
                  <a:gd name="T6" fmla="*/ 8 w 17"/>
                  <a:gd name="T7" fmla="*/ 13 h 23"/>
                  <a:gd name="T8" fmla="*/ 13 w 17"/>
                  <a:gd name="T9" fmla="*/ 19 h 23"/>
                  <a:gd name="T10" fmla="*/ 16 w 17"/>
                  <a:gd name="T11" fmla="*/ 22 h 23"/>
                  <a:gd name="T12" fmla="*/ 10 w 17"/>
                  <a:gd name="T13" fmla="*/ 19 h 23"/>
                  <a:gd name="T14" fmla="*/ 6 w 17"/>
                  <a:gd name="T15" fmla="*/ 13 h 23"/>
                  <a:gd name="T16" fmla="*/ 2 w 17"/>
                  <a:gd name="T17" fmla="*/ 8 h 23"/>
                  <a:gd name="T18" fmla="*/ 0 w 1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3"/>
                  <a:gd name="T32" fmla="*/ 17 w 1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3">
                    <a:moveTo>
                      <a:pt x="0" y="0"/>
                    </a:moveTo>
                    <a:lnTo>
                      <a:pt x="2" y="4"/>
                    </a:lnTo>
                    <a:lnTo>
                      <a:pt x="5" y="9"/>
                    </a:lnTo>
                    <a:lnTo>
                      <a:pt x="8" y="13"/>
                    </a:lnTo>
                    <a:lnTo>
                      <a:pt x="13" y="19"/>
                    </a:lnTo>
                    <a:lnTo>
                      <a:pt x="16" y="22"/>
                    </a:lnTo>
                    <a:lnTo>
                      <a:pt x="10" y="19"/>
                    </a:lnTo>
                    <a:lnTo>
                      <a:pt x="6" y="13"/>
                    </a:lnTo>
                    <a:lnTo>
                      <a:pt x="2" y="8"/>
                    </a:lnTo>
                    <a:lnTo>
                      <a:pt x="0" y="0"/>
                    </a:lnTo>
                  </a:path>
                </a:pathLst>
              </a:custGeom>
              <a:solidFill>
                <a:srgbClr val="402000"/>
              </a:solidFill>
              <a:ln w="9525" cap="rnd">
                <a:noFill/>
                <a:round/>
                <a:headEnd/>
                <a:tailEnd/>
              </a:ln>
            </p:spPr>
            <p:txBody>
              <a:bodyPr/>
              <a:lstStyle/>
              <a:p>
                <a:endParaRPr lang="en-US"/>
              </a:p>
            </p:txBody>
          </p:sp>
          <p:sp>
            <p:nvSpPr>
              <p:cNvPr id="32" name="Freeform 61"/>
              <p:cNvSpPr>
                <a:spLocks/>
              </p:cNvSpPr>
              <p:nvPr/>
            </p:nvSpPr>
            <p:spPr bwMode="auto">
              <a:xfrm>
                <a:off x="5217" y="1008"/>
                <a:ext cx="64" cy="80"/>
              </a:xfrm>
              <a:custGeom>
                <a:avLst/>
                <a:gdLst>
                  <a:gd name="T0" fmla="*/ 58 w 64"/>
                  <a:gd name="T1" fmla="*/ 22 h 80"/>
                  <a:gd name="T2" fmla="*/ 48 w 64"/>
                  <a:gd name="T3" fmla="*/ 20 h 80"/>
                  <a:gd name="T4" fmla="*/ 42 w 64"/>
                  <a:gd name="T5" fmla="*/ 22 h 80"/>
                  <a:gd name="T6" fmla="*/ 38 w 64"/>
                  <a:gd name="T7" fmla="*/ 27 h 80"/>
                  <a:gd name="T8" fmla="*/ 40 w 64"/>
                  <a:gd name="T9" fmla="*/ 34 h 80"/>
                  <a:gd name="T10" fmla="*/ 43 w 64"/>
                  <a:gd name="T11" fmla="*/ 37 h 80"/>
                  <a:gd name="T12" fmla="*/ 44 w 64"/>
                  <a:gd name="T13" fmla="*/ 43 h 80"/>
                  <a:gd name="T14" fmla="*/ 42 w 64"/>
                  <a:gd name="T15" fmla="*/ 47 h 80"/>
                  <a:gd name="T16" fmla="*/ 44 w 64"/>
                  <a:gd name="T17" fmla="*/ 53 h 80"/>
                  <a:gd name="T18" fmla="*/ 40 w 64"/>
                  <a:gd name="T19" fmla="*/ 53 h 80"/>
                  <a:gd name="T20" fmla="*/ 39 w 64"/>
                  <a:gd name="T21" fmla="*/ 46 h 80"/>
                  <a:gd name="T22" fmla="*/ 36 w 64"/>
                  <a:gd name="T23" fmla="*/ 43 h 80"/>
                  <a:gd name="T24" fmla="*/ 31 w 64"/>
                  <a:gd name="T25" fmla="*/ 43 h 80"/>
                  <a:gd name="T26" fmla="*/ 27 w 64"/>
                  <a:gd name="T27" fmla="*/ 45 h 80"/>
                  <a:gd name="T28" fmla="*/ 26 w 64"/>
                  <a:gd name="T29" fmla="*/ 49 h 80"/>
                  <a:gd name="T30" fmla="*/ 25 w 64"/>
                  <a:gd name="T31" fmla="*/ 56 h 80"/>
                  <a:gd name="T32" fmla="*/ 26 w 64"/>
                  <a:gd name="T33" fmla="*/ 60 h 80"/>
                  <a:gd name="T34" fmla="*/ 26 w 64"/>
                  <a:gd name="T35" fmla="*/ 64 h 80"/>
                  <a:gd name="T36" fmla="*/ 25 w 64"/>
                  <a:gd name="T37" fmla="*/ 68 h 80"/>
                  <a:gd name="T38" fmla="*/ 22 w 64"/>
                  <a:gd name="T39" fmla="*/ 72 h 80"/>
                  <a:gd name="T40" fmla="*/ 20 w 64"/>
                  <a:gd name="T41" fmla="*/ 75 h 80"/>
                  <a:gd name="T42" fmla="*/ 15 w 64"/>
                  <a:gd name="T43" fmla="*/ 79 h 80"/>
                  <a:gd name="T44" fmla="*/ 4 w 64"/>
                  <a:gd name="T45" fmla="*/ 65 h 80"/>
                  <a:gd name="T46" fmla="*/ 2 w 64"/>
                  <a:gd name="T47" fmla="*/ 55 h 80"/>
                  <a:gd name="T48" fmla="*/ 0 w 64"/>
                  <a:gd name="T49" fmla="*/ 37 h 80"/>
                  <a:gd name="T50" fmla="*/ 0 w 64"/>
                  <a:gd name="T51" fmla="*/ 25 h 80"/>
                  <a:gd name="T52" fmla="*/ 1 w 64"/>
                  <a:gd name="T53" fmla="*/ 13 h 80"/>
                  <a:gd name="T54" fmla="*/ 4 w 64"/>
                  <a:gd name="T55" fmla="*/ 7 h 80"/>
                  <a:gd name="T56" fmla="*/ 10 w 64"/>
                  <a:gd name="T57" fmla="*/ 2 h 80"/>
                  <a:gd name="T58" fmla="*/ 15 w 64"/>
                  <a:gd name="T59" fmla="*/ 0 h 80"/>
                  <a:gd name="T60" fmla="*/ 27 w 64"/>
                  <a:gd name="T61" fmla="*/ 0 h 80"/>
                  <a:gd name="T62" fmla="*/ 37 w 64"/>
                  <a:gd name="T63" fmla="*/ 0 h 80"/>
                  <a:gd name="T64" fmla="*/ 50 w 64"/>
                  <a:gd name="T65" fmla="*/ 3 h 80"/>
                  <a:gd name="T66" fmla="*/ 56 w 64"/>
                  <a:gd name="T67" fmla="*/ 7 h 80"/>
                  <a:gd name="T68" fmla="*/ 59 w 64"/>
                  <a:gd name="T69" fmla="*/ 11 h 80"/>
                  <a:gd name="T70" fmla="*/ 63 w 64"/>
                  <a:gd name="T71" fmla="*/ 16 h 80"/>
                  <a:gd name="T72" fmla="*/ 62 w 64"/>
                  <a:gd name="T73" fmla="*/ 19 h 80"/>
                  <a:gd name="T74" fmla="*/ 58 w 64"/>
                  <a:gd name="T75" fmla="*/ 22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
                  <a:gd name="T115" fmla="*/ 0 h 80"/>
                  <a:gd name="T116" fmla="*/ 64 w 64"/>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 h="80">
                    <a:moveTo>
                      <a:pt x="58" y="22"/>
                    </a:moveTo>
                    <a:lnTo>
                      <a:pt x="48" y="20"/>
                    </a:lnTo>
                    <a:lnTo>
                      <a:pt x="42" y="22"/>
                    </a:lnTo>
                    <a:lnTo>
                      <a:pt x="38" y="27"/>
                    </a:lnTo>
                    <a:lnTo>
                      <a:pt x="40" y="34"/>
                    </a:lnTo>
                    <a:lnTo>
                      <a:pt x="43" y="37"/>
                    </a:lnTo>
                    <a:lnTo>
                      <a:pt x="44" y="43"/>
                    </a:lnTo>
                    <a:lnTo>
                      <a:pt x="42" y="47"/>
                    </a:lnTo>
                    <a:lnTo>
                      <a:pt x="44" y="53"/>
                    </a:lnTo>
                    <a:lnTo>
                      <a:pt x="40" y="53"/>
                    </a:lnTo>
                    <a:lnTo>
                      <a:pt x="39" y="46"/>
                    </a:lnTo>
                    <a:lnTo>
                      <a:pt x="36" y="43"/>
                    </a:lnTo>
                    <a:lnTo>
                      <a:pt x="31" y="43"/>
                    </a:lnTo>
                    <a:lnTo>
                      <a:pt x="27" y="45"/>
                    </a:lnTo>
                    <a:lnTo>
                      <a:pt x="26" y="49"/>
                    </a:lnTo>
                    <a:lnTo>
                      <a:pt x="25" y="56"/>
                    </a:lnTo>
                    <a:lnTo>
                      <a:pt x="26" y="60"/>
                    </a:lnTo>
                    <a:lnTo>
                      <a:pt x="26" y="64"/>
                    </a:lnTo>
                    <a:lnTo>
                      <a:pt x="25" y="68"/>
                    </a:lnTo>
                    <a:lnTo>
                      <a:pt x="22" y="72"/>
                    </a:lnTo>
                    <a:lnTo>
                      <a:pt x="20" y="75"/>
                    </a:lnTo>
                    <a:lnTo>
                      <a:pt x="15" y="79"/>
                    </a:lnTo>
                    <a:lnTo>
                      <a:pt x="4" y="65"/>
                    </a:lnTo>
                    <a:lnTo>
                      <a:pt x="2" y="55"/>
                    </a:lnTo>
                    <a:lnTo>
                      <a:pt x="0" y="37"/>
                    </a:lnTo>
                    <a:lnTo>
                      <a:pt x="0" y="25"/>
                    </a:lnTo>
                    <a:lnTo>
                      <a:pt x="1" y="13"/>
                    </a:lnTo>
                    <a:lnTo>
                      <a:pt x="4" y="7"/>
                    </a:lnTo>
                    <a:lnTo>
                      <a:pt x="10" y="2"/>
                    </a:lnTo>
                    <a:lnTo>
                      <a:pt x="15" y="0"/>
                    </a:lnTo>
                    <a:lnTo>
                      <a:pt x="27" y="0"/>
                    </a:lnTo>
                    <a:lnTo>
                      <a:pt x="37" y="0"/>
                    </a:lnTo>
                    <a:lnTo>
                      <a:pt x="50" y="3"/>
                    </a:lnTo>
                    <a:lnTo>
                      <a:pt x="56" y="7"/>
                    </a:lnTo>
                    <a:lnTo>
                      <a:pt x="59" y="11"/>
                    </a:lnTo>
                    <a:lnTo>
                      <a:pt x="63" y="16"/>
                    </a:lnTo>
                    <a:lnTo>
                      <a:pt x="62" y="19"/>
                    </a:lnTo>
                    <a:lnTo>
                      <a:pt x="58" y="22"/>
                    </a:lnTo>
                  </a:path>
                </a:pathLst>
              </a:custGeom>
              <a:solidFill>
                <a:srgbClr val="603000"/>
              </a:solidFill>
              <a:ln w="9525" cap="rnd">
                <a:noFill/>
                <a:round/>
                <a:headEnd/>
                <a:tailEnd/>
              </a:ln>
            </p:spPr>
            <p:txBody>
              <a:bodyPr/>
              <a:lstStyle/>
              <a:p>
                <a:endParaRPr lang="en-US"/>
              </a:p>
            </p:txBody>
          </p:sp>
          <p:sp>
            <p:nvSpPr>
              <p:cNvPr id="33" name="Freeform 62"/>
              <p:cNvSpPr>
                <a:spLocks/>
              </p:cNvSpPr>
              <p:nvPr/>
            </p:nvSpPr>
            <p:spPr bwMode="auto">
              <a:xfrm>
                <a:off x="5218" y="1009"/>
                <a:ext cx="60" cy="77"/>
              </a:xfrm>
              <a:custGeom>
                <a:avLst/>
                <a:gdLst>
                  <a:gd name="T0" fmla="*/ 56 w 60"/>
                  <a:gd name="T1" fmla="*/ 11 h 77"/>
                  <a:gd name="T2" fmla="*/ 57 w 60"/>
                  <a:gd name="T3" fmla="*/ 18 h 77"/>
                  <a:gd name="T4" fmla="*/ 44 w 60"/>
                  <a:gd name="T5" fmla="*/ 19 h 77"/>
                  <a:gd name="T6" fmla="*/ 32 w 60"/>
                  <a:gd name="T7" fmla="*/ 15 h 77"/>
                  <a:gd name="T8" fmla="*/ 37 w 60"/>
                  <a:gd name="T9" fmla="*/ 17 h 77"/>
                  <a:gd name="T10" fmla="*/ 39 w 60"/>
                  <a:gd name="T11" fmla="*/ 19 h 77"/>
                  <a:gd name="T12" fmla="*/ 33 w 60"/>
                  <a:gd name="T13" fmla="*/ 19 h 77"/>
                  <a:gd name="T14" fmla="*/ 32 w 60"/>
                  <a:gd name="T15" fmla="*/ 20 h 77"/>
                  <a:gd name="T16" fmla="*/ 35 w 60"/>
                  <a:gd name="T17" fmla="*/ 26 h 77"/>
                  <a:gd name="T18" fmla="*/ 34 w 60"/>
                  <a:gd name="T19" fmla="*/ 26 h 77"/>
                  <a:gd name="T20" fmla="*/ 37 w 60"/>
                  <a:gd name="T21" fmla="*/ 33 h 77"/>
                  <a:gd name="T22" fmla="*/ 26 w 60"/>
                  <a:gd name="T23" fmla="*/ 30 h 77"/>
                  <a:gd name="T24" fmla="*/ 41 w 60"/>
                  <a:gd name="T25" fmla="*/ 37 h 77"/>
                  <a:gd name="T26" fmla="*/ 32 w 60"/>
                  <a:gd name="T27" fmla="*/ 35 h 77"/>
                  <a:gd name="T28" fmla="*/ 40 w 60"/>
                  <a:gd name="T29" fmla="*/ 40 h 77"/>
                  <a:gd name="T30" fmla="*/ 37 w 60"/>
                  <a:gd name="T31" fmla="*/ 42 h 77"/>
                  <a:gd name="T32" fmla="*/ 26 w 60"/>
                  <a:gd name="T33" fmla="*/ 41 h 77"/>
                  <a:gd name="T34" fmla="*/ 17 w 60"/>
                  <a:gd name="T35" fmla="*/ 41 h 77"/>
                  <a:gd name="T36" fmla="*/ 18 w 60"/>
                  <a:gd name="T37" fmla="*/ 45 h 77"/>
                  <a:gd name="T38" fmla="*/ 16 w 60"/>
                  <a:gd name="T39" fmla="*/ 46 h 77"/>
                  <a:gd name="T40" fmla="*/ 23 w 60"/>
                  <a:gd name="T41" fmla="*/ 53 h 77"/>
                  <a:gd name="T42" fmla="*/ 17 w 60"/>
                  <a:gd name="T43" fmla="*/ 52 h 77"/>
                  <a:gd name="T44" fmla="*/ 23 w 60"/>
                  <a:gd name="T45" fmla="*/ 60 h 77"/>
                  <a:gd name="T46" fmla="*/ 19 w 60"/>
                  <a:gd name="T47" fmla="*/ 60 h 77"/>
                  <a:gd name="T48" fmla="*/ 20 w 60"/>
                  <a:gd name="T49" fmla="*/ 69 h 77"/>
                  <a:gd name="T50" fmla="*/ 13 w 60"/>
                  <a:gd name="T51" fmla="*/ 56 h 77"/>
                  <a:gd name="T52" fmla="*/ 20 w 60"/>
                  <a:gd name="T53" fmla="*/ 71 h 77"/>
                  <a:gd name="T54" fmla="*/ 11 w 60"/>
                  <a:gd name="T55" fmla="*/ 65 h 77"/>
                  <a:gd name="T56" fmla="*/ 13 w 60"/>
                  <a:gd name="T57" fmla="*/ 71 h 77"/>
                  <a:gd name="T58" fmla="*/ 8 w 60"/>
                  <a:gd name="T59" fmla="*/ 71 h 77"/>
                  <a:gd name="T60" fmla="*/ 1 w 60"/>
                  <a:gd name="T61" fmla="*/ 45 h 77"/>
                  <a:gd name="T62" fmla="*/ 5 w 60"/>
                  <a:gd name="T63" fmla="*/ 30 h 77"/>
                  <a:gd name="T64" fmla="*/ 11 w 60"/>
                  <a:gd name="T65" fmla="*/ 31 h 77"/>
                  <a:gd name="T66" fmla="*/ 0 w 60"/>
                  <a:gd name="T67" fmla="*/ 26 h 77"/>
                  <a:gd name="T68" fmla="*/ 8 w 60"/>
                  <a:gd name="T69" fmla="*/ 16 h 77"/>
                  <a:gd name="T70" fmla="*/ 13 w 60"/>
                  <a:gd name="T71" fmla="*/ 16 h 77"/>
                  <a:gd name="T72" fmla="*/ 2 w 60"/>
                  <a:gd name="T73" fmla="*/ 8 h 77"/>
                  <a:gd name="T74" fmla="*/ 14 w 60"/>
                  <a:gd name="T75" fmla="*/ 4 h 77"/>
                  <a:gd name="T76" fmla="*/ 11 w 60"/>
                  <a:gd name="T77" fmla="*/ 2 h 77"/>
                  <a:gd name="T78" fmla="*/ 26 w 60"/>
                  <a:gd name="T79" fmla="*/ 1 h 77"/>
                  <a:gd name="T80" fmla="*/ 31 w 60"/>
                  <a:gd name="T81" fmla="*/ 3 h 77"/>
                  <a:gd name="T82" fmla="*/ 32 w 60"/>
                  <a:gd name="T83" fmla="*/ 0 h 77"/>
                  <a:gd name="T84" fmla="*/ 43 w 60"/>
                  <a:gd name="T85" fmla="*/ 6 h 77"/>
                  <a:gd name="T86" fmla="*/ 41 w 60"/>
                  <a:gd name="T87" fmla="*/ 2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0"/>
                  <a:gd name="T133" fmla="*/ 0 h 77"/>
                  <a:gd name="T134" fmla="*/ 60 w 60"/>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0" h="77">
                    <a:moveTo>
                      <a:pt x="49" y="4"/>
                    </a:moveTo>
                    <a:lnTo>
                      <a:pt x="54" y="7"/>
                    </a:lnTo>
                    <a:lnTo>
                      <a:pt x="56" y="11"/>
                    </a:lnTo>
                    <a:lnTo>
                      <a:pt x="58" y="14"/>
                    </a:lnTo>
                    <a:lnTo>
                      <a:pt x="59" y="16"/>
                    </a:lnTo>
                    <a:lnTo>
                      <a:pt x="57" y="18"/>
                    </a:lnTo>
                    <a:lnTo>
                      <a:pt x="55" y="19"/>
                    </a:lnTo>
                    <a:lnTo>
                      <a:pt x="48" y="19"/>
                    </a:lnTo>
                    <a:lnTo>
                      <a:pt x="44" y="19"/>
                    </a:lnTo>
                    <a:lnTo>
                      <a:pt x="41" y="16"/>
                    </a:lnTo>
                    <a:lnTo>
                      <a:pt x="36" y="15"/>
                    </a:lnTo>
                    <a:lnTo>
                      <a:pt x="32" y="15"/>
                    </a:lnTo>
                    <a:lnTo>
                      <a:pt x="27" y="15"/>
                    </a:lnTo>
                    <a:lnTo>
                      <a:pt x="34" y="16"/>
                    </a:lnTo>
                    <a:lnTo>
                      <a:pt x="37" y="17"/>
                    </a:lnTo>
                    <a:lnTo>
                      <a:pt x="40" y="19"/>
                    </a:lnTo>
                    <a:lnTo>
                      <a:pt x="41" y="19"/>
                    </a:lnTo>
                    <a:lnTo>
                      <a:pt x="39" y="19"/>
                    </a:lnTo>
                    <a:lnTo>
                      <a:pt x="37" y="22"/>
                    </a:lnTo>
                    <a:lnTo>
                      <a:pt x="35" y="19"/>
                    </a:lnTo>
                    <a:lnTo>
                      <a:pt x="33" y="19"/>
                    </a:lnTo>
                    <a:lnTo>
                      <a:pt x="28" y="19"/>
                    </a:lnTo>
                    <a:lnTo>
                      <a:pt x="27" y="19"/>
                    </a:lnTo>
                    <a:lnTo>
                      <a:pt x="32" y="20"/>
                    </a:lnTo>
                    <a:lnTo>
                      <a:pt x="34" y="22"/>
                    </a:lnTo>
                    <a:lnTo>
                      <a:pt x="37" y="23"/>
                    </a:lnTo>
                    <a:lnTo>
                      <a:pt x="35" y="26"/>
                    </a:lnTo>
                    <a:lnTo>
                      <a:pt x="32" y="24"/>
                    </a:lnTo>
                    <a:lnTo>
                      <a:pt x="28" y="23"/>
                    </a:lnTo>
                    <a:lnTo>
                      <a:pt x="34" y="26"/>
                    </a:lnTo>
                    <a:lnTo>
                      <a:pt x="36" y="28"/>
                    </a:lnTo>
                    <a:lnTo>
                      <a:pt x="37" y="31"/>
                    </a:lnTo>
                    <a:lnTo>
                      <a:pt x="37" y="33"/>
                    </a:lnTo>
                    <a:lnTo>
                      <a:pt x="34" y="31"/>
                    </a:lnTo>
                    <a:lnTo>
                      <a:pt x="31" y="30"/>
                    </a:lnTo>
                    <a:lnTo>
                      <a:pt x="26" y="30"/>
                    </a:lnTo>
                    <a:lnTo>
                      <a:pt x="33" y="33"/>
                    </a:lnTo>
                    <a:lnTo>
                      <a:pt x="38" y="34"/>
                    </a:lnTo>
                    <a:lnTo>
                      <a:pt x="41" y="37"/>
                    </a:lnTo>
                    <a:lnTo>
                      <a:pt x="41" y="39"/>
                    </a:lnTo>
                    <a:lnTo>
                      <a:pt x="37" y="38"/>
                    </a:lnTo>
                    <a:lnTo>
                      <a:pt x="32" y="35"/>
                    </a:lnTo>
                    <a:lnTo>
                      <a:pt x="30" y="35"/>
                    </a:lnTo>
                    <a:lnTo>
                      <a:pt x="36" y="38"/>
                    </a:lnTo>
                    <a:lnTo>
                      <a:pt x="40" y="40"/>
                    </a:lnTo>
                    <a:lnTo>
                      <a:pt x="41" y="41"/>
                    </a:lnTo>
                    <a:lnTo>
                      <a:pt x="41" y="44"/>
                    </a:lnTo>
                    <a:lnTo>
                      <a:pt x="37" y="42"/>
                    </a:lnTo>
                    <a:lnTo>
                      <a:pt x="34" y="41"/>
                    </a:lnTo>
                    <a:lnTo>
                      <a:pt x="28" y="40"/>
                    </a:lnTo>
                    <a:lnTo>
                      <a:pt x="26" y="41"/>
                    </a:lnTo>
                    <a:lnTo>
                      <a:pt x="20" y="41"/>
                    </a:lnTo>
                    <a:lnTo>
                      <a:pt x="13" y="40"/>
                    </a:lnTo>
                    <a:lnTo>
                      <a:pt x="17" y="41"/>
                    </a:lnTo>
                    <a:lnTo>
                      <a:pt x="24" y="43"/>
                    </a:lnTo>
                    <a:lnTo>
                      <a:pt x="23" y="46"/>
                    </a:lnTo>
                    <a:lnTo>
                      <a:pt x="18" y="45"/>
                    </a:lnTo>
                    <a:lnTo>
                      <a:pt x="13" y="42"/>
                    </a:lnTo>
                    <a:lnTo>
                      <a:pt x="10" y="41"/>
                    </a:lnTo>
                    <a:lnTo>
                      <a:pt x="16" y="46"/>
                    </a:lnTo>
                    <a:lnTo>
                      <a:pt x="20" y="48"/>
                    </a:lnTo>
                    <a:lnTo>
                      <a:pt x="23" y="49"/>
                    </a:lnTo>
                    <a:lnTo>
                      <a:pt x="23" y="53"/>
                    </a:lnTo>
                    <a:lnTo>
                      <a:pt x="18" y="51"/>
                    </a:lnTo>
                    <a:lnTo>
                      <a:pt x="15" y="50"/>
                    </a:lnTo>
                    <a:lnTo>
                      <a:pt x="17" y="52"/>
                    </a:lnTo>
                    <a:lnTo>
                      <a:pt x="21" y="53"/>
                    </a:lnTo>
                    <a:lnTo>
                      <a:pt x="23" y="53"/>
                    </a:lnTo>
                    <a:lnTo>
                      <a:pt x="23" y="60"/>
                    </a:lnTo>
                    <a:lnTo>
                      <a:pt x="18" y="58"/>
                    </a:lnTo>
                    <a:lnTo>
                      <a:pt x="15" y="57"/>
                    </a:lnTo>
                    <a:lnTo>
                      <a:pt x="19" y="60"/>
                    </a:lnTo>
                    <a:lnTo>
                      <a:pt x="24" y="63"/>
                    </a:lnTo>
                    <a:lnTo>
                      <a:pt x="23" y="65"/>
                    </a:lnTo>
                    <a:lnTo>
                      <a:pt x="20" y="69"/>
                    </a:lnTo>
                    <a:lnTo>
                      <a:pt x="18" y="65"/>
                    </a:lnTo>
                    <a:lnTo>
                      <a:pt x="15" y="60"/>
                    </a:lnTo>
                    <a:lnTo>
                      <a:pt x="13" y="56"/>
                    </a:lnTo>
                    <a:lnTo>
                      <a:pt x="15" y="63"/>
                    </a:lnTo>
                    <a:lnTo>
                      <a:pt x="17" y="65"/>
                    </a:lnTo>
                    <a:lnTo>
                      <a:pt x="20" y="71"/>
                    </a:lnTo>
                    <a:lnTo>
                      <a:pt x="17" y="74"/>
                    </a:lnTo>
                    <a:lnTo>
                      <a:pt x="14" y="70"/>
                    </a:lnTo>
                    <a:lnTo>
                      <a:pt x="11" y="65"/>
                    </a:lnTo>
                    <a:lnTo>
                      <a:pt x="8" y="60"/>
                    </a:lnTo>
                    <a:lnTo>
                      <a:pt x="11" y="68"/>
                    </a:lnTo>
                    <a:lnTo>
                      <a:pt x="13" y="71"/>
                    </a:lnTo>
                    <a:lnTo>
                      <a:pt x="15" y="75"/>
                    </a:lnTo>
                    <a:lnTo>
                      <a:pt x="13" y="76"/>
                    </a:lnTo>
                    <a:lnTo>
                      <a:pt x="8" y="71"/>
                    </a:lnTo>
                    <a:lnTo>
                      <a:pt x="4" y="63"/>
                    </a:lnTo>
                    <a:lnTo>
                      <a:pt x="2" y="57"/>
                    </a:lnTo>
                    <a:lnTo>
                      <a:pt x="1" y="45"/>
                    </a:lnTo>
                    <a:lnTo>
                      <a:pt x="1" y="38"/>
                    </a:lnTo>
                    <a:lnTo>
                      <a:pt x="0" y="28"/>
                    </a:lnTo>
                    <a:lnTo>
                      <a:pt x="5" y="30"/>
                    </a:lnTo>
                    <a:lnTo>
                      <a:pt x="10" y="33"/>
                    </a:lnTo>
                    <a:lnTo>
                      <a:pt x="19" y="35"/>
                    </a:lnTo>
                    <a:lnTo>
                      <a:pt x="11" y="31"/>
                    </a:lnTo>
                    <a:lnTo>
                      <a:pt x="8" y="29"/>
                    </a:lnTo>
                    <a:lnTo>
                      <a:pt x="3" y="26"/>
                    </a:lnTo>
                    <a:lnTo>
                      <a:pt x="0" y="26"/>
                    </a:lnTo>
                    <a:lnTo>
                      <a:pt x="0" y="21"/>
                    </a:lnTo>
                    <a:lnTo>
                      <a:pt x="1" y="15"/>
                    </a:lnTo>
                    <a:lnTo>
                      <a:pt x="8" y="16"/>
                    </a:lnTo>
                    <a:lnTo>
                      <a:pt x="12" y="19"/>
                    </a:lnTo>
                    <a:lnTo>
                      <a:pt x="17" y="21"/>
                    </a:lnTo>
                    <a:lnTo>
                      <a:pt x="13" y="16"/>
                    </a:lnTo>
                    <a:lnTo>
                      <a:pt x="6" y="15"/>
                    </a:lnTo>
                    <a:lnTo>
                      <a:pt x="1" y="13"/>
                    </a:lnTo>
                    <a:lnTo>
                      <a:pt x="2" y="8"/>
                    </a:lnTo>
                    <a:lnTo>
                      <a:pt x="4" y="5"/>
                    </a:lnTo>
                    <a:lnTo>
                      <a:pt x="9" y="3"/>
                    </a:lnTo>
                    <a:lnTo>
                      <a:pt x="14" y="4"/>
                    </a:lnTo>
                    <a:lnTo>
                      <a:pt x="19" y="9"/>
                    </a:lnTo>
                    <a:lnTo>
                      <a:pt x="15" y="4"/>
                    </a:lnTo>
                    <a:lnTo>
                      <a:pt x="11" y="2"/>
                    </a:lnTo>
                    <a:lnTo>
                      <a:pt x="16" y="0"/>
                    </a:lnTo>
                    <a:lnTo>
                      <a:pt x="20" y="0"/>
                    </a:lnTo>
                    <a:lnTo>
                      <a:pt x="26" y="1"/>
                    </a:lnTo>
                    <a:lnTo>
                      <a:pt x="29" y="4"/>
                    </a:lnTo>
                    <a:lnTo>
                      <a:pt x="35" y="6"/>
                    </a:lnTo>
                    <a:lnTo>
                      <a:pt x="31" y="3"/>
                    </a:lnTo>
                    <a:lnTo>
                      <a:pt x="28" y="1"/>
                    </a:lnTo>
                    <a:lnTo>
                      <a:pt x="26" y="0"/>
                    </a:lnTo>
                    <a:lnTo>
                      <a:pt x="32" y="0"/>
                    </a:lnTo>
                    <a:lnTo>
                      <a:pt x="37" y="0"/>
                    </a:lnTo>
                    <a:lnTo>
                      <a:pt x="41" y="3"/>
                    </a:lnTo>
                    <a:lnTo>
                      <a:pt x="43" y="6"/>
                    </a:lnTo>
                    <a:lnTo>
                      <a:pt x="46" y="11"/>
                    </a:lnTo>
                    <a:lnTo>
                      <a:pt x="45" y="5"/>
                    </a:lnTo>
                    <a:lnTo>
                      <a:pt x="41" y="2"/>
                    </a:lnTo>
                    <a:lnTo>
                      <a:pt x="49" y="4"/>
                    </a:lnTo>
                  </a:path>
                </a:pathLst>
              </a:custGeom>
              <a:solidFill>
                <a:srgbClr val="A05000"/>
              </a:solidFill>
              <a:ln w="9525" cap="rnd">
                <a:noFill/>
                <a:round/>
                <a:headEnd/>
                <a:tailEnd/>
              </a:ln>
            </p:spPr>
            <p:txBody>
              <a:bodyPr/>
              <a:lstStyle/>
              <a:p>
                <a:endParaRPr lang="en-US"/>
              </a:p>
            </p:txBody>
          </p:sp>
          <p:grpSp>
            <p:nvGrpSpPr>
              <p:cNvPr id="34" name="Group 63"/>
              <p:cNvGrpSpPr>
                <a:grpSpLocks/>
              </p:cNvGrpSpPr>
              <p:nvPr/>
            </p:nvGrpSpPr>
            <p:grpSpPr bwMode="auto">
              <a:xfrm>
                <a:off x="5340" y="1203"/>
                <a:ext cx="78" cy="51"/>
                <a:chOff x="5340" y="1203"/>
                <a:chExt cx="78" cy="51"/>
              </a:xfrm>
            </p:grpSpPr>
            <p:sp>
              <p:nvSpPr>
                <p:cNvPr id="56" name="Freeform 64"/>
                <p:cNvSpPr>
                  <a:spLocks/>
                </p:cNvSpPr>
                <p:nvPr/>
              </p:nvSpPr>
              <p:spPr bwMode="auto">
                <a:xfrm>
                  <a:off x="5340" y="1203"/>
                  <a:ext cx="66" cy="51"/>
                </a:xfrm>
                <a:custGeom>
                  <a:avLst/>
                  <a:gdLst>
                    <a:gd name="T0" fmla="*/ 0 w 66"/>
                    <a:gd name="T1" fmla="*/ 29 h 51"/>
                    <a:gd name="T2" fmla="*/ 8 w 66"/>
                    <a:gd name="T3" fmla="*/ 27 h 51"/>
                    <a:gd name="T4" fmla="*/ 10 w 66"/>
                    <a:gd name="T5" fmla="*/ 26 h 51"/>
                    <a:gd name="T6" fmla="*/ 13 w 66"/>
                    <a:gd name="T7" fmla="*/ 24 h 51"/>
                    <a:gd name="T8" fmla="*/ 15 w 66"/>
                    <a:gd name="T9" fmla="*/ 21 h 51"/>
                    <a:gd name="T10" fmla="*/ 18 w 66"/>
                    <a:gd name="T11" fmla="*/ 16 h 51"/>
                    <a:gd name="T12" fmla="*/ 26 w 66"/>
                    <a:gd name="T13" fmla="*/ 8 h 51"/>
                    <a:gd name="T14" fmla="*/ 27 w 66"/>
                    <a:gd name="T15" fmla="*/ 6 h 51"/>
                    <a:gd name="T16" fmla="*/ 28 w 66"/>
                    <a:gd name="T17" fmla="*/ 3 h 51"/>
                    <a:gd name="T18" fmla="*/ 32 w 66"/>
                    <a:gd name="T19" fmla="*/ 3 h 51"/>
                    <a:gd name="T20" fmla="*/ 43 w 66"/>
                    <a:gd name="T21" fmla="*/ 0 h 51"/>
                    <a:gd name="T22" fmla="*/ 47 w 66"/>
                    <a:gd name="T23" fmla="*/ 0 h 51"/>
                    <a:gd name="T24" fmla="*/ 49 w 66"/>
                    <a:gd name="T25" fmla="*/ 1 h 51"/>
                    <a:gd name="T26" fmla="*/ 51 w 66"/>
                    <a:gd name="T27" fmla="*/ 3 h 51"/>
                    <a:gd name="T28" fmla="*/ 58 w 66"/>
                    <a:gd name="T29" fmla="*/ 5 h 51"/>
                    <a:gd name="T30" fmla="*/ 60 w 66"/>
                    <a:gd name="T31" fmla="*/ 7 h 51"/>
                    <a:gd name="T32" fmla="*/ 61 w 66"/>
                    <a:gd name="T33" fmla="*/ 8 h 51"/>
                    <a:gd name="T34" fmla="*/ 62 w 66"/>
                    <a:gd name="T35" fmla="*/ 12 h 51"/>
                    <a:gd name="T36" fmla="*/ 63 w 66"/>
                    <a:gd name="T37" fmla="*/ 15 h 51"/>
                    <a:gd name="T38" fmla="*/ 63 w 66"/>
                    <a:gd name="T39" fmla="*/ 16 h 51"/>
                    <a:gd name="T40" fmla="*/ 65 w 66"/>
                    <a:gd name="T41" fmla="*/ 19 h 51"/>
                    <a:gd name="T42" fmla="*/ 65 w 66"/>
                    <a:gd name="T43" fmla="*/ 20 h 51"/>
                    <a:gd name="T44" fmla="*/ 63 w 66"/>
                    <a:gd name="T45" fmla="*/ 22 h 51"/>
                    <a:gd name="T46" fmla="*/ 60 w 66"/>
                    <a:gd name="T47" fmla="*/ 22 h 51"/>
                    <a:gd name="T48" fmla="*/ 56 w 66"/>
                    <a:gd name="T49" fmla="*/ 19 h 51"/>
                    <a:gd name="T50" fmla="*/ 51 w 66"/>
                    <a:gd name="T51" fmla="*/ 18 h 51"/>
                    <a:gd name="T52" fmla="*/ 46 w 66"/>
                    <a:gd name="T53" fmla="*/ 19 h 51"/>
                    <a:gd name="T54" fmla="*/ 51 w 66"/>
                    <a:gd name="T55" fmla="*/ 20 h 51"/>
                    <a:gd name="T56" fmla="*/ 54 w 66"/>
                    <a:gd name="T57" fmla="*/ 22 h 51"/>
                    <a:gd name="T58" fmla="*/ 59 w 66"/>
                    <a:gd name="T59" fmla="*/ 24 h 51"/>
                    <a:gd name="T60" fmla="*/ 60 w 66"/>
                    <a:gd name="T61" fmla="*/ 26 h 51"/>
                    <a:gd name="T62" fmla="*/ 60 w 66"/>
                    <a:gd name="T63" fmla="*/ 28 h 51"/>
                    <a:gd name="T64" fmla="*/ 58 w 66"/>
                    <a:gd name="T65" fmla="*/ 29 h 51"/>
                    <a:gd name="T66" fmla="*/ 56 w 66"/>
                    <a:gd name="T67" fmla="*/ 29 h 51"/>
                    <a:gd name="T68" fmla="*/ 51 w 66"/>
                    <a:gd name="T69" fmla="*/ 27 h 51"/>
                    <a:gd name="T70" fmla="*/ 45 w 66"/>
                    <a:gd name="T71" fmla="*/ 26 h 51"/>
                    <a:gd name="T72" fmla="*/ 41 w 66"/>
                    <a:gd name="T73" fmla="*/ 27 h 51"/>
                    <a:gd name="T74" fmla="*/ 39 w 66"/>
                    <a:gd name="T75" fmla="*/ 29 h 51"/>
                    <a:gd name="T76" fmla="*/ 36 w 66"/>
                    <a:gd name="T77" fmla="*/ 32 h 51"/>
                    <a:gd name="T78" fmla="*/ 34 w 66"/>
                    <a:gd name="T79" fmla="*/ 36 h 51"/>
                    <a:gd name="T80" fmla="*/ 32 w 66"/>
                    <a:gd name="T81" fmla="*/ 40 h 51"/>
                    <a:gd name="T82" fmla="*/ 30 w 66"/>
                    <a:gd name="T83" fmla="*/ 42 h 51"/>
                    <a:gd name="T84" fmla="*/ 28 w 66"/>
                    <a:gd name="T85" fmla="*/ 46 h 51"/>
                    <a:gd name="T86" fmla="*/ 25 w 66"/>
                    <a:gd name="T87" fmla="*/ 46 h 51"/>
                    <a:gd name="T88" fmla="*/ 21 w 66"/>
                    <a:gd name="T89" fmla="*/ 46 h 51"/>
                    <a:gd name="T90" fmla="*/ 17 w 66"/>
                    <a:gd name="T91" fmla="*/ 46 h 51"/>
                    <a:gd name="T92" fmla="*/ 15 w 66"/>
                    <a:gd name="T93" fmla="*/ 46 h 51"/>
                    <a:gd name="T94" fmla="*/ 10 w 66"/>
                    <a:gd name="T95" fmla="*/ 47 h 51"/>
                    <a:gd name="T96" fmla="*/ 0 w 66"/>
                    <a:gd name="T97" fmla="*/ 50 h 51"/>
                    <a:gd name="T98" fmla="*/ 0 w 66"/>
                    <a:gd name="T99" fmla="*/ 29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51"/>
                    <a:gd name="T152" fmla="*/ 66 w 66"/>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51">
                      <a:moveTo>
                        <a:pt x="0" y="29"/>
                      </a:moveTo>
                      <a:lnTo>
                        <a:pt x="8" y="27"/>
                      </a:lnTo>
                      <a:lnTo>
                        <a:pt x="10" y="26"/>
                      </a:lnTo>
                      <a:lnTo>
                        <a:pt x="13" y="24"/>
                      </a:lnTo>
                      <a:lnTo>
                        <a:pt x="15" y="21"/>
                      </a:lnTo>
                      <a:lnTo>
                        <a:pt x="18" y="16"/>
                      </a:lnTo>
                      <a:lnTo>
                        <a:pt x="26" y="8"/>
                      </a:lnTo>
                      <a:lnTo>
                        <a:pt x="27" y="6"/>
                      </a:lnTo>
                      <a:lnTo>
                        <a:pt x="28" y="3"/>
                      </a:lnTo>
                      <a:lnTo>
                        <a:pt x="32" y="3"/>
                      </a:lnTo>
                      <a:lnTo>
                        <a:pt x="43" y="0"/>
                      </a:lnTo>
                      <a:lnTo>
                        <a:pt x="47" y="0"/>
                      </a:lnTo>
                      <a:lnTo>
                        <a:pt x="49" y="1"/>
                      </a:lnTo>
                      <a:lnTo>
                        <a:pt x="51" y="3"/>
                      </a:lnTo>
                      <a:lnTo>
                        <a:pt x="58" y="5"/>
                      </a:lnTo>
                      <a:lnTo>
                        <a:pt x="60" y="7"/>
                      </a:lnTo>
                      <a:lnTo>
                        <a:pt x="61" y="8"/>
                      </a:lnTo>
                      <a:lnTo>
                        <a:pt x="62" y="12"/>
                      </a:lnTo>
                      <a:lnTo>
                        <a:pt x="63" y="15"/>
                      </a:lnTo>
                      <a:lnTo>
                        <a:pt x="63" y="16"/>
                      </a:lnTo>
                      <a:lnTo>
                        <a:pt x="65" y="19"/>
                      </a:lnTo>
                      <a:lnTo>
                        <a:pt x="65" y="20"/>
                      </a:lnTo>
                      <a:lnTo>
                        <a:pt x="63" y="22"/>
                      </a:lnTo>
                      <a:lnTo>
                        <a:pt x="60" y="22"/>
                      </a:lnTo>
                      <a:lnTo>
                        <a:pt x="56" y="19"/>
                      </a:lnTo>
                      <a:lnTo>
                        <a:pt x="51" y="18"/>
                      </a:lnTo>
                      <a:lnTo>
                        <a:pt x="46" y="19"/>
                      </a:lnTo>
                      <a:lnTo>
                        <a:pt x="51" y="20"/>
                      </a:lnTo>
                      <a:lnTo>
                        <a:pt x="54" y="22"/>
                      </a:lnTo>
                      <a:lnTo>
                        <a:pt x="59" y="24"/>
                      </a:lnTo>
                      <a:lnTo>
                        <a:pt x="60" y="26"/>
                      </a:lnTo>
                      <a:lnTo>
                        <a:pt x="60" y="28"/>
                      </a:lnTo>
                      <a:lnTo>
                        <a:pt x="58" y="29"/>
                      </a:lnTo>
                      <a:lnTo>
                        <a:pt x="56" y="29"/>
                      </a:lnTo>
                      <a:lnTo>
                        <a:pt x="51" y="27"/>
                      </a:lnTo>
                      <a:lnTo>
                        <a:pt x="45" y="26"/>
                      </a:lnTo>
                      <a:lnTo>
                        <a:pt x="41" y="27"/>
                      </a:lnTo>
                      <a:lnTo>
                        <a:pt x="39" y="29"/>
                      </a:lnTo>
                      <a:lnTo>
                        <a:pt x="36" y="32"/>
                      </a:lnTo>
                      <a:lnTo>
                        <a:pt x="34" y="36"/>
                      </a:lnTo>
                      <a:lnTo>
                        <a:pt x="32" y="40"/>
                      </a:lnTo>
                      <a:lnTo>
                        <a:pt x="30" y="42"/>
                      </a:lnTo>
                      <a:lnTo>
                        <a:pt x="28" y="46"/>
                      </a:lnTo>
                      <a:lnTo>
                        <a:pt x="25" y="46"/>
                      </a:lnTo>
                      <a:lnTo>
                        <a:pt x="21" y="46"/>
                      </a:lnTo>
                      <a:lnTo>
                        <a:pt x="17" y="46"/>
                      </a:lnTo>
                      <a:lnTo>
                        <a:pt x="15" y="46"/>
                      </a:lnTo>
                      <a:lnTo>
                        <a:pt x="10" y="47"/>
                      </a:lnTo>
                      <a:lnTo>
                        <a:pt x="0" y="50"/>
                      </a:lnTo>
                      <a:lnTo>
                        <a:pt x="0" y="29"/>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57" name="Freeform 65"/>
                <p:cNvSpPr>
                  <a:spLocks/>
                </p:cNvSpPr>
                <p:nvPr/>
              </p:nvSpPr>
              <p:spPr bwMode="auto">
                <a:xfrm>
                  <a:off x="5381" y="1211"/>
                  <a:ext cx="22" cy="17"/>
                </a:xfrm>
                <a:custGeom>
                  <a:avLst/>
                  <a:gdLst>
                    <a:gd name="T0" fmla="*/ 21 w 22"/>
                    <a:gd name="T1" fmla="*/ 16 h 17"/>
                    <a:gd name="T2" fmla="*/ 17 w 22"/>
                    <a:gd name="T3" fmla="*/ 10 h 17"/>
                    <a:gd name="T4" fmla="*/ 14 w 22"/>
                    <a:gd name="T5" fmla="*/ 8 h 17"/>
                    <a:gd name="T6" fmla="*/ 11 w 22"/>
                    <a:gd name="T7" fmla="*/ 6 h 17"/>
                    <a:gd name="T8" fmla="*/ 7 w 22"/>
                    <a:gd name="T9" fmla="*/ 2 h 17"/>
                    <a:gd name="T10" fmla="*/ 3 w 22"/>
                    <a:gd name="T11" fmla="*/ 4 h 17"/>
                    <a:gd name="T12" fmla="*/ 0 w 22"/>
                    <a:gd name="T13" fmla="*/ 6 h 17"/>
                    <a:gd name="T14" fmla="*/ 4 w 22"/>
                    <a:gd name="T15" fmla="*/ 2 h 17"/>
                    <a:gd name="T16" fmla="*/ 9 w 22"/>
                    <a:gd name="T17" fmla="*/ 0 h 17"/>
                    <a:gd name="T18" fmla="*/ 14 w 22"/>
                    <a:gd name="T19" fmla="*/ 8 h 17"/>
                    <a:gd name="T20" fmla="*/ 17 w 22"/>
                    <a:gd name="T21" fmla="*/ 8 h 17"/>
                    <a:gd name="T22" fmla="*/ 21 w 22"/>
                    <a:gd name="T23" fmla="*/ 12 h 17"/>
                    <a:gd name="T24" fmla="*/ 21 w 22"/>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7"/>
                    <a:gd name="T41" fmla="*/ 22 w 2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7">
                      <a:moveTo>
                        <a:pt x="21" y="16"/>
                      </a:moveTo>
                      <a:lnTo>
                        <a:pt x="17" y="10"/>
                      </a:lnTo>
                      <a:lnTo>
                        <a:pt x="14" y="8"/>
                      </a:lnTo>
                      <a:lnTo>
                        <a:pt x="11" y="6"/>
                      </a:lnTo>
                      <a:lnTo>
                        <a:pt x="7" y="2"/>
                      </a:lnTo>
                      <a:lnTo>
                        <a:pt x="3" y="4"/>
                      </a:lnTo>
                      <a:lnTo>
                        <a:pt x="0" y="6"/>
                      </a:lnTo>
                      <a:lnTo>
                        <a:pt x="4" y="2"/>
                      </a:lnTo>
                      <a:lnTo>
                        <a:pt x="9" y="0"/>
                      </a:lnTo>
                      <a:lnTo>
                        <a:pt x="14" y="8"/>
                      </a:lnTo>
                      <a:lnTo>
                        <a:pt x="17" y="8"/>
                      </a:lnTo>
                      <a:lnTo>
                        <a:pt x="21" y="12"/>
                      </a:lnTo>
                      <a:lnTo>
                        <a:pt x="21" y="16"/>
                      </a:lnTo>
                    </a:path>
                  </a:pathLst>
                </a:custGeom>
                <a:solidFill>
                  <a:srgbClr val="402000"/>
                </a:solidFill>
                <a:ln w="9525" cap="rnd">
                  <a:noFill/>
                  <a:round/>
                  <a:headEnd/>
                  <a:tailEnd/>
                </a:ln>
              </p:spPr>
              <p:txBody>
                <a:bodyPr/>
                <a:lstStyle/>
                <a:p>
                  <a:endParaRPr lang="en-US"/>
                </a:p>
              </p:txBody>
            </p:sp>
            <p:sp>
              <p:nvSpPr>
                <p:cNvPr id="58" name="Freeform 66"/>
                <p:cNvSpPr>
                  <a:spLocks/>
                </p:cNvSpPr>
                <p:nvPr/>
              </p:nvSpPr>
              <p:spPr bwMode="auto">
                <a:xfrm>
                  <a:off x="5372" y="1204"/>
                  <a:ext cx="20" cy="17"/>
                </a:xfrm>
                <a:custGeom>
                  <a:avLst/>
                  <a:gdLst>
                    <a:gd name="T0" fmla="*/ 13 w 20"/>
                    <a:gd name="T1" fmla="*/ 0 h 17"/>
                    <a:gd name="T2" fmla="*/ 16 w 20"/>
                    <a:gd name="T3" fmla="*/ 2 h 17"/>
                    <a:gd name="T4" fmla="*/ 19 w 20"/>
                    <a:gd name="T5" fmla="*/ 5 h 17"/>
                    <a:gd name="T6" fmla="*/ 16 w 20"/>
                    <a:gd name="T7" fmla="*/ 5 h 17"/>
                    <a:gd name="T8" fmla="*/ 13 w 20"/>
                    <a:gd name="T9" fmla="*/ 2 h 17"/>
                    <a:gd name="T10" fmla="*/ 8 w 20"/>
                    <a:gd name="T11" fmla="*/ 10 h 17"/>
                    <a:gd name="T12" fmla="*/ 4 w 20"/>
                    <a:gd name="T13" fmla="*/ 13 h 17"/>
                    <a:gd name="T14" fmla="*/ 0 w 20"/>
                    <a:gd name="T15" fmla="*/ 16 h 17"/>
                    <a:gd name="T16" fmla="*/ 0 w 20"/>
                    <a:gd name="T17" fmla="*/ 13 h 17"/>
                    <a:gd name="T18" fmla="*/ 4 w 20"/>
                    <a:gd name="T19" fmla="*/ 10 h 17"/>
                    <a:gd name="T20" fmla="*/ 9 w 20"/>
                    <a:gd name="T21" fmla="*/ 5 h 17"/>
                    <a:gd name="T22" fmla="*/ 13 w 2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3" y="0"/>
                      </a:moveTo>
                      <a:lnTo>
                        <a:pt x="16" y="2"/>
                      </a:lnTo>
                      <a:lnTo>
                        <a:pt x="19" y="5"/>
                      </a:lnTo>
                      <a:lnTo>
                        <a:pt x="16" y="5"/>
                      </a:lnTo>
                      <a:lnTo>
                        <a:pt x="13" y="2"/>
                      </a:lnTo>
                      <a:lnTo>
                        <a:pt x="8" y="10"/>
                      </a:lnTo>
                      <a:lnTo>
                        <a:pt x="4" y="13"/>
                      </a:lnTo>
                      <a:lnTo>
                        <a:pt x="0" y="16"/>
                      </a:lnTo>
                      <a:lnTo>
                        <a:pt x="0" y="13"/>
                      </a:lnTo>
                      <a:lnTo>
                        <a:pt x="4" y="10"/>
                      </a:lnTo>
                      <a:lnTo>
                        <a:pt x="9" y="5"/>
                      </a:lnTo>
                      <a:lnTo>
                        <a:pt x="13" y="0"/>
                      </a:lnTo>
                    </a:path>
                  </a:pathLst>
                </a:custGeom>
                <a:solidFill>
                  <a:srgbClr val="402000"/>
                </a:solidFill>
                <a:ln w="9525" cap="rnd">
                  <a:noFill/>
                  <a:round/>
                  <a:headEnd/>
                  <a:tailEnd/>
                </a:ln>
              </p:spPr>
              <p:txBody>
                <a:bodyPr/>
                <a:lstStyle/>
                <a:p>
                  <a:endParaRPr lang="en-US"/>
                </a:p>
              </p:txBody>
            </p:sp>
            <p:sp>
              <p:nvSpPr>
                <p:cNvPr id="59" name="Freeform 67"/>
                <p:cNvSpPr>
                  <a:spLocks/>
                </p:cNvSpPr>
                <p:nvPr/>
              </p:nvSpPr>
              <p:spPr bwMode="auto">
                <a:xfrm>
                  <a:off x="5380" y="1220"/>
                  <a:ext cx="17" cy="17"/>
                </a:xfrm>
                <a:custGeom>
                  <a:avLst/>
                  <a:gdLst>
                    <a:gd name="T0" fmla="*/ 16 w 17"/>
                    <a:gd name="T1" fmla="*/ 5 h 17"/>
                    <a:gd name="T2" fmla="*/ 14 w 17"/>
                    <a:gd name="T3" fmla="*/ 16 h 17"/>
                    <a:gd name="T4" fmla="*/ 8 w 17"/>
                    <a:gd name="T5" fmla="*/ 10 h 17"/>
                    <a:gd name="T6" fmla="*/ 1 w 17"/>
                    <a:gd name="T7" fmla="*/ 10 h 17"/>
                    <a:gd name="T8" fmla="*/ 0 w 17"/>
                    <a:gd name="T9" fmla="*/ 0 h 17"/>
                    <a:gd name="T10" fmla="*/ 4 w 17"/>
                    <a:gd name="T11" fmla="*/ 5 h 17"/>
                    <a:gd name="T12" fmla="*/ 16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5"/>
                      </a:moveTo>
                      <a:lnTo>
                        <a:pt x="14" y="16"/>
                      </a:lnTo>
                      <a:lnTo>
                        <a:pt x="8" y="10"/>
                      </a:lnTo>
                      <a:lnTo>
                        <a:pt x="1" y="10"/>
                      </a:lnTo>
                      <a:lnTo>
                        <a:pt x="0" y="0"/>
                      </a:lnTo>
                      <a:lnTo>
                        <a:pt x="4" y="5"/>
                      </a:lnTo>
                      <a:lnTo>
                        <a:pt x="16" y="5"/>
                      </a:lnTo>
                    </a:path>
                  </a:pathLst>
                </a:custGeom>
                <a:solidFill>
                  <a:srgbClr val="402000"/>
                </a:solidFill>
                <a:ln w="9525" cap="rnd">
                  <a:noFill/>
                  <a:round/>
                  <a:headEnd/>
                  <a:tailEnd/>
                </a:ln>
              </p:spPr>
              <p:txBody>
                <a:bodyPr/>
                <a:lstStyle/>
                <a:p>
                  <a:endParaRPr lang="en-US"/>
                </a:p>
              </p:txBody>
            </p:sp>
            <p:sp>
              <p:nvSpPr>
                <p:cNvPr id="60" name="Freeform 68"/>
                <p:cNvSpPr>
                  <a:spLocks/>
                </p:cNvSpPr>
                <p:nvPr/>
              </p:nvSpPr>
              <p:spPr bwMode="auto">
                <a:xfrm>
                  <a:off x="5401" y="1218"/>
                  <a:ext cx="17" cy="17"/>
                </a:xfrm>
                <a:custGeom>
                  <a:avLst/>
                  <a:gdLst>
                    <a:gd name="T0" fmla="*/ 0 w 17"/>
                    <a:gd name="T1" fmla="*/ 0 h 17"/>
                    <a:gd name="T2" fmla="*/ 0 w 17"/>
                    <a:gd name="T3" fmla="*/ 3 h 17"/>
                    <a:gd name="T4" fmla="*/ 8 w 17"/>
                    <a:gd name="T5" fmla="*/ 12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3"/>
                      </a:lnTo>
                      <a:lnTo>
                        <a:pt x="8" y="12"/>
                      </a:lnTo>
                      <a:lnTo>
                        <a:pt x="16" y="16"/>
                      </a:lnTo>
                      <a:lnTo>
                        <a:pt x="0" y="0"/>
                      </a:lnTo>
                    </a:path>
                  </a:pathLst>
                </a:custGeom>
                <a:solidFill>
                  <a:srgbClr val="402000"/>
                </a:solidFill>
                <a:ln w="9525" cap="rnd">
                  <a:noFill/>
                  <a:round/>
                  <a:headEnd/>
                  <a:tailEnd/>
                </a:ln>
              </p:spPr>
              <p:txBody>
                <a:bodyPr/>
                <a:lstStyle/>
                <a:p>
                  <a:endParaRPr lang="en-US"/>
                </a:p>
              </p:txBody>
            </p:sp>
            <p:sp>
              <p:nvSpPr>
                <p:cNvPr id="61" name="Freeform 69"/>
                <p:cNvSpPr>
                  <a:spLocks/>
                </p:cNvSpPr>
                <p:nvPr/>
              </p:nvSpPr>
              <p:spPr bwMode="auto">
                <a:xfrm>
                  <a:off x="5396" y="1228"/>
                  <a:ext cx="17" cy="17"/>
                </a:xfrm>
                <a:custGeom>
                  <a:avLst/>
                  <a:gdLst>
                    <a:gd name="T0" fmla="*/ 0 w 17"/>
                    <a:gd name="T1" fmla="*/ 0 h 17"/>
                    <a:gd name="T2" fmla="*/ 8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8" y="8"/>
                      </a:lnTo>
                      <a:lnTo>
                        <a:pt x="16" y="16"/>
                      </a:lnTo>
                      <a:lnTo>
                        <a:pt x="0" y="0"/>
                      </a:lnTo>
                    </a:path>
                  </a:pathLst>
                </a:custGeom>
                <a:solidFill>
                  <a:srgbClr val="402000"/>
                </a:solidFill>
                <a:ln w="9525" cap="rnd">
                  <a:noFill/>
                  <a:round/>
                  <a:headEnd/>
                  <a:tailEnd/>
                </a:ln>
              </p:spPr>
              <p:txBody>
                <a:bodyPr/>
                <a:lstStyle/>
                <a:p>
                  <a:endParaRPr lang="en-US"/>
                </a:p>
              </p:txBody>
            </p:sp>
            <p:sp>
              <p:nvSpPr>
                <p:cNvPr id="62" name="Freeform 70"/>
                <p:cNvSpPr>
                  <a:spLocks/>
                </p:cNvSpPr>
                <p:nvPr/>
              </p:nvSpPr>
              <p:spPr bwMode="auto">
                <a:xfrm>
                  <a:off x="5371" y="1214"/>
                  <a:ext cx="17" cy="17"/>
                </a:xfrm>
                <a:custGeom>
                  <a:avLst/>
                  <a:gdLst>
                    <a:gd name="T0" fmla="*/ 16 w 17"/>
                    <a:gd name="T1" fmla="*/ 0 h 17"/>
                    <a:gd name="T2" fmla="*/ 12 w 17"/>
                    <a:gd name="T3" fmla="*/ 5 h 17"/>
                    <a:gd name="T4" fmla="*/ 12 w 17"/>
                    <a:gd name="T5" fmla="*/ 10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2" y="5"/>
                      </a:lnTo>
                      <a:lnTo>
                        <a:pt x="12" y="10"/>
                      </a:lnTo>
                      <a:lnTo>
                        <a:pt x="0" y="16"/>
                      </a:lnTo>
                      <a:lnTo>
                        <a:pt x="16" y="0"/>
                      </a:lnTo>
                    </a:path>
                  </a:pathLst>
                </a:custGeom>
                <a:solidFill>
                  <a:srgbClr val="402000"/>
                </a:solidFill>
                <a:ln w="9525" cap="rnd">
                  <a:noFill/>
                  <a:round/>
                  <a:headEnd/>
                  <a:tailEnd/>
                </a:ln>
              </p:spPr>
              <p:txBody>
                <a:bodyPr/>
                <a:lstStyle/>
                <a:p>
                  <a:endParaRPr lang="en-US"/>
                </a:p>
              </p:txBody>
            </p:sp>
            <p:sp>
              <p:nvSpPr>
                <p:cNvPr id="63" name="Freeform 71"/>
                <p:cNvSpPr>
                  <a:spLocks/>
                </p:cNvSpPr>
                <p:nvPr/>
              </p:nvSpPr>
              <p:spPr bwMode="auto">
                <a:xfrm>
                  <a:off x="5356" y="1214"/>
                  <a:ext cx="17" cy="17"/>
                </a:xfrm>
                <a:custGeom>
                  <a:avLst/>
                  <a:gdLst>
                    <a:gd name="T0" fmla="*/ 16 w 17"/>
                    <a:gd name="T1" fmla="*/ 0 h 17"/>
                    <a:gd name="T2" fmla="*/ 13 w 17"/>
                    <a:gd name="T3" fmla="*/ 4 h 17"/>
                    <a:gd name="T4" fmla="*/ 10 w 17"/>
                    <a:gd name="T5" fmla="*/ 9 h 17"/>
                    <a:gd name="T6" fmla="*/ 0 w 17"/>
                    <a:gd name="T7" fmla="*/ 16 h 17"/>
                    <a:gd name="T8" fmla="*/ 9 w 17"/>
                    <a:gd name="T9" fmla="*/ 7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3" y="4"/>
                      </a:lnTo>
                      <a:lnTo>
                        <a:pt x="10" y="9"/>
                      </a:lnTo>
                      <a:lnTo>
                        <a:pt x="0" y="16"/>
                      </a:lnTo>
                      <a:lnTo>
                        <a:pt x="9" y="7"/>
                      </a:lnTo>
                      <a:lnTo>
                        <a:pt x="16" y="0"/>
                      </a:lnTo>
                    </a:path>
                  </a:pathLst>
                </a:custGeom>
                <a:solidFill>
                  <a:srgbClr val="402000"/>
                </a:solidFill>
                <a:ln w="9525" cap="rnd">
                  <a:noFill/>
                  <a:round/>
                  <a:headEnd/>
                  <a:tailEnd/>
                </a:ln>
              </p:spPr>
              <p:txBody>
                <a:bodyPr/>
                <a:lstStyle/>
                <a:p>
                  <a:endParaRPr lang="en-US"/>
                </a:p>
              </p:txBody>
            </p:sp>
            <p:sp>
              <p:nvSpPr>
                <p:cNvPr id="64" name="Freeform 72"/>
                <p:cNvSpPr>
                  <a:spLocks/>
                </p:cNvSpPr>
                <p:nvPr/>
              </p:nvSpPr>
              <p:spPr bwMode="auto">
                <a:xfrm>
                  <a:off x="5352" y="1234"/>
                  <a:ext cx="17" cy="17"/>
                </a:xfrm>
                <a:custGeom>
                  <a:avLst/>
                  <a:gdLst>
                    <a:gd name="T0" fmla="*/ 0 w 17"/>
                    <a:gd name="T1" fmla="*/ 0 h 17"/>
                    <a:gd name="T2" fmla="*/ 10 w 17"/>
                    <a:gd name="T3" fmla="*/ 5 h 17"/>
                    <a:gd name="T4" fmla="*/ 16 w 17"/>
                    <a:gd name="T5" fmla="*/ 12 h 17"/>
                    <a:gd name="T6" fmla="*/ 16 w 17"/>
                    <a:gd name="T7" fmla="*/ 16 h 17"/>
                    <a:gd name="T8" fmla="*/ 16 w 17"/>
                    <a:gd name="T9" fmla="*/ 9 h 17"/>
                    <a:gd name="T10" fmla="*/ 16 w 17"/>
                    <a:gd name="T11" fmla="*/ 4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0" y="5"/>
                      </a:lnTo>
                      <a:lnTo>
                        <a:pt x="16" y="12"/>
                      </a:lnTo>
                      <a:lnTo>
                        <a:pt x="16" y="16"/>
                      </a:lnTo>
                      <a:lnTo>
                        <a:pt x="16" y="9"/>
                      </a:lnTo>
                      <a:lnTo>
                        <a:pt x="16" y="4"/>
                      </a:lnTo>
                      <a:lnTo>
                        <a:pt x="0" y="0"/>
                      </a:lnTo>
                    </a:path>
                  </a:pathLst>
                </a:custGeom>
                <a:solidFill>
                  <a:srgbClr val="402000"/>
                </a:solidFill>
                <a:ln w="9525" cap="rnd">
                  <a:noFill/>
                  <a:round/>
                  <a:headEnd/>
                  <a:tailEnd/>
                </a:ln>
              </p:spPr>
              <p:txBody>
                <a:bodyPr/>
                <a:lstStyle/>
                <a:p>
                  <a:endParaRPr lang="en-US"/>
                </a:p>
              </p:txBody>
            </p:sp>
            <p:sp>
              <p:nvSpPr>
                <p:cNvPr id="65" name="Freeform 73"/>
                <p:cNvSpPr>
                  <a:spLocks/>
                </p:cNvSpPr>
                <p:nvPr/>
              </p:nvSpPr>
              <p:spPr bwMode="auto">
                <a:xfrm>
                  <a:off x="5376" y="1223"/>
                  <a:ext cx="17" cy="17"/>
                </a:xfrm>
                <a:custGeom>
                  <a:avLst/>
                  <a:gdLst>
                    <a:gd name="T0" fmla="*/ 8 w 17"/>
                    <a:gd name="T1" fmla="*/ 0 h 17"/>
                    <a:gd name="T2" fmla="*/ 0 w 17"/>
                    <a:gd name="T3" fmla="*/ 6 h 17"/>
                    <a:gd name="T4" fmla="*/ 16 w 17"/>
                    <a:gd name="T5" fmla="*/ 16 h 17"/>
                    <a:gd name="T6" fmla="*/ 8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8" y="0"/>
                      </a:moveTo>
                      <a:lnTo>
                        <a:pt x="0" y="6"/>
                      </a:lnTo>
                      <a:lnTo>
                        <a:pt x="16" y="16"/>
                      </a:lnTo>
                      <a:lnTo>
                        <a:pt x="8" y="0"/>
                      </a:lnTo>
                    </a:path>
                  </a:pathLst>
                </a:custGeom>
                <a:solidFill>
                  <a:srgbClr val="402000"/>
                </a:solidFill>
                <a:ln w="9525" cap="rnd">
                  <a:noFill/>
                  <a:round/>
                  <a:headEnd/>
                  <a:tailEnd/>
                </a:ln>
              </p:spPr>
              <p:txBody>
                <a:bodyPr/>
                <a:lstStyle/>
                <a:p>
                  <a:endParaRPr lang="en-US"/>
                </a:p>
              </p:txBody>
            </p:sp>
          </p:grpSp>
          <p:grpSp>
            <p:nvGrpSpPr>
              <p:cNvPr id="35" name="Group 74"/>
              <p:cNvGrpSpPr>
                <a:grpSpLocks/>
              </p:cNvGrpSpPr>
              <p:nvPr/>
            </p:nvGrpSpPr>
            <p:grpSpPr bwMode="auto">
              <a:xfrm>
                <a:off x="5198" y="1091"/>
                <a:ext cx="152" cy="219"/>
                <a:chOff x="5198" y="1091"/>
                <a:chExt cx="152" cy="219"/>
              </a:xfrm>
            </p:grpSpPr>
            <p:sp>
              <p:nvSpPr>
                <p:cNvPr id="42" name="Freeform 75"/>
                <p:cNvSpPr>
                  <a:spLocks/>
                </p:cNvSpPr>
                <p:nvPr/>
              </p:nvSpPr>
              <p:spPr bwMode="auto">
                <a:xfrm>
                  <a:off x="5280" y="1091"/>
                  <a:ext cx="17" cy="17"/>
                </a:xfrm>
                <a:custGeom>
                  <a:avLst/>
                  <a:gdLst>
                    <a:gd name="T0" fmla="*/ 16 w 17"/>
                    <a:gd name="T1" fmla="*/ 0 h 17"/>
                    <a:gd name="T2" fmla="*/ 11 w 17"/>
                    <a:gd name="T3" fmla="*/ 3 h 17"/>
                    <a:gd name="T4" fmla="*/ 6 w 17"/>
                    <a:gd name="T5" fmla="*/ 6 h 17"/>
                    <a:gd name="T6" fmla="*/ 2 w 17"/>
                    <a:gd name="T7" fmla="*/ 9 h 17"/>
                    <a:gd name="T8" fmla="*/ 0 w 17"/>
                    <a:gd name="T9" fmla="*/ 16 h 17"/>
                    <a:gd name="T10" fmla="*/ 4 w 17"/>
                    <a:gd name="T11" fmla="*/ 12 h 17"/>
                    <a:gd name="T12" fmla="*/ 11 w 17"/>
                    <a:gd name="T13" fmla="*/ 9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1" y="3"/>
                      </a:lnTo>
                      <a:lnTo>
                        <a:pt x="6" y="6"/>
                      </a:lnTo>
                      <a:lnTo>
                        <a:pt x="2" y="9"/>
                      </a:lnTo>
                      <a:lnTo>
                        <a:pt x="0" y="16"/>
                      </a:lnTo>
                      <a:lnTo>
                        <a:pt x="4" y="12"/>
                      </a:lnTo>
                      <a:lnTo>
                        <a:pt x="11" y="9"/>
                      </a:lnTo>
                      <a:lnTo>
                        <a:pt x="16" y="0"/>
                      </a:lnTo>
                    </a:path>
                  </a:pathLst>
                </a:custGeom>
                <a:solidFill>
                  <a:srgbClr val="402000"/>
                </a:solidFill>
                <a:ln w="9525" cap="rnd">
                  <a:noFill/>
                  <a:round/>
                  <a:headEnd/>
                  <a:tailEnd/>
                </a:ln>
              </p:spPr>
              <p:txBody>
                <a:bodyPr/>
                <a:lstStyle/>
                <a:p>
                  <a:endParaRPr lang="en-US"/>
                </a:p>
              </p:txBody>
            </p:sp>
            <p:sp>
              <p:nvSpPr>
                <p:cNvPr id="43" name="Freeform 76"/>
                <p:cNvSpPr>
                  <a:spLocks/>
                </p:cNvSpPr>
                <p:nvPr/>
              </p:nvSpPr>
              <p:spPr bwMode="auto">
                <a:xfrm>
                  <a:off x="5282" y="1098"/>
                  <a:ext cx="17" cy="17"/>
                </a:xfrm>
                <a:custGeom>
                  <a:avLst/>
                  <a:gdLst>
                    <a:gd name="T0" fmla="*/ 16 w 17"/>
                    <a:gd name="T1" fmla="*/ 0 h 17"/>
                    <a:gd name="T2" fmla="*/ 0 w 17"/>
                    <a:gd name="T3" fmla="*/ 0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0"/>
                      </a:lnTo>
                      <a:lnTo>
                        <a:pt x="0" y="16"/>
                      </a:lnTo>
                      <a:lnTo>
                        <a:pt x="16" y="0"/>
                      </a:lnTo>
                    </a:path>
                  </a:pathLst>
                </a:custGeom>
                <a:solidFill>
                  <a:srgbClr val="402000"/>
                </a:solidFill>
                <a:ln w="9525" cap="rnd">
                  <a:noFill/>
                  <a:round/>
                  <a:headEnd/>
                  <a:tailEnd/>
                </a:ln>
              </p:spPr>
              <p:txBody>
                <a:bodyPr/>
                <a:lstStyle/>
                <a:p>
                  <a:endParaRPr lang="en-US"/>
                </a:p>
              </p:txBody>
            </p:sp>
            <p:sp>
              <p:nvSpPr>
                <p:cNvPr id="44" name="Freeform 77"/>
                <p:cNvSpPr>
                  <a:spLocks/>
                </p:cNvSpPr>
                <p:nvPr/>
              </p:nvSpPr>
              <p:spPr bwMode="auto">
                <a:xfrm>
                  <a:off x="5263" y="1120"/>
                  <a:ext cx="41" cy="129"/>
                </a:xfrm>
                <a:custGeom>
                  <a:avLst/>
                  <a:gdLst>
                    <a:gd name="T0" fmla="*/ 5 w 41"/>
                    <a:gd name="T1" fmla="*/ 0 h 129"/>
                    <a:gd name="T2" fmla="*/ 9 w 41"/>
                    <a:gd name="T3" fmla="*/ 5 h 129"/>
                    <a:gd name="T4" fmla="*/ 11 w 41"/>
                    <a:gd name="T5" fmla="*/ 12 h 129"/>
                    <a:gd name="T6" fmla="*/ 16 w 41"/>
                    <a:gd name="T7" fmla="*/ 19 h 129"/>
                    <a:gd name="T8" fmla="*/ 28 w 41"/>
                    <a:gd name="T9" fmla="*/ 54 h 129"/>
                    <a:gd name="T10" fmla="*/ 35 w 41"/>
                    <a:gd name="T11" fmla="*/ 85 h 129"/>
                    <a:gd name="T12" fmla="*/ 40 w 41"/>
                    <a:gd name="T13" fmla="*/ 128 h 129"/>
                    <a:gd name="T14" fmla="*/ 23 w 41"/>
                    <a:gd name="T15" fmla="*/ 109 h 129"/>
                    <a:gd name="T16" fmla="*/ 0 w 41"/>
                    <a:gd name="T17" fmla="*/ 16 h 129"/>
                    <a:gd name="T18" fmla="*/ 5 w 41"/>
                    <a:gd name="T19" fmla="*/ 0 h 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9"/>
                    <a:gd name="T32" fmla="*/ 41 w 41"/>
                    <a:gd name="T33" fmla="*/ 129 h 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9">
                      <a:moveTo>
                        <a:pt x="5" y="0"/>
                      </a:moveTo>
                      <a:lnTo>
                        <a:pt x="9" y="5"/>
                      </a:lnTo>
                      <a:lnTo>
                        <a:pt x="11" y="12"/>
                      </a:lnTo>
                      <a:lnTo>
                        <a:pt x="16" y="19"/>
                      </a:lnTo>
                      <a:lnTo>
                        <a:pt x="28" y="54"/>
                      </a:lnTo>
                      <a:lnTo>
                        <a:pt x="35" y="85"/>
                      </a:lnTo>
                      <a:lnTo>
                        <a:pt x="40" y="128"/>
                      </a:lnTo>
                      <a:lnTo>
                        <a:pt x="23" y="109"/>
                      </a:lnTo>
                      <a:lnTo>
                        <a:pt x="0" y="16"/>
                      </a:lnTo>
                      <a:lnTo>
                        <a:pt x="5" y="0"/>
                      </a:lnTo>
                    </a:path>
                  </a:pathLst>
                </a:custGeom>
                <a:solidFill>
                  <a:srgbClr val="400000"/>
                </a:solidFill>
                <a:ln w="12700" cap="rnd" cmpd="sng">
                  <a:solidFill>
                    <a:srgbClr val="000000"/>
                  </a:solidFill>
                  <a:prstDash val="solid"/>
                  <a:round/>
                  <a:headEnd/>
                  <a:tailEnd/>
                </a:ln>
              </p:spPr>
              <p:txBody>
                <a:bodyPr/>
                <a:lstStyle/>
                <a:p>
                  <a:endParaRPr lang="en-US"/>
                </a:p>
              </p:txBody>
            </p:sp>
            <p:sp>
              <p:nvSpPr>
                <p:cNvPr id="45" name="Freeform 78"/>
                <p:cNvSpPr>
                  <a:spLocks/>
                </p:cNvSpPr>
                <p:nvPr/>
              </p:nvSpPr>
              <p:spPr bwMode="auto">
                <a:xfrm>
                  <a:off x="5198" y="1095"/>
                  <a:ext cx="152" cy="215"/>
                </a:xfrm>
                <a:custGeom>
                  <a:avLst/>
                  <a:gdLst>
                    <a:gd name="T0" fmla="*/ 27 w 152"/>
                    <a:gd name="T1" fmla="*/ 11 h 215"/>
                    <a:gd name="T2" fmla="*/ 32 w 152"/>
                    <a:gd name="T3" fmla="*/ 0 h 215"/>
                    <a:gd name="T4" fmla="*/ 69 w 152"/>
                    <a:gd name="T5" fmla="*/ 19 h 215"/>
                    <a:gd name="T6" fmla="*/ 70 w 152"/>
                    <a:gd name="T7" fmla="*/ 34 h 215"/>
                    <a:gd name="T8" fmla="*/ 74 w 152"/>
                    <a:gd name="T9" fmla="*/ 39 h 215"/>
                    <a:gd name="T10" fmla="*/ 78 w 152"/>
                    <a:gd name="T11" fmla="*/ 45 h 215"/>
                    <a:gd name="T12" fmla="*/ 80 w 152"/>
                    <a:gd name="T13" fmla="*/ 56 h 215"/>
                    <a:gd name="T14" fmla="*/ 89 w 152"/>
                    <a:gd name="T15" fmla="*/ 81 h 215"/>
                    <a:gd name="T16" fmla="*/ 96 w 152"/>
                    <a:gd name="T17" fmla="*/ 109 h 215"/>
                    <a:gd name="T18" fmla="*/ 98 w 152"/>
                    <a:gd name="T19" fmla="*/ 129 h 215"/>
                    <a:gd name="T20" fmla="*/ 128 w 152"/>
                    <a:gd name="T21" fmla="*/ 130 h 215"/>
                    <a:gd name="T22" fmla="*/ 132 w 152"/>
                    <a:gd name="T23" fmla="*/ 134 h 215"/>
                    <a:gd name="T24" fmla="*/ 146 w 152"/>
                    <a:gd name="T25" fmla="*/ 134 h 215"/>
                    <a:gd name="T26" fmla="*/ 151 w 152"/>
                    <a:gd name="T27" fmla="*/ 141 h 215"/>
                    <a:gd name="T28" fmla="*/ 151 w 152"/>
                    <a:gd name="T29" fmla="*/ 150 h 215"/>
                    <a:gd name="T30" fmla="*/ 150 w 152"/>
                    <a:gd name="T31" fmla="*/ 159 h 215"/>
                    <a:gd name="T32" fmla="*/ 137 w 152"/>
                    <a:gd name="T33" fmla="*/ 161 h 215"/>
                    <a:gd name="T34" fmla="*/ 131 w 152"/>
                    <a:gd name="T35" fmla="*/ 173 h 215"/>
                    <a:gd name="T36" fmla="*/ 119 w 152"/>
                    <a:gd name="T37" fmla="*/ 176 h 215"/>
                    <a:gd name="T38" fmla="*/ 110 w 152"/>
                    <a:gd name="T39" fmla="*/ 176 h 215"/>
                    <a:gd name="T40" fmla="*/ 100 w 152"/>
                    <a:gd name="T41" fmla="*/ 178 h 215"/>
                    <a:gd name="T42" fmla="*/ 100 w 152"/>
                    <a:gd name="T43" fmla="*/ 184 h 215"/>
                    <a:gd name="T44" fmla="*/ 100 w 152"/>
                    <a:gd name="T45" fmla="*/ 195 h 215"/>
                    <a:gd name="T46" fmla="*/ 99 w 152"/>
                    <a:gd name="T47" fmla="*/ 202 h 215"/>
                    <a:gd name="T48" fmla="*/ 93 w 152"/>
                    <a:gd name="T49" fmla="*/ 203 h 215"/>
                    <a:gd name="T50" fmla="*/ 86 w 152"/>
                    <a:gd name="T51" fmla="*/ 205 h 215"/>
                    <a:gd name="T52" fmla="*/ 80 w 152"/>
                    <a:gd name="T53" fmla="*/ 213 h 215"/>
                    <a:gd name="T54" fmla="*/ 73 w 152"/>
                    <a:gd name="T55" fmla="*/ 213 h 215"/>
                    <a:gd name="T56" fmla="*/ 66 w 152"/>
                    <a:gd name="T57" fmla="*/ 212 h 215"/>
                    <a:gd name="T58" fmla="*/ 54 w 152"/>
                    <a:gd name="T59" fmla="*/ 207 h 215"/>
                    <a:gd name="T60" fmla="*/ 43 w 152"/>
                    <a:gd name="T61" fmla="*/ 209 h 215"/>
                    <a:gd name="T62" fmla="*/ 31 w 152"/>
                    <a:gd name="T63" fmla="*/ 214 h 215"/>
                    <a:gd name="T64" fmla="*/ 20 w 152"/>
                    <a:gd name="T65" fmla="*/ 210 h 215"/>
                    <a:gd name="T66" fmla="*/ 12 w 152"/>
                    <a:gd name="T67" fmla="*/ 199 h 215"/>
                    <a:gd name="T68" fmla="*/ 13 w 152"/>
                    <a:gd name="T69" fmla="*/ 187 h 215"/>
                    <a:gd name="T70" fmla="*/ 9 w 152"/>
                    <a:gd name="T71" fmla="*/ 172 h 215"/>
                    <a:gd name="T72" fmla="*/ 8 w 152"/>
                    <a:gd name="T73" fmla="*/ 152 h 215"/>
                    <a:gd name="T74" fmla="*/ 4 w 152"/>
                    <a:gd name="T75" fmla="*/ 135 h 215"/>
                    <a:gd name="T76" fmla="*/ 0 w 152"/>
                    <a:gd name="T77" fmla="*/ 108 h 215"/>
                    <a:gd name="T78" fmla="*/ 0 w 152"/>
                    <a:gd name="T79" fmla="*/ 81 h 215"/>
                    <a:gd name="T80" fmla="*/ 0 w 152"/>
                    <a:gd name="T81" fmla="*/ 56 h 215"/>
                    <a:gd name="T82" fmla="*/ 1 w 152"/>
                    <a:gd name="T83" fmla="*/ 40 h 215"/>
                    <a:gd name="T84" fmla="*/ 4 w 152"/>
                    <a:gd name="T85" fmla="*/ 32 h 215"/>
                    <a:gd name="T86" fmla="*/ 11 w 152"/>
                    <a:gd name="T87" fmla="*/ 27 h 215"/>
                    <a:gd name="T88" fmla="*/ 18 w 152"/>
                    <a:gd name="T89" fmla="*/ 16 h 215"/>
                    <a:gd name="T90" fmla="*/ 27 w 152"/>
                    <a:gd name="T91" fmla="*/ 11 h 2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215"/>
                    <a:gd name="T140" fmla="*/ 152 w 152"/>
                    <a:gd name="T141" fmla="*/ 215 h 2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215">
                      <a:moveTo>
                        <a:pt x="27" y="11"/>
                      </a:moveTo>
                      <a:lnTo>
                        <a:pt x="32" y="0"/>
                      </a:lnTo>
                      <a:lnTo>
                        <a:pt x="69" y="19"/>
                      </a:lnTo>
                      <a:lnTo>
                        <a:pt x="70" y="34"/>
                      </a:lnTo>
                      <a:lnTo>
                        <a:pt x="74" y="39"/>
                      </a:lnTo>
                      <a:lnTo>
                        <a:pt x="78" y="45"/>
                      </a:lnTo>
                      <a:lnTo>
                        <a:pt x="80" y="56"/>
                      </a:lnTo>
                      <a:lnTo>
                        <a:pt x="89" y="81"/>
                      </a:lnTo>
                      <a:lnTo>
                        <a:pt x="96" y="109"/>
                      </a:lnTo>
                      <a:lnTo>
                        <a:pt x="98" y="129"/>
                      </a:lnTo>
                      <a:lnTo>
                        <a:pt x="128" y="130"/>
                      </a:lnTo>
                      <a:lnTo>
                        <a:pt x="132" y="134"/>
                      </a:lnTo>
                      <a:lnTo>
                        <a:pt x="146" y="134"/>
                      </a:lnTo>
                      <a:lnTo>
                        <a:pt x="151" y="141"/>
                      </a:lnTo>
                      <a:lnTo>
                        <a:pt x="151" y="150"/>
                      </a:lnTo>
                      <a:lnTo>
                        <a:pt x="150" y="159"/>
                      </a:lnTo>
                      <a:lnTo>
                        <a:pt x="137" y="161"/>
                      </a:lnTo>
                      <a:lnTo>
                        <a:pt x="131" y="173"/>
                      </a:lnTo>
                      <a:lnTo>
                        <a:pt x="119" y="176"/>
                      </a:lnTo>
                      <a:lnTo>
                        <a:pt x="110" y="176"/>
                      </a:lnTo>
                      <a:lnTo>
                        <a:pt x="100" y="178"/>
                      </a:lnTo>
                      <a:lnTo>
                        <a:pt x="100" y="184"/>
                      </a:lnTo>
                      <a:lnTo>
                        <a:pt x="100" y="195"/>
                      </a:lnTo>
                      <a:lnTo>
                        <a:pt x="99" y="202"/>
                      </a:lnTo>
                      <a:lnTo>
                        <a:pt x="93" y="203"/>
                      </a:lnTo>
                      <a:lnTo>
                        <a:pt x="86" y="205"/>
                      </a:lnTo>
                      <a:lnTo>
                        <a:pt x="80" y="213"/>
                      </a:lnTo>
                      <a:lnTo>
                        <a:pt x="73" y="213"/>
                      </a:lnTo>
                      <a:lnTo>
                        <a:pt x="66" y="212"/>
                      </a:lnTo>
                      <a:lnTo>
                        <a:pt x="54" y="207"/>
                      </a:lnTo>
                      <a:lnTo>
                        <a:pt x="43" y="209"/>
                      </a:lnTo>
                      <a:lnTo>
                        <a:pt x="31" y="214"/>
                      </a:lnTo>
                      <a:lnTo>
                        <a:pt x="20" y="210"/>
                      </a:lnTo>
                      <a:lnTo>
                        <a:pt x="12" y="199"/>
                      </a:lnTo>
                      <a:lnTo>
                        <a:pt x="13" y="187"/>
                      </a:lnTo>
                      <a:lnTo>
                        <a:pt x="9" y="172"/>
                      </a:lnTo>
                      <a:lnTo>
                        <a:pt x="8" y="152"/>
                      </a:lnTo>
                      <a:lnTo>
                        <a:pt x="4" y="135"/>
                      </a:lnTo>
                      <a:lnTo>
                        <a:pt x="0" y="108"/>
                      </a:lnTo>
                      <a:lnTo>
                        <a:pt x="0" y="81"/>
                      </a:lnTo>
                      <a:lnTo>
                        <a:pt x="0" y="56"/>
                      </a:lnTo>
                      <a:lnTo>
                        <a:pt x="1" y="40"/>
                      </a:lnTo>
                      <a:lnTo>
                        <a:pt x="4" y="32"/>
                      </a:lnTo>
                      <a:lnTo>
                        <a:pt x="11" y="27"/>
                      </a:lnTo>
                      <a:lnTo>
                        <a:pt x="18" y="16"/>
                      </a:lnTo>
                      <a:lnTo>
                        <a:pt x="27" y="1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46" name="Freeform 79"/>
                <p:cNvSpPr>
                  <a:spLocks/>
                </p:cNvSpPr>
                <p:nvPr/>
              </p:nvSpPr>
              <p:spPr bwMode="auto">
                <a:xfrm>
                  <a:off x="5201" y="1108"/>
                  <a:ext cx="97" cy="200"/>
                </a:xfrm>
                <a:custGeom>
                  <a:avLst/>
                  <a:gdLst>
                    <a:gd name="T0" fmla="*/ 83 w 97"/>
                    <a:gd name="T1" fmla="*/ 164 h 200"/>
                    <a:gd name="T2" fmla="*/ 60 w 97"/>
                    <a:gd name="T3" fmla="*/ 162 h 200"/>
                    <a:gd name="T4" fmla="*/ 41 w 97"/>
                    <a:gd name="T5" fmla="*/ 155 h 200"/>
                    <a:gd name="T6" fmla="*/ 34 w 97"/>
                    <a:gd name="T7" fmla="*/ 136 h 200"/>
                    <a:gd name="T8" fmla="*/ 36 w 97"/>
                    <a:gd name="T9" fmla="*/ 124 h 200"/>
                    <a:gd name="T10" fmla="*/ 21 w 97"/>
                    <a:gd name="T11" fmla="*/ 99 h 200"/>
                    <a:gd name="T12" fmla="*/ 35 w 97"/>
                    <a:gd name="T13" fmla="*/ 110 h 200"/>
                    <a:gd name="T14" fmla="*/ 27 w 97"/>
                    <a:gd name="T15" fmla="*/ 88 h 200"/>
                    <a:gd name="T16" fmla="*/ 16 w 97"/>
                    <a:gd name="T17" fmla="*/ 58 h 200"/>
                    <a:gd name="T18" fmla="*/ 34 w 97"/>
                    <a:gd name="T19" fmla="*/ 83 h 200"/>
                    <a:gd name="T20" fmla="*/ 36 w 97"/>
                    <a:gd name="T21" fmla="*/ 44 h 200"/>
                    <a:gd name="T22" fmla="*/ 45 w 97"/>
                    <a:gd name="T23" fmla="*/ 31 h 200"/>
                    <a:gd name="T24" fmla="*/ 57 w 97"/>
                    <a:gd name="T25" fmla="*/ 25 h 200"/>
                    <a:gd name="T26" fmla="*/ 33 w 97"/>
                    <a:gd name="T27" fmla="*/ 15 h 200"/>
                    <a:gd name="T28" fmla="*/ 22 w 97"/>
                    <a:gd name="T29" fmla="*/ 27 h 200"/>
                    <a:gd name="T30" fmla="*/ 29 w 97"/>
                    <a:gd name="T31" fmla="*/ 15 h 200"/>
                    <a:gd name="T32" fmla="*/ 43 w 97"/>
                    <a:gd name="T33" fmla="*/ 9 h 200"/>
                    <a:gd name="T34" fmla="*/ 33 w 97"/>
                    <a:gd name="T35" fmla="*/ 5 h 200"/>
                    <a:gd name="T36" fmla="*/ 25 w 97"/>
                    <a:gd name="T37" fmla="*/ 0 h 200"/>
                    <a:gd name="T38" fmla="*/ 13 w 97"/>
                    <a:gd name="T39" fmla="*/ 11 h 200"/>
                    <a:gd name="T40" fmla="*/ 3 w 97"/>
                    <a:gd name="T41" fmla="*/ 21 h 200"/>
                    <a:gd name="T42" fmla="*/ 0 w 97"/>
                    <a:gd name="T43" fmla="*/ 39 h 200"/>
                    <a:gd name="T44" fmla="*/ 0 w 97"/>
                    <a:gd name="T45" fmla="*/ 74 h 200"/>
                    <a:gd name="T46" fmla="*/ 4 w 97"/>
                    <a:gd name="T47" fmla="*/ 116 h 200"/>
                    <a:gd name="T48" fmla="*/ 9 w 97"/>
                    <a:gd name="T49" fmla="*/ 156 h 200"/>
                    <a:gd name="T50" fmla="*/ 11 w 97"/>
                    <a:gd name="T51" fmla="*/ 182 h 200"/>
                    <a:gd name="T52" fmla="*/ 17 w 97"/>
                    <a:gd name="T53" fmla="*/ 193 h 200"/>
                    <a:gd name="T54" fmla="*/ 29 w 97"/>
                    <a:gd name="T55" fmla="*/ 199 h 200"/>
                    <a:gd name="T56" fmla="*/ 38 w 97"/>
                    <a:gd name="T57" fmla="*/ 196 h 200"/>
                    <a:gd name="T58" fmla="*/ 44 w 97"/>
                    <a:gd name="T59" fmla="*/ 185 h 200"/>
                    <a:gd name="T60" fmla="*/ 47 w 97"/>
                    <a:gd name="T61" fmla="*/ 182 h 200"/>
                    <a:gd name="T62" fmla="*/ 57 w 97"/>
                    <a:gd name="T63" fmla="*/ 193 h 200"/>
                    <a:gd name="T64" fmla="*/ 69 w 97"/>
                    <a:gd name="T65" fmla="*/ 197 h 200"/>
                    <a:gd name="T66" fmla="*/ 79 w 97"/>
                    <a:gd name="T67" fmla="*/ 195 h 200"/>
                    <a:gd name="T68" fmla="*/ 73 w 97"/>
                    <a:gd name="T69" fmla="*/ 186 h 200"/>
                    <a:gd name="T70" fmla="*/ 62 w 97"/>
                    <a:gd name="T71" fmla="*/ 171 h 200"/>
                    <a:gd name="T72" fmla="*/ 79 w 97"/>
                    <a:gd name="T73" fmla="*/ 183 h 200"/>
                    <a:gd name="T74" fmla="*/ 92 w 97"/>
                    <a:gd name="T75" fmla="*/ 189 h 200"/>
                    <a:gd name="T76" fmla="*/ 96 w 97"/>
                    <a:gd name="T77" fmla="*/ 182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200"/>
                    <a:gd name="T119" fmla="*/ 97 w 97"/>
                    <a:gd name="T120" fmla="*/ 200 h 2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200">
                      <a:moveTo>
                        <a:pt x="96" y="167"/>
                      </a:moveTo>
                      <a:lnTo>
                        <a:pt x="83" y="164"/>
                      </a:lnTo>
                      <a:lnTo>
                        <a:pt x="72" y="163"/>
                      </a:lnTo>
                      <a:lnTo>
                        <a:pt x="60" y="162"/>
                      </a:lnTo>
                      <a:lnTo>
                        <a:pt x="47" y="159"/>
                      </a:lnTo>
                      <a:lnTo>
                        <a:pt x="41" y="155"/>
                      </a:lnTo>
                      <a:lnTo>
                        <a:pt x="25" y="129"/>
                      </a:lnTo>
                      <a:lnTo>
                        <a:pt x="34" y="136"/>
                      </a:lnTo>
                      <a:lnTo>
                        <a:pt x="38" y="143"/>
                      </a:lnTo>
                      <a:lnTo>
                        <a:pt x="36" y="124"/>
                      </a:lnTo>
                      <a:lnTo>
                        <a:pt x="29" y="118"/>
                      </a:lnTo>
                      <a:lnTo>
                        <a:pt x="21" y="99"/>
                      </a:lnTo>
                      <a:lnTo>
                        <a:pt x="29" y="108"/>
                      </a:lnTo>
                      <a:lnTo>
                        <a:pt x="35" y="110"/>
                      </a:lnTo>
                      <a:lnTo>
                        <a:pt x="34" y="97"/>
                      </a:lnTo>
                      <a:lnTo>
                        <a:pt x="27" y="88"/>
                      </a:lnTo>
                      <a:lnTo>
                        <a:pt x="22" y="81"/>
                      </a:lnTo>
                      <a:lnTo>
                        <a:pt x="16" y="58"/>
                      </a:lnTo>
                      <a:lnTo>
                        <a:pt x="27" y="77"/>
                      </a:lnTo>
                      <a:lnTo>
                        <a:pt x="34" y="83"/>
                      </a:lnTo>
                      <a:lnTo>
                        <a:pt x="34" y="55"/>
                      </a:lnTo>
                      <a:lnTo>
                        <a:pt x="36" y="44"/>
                      </a:lnTo>
                      <a:lnTo>
                        <a:pt x="39" y="39"/>
                      </a:lnTo>
                      <a:lnTo>
                        <a:pt x="45" y="31"/>
                      </a:lnTo>
                      <a:lnTo>
                        <a:pt x="53" y="27"/>
                      </a:lnTo>
                      <a:lnTo>
                        <a:pt x="57" y="25"/>
                      </a:lnTo>
                      <a:lnTo>
                        <a:pt x="45" y="11"/>
                      </a:lnTo>
                      <a:lnTo>
                        <a:pt x="33" y="15"/>
                      </a:lnTo>
                      <a:lnTo>
                        <a:pt x="25" y="20"/>
                      </a:lnTo>
                      <a:lnTo>
                        <a:pt x="22" y="27"/>
                      </a:lnTo>
                      <a:lnTo>
                        <a:pt x="24" y="17"/>
                      </a:lnTo>
                      <a:lnTo>
                        <a:pt x="29" y="15"/>
                      </a:lnTo>
                      <a:lnTo>
                        <a:pt x="36" y="11"/>
                      </a:lnTo>
                      <a:lnTo>
                        <a:pt x="43" y="9"/>
                      </a:lnTo>
                      <a:lnTo>
                        <a:pt x="38" y="7"/>
                      </a:lnTo>
                      <a:lnTo>
                        <a:pt x="33" y="5"/>
                      </a:lnTo>
                      <a:lnTo>
                        <a:pt x="27" y="2"/>
                      </a:lnTo>
                      <a:lnTo>
                        <a:pt x="25" y="0"/>
                      </a:lnTo>
                      <a:lnTo>
                        <a:pt x="18" y="5"/>
                      </a:lnTo>
                      <a:lnTo>
                        <a:pt x="13" y="11"/>
                      </a:lnTo>
                      <a:lnTo>
                        <a:pt x="9" y="17"/>
                      </a:lnTo>
                      <a:lnTo>
                        <a:pt x="3" y="21"/>
                      </a:lnTo>
                      <a:lnTo>
                        <a:pt x="2" y="28"/>
                      </a:lnTo>
                      <a:lnTo>
                        <a:pt x="0" y="39"/>
                      </a:lnTo>
                      <a:lnTo>
                        <a:pt x="0" y="56"/>
                      </a:lnTo>
                      <a:lnTo>
                        <a:pt x="0" y="74"/>
                      </a:lnTo>
                      <a:lnTo>
                        <a:pt x="1" y="95"/>
                      </a:lnTo>
                      <a:lnTo>
                        <a:pt x="4" y="116"/>
                      </a:lnTo>
                      <a:lnTo>
                        <a:pt x="7" y="137"/>
                      </a:lnTo>
                      <a:lnTo>
                        <a:pt x="9" y="156"/>
                      </a:lnTo>
                      <a:lnTo>
                        <a:pt x="12" y="169"/>
                      </a:lnTo>
                      <a:lnTo>
                        <a:pt x="11" y="182"/>
                      </a:lnTo>
                      <a:lnTo>
                        <a:pt x="13" y="188"/>
                      </a:lnTo>
                      <a:lnTo>
                        <a:pt x="17" y="193"/>
                      </a:lnTo>
                      <a:lnTo>
                        <a:pt x="22" y="198"/>
                      </a:lnTo>
                      <a:lnTo>
                        <a:pt x="29" y="199"/>
                      </a:lnTo>
                      <a:lnTo>
                        <a:pt x="33" y="197"/>
                      </a:lnTo>
                      <a:lnTo>
                        <a:pt x="38" y="196"/>
                      </a:lnTo>
                      <a:lnTo>
                        <a:pt x="49" y="193"/>
                      </a:lnTo>
                      <a:lnTo>
                        <a:pt x="44" y="185"/>
                      </a:lnTo>
                      <a:lnTo>
                        <a:pt x="38" y="175"/>
                      </a:lnTo>
                      <a:lnTo>
                        <a:pt x="47" y="182"/>
                      </a:lnTo>
                      <a:lnTo>
                        <a:pt x="52" y="189"/>
                      </a:lnTo>
                      <a:lnTo>
                        <a:pt x="57" y="193"/>
                      </a:lnTo>
                      <a:lnTo>
                        <a:pt x="63" y="197"/>
                      </a:lnTo>
                      <a:lnTo>
                        <a:pt x="69" y="197"/>
                      </a:lnTo>
                      <a:lnTo>
                        <a:pt x="75" y="197"/>
                      </a:lnTo>
                      <a:lnTo>
                        <a:pt x="79" y="195"/>
                      </a:lnTo>
                      <a:lnTo>
                        <a:pt x="81" y="192"/>
                      </a:lnTo>
                      <a:lnTo>
                        <a:pt x="73" y="186"/>
                      </a:lnTo>
                      <a:lnTo>
                        <a:pt x="64" y="176"/>
                      </a:lnTo>
                      <a:lnTo>
                        <a:pt x="62" y="171"/>
                      </a:lnTo>
                      <a:lnTo>
                        <a:pt x="68" y="174"/>
                      </a:lnTo>
                      <a:lnTo>
                        <a:pt x="79" y="183"/>
                      </a:lnTo>
                      <a:lnTo>
                        <a:pt x="83" y="188"/>
                      </a:lnTo>
                      <a:lnTo>
                        <a:pt x="92" y="189"/>
                      </a:lnTo>
                      <a:lnTo>
                        <a:pt x="96" y="187"/>
                      </a:lnTo>
                      <a:lnTo>
                        <a:pt x="96" y="182"/>
                      </a:lnTo>
                      <a:lnTo>
                        <a:pt x="96" y="167"/>
                      </a:lnTo>
                    </a:path>
                  </a:pathLst>
                </a:custGeom>
                <a:solidFill>
                  <a:srgbClr val="E0E0E0"/>
                </a:solidFill>
                <a:ln w="9525" cap="rnd">
                  <a:noFill/>
                  <a:round/>
                  <a:headEnd/>
                  <a:tailEnd/>
                </a:ln>
              </p:spPr>
              <p:txBody>
                <a:bodyPr/>
                <a:lstStyle/>
                <a:p>
                  <a:endParaRPr lang="en-US"/>
                </a:p>
              </p:txBody>
            </p:sp>
            <p:sp>
              <p:nvSpPr>
                <p:cNvPr id="47" name="Freeform 80"/>
                <p:cNvSpPr>
                  <a:spLocks/>
                </p:cNvSpPr>
                <p:nvPr/>
              </p:nvSpPr>
              <p:spPr bwMode="auto">
                <a:xfrm>
                  <a:off x="5208" y="1207"/>
                  <a:ext cx="29" cy="93"/>
                </a:xfrm>
                <a:custGeom>
                  <a:avLst/>
                  <a:gdLst>
                    <a:gd name="T0" fmla="*/ 28 w 29"/>
                    <a:gd name="T1" fmla="*/ 92 h 93"/>
                    <a:gd name="T2" fmla="*/ 23 w 29"/>
                    <a:gd name="T3" fmla="*/ 88 h 93"/>
                    <a:gd name="T4" fmla="*/ 18 w 29"/>
                    <a:gd name="T5" fmla="*/ 81 h 93"/>
                    <a:gd name="T6" fmla="*/ 13 w 29"/>
                    <a:gd name="T7" fmla="*/ 68 h 93"/>
                    <a:gd name="T8" fmla="*/ 11 w 29"/>
                    <a:gd name="T9" fmla="*/ 57 h 93"/>
                    <a:gd name="T10" fmla="*/ 7 w 29"/>
                    <a:gd name="T11" fmla="*/ 44 h 93"/>
                    <a:gd name="T12" fmla="*/ 5 w 29"/>
                    <a:gd name="T13" fmla="*/ 32 h 93"/>
                    <a:gd name="T14" fmla="*/ 2 w 29"/>
                    <a:gd name="T15" fmla="*/ 13 h 93"/>
                    <a:gd name="T16" fmla="*/ 0 w 29"/>
                    <a:gd name="T17" fmla="*/ 0 h 93"/>
                    <a:gd name="T18" fmla="*/ 6 w 29"/>
                    <a:gd name="T19" fmla="*/ 26 h 93"/>
                    <a:gd name="T20" fmla="*/ 11 w 29"/>
                    <a:gd name="T21" fmla="*/ 47 h 93"/>
                    <a:gd name="T22" fmla="*/ 16 w 29"/>
                    <a:gd name="T23" fmla="*/ 61 h 93"/>
                    <a:gd name="T24" fmla="*/ 24 w 29"/>
                    <a:gd name="T25" fmla="*/ 76 h 93"/>
                    <a:gd name="T26" fmla="*/ 28 w 29"/>
                    <a:gd name="T27" fmla="*/ 92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93"/>
                    <a:gd name="T44" fmla="*/ 29 w 29"/>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93">
                      <a:moveTo>
                        <a:pt x="28" y="92"/>
                      </a:moveTo>
                      <a:lnTo>
                        <a:pt x="23" y="88"/>
                      </a:lnTo>
                      <a:lnTo>
                        <a:pt x="18" y="81"/>
                      </a:lnTo>
                      <a:lnTo>
                        <a:pt x="13" y="68"/>
                      </a:lnTo>
                      <a:lnTo>
                        <a:pt x="11" y="57"/>
                      </a:lnTo>
                      <a:lnTo>
                        <a:pt x="7" y="44"/>
                      </a:lnTo>
                      <a:lnTo>
                        <a:pt x="5" y="32"/>
                      </a:lnTo>
                      <a:lnTo>
                        <a:pt x="2" y="13"/>
                      </a:lnTo>
                      <a:lnTo>
                        <a:pt x="0" y="0"/>
                      </a:lnTo>
                      <a:lnTo>
                        <a:pt x="6" y="26"/>
                      </a:lnTo>
                      <a:lnTo>
                        <a:pt x="11" y="47"/>
                      </a:lnTo>
                      <a:lnTo>
                        <a:pt x="16" y="61"/>
                      </a:lnTo>
                      <a:lnTo>
                        <a:pt x="24" y="76"/>
                      </a:lnTo>
                      <a:lnTo>
                        <a:pt x="28" y="92"/>
                      </a:lnTo>
                    </a:path>
                  </a:pathLst>
                </a:custGeom>
                <a:solidFill>
                  <a:srgbClr val="C0C0C0"/>
                </a:solidFill>
                <a:ln w="9525" cap="rnd">
                  <a:noFill/>
                  <a:round/>
                  <a:headEnd/>
                  <a:tailEnd/>
                </a:ln>
              </p:spPr>
              <p:txBody>
                <a:bodyPr/>
                <a:lstStyle/>
                <a:p>
                  <a:endParaRPr lang="en-US"/>
                </a:p>
              </p:txBody>
            </p:sp>
            <p:sp>
              <p:nvSpPr>
                <p:cNvPr id="48" name="Freeform 81"/>
                <p:cNvSpPr>
                  <a:spLocks/>
                </p:cNvSpPr>
                <p:nvPr/>
              </p:nvSpPr>
              <p:spPr bwMode="auto">
                <a:xfrm>
                  <a:off x="5236" y="1133"/>
                  <a:ext cx="112" cy="139"/>
                </a:xfrm>
                <a:custGeom>
                  <a:avLst/>
                  <a:gdLst>
                    <a:gd name="T0" fmla="*/ 33 w 112"/>
                    <a:gd name="T1" fmla="*/ 5 h 139"/>
                    <a:gd name="T2" fmla="*/ 43 w 112"/>
                    <a:gd name="T3" fmla="*/ 25 h 139"/>
                    <a:gd name="T4" fmla="*/ 41 w 112"/>
                    <a:gd name="T5" fmla="*/ 45 h 139"/>
                    <a:gd name="T6" fmla="*/ 42 w 112"/>
                    <a:gd name="T7" fmla="*/ 67 h 139"/>
                    <a:gd name="T8" fmla="*/ 42 w 112"/>
                    <a:gd name="T9" fmla="*/ 73 h 139"/>
                    <a:gd name="T10" fmla="*/ 41 w 112"/>
                    <a:gd name="T11" fmla="*/ 81 h 139"/>
                    <a:gd name="T12" fmla="*/ 46 w 112"/>
                    <a:gd name="T13" fmla="*/ 86 h 139"/>
                    <a:gd name="T14" fmla="*/ 50 w 112"/>
                    <a:gd name="T15" fmla="*/ 92 h 139"/>
                    <a:gd name="T16" fmla="*/ 57 w 112"/>
                    <a:gd name="T17" fmla="*/ 92 h 139"/>
                    <a:gd name="T18" fmla="*/ 82 w 112"/>
                    <a:gd name="T19" fmla="*/ 94 h 139"/>
                    <a:gd name="T20" fmla="*/ 94 w 112"/>
                    <a:gd name="T21" fmla="*/ 98 h 139"/>
                    <a:gd name="T22" fmla="*/ 111 w 112"/>
                    <a:gd name="T23" fmla="*/ 103 h 139"/>
                    <a:gd name="T24" fmla="*/ 110 w 112"/>
                    <a:gd name="T25" fmla="*/ 118 h 139"/>
                    <a:gd name="T26" fmla="*/ 101 w 112"/>
                    <a:gd name="T27" fmla="*/ 115 h 139"/>
                    <a:gd name="T28" fmla="*/ 98 w 112"/>
                    <a:gd name="T29" fmla="*/ 108 h 139"/>
                    <a:gd name="T30" fmla="*/ 97 w 112"/>
                    <a:gd name="T31" fmla="*/ 122 h 139"/>
                    <a:gd name="T32" fmla="*/ 90 w 112"/>
                    <a:gd name="T33" fmla="*/ 132 h 139"/>
                    <a:gd name="T34" fmla="*/ 73 w 112"/>
                    <a:gd name="T35" fmla="*/ 137 h 139"/>
                    <a:gd name="T36" fmla="*/ 75 w 112"/>
                    <a:gd name="T37" fmla="*/ 130 h 139"/>
                    <a:gd name="T38" fmla="*/ 85 w 112"/>
                    <a:gd name="T39" fmla="*/ 115 h 139"/>
                    <a:gd name="T40" fmla="*/ 77 w 112"/>
                    <a:gd name="T41" fmla="*/ 110 h 139"/>
                    <a:gd name="T42" fmla="*/ 73 w 112"/>
                    <a:gd name="T43" fmla="*/ 122 h 139"/>
                    <a:gd name="T44" fmla="*/ 60 w 112"/>
                    <a:gd name="T45" fmla="*/ 136 h 139"/>
                    <a:gd name="T46" fmla="*/ 43 w 112"/>
                    <a:gd name="T47" fmla="*/ 136 h 139"/>
                    <a:gd name="T48" fmla="*/ 62 w 112"/>
                    <a:gd name="T49" fmla="*/ 120 h 139"/>
                    <a:gd name="T50" fmla="*/ 69 w 112"/>
                    <a:gd name="T51" fmla="*/ 110 h 139"/>
                    <a:gd name="T52" fmla="*/ 66 w 112"/>
                    <a:gd name="T53" fmla="*/ 104 h 139"/>
                    <a:gd name="T54" fmla="*/ 59 w 112"/>
                    <a:gd name="T55" fmla="*/ 115 h 139"/>
                    <a:gd name="T56" fmla="*/ 47 w 112"/>
                    <a:gd name="T57" fmla="*/ 126 h 139"/>
                    <a:gd name="T58" fmla="*/ 37 w 112"/>
                    <a:gd name="T59" fmla="*/ 133 h 139"/>
                    <a:gd name="T60" fmla="*/ 24 w 112"/>
                    <a:gd name="T61" fmla="*/ 134 h 139"/>
                    <a:gd name="T62" fmla="*/ 32 w 112"/>
                    <a:gd name="T63" fmla="*/ 126 h 139"/>
                    <a:gd name="T64" fmla="*/ 42 w 112"/>
                    <a:gd name="T65" fmla="*/ 115 h 139"/>
                    <a:gd name="T66" fmla="*/ 39 w 112"/>
                    <a:gd name="T67" fmla="*/ 110 h 139"/>
                    <a:gd name="T68" fmla="*/ 34 w 112"/>
                    <a:gd name="T69" fmla="*/ 119 h 139"/>
                    <a:gd name="T70" fmla="*/ 25 w 112"/>
                    <a:gd name="T71" fmla="*/ 129 h 139"/>
                    <a:gd name="T72" fmla="*/ 12 w 112"/>
                    <a:gd name="T73" fmla="*/ 130 h 139"/>
                    <a:gd name="T74" fmla="*/ 5 w 112"/>
                    <a:gd name="T75" fmla="*/ 117 h 139"/>
                    <a:gd name="T76" fmla="*/ 28 w 112"/>
                    <a:gd name="T77" fmla="*/ 113 h 139"/>
                    <a:gd name="T78" fmla="*/ 41 w 112"/>
                    <a:gd name="T79" fmla="*/ 103 h 139"/>
                    <a:gd name="T80" fmla="*/ 44 w 112"/>
                    <a:gd name="T81" fmla="*/ 94 h 139"/>
                    <a:gd name="T82" fmla="*/ 39 w 112"/>
                    <a:gd name="T83" fmla="*/ 98 h 139"/>
                    <a:gd name="T84" fmla="*/ 23 w 112"/>
                    <a:gd name="T85" fmla="*/ 111 h 139"/>
                    <a:gd name="T86" fmla="*/ 5 w 112"/>
                    <a:gd name="T87" fmla="*/ 117 h 139"/>
                    <a:gd name="T88" fmla="*/ 2 w 112"/>
                    <a:gd name="T89" fmla="*/ 91 h 139"/>
                    <a:gd name="T90" fmla="*/ 12 w 112"/>
                    <a:gd name="T91" fmla="*/ 88 h 139"/>
                    <a:gd name="T92" fmla="*/ 33 w 112"/>
                    <a:gd name="T93" fmla="*/ 90 h 139"/>
                    <a:gd name="T94" fmla="*/ 37 w 112"/>
                    <a:gd name="T95" fmla="*/ 84 h 139"/>
                    <a:gd name="T96" fmla="*/ 25 w 112"/>
                    <a:gd name="T97" fmla="*/ 87 h 139"/>
                    <a:gd name="T98" fmla="*/ 2 w 112"/>
                    <a:gd name="T99" fmla="*/ 81 h 139"/>
                    <a:gd name="T100" fmla="*/ 0 w 112"/>
                    <a:gd name="T101" fmla="*/ 57 h 139"/>
                    <a:gd name="T102" fmla="*/ 1 w 112"/>
                    <a:gd name="T103" fmla="*/ 30 h 139"/>
                    <a:gd name="T104" fmla="*/ 13 w 112"/>
                    <a:gd name="T105" fmla="*/ 18 h 139"/>
                    <a:gd name="T106" fmla="*/ 1 w 112"/>
                    <a:gd name="T107" fmla="*/ 23 h 139"/>
                    <a:gd name="T108" fmla="*/ 8 w 112"/>
                    <a:gd name="T109" fmla="*/ 7 h 139"/>
                    <a:gd name="T110" fmla="*/ 20 w 112"/>
                    <a:gd name="T111" fmla="*/ 0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
                    <a:gd name="T169" fmla="*/ 0 h 139"/>
                    <a:gd name="T170" fmla="*/ 112 w 112"/>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 h="139">
                      <a:moveTo>
                        <a:pt x="20" y="0"/>
                      </a:moveTo>
                      <a:lnTo>
                        <a:pt x="33" y="5"/>
                      </a:lnTo>
                      <a:lnTo>
                        <a:pt x="39" y="11"/>
                      </a:lnTo>
                      <a:lnTo>
                        <a:pt x="43" y="25"/>
                      </a:lnTo>
                      <a:lnTo>
                        <a:pt x="43" y="38"/>
                      </a:lnTo>
                      <a:lnTo>
                        <a:pt x="41" y="45"/>
                      </a:lnTo>
                      <a:lnTo>
                        <a:pt x="42" y="57"/>
                      </a:lnTo>
                      <a:lnTo>
                        <a:pt x="42" y="67"/>
                      </a:lnTo>
                      <a:lnTo>
                        <a:pt x="40" y="70"/>
                      </a:lnTo>
                      <a:lnTo>
                        <a:pt x="42" y="73"/>
                      </a:lnTo>
                      <a:lnTo>
                        <a:pt x="43" y="77"/>
                      </a:lnTo>
                      <a:lnTo>
                        <a:pt x="41" y="81"/>
                      </a:lnTo>
                      <a:lnTo>
                        <a:pt x="41" y="84"/>
                      </a:lnTo>
                      <a:lnTo>
                        <a:pt x="46" y="86"/>
                      </a:lnTo>
                      <a:lnTo>
                        <a:pt x="45" y="90"/>
                      </a:lnTo>
                      <a:lnTo>
                        <a:pt x="50" y="92"/>
                      </a:lnTo>
                      <a:lnTo>
                        <a:pt x="54" y="91"/>
                      </a:lnTo>
                      <a:lnTo>
                        <a:pt x="57" y="92"/>
                      </a:lnTo>
                      <a:lnTo>
                        <a:pt x="70" y="95"/>
                      </a:lnTo>
                      <a:lnTo>
                        <a:pt x="82" y="94"/>
                      </a:lnTo>
                      <a:lnTo>
                        <a:pt x="90" y="95"/>
                      </a:lnTo>
                      <a:lnTo>
                        <a:pt x="94" y="98"/>
                      </a:lnTo>
                      <a:lnTo>
                        <a:pt x="106" y="98"/>
                      </a:lnTo>
                      <a:lnTo>
                        <a:pt x="111" y="103"/>
                      </a:lnTo>
                      <a:lnTo>
                        <a:pt x="111" y="109"/>
                      </a:lnTo>
                      <a:lnTo>
                        <a:pt x="110" y="118"/>
                      </a:lnTo>
                      <a:lnTo>
                        <a:pt x="101" y="122"/>
                      </a:lnTo>
                      <a:lnTo>
                        <a:pt x="101" y="115"/>
                      </a:lnTo>
                      <a:lnTo>
                        <a:pt x="100" y="111"/>
                      </a:lnTo>
                      <a:lnTo>
                        <a:pt x="98" y="108"/>
                      </a:lnTo>
                      <a:lnTo>
                        <a:pt x="98" y="115"/>
                      </a:lnTo>
                      <a:lnTo>
                        <a:pt x="97" y="122"/>
                      </a:lnTo>
                      <a:lnTo>
                        <a:pt x="94" y="126"/>
                      </a:lnTo>
                      <a:lnTo>
                        <a:pt x="90" y="132"/>
                      </a:lnTo>
                      <a:lnTo>
                        <a:pt x="80" y="135"/>
                      </a:lnTo>
                      <a:lnTo>
                        <a:pt x="73" y="137"/>
                      </a:lnTo>
                      <a:lnTo>
                        <a:pt x="64" y="138"/>
                      </a:lnTo>
                      <a:lnTo>
                        <a:pt x="75" y="130"/>
                      </a:lnTo>
                      <a:lnTo>
                        <a:pt x="83" y="122"/>
                      </a:lnTo>
                      <a:lnTo>
                        <a:pt x="85" y="115"/>
                      </a:lnTo>
                      <a:lnTo>
                        <a:pt x="83" y="111"/>
                      </a:lnTo>
                      <a:lnTo>
                        <a:pt x="77" y="110"/>
                      </a:lnTo>
                      <a:lnTo>
                        <a:pt x="74" y="115"/>
                      </a:lnTo>
                      <a:lnTo>
                        <a:pt x="73" y="122"/>
                      </a:lnTo>
                      <a:lnTo>
                        <a:pt x="67" y="130"/>
                      </a:lnTo>
                      <a:lnTo>
                        <a:pt x="60" y="136"/>
                      </a:lnTo>
                      <a:lnTo>
                        <a:pt x="53" y="137"/>
                      </a:lnTo>
                      <a:lnTo>
                        <a:pt x="43" y="136"/>
                      </a:lnTo>
                      <a:lnTo>
                        <a:pt x="54" y="126"/>
                      </a:lnTo>
                      <a:lnTo>
                        <a:pt x="62" y="120"/>
                      </a:lnTo>
                      <a:lnTo>
                        <a:pt x="68" y="115"/>
                      </a:lnTo>
                      <a:lnTo>
                        <a:pt x="69" y="110"/>
                      </a:lnTo>
                      <a:lnTo>
                        <a:pt x="69" y="105"/>
                      </a:lnTo>
                      <a:lnTo>
                        <a:pt x="66" y="104"/>
                      </a:lnTo>
                      <a:lnTo>
                        <a:pt x="62" y="109"/>
                      </a:lnTo>
                      <a:lnTo>
                        <a:pt x="59" y="115"/>
                      </a:lnTo>
                      <a:lnTo>
                        <a:pt x="53" y="122"/>
                      </a:lnTo>
                      <a:lnTo>
                        <a:pt x="47" y="126"/>
                      </a:lnTo>
                      <a:lnTo>
                        <a:pt x="42" y="130"/>
                      </a:lnTo>
                      <a:lnTo>
                        <a:pt x="37" y="133"/>
                      </a:lnTo>
                      <a:lnTo>
                        <a:pt x="31" y="134"/>
                      </a:lnTo>
                      <a:lnTo>
                        <a:pt x="24" y="134"/>
                      </a:lnTo>
                      <a:lnTo>
                        <a:pt x="17" y="133"/>
                      </a:lnTo>
                      <a:lnTo>
                        <a:pt x="32" y="126"/>
                      </a:lnTo>
                      <a:lnTo>
                        <a:pt x="38" y="122"/>
                      </a:lnTo>
                      <a:lnTo>
                        <a:pt x="42" y="115"/>
                      </a:lnTo>
                      <a:lnTo>
                        <a:pt x="43" y="110"/>
                      </a:lnTo>
                      <a:lnTo>
                        <a:pt x="39" y="110"/>
                      </a:lnTo>
                      <a:lnTo>
                        <a:pt x="37" y="115"/>
                      </a:lnTo>
                      <a:lnTo>
                        <a:pt x="34" y="119"/>
                      </a:lnTo>
                      <a:lnTo>
                        <a:pt x="30" y="124"/>
                      </a:lnTo>
                      <a:lnTo>
                        <a:pt x="25" y="129"/>
                      </a:lnTo>
                      <a:lnTo>
                        <a:pt x="17" y="133"/>
                      </a:lnTo>
                      <a:lnTo>
                        <a:pt x="12" y="130"/>
                      </a:lnTo>
                      <a:lnTo>
                        <a:pt x="9" y="126"/>
                      </a:lnTo>
                      <a:lnTo>
                        <a:pt x="5" y="117"/>
                      </a:lnTo>
                      <a:lnTo>
                        <a:pt x="13" y="115"/>
                      </a:lnTo>
                      <a:lnTo>
                        <a:pt x="28" y="113"/>
                      </a:lnTo>
                      <a:lnTo>
                        <a:pt x="37" y="107"/>
                      </a:lnTo>
                      <a:lnTo>
                        <a:pt x="41" y="103"/>
                      </a:lnTo>
                      <a:lnTo>
                        <a:pt x="43" y="96"/>
                      </a:lnTo>
                      <a:lnTo>
                        <a:pt x="44" y="94"/>
                      </a:lnTo>
                      <a:lnTo>
                        <a:pt x="41" y="94"/>
                      </a:lnTo>
                      <a:lnTo>
                        <a:pt x="39" y="98"/>
                      </a:lnTo>
                      <a:lnTo>
                        <a:pt x="34" y="106"/>
                      </a:lnTo>
                      <a:lnTo>
                        <a:pt x="23" y="111"/>
                      </a:lnTo>
                      <a:lnTo>
                        <a:pt x="13" y="115"/>
                      </a:lnTo>
                      <a:lnTo>
                        <a:pt x="5" y="117"/>
                      </a:lnTo>
                      <a:lnTo>
                        <a:pt x="2" y="102"/>
                      </a:lnTo>
                      <a:lnTo>
                        <a:pt x="2" y="91"/>
                      </a:lnTo>
                      <a:lnTo>
                        <a:pt x="2" y="80"/>
                      </a:lnTo>
                      <a:lnTo>
                        <a:pt x="12" y="88"/>
                      </a:lnTo>
                      <a:lnTo>
                        <a:pt x="24" y="91"/>
                      </a:lnTo>
                      <a:lnTo>
                        <a:pt x="33" y="90"/>
                      </a:lnTo>
                      <a:lnTo>
                        <a:pt x="36" y="88"/>
                      </a:lnTo>
                      <a:lnTo>
                        <a:pt x="37" y="84"/>
                      </a:lnTo>
                      <a:lnTo>
                        <a:pt x="32" y="84"/>
                      </a:lnTo>
                      <a:lnTo>
                        <a:pt x="25" y="87"/>
                      </a:lnTo>
                      <a:lnTo>
                        <a:pt x="11" y="88"/>
                      </a:lnTo>
                      <a:lnTo>
                        <a:pt x="2" y="81"/>
                      </a:lnTo>
                      <a:lnTo>
                        <a:pt x="1" y="67"/>
                      </a:lnTo>
                      <a:lnTo>
                        <a:pt x="0" y="57"/>
                      </a:lnTo>
                      <a:lnTo>
                        <a:pt x="0" y="47"/>
                      </a:lnTo>
                      <a:lnTo>
                        <a:pt x="1" y="30"/>
                      </a:lnTo>
                      <a:lnTo>
                        <a:pt x="4" y="25"/>
                      </a:lnTo>
                      <a:lnTo>
                        <a:pt x="13" y="18"/>
                      </a:lnTo>
                      <a:lnTo>
                        <a:pt x="10" y="19"/>
                      </a:lnTo>
                      <a:lnTo>
                        <a:pt x="1" y="23"/>
                      </a:lnTo>
                      <a:lnTo>
                        <a:pt x="4" y="13"/>
                      </a:lnTo>
                      <a:lnTo>
                        <a:pt x="8" y="7"/>
                      </a:lnTo>
                      <a:lnTo>
                        <a:pt x="10" y="4"/>
                      </a:lnTo>
                      <a:lnTo>
                        <a:pt x="20" y="0"/>
                      </a:lnTo>
                    </a:path>
                  </a:pathLst>
                </a:custGeom>
                <a:solidFill>
                  <a:srgbClr val="E0E0E0"/>
                </a:solidFill>
                <a:ln w="9525" cap="rnd">
                  <a:noFill/>
                  <a:round/>
                  <a:headEnd/>
                  <a:tailEnd/>
                </a:ln>
              </p:spPr>
              <p:txBody>
                <a:bodyPr/>
                <a:lstStyle/>
                <a:p>
                  <a:endParaRPr lang="en-US"/>
                </a:p>
              </p:txBody>
            </p:sp>
            <p:sp>
              <p:nvSpPr>
                <p:cNvPr id="49" name="Freeform 82"/>
                <p:cNvSpPr>
                  <a:spLocks/>
                </p:cNvSpPr>
                <p:nvPr/>
              </p:nvSpPr>
              <p:spPr bwMode="auto">
                <a:xfrm>
                  <a:off x="5244" y="1184"/>
                  <a:ext cx="28" cy="32"/>
                </a:xfrm>
                <a:custGeom>
                  <a:avLst/>
                  <a:gdLst>
                    <a:gd name="T0" fmla="*/ 27 w 28"/>
                    <a:gd name="T1" fmla="*/ 0 h 32"/>
                    <a:gd name="T2" fmla="*/ 27 w 28"/>
                    <a:gd name="T3" fmla="*/ 2 h 32"/>
                    <a:gd name="T4" fmla="*/ 23 w 28"/>
                    <a:gd name="T5" fmla="*/ 8 h 32"/>
                    <a:gd name="T6" fmla="*/ 20 w 28"/>
                    <a:gd name="T7" fmla="*/ 11 h 32"/>
                    <a:gd name="T8" fmla="*/ 12 w 28"/>
                    <a:gd name="T9" fmla="*/ 19 h 32"/>
                    <a:gd name="T10" fmla="*/ 10 w 28"/>
                    <a:gd name="T11" fmla="*/ 21 h 32"/>
                    <a:gd name="T12" fmla="*/ 3 w 28"/>
                    <a:gd name="T13" fmla="*/ 27 h 32"/>
                    <a:gd name="T14" fmla="*/ 10 w 28"/>
                    <a:gd name="T15" fmla="*/ 25 h 32"/>
                    <a:gd name="T16" fmla="*/ 18 w 28"/>
                    <a:gd name="T17" fmla="*/ 22 h 32"/>
                    <a:gd name="T18" fmla="*/ 25 w 28"/>
                    <a:gd name="T19" fmla="*/ 21 h 32"/>
                    <a:gd name="T20" fmla="*/ 24 w 28"/>
                    <a:gd name="T21" fmla="*/ 24 h 32"/>
                    <a:gd name="T22" fmla="*/ 12 w 28"/>
                    <a:gd name="T23" fmla="*/ 27 h 32"/>
                    <a:gd name="T24" fmla="*/ 6 w 28"/>
                    <a:gd name="T25" fmla="*/ 30 h 32"/>
                    <a:gd name="T26" fmla="*/ 3 w 28"/>
                    <a:gd name="T27" fmla="*/ 31 h 32"/>
                    <a:gd name="T28" fmla="*/ 0 w 28"/>
                    <a:gd name="T29" fmla="*/ 30 h 32"/>
                    <a:gd name="T30" fmla="*/ 0 w 28"/>
                    <a:gd name="T31" fmla="*/ 26 h 32"/>
                    <a:gd name="T32" fmla="*/ 2 w 28"/>
                    <a:gd name="T33" fmla="*/ 23 h 32"/>
                    <a:gd name="T34" fmla="*/ 6 w 28"/>
                    <a:gd name="T35" fmla="*/ 19 h 32"/>
                    <a:gd name="T36" fmla="*/ 10 w 28"/>
                    <a:gd name="T37" fmla="*/ 13 h 32"/>
                    <a:gd name="T38" fmla="*/ 14 w 28"/>
                    <a:gd name="T39" fmla="*/ 6 h 32"/>
                    <a:gd name="T40" fmla="*/ 18 w 28"/>
                    <a:gd name="T41" fmla="*/ 2 h 32"/>
                    <a:gd name="T42" fmla="*/ 23 w 28"/>
                    <a:gd name="T43" fmla="*/ 0 h 32"/>
                    <a:gd name="T44" fmla="*/ 27 w 28"/>
                    <a:gd name="T45" fmla="*/ 0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
                    <a:gd name="T70" fmla="*/ 0 h 32"/>
                    <a:gd name="T71" fmla="*/ 28 w 28"/>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 h="32">
                      <a:moveTo>
                        <a:pt x="27" y="0"/>
                      </a:moveTo>
                      <a:lnTo>
                        <a:pt x="27" y="2"/>
                      </a:lnTo>
                      <a:lnTo>
                        <a:pt x="23" y="8"/>
                      </a:lnTo>
                      <a:lnTo>
                        <a:pt x="20" y="11"/>
                      </a:lnTo>
                      <a:lnTo>
                        <a:pt x="12" y="19"/>
                      </a:lnTo>
                      <a:lnTo>
                        <a:pt x="10" y="21"/>
                      </a:lnTo>
                      <a:lnTo>
                        <a:pt x="3" y="27"/>
                      </a:lnTo>
                      <a:lnTo>
                        <a:pt x="10" y="25"/>
                      </a:lnTo>
                      <a:lnTo>
                        <a:pt x="18" y="22"/>
                      </a:lnTo>
                      <a:lnTo>
                        <a:pt x="25" y="21"/>
                      </a:lnTo>
                      <a:lnTo>
                        <a:pt x="24" y="24"/>
                      </a:lnTo>
                      <a:lnTo>
                        <a:pt x="12" y="27"/>
                      </a:lnTo>
                      <a:lnTo>
                        <a:pt x="6" y="30"/>
                      </a:lnTo>
                      <a:lnTo>
                        <a:pt x="3" y="31"/>
                      </a:lnTo>
                      <a:lnTo>
                        <a:pt x="0" y="30"/>
                      </a:lnTo>
                      <a:lnTo>
                        <a:pt x="0" y="26"/>
                      </a:lnTo>
                      <a:lnTo>
                        <a:pt x="2" y="23"/>
                      </a:lnTo>
                      <a:lnTo>
                        <a:pt x="6" y="19"/>
                      </a:lnTo>
                      <a:lnTo>
                        <a:pt x="10" y="13"/>
                      </a:lnTo>
                      <a:lnTo>
                        <a:pt x="14" y="6"/>
                      </a:lnTo>
                      <a:lnTo>
                        <a:pt x="18" y="2"/>
                      </a:lnTo>
                      <a:lnTo>
                        <a:pt x="23" y="0"/>
                      </a:lnTo>
                      <a:lnTo>
                        <a:pt x="27" y="0"/>
                      </a:lnTo>
                    </a:path>
                  </a:pathLst>
                </a:custGeom>
                <a:solidFill>
                  <a:srgbClr val="C0C0C0"/>
                </a:solidFill>
                <a:ln w="9525" cap="rnd">
                  <a:noFill/>
                  <a:round/>
                  <a:headEnd/>
                  <a:tailEnd/>
                </a:ln>
              </p:spPr>
              <p:txBody>
                <a:bodyPr/>
                <a:lstStyle/>
                <a:p>
                  <a:endParaRPr lang="en-US"/>
                </a:p>
              </p:txBody>
            </p:sp>
            <p:sp>
              <p:nvSpPr>
                <p:cNvPr id="50" name="Freeform 83"/>
                <p:cNvSpPr>
                  <a:spLocks/>
                </p:cNvSpPr>
                <p:nvPr/>
              </p:nvSpPr>
              <p:spPr bwMode="auto">
                <a:xfrm>
                  <a:off x="5245" y="1158"/>
                  <a:ext cx="26" cy="42"/>
                </a:xfrm>
                <a:custGeom>
                  <a:avLst/>
                  <a:gdLst>
                    <a:gd name="T0" fmla="*/ 20 w 26"/>
                    <a:gd name="T1" fmla="*/ 0 h 42"/>
                    <a:gd name="T2" fmla="*/ 23 w 26"/>
                    <a:gd name="T3" fmla="*/ 0 h 42"/>
                    <a:gd name="T4" fmla="*/ 25 w 26"/>
                    <a:gd name="T5" fmla="*/ 4 h 42"/>
                    <a:gd name="T6" fmla="*/ 25 w 26"/>
                    <a:gd name="T7" fmla="*/ 7 h 42"/>
                    <a:gd name="T8" fmla="*/ 22 w 26"/>
                    <a:gd name="T9" fmla="*/ 11 h 42"/>
                    <a:gd name="T10" fmla="*/ 19 w 26"/>
                    <a:gd name="T11" fmla="*/ 12 h 42"/>
                    <a:gd name="T12" fmla="*/ 13 w 26"/>
                    <a:gd name="T13" fmla="*/ 17 h 42"/>
                    <a:gd name="T14" fmla="*/ 9 w 26"/>
                    <a:gd name="T15" fmla="*/ 22 h 42"/>
                    <a:gd name="T16" fmla="*/ 4 w 26"/>
                    <a:gd name="T17" fmla="*/ 30 h 42"/>
                    <a:gd name="T18" fmla="*/ 0 w 26"/>
                    <a:gd name="T19" fmla="*/ 37 h 42"/>
                    <a:gd name="T20" fmla="*/ 0 w 26"/>
                    <a:gd name="T21" fmla="*/ 41 h 42"/>
                    <a:gd name="T22" fmla="*/ 0 w 26"/>
                    <a:gd name="T23" fmla="*/ 31 h 42"/>
                    <a:gd name="T24" fmla="*/ 2 w 26"/>
                    <a:gd name="T25" fmla="*/ 23 h 42"/>
                    <a:gd name="T26" fmla="*/ 3 w 26"/>
                    <a:gd name="T27" fmla="*/ 16 h 42"/>
                    <a:gd name="T28" fmla="*/ 6 w 26"/>
                    <a:gd name="T29" fmla="*/ 10 h 42"/>
                    <a:gd name="T30" fmla="*/ 16 w 26"/>
                    <a:gd name="T31" fmla="*/ 0 h 42"/>
                    <a:gd name="T32" fmla="*/ 20 w 26"/>
                    <a:gd name="T33" fmla="*/ 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2"/>
                    <a:gd name="T53" fmla="*/ 26 w 26"/>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2">
                      <a:moveTo>
                        <a:pt x="20" y="0"/>
                      </a:moveTo>
                      <a:lnTo>
                        <a:pt x="23" y="0"/>
                      </a:lnTo>
                      <a:lnTo>
                        <a:pt x="25" y="4"/>
                      </a:lnTo>
                      <a:lnTo>
                        <a:pt x="25" y="7"/>
                      </a:lnTo>
                      <a:lnTo>
                        <a:pt x="22" y="11"/>
                      </a:lnTo>
                      <a:lnTo>
                        <a:pt x="19" y="12"/>
                      </a:lnTo>
                      <a:lnTo>
                        <a:pt x="13" y="17"/>
                      </a:lnTo>
                      <a:lnTo>
                        <a:pt x="9" y="22"/>
                      </a:lnTo>
                      <a:lnTo>
                        <a:pt x="4" y="30"/>
                      </a:lnTo>
                      <a:lnTo>
                        <a:pt x="0" y="37"/>
                      </a:lnTo>
                      <a:lnTo>
                        <a:pt x="0" y="41"/>
                      </a:lnTo>
                      <a:lnTo>
                        <a:pt x="0" y="31"/>
                      </a:lnTo>
                      <a:lnTo>
                        <a:pt x="2" y="23"/>
                      </a:lnTo>
                      <a:lnTo>
                        <a:pt x="3" y="16"/>
                      </a:lnTo>
                      <a:lnTo>
                        <a:pt x="6" y="10"/>
                      </a:lnTo>
                      <a:lnTo>
                        <a:pt x="16" y="0"/>
                      </a:lnTo>
                      <a:lnTo>
                        <a:pt x="20" y="0"/>
                      </a:lnTo>
                    </a:path>
                  </a:pathLst>
                </a:custGeom>
                <a:solidFill>
                  <a:srgbClr val="C0C0C0"/>
                </a:solidFill>
                <a:ln w="9525" cap="rnd">
                  <a:noFill/>
                  <a:round/>
                  <a:headEnd/>
                  <a:tailEnd/>
                </a:ln>
              </p:spPr>
              <p:txBody>
                <a:bodyPr/>
                <a:lstStyle/>
                <a:p>
                  <a:endParaRPr lang="en-US"/>
                </a:p>
              </p:txBody>
            </p:sp>
            <p:sp>
              <p:nvSpPr>
                <p:cNvPr id="51" name="Freeform 84"/>
                <p:cNvSpPr>
                  <a:spLocks/>
                </p:cNvSpPr>
                <p:nvPr/>
              </p:nvSpPr>
              <p:spPr bwMode="auto">
                <a:xfrm>
                  <a:off x="5248" y="1118"/>
                  <a:ext cx="28" cy="24"/>
                </a:xfrm>
                <a:custGeom>
                  <a:avLst/>
                  <a:gdLst>
                    <a:gd name="T0" fmla="*/ 27 w 28"/>
                    <a:gd name="T1" fmla="*/ 23 h 24"/>
                    <a:gd name="T2" fmla="*/ 22 w 28"/>
                    <a:gd name="T3" fmla="*/ 17 h 24"/>
                    <a:gd name="T4" fmla="*/ 14 w 28"/>
                    <a:gd name="T5" fmla="*/ 14 h 24"/>
                    <a:gd name="T6" fmla="*/ 9 w 28"/>
                    <a:gd name="T7" fmla="*/ 13 h 24"/>
                    <a:gd name="T8" fmla="*/ 0 w 28"/>
                    <a:gd name="T9" fmla="*/ 0 h 24"/>
                    <a:gd name="T10" fmla="*/ 6 w 28"/>
                    <a:gd name="T11" fmla="*/ 5 h 24"/>
                    <a:gd name="T12" fmla="*/ 13 w 28"/>
                    <a:gd name="T13" fmla="*/ 8 h 24"/>
                    <a:gd name="T14" fmla="*/ 18 w 28"/>
                    <a:gd name="T15" fmla="*/ 11 h 24"/>
                    <a:gd name="T16" fmla="*/ 20 w 28"/>
                    <a:gd name="T17" fmla="*/ 14 h 24"/>
                    <a:gd name="T18" fmla="*/ 27 w 28"/>
                    <a:gd name="T19" fmla="*/ 2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4"/>
                    <a:gd name="T32" fmla="*/ 28 w 2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4">
                      <a:moveTo>
                        <a:pt x="27" y="23"/>
                      </a:moveTo>
                      <a:lnTo>
                        <a:pt x="22" y="17"/>
                      </a:lnTo>
                      <a:lnTo>
                        <a:pt x="14" y="14"/>
                      </a:lnTo>
                      <a:lnTo>
                        <a:pt x="9" y="13"/>
                      </a:lnTo>
                      <a:lnTo>
                        <a:pt x="0" y="0"/>
                      </a:lnTo>
                      <a:lnTo>
                        <a:pt x="6" y="5"/>
                      </a:lnTo>
                      <a:lnTo>
                        <a:pt x="13" y="8"/>
                      </a:lnTo>
                      <a:lnTo>
                        <a:pt x="18" y="11"/>
                      </a:lnTo>
                      <a:lnTo>
                        <a:pt x="20" y="14"/>
                      </a:lnTo>
                      <a:lnTo>
                        <a:pt x="27" y="23"/>
                      </a:lnTo>
                    </a:path>
                  </a:pathLst>
                </a:custGeom>
                <a:solidFill>
                  <a:srgbClr val="E0E0E0"/>
                </a:solidFill>
                <a:ln w="9525" cap="rnd">
                  <a:noFill/>
                  <a:round/>
                  <a:headEnd/>
                  <a:tailEnd/>
                </a:ln>
              </p:spPr>
              <p:txBody>
                <a:bodyPr/>
                <a:lstStyle/>
                <a:p>
                  <a:endParaRPr lang="en-US"/>
                </a:p>
              </p:txBody>
            </p:sp>
            <p:sp>
              <p:nvSpPr>
                <p:cNvPr id="52" name="Freeform 85"/>
                <p:cNvSpPr>
                  <a:spLocks/>
                </p:cNvSpPr>
                <p:nvPr/>
              </p:nvSpPr>
              <p:spPr bwMode="auto">
                <a:xfrm>
                  <a:off x="5280" y="1161"/>
                  <a:ext cx="17" cy="62"/>
                </a:xfrm>
                <a:custGeom>
                  <a:avLst/>
                  <a:gdLst>
                    <a:gd name="T0" fmla="*/ 16 w 17"/>
                    <a:gd name="T1" fmla="*/ 61 h 62"/>
                    <a:gd name="T2" fmla="*/ 8 w 17"/>
                    <a:gd name="T3" fmla="*/ 61 h 62"/>
                    <a:gd name="T4" fmla="*/ 5 w 17"/>
                    <a:gd name="T5" fmla="*/ 60 h 62"/>
                    <a:gd name="T6" fmla="*/ 5 w 17"/>
                    <a:gd name="T7" fmla="*/ 57 h 62"/>
                    <a:gd name="T8" fmla="*/ 3 w 17"/>
                    <a:gd name="T9" fmla="*/ 55 h 62"/>
                    <a:gd name="T10" fmla="*/ 1 w 17"/>
                    <a:gd name="T11" fmla="*/ 53 h 62"/>
                    <a:gd name="T12" fmla="*/ 2 w 17"/>
                    <a:gd name="T13" fmla="*/ 50 h 62"/>
                    <a:gd name="T14" fmla="*/ 2 w 17"/>
                    <a:gd name="T15" fmla="*/ 48 h 62"/>
                    <a:gd name="T16" fmla="*/ 0 w 17"/>
                    <a:gd name="T17" fmla="*/ 44 h 62"/>
                    <a:gd name="T18" fmla="*/ 0 w 17"/>
                    <a:gd name="T19" fmla="*/ 40 h 62"/>
                    <a:gd name="T20" fmla="*/ 2 w 17"/>
                    <a:gd name="T21" fmla="*/ 36 h 62"/>
                    <a:gd name="T22" fmla="*/ 2 w 17"/>
                    <a:gd name="T23" fmla="*/ 26 h 62"/>
                    <a:gd name="T24" fmla="*/ 0 w 17"/>
                    <a:gd name="T25" fmla="*/ 17 h 62"/>
                    <a:gd name="T26" fmla="*/ 0 w 17"/>
                    <a:gd name="T27" fmla="*/ 11 h 62"/>
                    <a:gd name="T28" fmla="*/ 0 w 17"/>
                    <a:gd name="T29" fmla="*/ 0 h 62"/>
                    <a:gd name="T30" fmla="*/ 5 w 17"/>
                    <a:gd name="T31" fmla="*/ 16 h 62"/>
                    <a:gd name="T32" fmla="*/ 9 w 17"/>
                    <a:gd name="T33" fmla="*/ 32 h 62"/>
                    <a:gd name="T34" fmla="*/ 13 w 17"/>
                    <a:gd name="T35" fmla="*/ 49 h 62"/>
                    <a:gd name="T36" fmla="*/ 16 w 17"/>
                    <a:gd name="T37" fmla="*/ 6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2"/>
                    <a:gd name="T59" fmla="*/ 17 w 17"/>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2">
                      <a:moveTo>
                        <a:pt x="16" y="61"/>
                      </a:moveTo>
                      <a:lnTo>
                        <a:pt x="8" y="61"/>
                      </a:lnTo>
                      <a:lnTo>
                        <a:pt x="5" y="60"/>
                      </a:lnTo>
                      <a:lnTo>
                        <a:pt x="5" y="57"/>
                      </a:lnTo>
                      <a:lnTo>
                        <a:pt x="3" y="55"/>
                      </a:lnTo>
                      <a:lnTo>
                        <a:pt x="1" y="53"/>
                      </a:lnTo>
                      <a:lnTo>
                        <a:pt x="2" y="50"/>
                      </a:lnTo>
                      <a:lnTo>
                        <a:pt x="2" y="48"/>
                      </a:lnTo>
                      <a:lnTo>
                        <a:pt x="0" y="44"/>
                      </a:lnTo>
                      <a:lnTo>
                        <a:pt x="0" y="40"/>
                      </a:lnTo>
                      <a:lnTo>
                        <a:pt x="2" y="36"/>
                      </a:lnTo>
                      <a:lnTo>
                        <a:pt x="2" y="26"/>
                      </a:lnTo>
                      <a:lnTo>
                        <a:pt x="0" y="17"/>
                      </a:lnTo>
                      <a:lnTo>
                        <a:pt x="0" y="11"/>
                      </a:lnTo>
                      <a:lnTo>
                        <a:pt x="0" y="0"/>
                      </a:lnTo>
                      <a:lnTo>
                        <a:pt x="5" y="16"/>
                      </a:lnTo>
                      <a:lnTo>
                        <a:pt x="9" y="32"/>
                      </a:lnTo>
                      <a:lnTo>
                        <a:pt x="13" y="49"/>
                      </a:lnTo>
                      <a:lnTo>
                        <a:pt x="16" y="61"/>
                      </a:lnTo>
                    </a:path>
                  </a:pathLst>
                </a:custGeom>
                <a:solidFill>
                  <a:srgbClr val="E0E0E0"/>
                </a:solidFill>
                <a:ln w="9525" cap="rnd">
                  <a:noFill/>
                  <a:round/>
                  <a:headEnd/>
                  <a:tailEnd/>
                </a:ln>
              </p:spPr>
              <p:txBody>
                <a:bodyPr/>
                <a:lstStyle/>
                <a:p>
                  <a:endParaRPr lang="en-US"/>
                </a:p>
              </p:txBody>
            </p:sp>
            <p:sp>
              <p:nvSpPr>
                <p:cNvPr id="53" name="Freeform 86"/>
                <p:cNvSpPr>
                  <a:spLocks/>
                </p:cNvSpPr>
                <p:nvPr/>
              </p:nvSpPr>
              <p:spPr bwMode="auto">
                <a:xfrm>
                  <a:off x="5245" y="1227"/>
                  <a:ext cx="28" cy="17"/>
                </a:xfrm>
                <a:custGeom>
                  <a:avLst/>
                  <a:gdLst>
                    <a:gd name="T0" fmla="*/ 5 w 28"/>
                    <a:gd name="T1" fmla="*/ 8 h 17"/>
                    <a:gd name="T2" fmla="*/ 11 w 28"/>
                    <a:gd name="T3" fmla="*/ 3 h 17"/>
                    <a:gd name="T4" fmla="*/ 17 w 28"/>
                    <a:gd name="T5" fmla="*/ 1 h 17"/>
                    <a:gd name="T6" fmla="*/ 24 w 28"/>
                    <a:gd name="T7" fmla="*/ 0 h 17"/>
                    <a:gd name="T8" fmla="*/ 27 w 28"/>
                    <a:gd name="T9" fmla="*/ 1 h 17"/>
                    <a:gd name="T10" fmla="*/ 25 w 28"/>
                    <a:gd name="T11" fmla="*/ 5 h 17"/>
                    <a:gd name="T12" fmla="*/ 22 w 28"/>
                    <a:gd name="T13" fmla="*/ 10 h 17"/>
                    <a:gd name="T14" fmla="*/ 16 w 28"/>
                    <a:gd name="T15" fmla="*/ 13 h 17"/>
                    <a:gd name="T16" fmla="*/ 6 w 28"/>
                    <a:gd name="T17" fmla="*/ 16 h 17"/>
                    <a:gd name="T18" fmla="*/ 0 w 28"/>
                    <a:gd name="T19" fmla="*/ 14 h 17"/>
                    <a:gd name="T20" fmla="*/ 5 w 28"/>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7"/>
                    <a:gd name="T35" fmla="*/ 28 w 2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7">
                      <a:moveTo>
                        <a:pt x="5" y="8"/>
                      </a:moveTo>
                      <a:lnTo>
                        <a:pt x="11" y="3"/>
                      </a:lnTo>
                      <a:lnTo>
                        <a:pt x="17" y="1"/>
                      </a:lnTo>
                      <a:lnTo>
                        <a:pt x="24" y="0"/>
                      </a:lnTo>
                      <a:lnTo>
                        <a:pt x="27" y="1"/>
                      </a:lnTo>
                      <a:lnTo>
                        <a:pt x="25" y="5"/>
                      </a:lnTo>
                      <a:lnTo>
                        <a:pt x="22" y="10"/>
                      </a:lnTo>
                      <a:lnTo>
                        <a:pt x="16" y="13"/>
                      </a:lnTo>
                      <a:lnTo>
                        <a:pt x="6" y="16"/>
                      </a:lnTo>
                      <a:lnTo>
                        <a:pt x="0" y="14"/>
                      </a:lnTo>
                      <a:lnTo>
                        <a:pt x="5" y="8"/>
                      </a:lnTo>
                    </a:path>
                  </a:pathLst>
                </a:custGeom>
                <a:solidFill>
                  <a:srgbClr val="C0C0C0"/>
                </a:solidFill>
                <a:ln w="9525" cap="rnd">
                  <a:noFill/>
                  <a:round/>
                  <a:headEnd/>
                  <a:tailEnd/>
                </a:ln>
              </p:spPr>
              <p:txBody>
                <a:bodyPr/>
                <a:lstStyle/>
                <a:p>
                  <a:endParaRPr lang="en-US"/>
                </a:p>
              </p:txBody>
            </p:sp>
            <p:sp>
              <p:nvSpPr>
                <p:cNvPr id="54" name="Freeform 87"/>
                <p:cNvSpPr>
                  <a:spLocks/>
                </p:cNvSpPr>
                <p:nvPr/>
              </p:nvSpPr>
              <p:spPr bwMode="auto">
                <a:xfrm>
                  <a:off x="5278" y="1234"/>
                  <a:ext cx="18" cy="26"/>
                </a:xfrm>
                <a:custGeom>
                  <a:avLst/>
                  <a:gdLst>
                    <a:gd name="T0" fmla="*/ 9 w 18"/>
                    <a:gd name="T1" fmla="*/ 6 h 26"/>
                    <a:gd name="T2" fmla="*/ 11 w 18"/>
                    <a:gd name="T3" fmla="*/ 1 h 26"/>
                    <a:gd name="T4" fmla="*/ 14 w 18"/>
                    <a:gd name="T5" fmla="*/ 0 h 26"/>
                    <a:gd name="T6" fmla="*/ 16 w 18"/>
                    <a:gd name="T7" fmla="*/ 0 h 26"/>
                    <a:gd name="T8" fmla="*/ 17 w 18"/>
                    <a:gd name="T9" fmla="*/ 3 h 26"/>
                    <a:gd name="T10" fmla="*/ 15 w 18"/>
                    <a:gd name="T11" fmla="*/ 8 h 26"/>
                    <a:gd name="T12" fmla="*/ 12 w 18"/>
                    <a:gd name="T13" fmla="*/ 13 h 26"/>
                    <a:gd name="T14" fmla="*/ 9 w 18"/>
                    <a:gd name="T15" fmla="*/ 17 h 26"/>
                    <a:gd name="T16" fmla="*/ 6 w 18"/>
                    <a:gd name="T17" fmla="*/ 21 h 26"/>
                    <a:gd name="T18" fmla="*/ 0 w 18"/>
                    <a:gd name="T19" fmla="*/ 25 h 26"/>
                    <a:gd name="T20" fmla="*/ 5 w 18"/>
                    <a:gd name="T21" fmla="*/ 17 h 26"/>
                    <a:gd name="T22" fmla="*/ 7 w 18"/>
                    <a:gd name="T23" fmla="*/ 12 h 26"/>
                    <a:gd name="T24" fmla="*/ 9 w 18"/>
                    <a:gd name="T25" fmla="*/ 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6"/>
                    <a:gd name="T41" fmla="*/ 18 w 18"/>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6">
                      <a:moveTo>
                        <a:pt x="9" y="6"/>
                      </a:moveTo>
                      <a:lnTo>
                        <a:pt x="11" y="1"/>
                      </a:lnTo>
                      <a:lnTo>
                        <a:pt x="14" y="0"/>
                      </a:lnTo>
                      <a:lnTo>
                        <a:pt x="16" y="0"/>
                      </a:lnTo>
                      <a:lnTo>
                        <a:pt x="17" y="3"/>
                      </a:lnTo>
                      <a:lnTo>
                        <a:pt x="15" y="8"/>
                      </a:lnTo>
                      <a:lnTo>
                        <a:pt x="12" y="13"/>
                      </a:lnTo>
                      <a:lnTo>
                        <a:pt x="9" y="17"/>
                      </a:lnTo>
                      <a:lnTo>
                        <a:pt x="6" y="21"/>
                      </a:lnTo>
                      <a:lnTo>
                        <a:pt x="0" y="25"/>
                      </a:lnTo>
                      <a:lnTo>
                        <a:pt x="5" y="17"/>
                      </a:lnTo>
                      <a:lnTo>
                        <a:pt x="7" y="12"/>
                      </a:lnTo>
                      <a:lnTo>
                        <a:pt x="9" y="6"/>
                      </a:lnTo>
                    </a:path>
                  </a:pathLst>
                </a:custGeom>
                <a:solidFill>
                  <a:srgbClr val="C0C0C0"/>
                </a:solidFill>
                <a:ln w="9525" cap="rnd">
                  <a:noFill/>
                  <a:round/>
                  <a:headEnd/>
                  <a:tailEnd/>
                </a:ln>
              </p:spPr>
              <p:txBody>
                <a:bodyPr/>
                <a:lstStyle/>
                <a:p>
                  <a:endParaRPr lang="en-US"/>
                </a:p>
              </p:txBody>
            </p:sp>
            <p:sp>
              <p:nvSpPr>
                <p:cNvPr id="55" name="Freeform 88"/>
                <p:cNvSpPr>
                  <a:spLocks/>
                </p:cNvSpPr>
                <p:nvPr/>
              </p:nvSpPr>
              <p:spPr bwMode="auto">
                <a:xfrm>
                  <a:off x="5228" y="1098"/>
                  <a:ext cx="41" cy="32"/>
                </a:xfrm>
                <a:custGeom>
                  <a:avLst/>
                  <a:gdLst>
                    <a:gd name="T0" fmla="*/ 40 w 41"/>
                    <a:gd name="T1" fmla="*/ 31 h 32"/>
                    <a:gd name="T2" fmla="*/ 38 w 41"/>
                    <a:gd name="T3" fmla="*/ 18 h 32"/>
                    <a:gd name="T4" fmla="*/ 30 w 41"/>
                    <a:gd name="T5" fmla="*/ 13 h 32"/>
                    <a:gd name="T6" fmla="*/ 18 w 41"/>
                    <a:gd name="T7" fmla="*/ 7 h 32"/>
                    <a:gd name="T8" fmla="*/ 11 w 41"/>
                    <a:gd name="T9" fmla="*/ 3 h 32"/>
                    <a:gd name="T10" fmla="*/ 3 w 41"/>
                    <a:gd name="T11" fmla="*/ 0 h 32"/>
                    <a:gd name="T12" fmla="*/ 0 w 41"/>
                    <a:gd name="T13" fmla="*/ 8 h 32"/>
                    <a:gd name="T14" fmla="*/ 7 w 41"/>
                    <a:gd name="T15" fmla="*/ 14 h 32"/>
                    <a:gd name="T16" fmla="*/ 16 w 41"/>
                    <a:gd name="T17" fmla="*/ 17 h 32"/>
                    <a:gd name="T18" fmla="*/ 22 w 41"/>
                    <a:gd name="T19" fmla="*/ 19 h 32"/>
                    <a:gd name="T20" fmla="*/ 30 w 41"/>
                    <a:gd name="T21" fmla="*/ 25 h 32"/>
                    <a:gd name="T22" fmla="*/ 40 w 41"/>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2"/>
                    <a:gd name="T38" fmla="*/ 41 w 4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2">
                      <a:moveTo>
                        <a:pt x="40" y="31"/>
                      </a:moveTo>
                      <a:lnTo>
                        <a:pt x="38" y="18"/>
                      </a:lnTo>
                      <a:lnTo>
                        <a:pt x="30" y="13"/>
                      </a:lnTo>
                      <a:lnTo>
                        <a:pt x="18" y="7"/>
                      </a:lnTo>
                      <a:lnTo>
                        <a:pt x="11" y="3"/>
                      </a:lnTo>
                      <a:lnTo>
                        <a:pt x="3" y="0"/>
                      </a:lnTo>
                      <a:lnTo>
                        <a:pt x="0" y="8"/>
                      </a:lnTo>
                      <a:lnTo>
                        <a:pt x="7" y="14"/>
                      </a:lnTo>
                      <a:lnTo>
                        <a:pt x="16" y="17"/>
                      </a:lnTo>
                      <a:lnTo>
                        <a:pt x="22" y="19"/>
                      </a:lnTo>
                      <a:lnTo>
                        <a:pt x="30" y="25"/>
                      </a:lnTo>
                      <a:lnTo>
                        <a:pt x="40" y="31"/>
                      </a:lnTo>
                    </a:path>
                  </a:pathLst>
                </a:custGeom>
                <a:solidFill>
                  <a:srgbClr val="E0E0E0"/>
                </a:solidFill>
                <a:ln w="9525" cap="rnd">
                  <a:noFill/>
                  <a:round/>
                  <a:headEnd/>
                  <a:tailEnd/>
                </a:ln>
              </p:spPr>
              <p:txBody>
                <a:bodyPr/>
                <a:lstStyle/>
                <a:p>
                  <a:endParaRPr lang="en-US"/>
                </a:p>
              </p:txBody>
            </p:sp>
          </p:grpSp>
          <p:grpSp>
            <p:nvGrpSpPr>
              <p:cNvPr id="36" name="Group 89"/>
              <p:cNvGrpSpPr>
                <a:grpSpLocks/>
              </p:cNvGrpSpPr>
              <p:nvPr/>
            </p:nvGrpSpPr>
            <p:grpSpPr bwMode="auto">
              <a:xfrm>
                <a:off x="5184" y="1242"/>
                <a:ext cx="82" cy="140"/>
                <a:chOff x="5184" y="1242"/>
                <a:chExt cx="82" cy="140"/>
              </a:xfrm>
            </p:grpSpPr>
            <p:sp>
              <p:nvSpPr>
                <p:cNvPr id="40" name="Freeform 90"/>
                <p:cNvSpPr>
                  <a:spLocks/>
                </p:cNvSpPr>
                <p:nvPr/>
              </p:nvSpPr>
              <p:spPr bwMode="auto">
                <a:xfrm>
                  <a:off x="5184" y="1242"/>
                  <a:ext cx="82" cy="140"/>
                </a:xfrm>
                <a:custGeom>
                  <a:avLst/>
                  <a:gdLst>
                    <a:gd name="T0" fmla="*/ 45 w 82"/>
                    <a:gd name="T1" fmla="*/ 20 h 140"/>
                    <a:gd name="T2" fmla="*/ 30 w 82"/>
                    <a:gd name="T3" fmla="*/ 19 h 140"/>
                    <a:gd name="T4" fmla="*/ 21 w 82"/>
                    <a:gd name="T5" fmla="*/ 15 h 140"/>
                    <a:gd name="T6" fmla="*/ 18 w 82"/>
                    <a:gd name="T7" fmla="*/ 10 h 140"/>
                    <a:gd name="T8" fmla="*/ 18 w 82"/>
                    <a:gd name="T9" fmla="*/ 6 h 140"/>
                    <a:gd name="T10" fmla="*/ 15 w 82"/>
                    <a:gd name="T11" fmla="*/ 2 h 140"/>
                    <a:gd name="T12" fmla="*/ 7 w 82"/>
                    <a:gd name="T13" fmla="*/ 0 h 140"/>
                    <a:gd name="T14" fmla="*/ 0 w 82"/>
                    <a:gd name="T15" fmla="*/ 0 h 140"/>
                    <a:gd name="T16" fmla="*/ 9 w 82"/>
                    <a:gd name="T17" fmla="*/ 108 h 140"/>
                    <a:gd name="T18" fmla="*/ 15 w 82"/>
                    <a:gd name="T19" fmla="*/ 117 h 140"/>
                    <a:gd name="T20" fmla="*/ 24 w 82"/>
                    <a:gd name="T21" fmla="*/ 127 h 140"/>
                    <a:gd name="T22" fmla="*/ 36 w 82"/>
                    <a:gd name="T23" fmla="*/ 135 h 140"/>
                    <a:gd name="T24" fmla="*/ 49 w 82"/>
                    <a:gd name="T25" fmla="*/ 137 h 140"/>
                    <a:gd name="T26" fmla="*/ 68 w 82"/>
                    <a:gd name="T27" fmla="*/ 139 h 140"/>
                    <a:gd name="T28" fmla="*/ 78 w 82"/>
                    <a:gd name="T29" fmla="*/ 136 h 140"/>
                    <a:gd name="T30" fmla="*/ 81 w 82"/>
                    <a:gd name="T31" fmla="*/ 128 h 140"/>
                    <a:gd name="T32" fmla="*/ 80 w 82"/>
                    <a:gd name="T33" fmla="*/ 119 h 140"/>
                    <a:gd name="T34" fmla="*/ 72 w 82"/>
                    <a:gd name="T35" fmla="*/ 88 h 140"/>
                    <a:gd name="T36" fmla="*/ 65 w 82"/>
                    <a:gd name="T37" fmla="*/ 59 h 140"/>
                    <a:gd name="T38" fmla="*/ 63 w 82"/>
                    <a:gd name="T39" fmla="*/ 36 h 140"/>
                    <a:gd name="T40" fmla="*/ 63 w 82"/>
                    <a:gd name="T41" fmla="*/ 30 h 140"/>
                    <a:gd name="T42" fmla="*/ 58 w 82"/>
                    <a:gd name="T43" fmla="*/ 22 h 140"/>
                    <a:gd name="T44" fmla="*/ 54 w 82"/>
                    <a:gd name="T45" fmla="*/ 20 h 140"/>
                    <a:gd name="T46" fmla="*/ 45 w 82"/>
                    <a:gd name="T47" fmla="*/ 20 h 1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40"/>
                    <a:gd name="T74" fmla="*/ 82 w 82"/>
                    <a:gd name="T75" fmla="*/ 140 h 1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40">
                      <a:moveTo>
                        <a:pt x="45" y="20"/>
                      </a:moveTo>
                      <a:lnTo>
                        <a:pt x="30" y="19"/>
                      </a:lnTo>
                      <a:lnTo>
                        <a:pt x="21" y="15"/>
                      </a:lnTo>
                      <a:lnTo>
                        <a:pt x="18" y="10"/>
                      </a:lnTo>
                      <a:lnTo>
                        <a:pt x="18" y="6"/>
                      </a:lnTo>
                      <a:lnTo>
                        <a:pt x="15" y="2"/>
                      </a:lnTo>
                      <a:lnTo>
                        <a:pt x="7" y="0"/>
                      </a:lnTo>
                      <a:lnTo>
                        <a:pt x="0" y="0"/>
                      </a:lnTo>
                      <a:lnTo>
                        <a:pt x="9" y="108"/>
                      </a:lnTo>
                      <a:lnTo>
                        <a:pt x="15" y="117"/>
                      </a:lnTo>
                      <a:lnTo>
                        <a:pt x="24" y="127"/>
                      </a:lnTo>
                      <a:lnTo>
                        <a:pt x="36" y="135"/>
                      </a:lnTo>
                      <a:lnTo>
                        <a:pt x="49" y="137"/>
                      </a:lnTo>
                      <a:lnTo>
                        <a:pt x="68" y="139"/>
                      </a:lnTo>
                      <a:lnTo>
                        <a:pt x="78" y="136"/>
                      </a:lnTo>
                      <a:lnTo>
                        <a:pt x="81" y="128"/>
                      </a:lnTo>
                      <a:lnTo>
                        <a:pt x="80" y="119"/>
                      </a:lnTo>
                      <a:lnTo>
                        <a:pt x="72" y="88"/>
                      </a:lnTo>
                      <a:lnTo>
                        <a:pt x="65" y="59"/>
                      </a:lnTo>
                      <a:lnTo>
                        <a:pt x="63" y="36"/>
                      </a:lnTo>
                      <a:lnTo>
                        <a:pt x="63" y="30"/>
                      </a:lnTo>
                      <a:lnTo>
                        <a:pt x="58" y="22"/>
                      </a:lnTo>
                      <a:lnTo>
                        <a:pt x="54" y="20"/>
                      </a:lnTo>
                      <a:lnTo>
                        <a:pt x="45" y="20"/>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41" name="Freeform 91"/>
                <p:cNvSpPr>
                  <a:spLocks/>
                </p:cNvSpPr>
                <p:nvPr/>
              </p:nvSpPr>
              <p:spPr bwMode="auto">
                <a:xfrm>
                  <a:off x="5186" y="1249"/>
                  <a:ext cx="70" cy="128"/>
                </a:xfrm>
                <a:custGeom>
                  <a:avLst/>
                  <a:gdLst>
                    <a:gd name="T0" fmla="*/ 45 w 70"/>
                    <a:gd name="T1" fmla="*/ 25 h 128"/>
                    <a:gd name="T2" fmla="*/ 32 w 70"/>
                    <a:gd name="T3" fmla="*/ 24 h 128"/>
                    <a:gd name="T4" fmla="*/ 18 w 70"/>
                    <a:gd name="T5" fmla="*/ 21 h 128"/>
                    <a:gd name="T6" fmla="*/ 10 w 70"/>
                    <a:gd name="T7" fmla="*/ 15 h 128"/>
                    <a:gd name="T8" fmla="*/ 5 w 70"/>
                    <a:gd name="T9" fmla="*/ 11 h 128"/>
                    <a:gd name="T10" fmla="*/ 0 w 70"/>
                    <a:gd name="T11" fmla="*/ 0 h 128"/>
                    <a:gd name="T12" fmla="*/ 8 w 70"/>
                    <a:gd name="T13" fmla="*/ 97 h 128"/>
                    <a:gd name="T14" fmla="*/ 14 w 70"/>
                    <a:gd name="T15" fmla="*/ 106 h 128"/>
                    <a:gd name="T16" fmla="*/ 20 w 70"/>
                    <a:gd name="T17" fmla="*/ 115 h 128"/>
                    <a:gd name="T18" fmla="*/ 28 w 70"/>
                    <a:gd name="T19" fmla="*/ 120 h 128"/>
                    <a:gd name="T20" fmla="*/ 36 w 70"/>
                    <a:gd name="T21" fmla="*/ 123 h 128"/>
                    <a:gd name="T22" fmla="*/ 45 w 70"/>
                    <a:gd name="T23" fmla="*/ 125 h 128"/>
                    <a:gd name="T24" fmla="*/ 53 w 70"/>
                    <a:gd name="T25" fmla="*/ 127 h 128"/>
                    <a:gd name="T26" fmla="*/ 62 w 70"/>
                    <a:gd name="T27" fmla="*/ 127 h 128"/>
                    <a:gd name="T28" fmla="*/ 66 w 70"/>
                    <a:gd name="T29" fmla="*/ 125 h 128"/>
                    <a:gd name="T30" fmla="*/ 69 w 70"/>
                    <a:gd name="T31" fmla="*/ 120 h 128"/>
                    <a:gd name="T32" fmla="*/ 68 w 70"/>
                    <a:gd name="T33" fmla="*/ 113 h 128"/>
                    <a:gd name="T34" fmla="*/ 62 w 70"/>
                    <a:gd name="T35" fmla="*/ 96 h 128"/>
                    <a:gd name="T36" fmla="*/ 52 w 70"/>
                    <a:gd name="T37" fmla="*/ 38 h 128"/>
                    <a:gd name="T38" fmla="*/ 50 w 70"/>
                    <a:gd name="T39" fmla="*/ 29 h 128"/>
                    <a:gd name="T40" fmla="*/ 45 w 70"/>
                    <a:gd name="T41" fmla="*/ 25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28"/>
                    <a:gd name="T65" fmla="*/ 70 w 70"/>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28">
                      <a:moveTo>
                        <a:pt x="45" y="25"/>
                      </a:moveTo>
                      <a:lnTo>
                        <a:pt x="32" y="24"/>
                      </a:lnTo>
                      <a:lnTo>
                        <a:pt x="18" y="21"/>
                      </a:lnTo>
                      <a:lnTo>
                        <a:pt x="10" y="15"/>
                      </a:lnTo>
                      <a:lnTo>
                        <a:pt x="5" y="11"/>
                      </a:lnTo>
                      <a:lnTo>
                        <a:pt x="0" y="0"/>
                      </a:lnTo>
                      <a:lnTo>
                        <a:pt x="8" y="97"/>
                      </a:lnTo>
                      <a:lnTo>
                        <a:pt x="14" y="106"/>
                      </a:lnTo>
                      <a:lnTo>
                        <a:pt x="20" y="115"/>
                      </a:lnTo>
                      <a:lnTo>
                        <a:pt x="28" y="120"/>
                      </a:lnTo>
                      <a:lnTo>
                        <a:pt x="36" y="123"/>
                      </a:lnTo>
                      <a:lnTo>
                        <a:pt x="45" y="125"/>
                      </a:lnTo>
                      <a:lnTo>
                        <a:pt x="53" y="127"/>
                      </a:lnTo>
                      <a:lnTo>
                        <a:pt x="62" y="127"/>
                      </a:lnTo>
                      <a:lnTo>
                        <a:pt x="66" y="125"/>
                      </a:lnTo>
                      <a:lnTo>
                        <a:pt x="69" y="120"/>
                      </a:lnTo>
                      <a:lnTo>
                        <a:pt x="68" y="113"/>
                      </a:lnTo>
                      <a:lnTo>
                        <a:pt x="62" y="96"/>
                      </a:lnTo>
                      <a:lnTo>
                        <a:pt x="52" y="38"/>
                      </a:lnTo>
                      <a:lnTo>
                        <a:pt x="50" y="29"/>
                      </a:lnTo>
                      <a:lnTo>
                        <a:pt x="45" y="25"/>
                      </a:lnTo>
                    </a:path>
                  </a:pathLst>
                </a:custGeom>
                <a:solidFill>
                  <a:srgbClr val="606060"/>
                </a:solidFill>
                <a:ln w="9525" cap="rnd">
                  <a:noFill/>
                  <a:round/>
                  <a:headEnd/>
                  <a:tailEnd/>
                </a:ln>
              </p:spPr>
              <p:txBody>
                <a:bodyPr/>
                <a:lstStyle/>
                <a:p>
                  <a:endParaRPr lang="en-US"/>
                </a:p>
              </p:txBody>
            </p:sp>
          </p:grpSp>
          <p:sp>
            <p:nvSpPr>
              <p:cNvPr id="37" name="Freeform 92"/>
              <p:cNvSpPr>
                <a:spLocks/>
              </p:cNvSpPr>
              <p:nvPr/>
            </p:nvSpPr>
            <p:spPr bwMode="auto">
              <a:xfrm>
                <a:off x="5383" y="1400"/>
                <a:ext cx="17" cy="117"/>
              </a:xfrm>
              <a:custGeom>
                <a:avLst/>
                <a:gdLst>
                  <a:gd name="T0" fmla="*/ 10 w 17"/>
                  <a:gd name="T1" fmla="*/ 0 h 117"/>
                  <a:gd name="T2" fmla="*/ 16 w 17"/>
                  <a:gd name="T3" fmla="*/ 5 h 117"/>
                  <a:gd name="T4" fmla="*/ 10 w 17"/>
                  <a:gd name="T5" fmla="*/ 10 h 117"/>
                  <a:gd name="T6" fmla="*/ 5 w 17"/>
                  <a:gd name="T7" fmla="*/ 19 h 117"/>
                  <a:gd name="T8" fmla="*/ 10 w 17"/>
                  <a:gd name="T9" fmla="*/ 28 h 117"/>
                  <a:gd name="T10" fmla="*/ 7 w 17"/>
                  <a:gd name="T11" fmla="*/ 81 h 117"/>
                  <a:gd name="T12" fmla="*/ 7 w 17"/>
                  <a:gd name="T13" fmla="*/ 114 h 117"/>
                  <a:gd name="T14" fmla="*/ 0 w 17"/>
                  <a:gd name="T15" fmla="*/ 116 h 117"/>
                  <a:gd name="T16" fmla="*/ 1 w 17"/>
                  <a:gd name="T17" fmla="*/ 46 h 117"/>
                  <a:gd name="T18" fmla="*/ 7 w 17"/>
                  <a:gd name="T19" fmla="*/ 30 h 117"/>
                  <a:gd name="T20" fmla="*/ 3 w 17"/>
                  <a:gd name="T21" fmla="*/ 22 h 117"/>
                  <a:gd name="T22" fmla="*/ 1 w 17"/>
                  <a:gd name="T23" fmla="*/ 19 h 117"/>
                  <a:gd name="T24" fmla="*/ 5 w 17"/>
                  <a:gd name="T25" fmla="*/ 11 h 117"/>
                  <a:gd name="T26" fmla="*/ 10 w 17"/>
                  <a:gd name="T27" fmla="*/ 6 h 117"/>
                  <a:gd name="T28" fmla="*/ 10 w 17"/>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7"/>
                  <a:gd name="T47" fmla="*/ 17 w 17"/>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7">
                    <a:moveTo>
                      <a:pt x="10" y="0"/>
                    </a:moveTo>
                    <a:lnTo>
                      <a:pt x="16" y="5"/>
                    </a:lnTo>
                    <a:lnTo>
                      <a:pt x="10" y="10"/>
                    </a:lnTo>
                    <a:lnTo>
                      <a:pt x="5" y="19"/>
                    </a:lnTo>
                    <a:lnTo>
                      <a:pt x="10" y="28"/>
                    </a:lnTo>
                    <a:lnTo>
                      <a:pt x="7" y="81"/>
                    </a:lnTo>
                    <a:lnTo>
                      <a:pt x="7" y="114"/>
                    </a:lnTo>
                    <a:lnTo>
                      <a:pt x="0" y="116"/>
                    </a:lnTo>
                    <a:lnTo>
                      <a:pt x="1" y="46"/>
                    </a:lnTo>
                    <a:lnTo>
                      <a:pt x="7" y="30"/>
                    </a:lnTo>
                    <a:lnTo>
                      <a:pt x="3" y="22"/>
                    </a:lnTo>
                    <a:lnTo>
                      <a:pt x="1" y="19"/>
                    </a:lnTo>
                    <a:lnTo>
                      <a:pt x="5" y="11"/>
                    </a:lnTo>
                    <a:lnTo>
                      <a:pt x="10" y="6"/>
                    </a:lnTo>
                    <a:lnTo>
                      <a:pt x="10" y="0"/>
                    </a:lnTo>
                  </a:path>
                </a:pathLst>
              </a:custGeom>
              <a:solidFill>
                <a:srgbClr val="606060"/>
              </a:solidFill>
              <a:ln w="9525" cap="rnd">
                <a:noFill/>
                <a:round/>
                <a:headEnd/>
                <a:tailEnd/>
              </a:ln>
            </p:spPr>
            <p:txBody>
              <a:bodyPr/>
              <a:lstStyle/>
              <a:p>
                <a:endParaRPr lang="en-US"/>
              </a:p>
            </p:txBody>
          </p:sp>
          <p:sp>
            <p:nvSpPr>
              <p:cNvPr id="38" name="Freeform 93"/>
              <p:cNvSpPr>
                <a:spLocks/>
              </p:cNvSpPr>
              <p:nvPr/>
            </p:nvSpPr>
            <p:spPr bwMode="auto">
              <a:xfrm>
                <a:off x="5360" y="1401"/>
                <a:ext cx="17" cy="17"/>
              </a:xfrm>
              <a:custGeom>
                <a:avLst/>
                <a:gdLst>
                  <a:gd name="T0" fmla="*/ 16 w 17"/>
                  <a:gd name="T1" fmla="*/ 0 h 17"/>
                  <a:gd name="T2" fmla="*/ 8 w 17"/>
                  <a:gd name="T3" fmla="*/ 12 h 17"/>
                  <a:gd name="T4" fmla="*/ 1 w 17"/>
                  <a:gd name="T5" fmla="*/ 16 h 17"/>
                  <a:gd name="T6" fmla="*/ 0 w 17"/>
                  <a:gd name="T7" fmla="*/ 16 h 17"/>
                  <a:gd name="T8" fmla="*/ 3 w 17"/>
                  <a:gd name="T9" fmla="*/ 4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8" y="12"/>
                    </a:lnTo>
                    <a:lnTo>
                      <a:pt x="1" y="16"/>
                    </a:lnTo>
                    <a:lnTo>
                      <a:pt x="0" y="16"/>
                    </a:lnTo>
                    <a:lnTo>
                      <a:pt x="3" y="4"/>
                    </a:lnTo>
                    <a:lnTo>
                      <a:pt x="16" y="0"/>
                    </a:lnTo>
                  </a:path>
                </a:pathLst>
              </a:custGeom>
              <a:solidFill>
                <a:srgbClr val="606060"/>
              </a:solidFill>
              <a:ln w="9525" cap="rnd">
                <a:noFill/>
                <a:round/>
                <a:headEnd/>
                <a:tailEnd/>
              </a:ln>
            </p:spPr>
            <p:txBody>
              <a:bodyPr/>
              <a:lstStyle/>
              <a:p>
                <a:endParaRPr lang="en-US"/>
              </a:p>
            </p:txBody>
          </p:sp>
          <p:sp>
            <p:nvSpPr>
              <p:cNvPr id="39" name="Freeform 94"/>
              <p:cNvSpPr>
                <a:spLocks/>
              </p:cNvSpPr>
              <p:nvPr/>
            </p:nvSpPr>
            <p:spPr bwMode="auto">
              <a:xfrm>
                <a:off x="5299" y="1098"/>
                <a:ext cx="20" cy="68"/>
              </a:xfrm>
              <a:custGeom>
                <a:avLst/>
                <a:gdLst>
                  <a:gd name="T0" fmla="*/ 0 w 20"/>
                  <a:gd name="T1" fmla="*/ 0 h 68"/>
                  <a:gd name="T2" fmla="*/ 2 w 20"/>
                  <a:gd name="T3" fmla="*/ 1 h 68"/>
                  <a:gd name="T4" fmla="*/ 2 w 20"/>
                  <a:gd name="T5" fmla="*/ 5 h 68"/>
                  <a:gd name="T6" fmla="*/ 4 w 20"/>
                  <a:gd name="T7" fmla="*/ 3 h 68"/>
                  <a:gd name="T8" fmla="*/ 4 w 20"/>
                  <a:gd name="T9" fmla="*/ 7 h 68"/>
                  <a:gd name="T10" fmla="*/ 7 w 20"/>
                  <a:gd name="T11" fmla="*/ 7 h 68"/>
                  <a:gd name="T12" fmla="*/ 4 w 20"/>
                  <a:gd name="T13" fmla="*/ 11 h 68"/>
                  <a:gd name="T14" fmla="*/ 11 w 20"/>
                  <a:gd name="T15" fmla="*/ 11 h 68"/>
                  <a:gd name="T16" fmla="*/ 8 w 20"/>
                  <a:gd name="T17" fmla="*/ 16 h 68"/>
                  <a:gd name="T18" fmla="*/ 13 w 20"/>
                  <a:gd name="T19" fmla="*/ 16 h 68"/>
                  <a:gd name="T20" fmla="*/ 9 w 20"/>
                  <a:gd name="T21" fmla="*/ 21 h 68"/>
                  <a:gd name="T22" fmla="*/ 15 w 20"/>
                  <a:gd name="T23" fmla="*/ 20 h 68"/>
                  <a:gd name="T24" fmla="*/ 11 w 20"/>
                  <a:gd name="T25" fmla="*/ 27 h 68"/>
                  <a:gd name="T26" fmla="*/ 16 w 20"/>
                  <a:gd name="T27" fmla="*/ 26 h 68"/>
                  <a:gd name="T28" fmla="*/ 12 w 20"/>
                  <a:gd name="T29" fmla="*/ 32 h 68"/>
                  <a:gd name="T30" fmla="*/ 19 w 20"/>
                  <a:gd name="T31" fmla="*/ 33 h 68"/>
                  <a:gd name="T32" fmla="*/ 13 w 20"/>
                  <a:gd name="T33" fmla="*/ 38 h 68"/>
                  <a:gd name="T34" fmla="*/ 19 w 20"/>
                  <a:gd name="T35" fmla="*/ 40 h 68"/>
                  <a:gd name="T36" fmla="*/ 12 w 20"/>
                  <a:gd name="T37" fmla="*/ 44 h 68"/>
                  <a:gd name="T38" fmla="*/ 19 w 20"/>
                  <a:gd name="T39" fmla="*/ 48 h 68"/>
                  <a:gd name="T40" fmla="*/ 12 w 20"/>
                  <a:gd name="T41" fmla="*/ 51 h 68"/>
                  <a:gd name="T42" fmla="*/ 17 w 20"/>
                  <a:gd name="T43" fmla="*/ 55 h 68"/>
                  <a:gd name="T44" fmla="*/ 12 w 20"/>
                  <a:gd name="T45" fmla="*/ 58 h 68"/>
                  <a:gd name="T46" fmla="*/ 15 w 20"/>
                  <a:gd name="T47" fmla="*/ 63 h 68"/>
                  <a:gd name="T48" fmla="*/ 11 w 20"/>
                  <a:gd name="T49" fmla="*/ 67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68"/>
                  <a:gd name="T77" fmla="*/ 20 w 20"/>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68">
                    <a:moveTo>
                      <a:pt x="0" y="0"/>
                    </a:moveTo>
                    <a:lnTo>
                      <a:pt x="2" y="1"/>
                    </a:lnTo>
                    <a:lnTo>
                      <a:pt x="2" y="5"/>
                    </a:lnTo>
                    <a:lnTo>
                      <a:pt x="4" y="3"/>
                    </a:lnTo>
                    <a:lnTo>
                      <a:pt x="4" y="7"/>
                    </a:lnTo>
                    <a:lnTo>
                      <a:pt x="7" y="7"/>
                    </a:lnTo>
                    <a:lnTo>
                      <a:pt x="4" y="11"/>
                    </a:lnTo>
                    <a:lnTo>
                      <a:pt x="11" y="11"/>
                    </a:lnTo>
                    <a:lnTo>
                      <a:pt x="8" y="16"/>
                    </a:lnTo>
                    <a:lnTo>
                      <a:pt x="13" y="16"/>
                    </a:lnTo>
                    <a:lnTo>
                      <a:pt x="9" y="21"/>
                    </a:lnTo>
                    <a:lnTo>
                      <a:pt x="15" y="20"/>
                    </a:lnTo>
                    <a:lnTo>
                      <a:pt x="11" y="27"/>
                    </a:lnTo>
                    <a:lnTo>
                      <a:pt x="16" y="26"/>
                    </a:lnTo>
                    <a:lnTo>
                      <a:pt x="12" y="32"/>
                    </a:lnTo>
                    <a:lnTo>
                      <a:pt x="19" y="33"/>
                    </a:lnTo>
                    <a:lnTo>
                      <a:pt x="13" y="38"/>
                    </a:lnTo>
                    <a:lnTo>
                      <a:pt x="19" y="40"/>
                    </a:lnTo>
                    <a:lnTo>
                      <a:pt x="12" y="44"/>
                    </a:lnTo>
                    <a:lnTo>
                      <a:pt x="19" y="48"/>
                    </a:lnTo>
                    <a:lnTo>
                      <a:pt x="12" y="51"/>
                    </a:lnTo>
                    <a:lnTo>
                      <a:pt x="17" y="55"/>
                    </a:lnTo>
                    <a:lnTo>
                      <a:pt x="12" y="58"/>
                    </a:lnTo>
                    <a:lnTo>
                      <a:pt x="15" y="63"/>
                    </a:lnTo>
                    <a:lnTo>
                      <a:pt x="11" y="67"/>
                    </a:lnTo>
                  </a:path>
                </a:pathLst>
              </a:custGeom>
              <a:noFill/>
              <a:ln w="12700" cap="rnd" cmpd="sng">
                <a:solidFill>
                  <a:srgbClr val="000000"/>
                </a:solidFill>
                <a:prstDash val="solid"/>
                <a:round/>
                <a:headEnd type="none" w="sm" len="sm"/>
                <a:tailEnd type="none" w="sm" len="sm"/>
              </a:ln>
            </p:spPr>
            <p:txBody>
              <a:bodyPr/>
              <a:lstStyle/>
              <a:p>
                <a:endParaRPr lang="en-US"/>
              </a:p>
            </p:txBody>
          </p:sp>
        </p:grpSp>
      </p:grpSp>
      <p:sp>
        <p:nvSpPr>
          <p:cNvPr id="97" name="AutoShape 95"/>
          <p:cNvSpPr>
            <a:spLocks noChangeArrowheads="1"/>
          </p:cNvSpPr>
          <p:nvPr/>
        </p:nvSpPr>
        <p:spPr bwMode="auto">
          <a:xfrm>
            <a:off x="1752600" y="2590800"/>
            <a:ext cx="2209800" cy="457200"/>
          </a:xfrm>
          <a:prstGeom prst="wedgeRoundRectCallout">
            <a:avLst>
              <a:gd name="adj1" fmla="val -45042"/>
              <a:gd name="adj2" fmla="val 96528"/>
              <a:gd name="adj3" fmla="val 16667"/>
            </a:avLst>
          </a:prstGeom>
          <a:solidFill>
            <a:schemeClr val="accent1"/>
          </a:solidFill>
          <a:ln w="9525">
            <a:solidFill>
              <a:schemeClr val="tx1"/>
            </a:solidFill>
            <a:miter lim="800000"/>
            <a:headEnd type="none" w="sm" len="sm"/>
            <a:tailEnd type="none" w="sm" len="sm"/>
          </a:ln>
        </p:spPr>
        <p:txBody>
          <a:bodyPr/>
          <a:lstStyle/>
          <a:p>
            <a:pPr algn="ctr">
              <a:spcBef>
                <a:spcPct val="20000"/>
              </a:spcBef>
            </a:pPr>
            <a:r>
              <a:rPr lang="en-US" sz="2000">
                <a:latin typeface="Times New Roman" pitchFamily="18" charset="0"/>
                <a:cs typeface="Angsana New" pitchFamily="18" charset="-34"/>
              </a:rPr>
              <a:t>Hi, how are you?</a:t>
            </a:r>
          </a:p>
        </p:txBody>
      </p:sp>
      <p:cxnSp>
        <p:nvCxnSpPr>
          <p:cNvPr id="98" name="AutoShape 96"/>
          <p:cNvCxnSpPr>
            <a:cxnSpLocks noChangeShapeType="1"/>
          </p:cNvCxnSpPr>
          <p:nvPr/>
        </p:nvCxnSpPr>
        <p:spPr bwMode="auto">
          <a:xfrm rot="16200000" flipH="1">
            <a:off x="5495925" y="2590800"/>
            <a:ext cx="165100" cy="5016500"/>
          </a:xfrm>
          <a:prstGeom prst="bentConnector3">
            <a:avLst>
              <a:gd name="adj1" fmla="val 238463"/>
            </a:avLst>
          </a:prstGeom>
          <a:noFill/>
          <a:ln w="76200">
            <a:solidFill>
              <a:schemeClr val="tx1"/>
            </a:solidFill>
            <a:miter lim="800000"/>
            <a:headEnd type="none" w="sm" len="sm"/>
            <a:tailEnd type="none" w="sm" len="sm"/>
          </a:ln>
        </p:spPr>
      </p:cxnSp>
      <p:sp>
        <p:nvSpPr>
          <p:cNvPr id="99" name="Rectangle 102"/>
          <p:cNvSpPr>
            <a:spLocks noChangeArrowheads="1"/>
          </p:cNvSpPr>
          <p:nvPr/>
        </p:nvSpPr>
        <p:spPr bwMode="auto">
          <a:xfrm>
            <a:off x="1524000" y="5638800"/>
            <a:ext cx="1752600" cy="304800"/>
          </a:xfrm>
          <a:prstGeom prst="rect">
            <a:avLst/>
          </a:prstGeom>
          <a:solidFill>
            <a:srgbClr val="FF9966"/>
          </a:solidFill>
          <a:ln w="9525">
            <a:solidFill>
              <a:schemeClr val="tx1"/>
            </a:solidFill>
            <a:miter lim="800000"/>
            <a:headEnd type="none" w="sm" len="sm"/>
            <a:tailEnd type="none" w="sm" len="sm"/>
          </a:ln>
        </p:spPr>
        <p:txBody>
          <a:bodyPr wrap="none" anchor="ctr"/>
          <a:lstStyle/>
          <a:p>
            <a:pPr algn="ctr">
              <a:spcBef>
                <a:spcPct val="20000"/>
              </a:spcBef>
            </a:pPr>
            <a:r>
              <a:rPr lang="en-US" sz="2000">
                <a:solidFill>
                  <a:schemeClr val="bg2"/>
                </a:solidFill>
                <a:latin typeface="Times New Roman" pitchFamily="18" charset="0"/>
                <a:cs typeface="Angsana New" pitchFamily="18" charset="-34"/>
              </a:rPr>
              <a:t>01010001</a:t>
            </a:r>
          </a:p>
        </p:txBody>
      </p:sp>
      <p:sp>
        <p:nvSpPr>
          <p:cNvPr id="100" name="Rectangle 128"/>
          <p:cNvSpPr>
            <a:spLocks noChangeArrowheads="1"/>
          </p:cNvSpPr>
          <p:nvPr/>
        </p:nvSpPr>
        <p:spPr bwMode="auto">
          <a:xfrm>
            <a:off x="6553200" y="2590800"/>
            <a:ext cx="1752600" cy="4572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spcBef>
                <a:spcPct val="20000"/>
              </a:spcBef>
            </a:pPr>
            <a:r>
              <a:rPr lang="en-US">
                <a:latin typeface="Times New Roman" pitchFamily="18" charset="0"/>
                <a:cs typeface="Angsana New" pitchFamily="18" charset="-34"/>
              </a:rPr>
              <a:t>Hi, how are you?</a:t>
            </a:r>
          </a:p>
        </p:txBody>
      </p:sp>
      <p:grpSp>
        <p:nvGrpSpPr>
          <p:cNvPr id="101" name="Group 129"/>
          <p:cNvGrpSpPr>
            <a:grpSpLocks/>
          </p:cNvGrpSpPr>
          <p:nvPr/>
        </p:nvGrpSpPr>
        <p:grpSpPr bwMode="auto">
          <a:xfrm>
            <a:off x="6953250" y="3962400"/>
            <a:ext cx="1962150" cy="1219200"/>
            <a:chOff x="4745" y="2736"/>
            <a:chExt cx="1339" cy="768"/>
          </a:xfrm>
        </p:grpSpPr>
        <p:graphicFrame>
          <p:nvGraphicFramePr>
            <p:cNvPr id="102" name="Object 130"/>
            <p:cNvGraphicFramePr>
              <a:graphicFrameLocks noChangeAspect="1"/>
            </p:cNvGraphicFramePr>
            <p:nvPr/>
          </p:nvGraphicFramePr>
          <p:xfrm>
            <a:off x="5492" y="2863"/>
            <a:ext cx="592" cy="641"/>
          </p:xfrm>
          <a:graphic>
            <a:graphicData uri="http://schemas.openxmlformats.org/presentationml/2006/ole">
              <p:oleObj spid="_x0000_s1035" name="VISIO" r:id="rId4" imgW="13354050" imgH="14725650" progId="">
                <p:embed/>
              </p:oleObj>
            </a:graphicData>
          </a:graphic>
        </p:graphicFrame>
        <p:grpSp>
          <p:nvGrpSpPr>
            <p:cNvPr id="103" name="Group 131"/>
            <p:cNvGrpSpPr>
              <a:grpSpLocks/>
            </p:cNvGrpSpPr>
            <p:nvPr/>
          </p:nvGrpSpPr>
          <p:grpSpPr bwMode="auto">
            <a:xfrm>
              <a:off x="4745" y="3239"/>
              <a:ext cx="698" cy="193"/>
              <a:chOff x="4745" y="3239"/>
              <a:chExt cx="698" cy="193"/>
            </a:xfrm>
          </p:grpSpPr>
          <p:sp>
            <p:nvSpPr>
              <p:cNvPr id="113" name="Rectangle 132"/>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14" name="Rectangle 133"/>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115" name="Freeform 134"/>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16" name="Freeform 135"/>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17" name="Freeform 136"/>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04" name="Rectangle 137"/>
            <p:cNvSpPr>
              <a:spLocks noChangeArrowheads="1"/>
            </p:cNvSpPr>
            <p:nvPr/>
          </p:nvSpPr>
          <p:spPr bwMode="auto">
            <a:xfrm>
              <a:off x="4963" y="3176"/>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105" name="Rectangle 138"/>
            <p:cNvSpPr>
              <a:spLocks noChangeArrowheads="1"/>
            </p:cNvSpPr>
            <p:nvPr/>
          </p:nvSpPr>
          <p:spPr bwMode="auto">
            <a:xfrm>
              <a:off x="4789" y="3282"/>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106" name="Rectangle 139"/>
            <p:cNvSpPr>
              <a:spLocks noChangeArrowheads="1"/>
            </p:cNvSpPr>
            <p:nvPr/>
          </p:nvSpPr>
          <p:spPr bwMode="auto">
            <a:xfrm>
              <a:off x="4789" y="3282"/>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sp>
          <p:nvSpPr>
            <p:cNvPr id="107" name="Rectangle 140"/>
            <p:cNvSpPr>
              <a:spLocks noChangeArrowheads="1"/>
            </p:cNvSpPr>
            <p:nvPr/>
          </p:nvSpPr>
          <p:spPr bwMode="auto">
            <a:xfrm>
              <a:off x="5001" y="3443"/>
              <a:ext cx="188" cy="48"/>
            </a:xfrm>
            <a:prstGeom prst="rect">
              <a:avLst/>
            </a:prstGeom>
            <a:noFill/>
            <a:ln w="9525">
              <a:noFill/>
              <a:miter lim="800000"/>
              <a:headEnd/>
              <a:tailEnd/>
            </a:ln>
          </p:spPr>
          <p:txBody>
            <a:bodyPr wrap="none" lIns="0" tIns="0" rIns="0" bIns="0">
              <a:spAutoFit/>
            </a:bodyPr>
            <a:lstStyle/>
            <a:p>
              <a:pPr>
                <a:spcBef>
                  <a:spcPct val="20000"/>
                </a:spcBef>
              </a:pPr>
              <a:r>
                <a:rPr lang="en-US" sz="500">
                  <a:solidFill>
                    <a:srgbClr val="000000"/>
                  </a:solidFill>
                  <a:latin typeface="Arial" charset="0"/>
                </a:rPr>
                <a:t>Computer</a:t>
              </a:r>
              <a:endParaRPr lang="en-US" sz="2400">
                <a:latin typeface="Times New Roman" pitchFamily="18" charset="0"/>
                <a:cs typeface="Angsana New" pitchFamily="18" charset="-34"/>
              </a:endParaRPr>
            </a:p>
          </p:txBody>
        </p:sp>
        <p:grpSp>
          <p:nvGrpSpPr>
            <p:cNvPr id="108" name="Group 141"/>
            <p:cNvGrpSpPr>
              <a:grpSpLocks/>
            </p:cNvGrpSpPr>
            <p:nvPr/>
          </p:nvGrpSpPr>
          <p:grpSpPr bwMode="auto">
            <a:xfrm>
              <a:off x="4800" y="2736"/>
              <a:ext cx="611" cy="428"/>
              <a:chOff x="3744" y="2592"/>
              <a:chExt cx="611" cy="428"/>
            </a:xfrm>
          </p:grpSpPr>
          <p:sp>
            <p:nvSpPr>
              <p:cNvPr id="109" name="Rectangle 142"/>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10" name="Freeform 143"/>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11" name="Freeform 144"/>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12" name="Rectangle 145"/>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pic>
        <p:nvPicPr>
          <p:cNvPr id="118" name="Picture 147" descr="t1"/>
          <p:cNvPicPr>
            <a:picLocks noGrp="1" noChangeAspect="1" noChangeArrowheads="1"/>
          </p:cNvPicPr>
          <p:nvPr>
            <p:ph sz="quarter" idx="4294967295"/>
          </p:nvPr>
        </p:nvPicPr>
        <p:blipFill>
          <a:blip r:embed="rId5" cstate="print">
            <a:clrChange>
              <a:clrFrom>
                <a:srgbClr val="FEFEFE"/>
              </a:clrFrom>
              <a:clrTo>
                <a:srgbClr val="FEFEFE">
                  <a:alpha val="0"/>
                </a:srgbClr>
              </a:clrTo>
            </a:clrChange>
          </a:blip>
          <a:srcRect/>
          <a:stretch>
            <a:fillRect/>
          </a:stretch>
        </p:blipFill>
        <p:spPr>
          <a:xfrm>
            <a:off x="4648200" y="5513388"/>
            <a:ext cx="1524000" cy="658812"/>
          </a:xfrm>
          <a:noFill/>
        </p:spPr>
      </p:pic>
      <p:sp>
        <p:nvSpPr>
          <p:cNvPr id="119" name="Rectangle 164"/>
          <p:cNvSpPr>
            <a:spLocks noChangeArrowheads="1"/>
          </p:cNvSpPr>
          <p:nvPr/>
        </p:nvSpPr>
        <p:spPr bwMode="auto">
          <a:xfrm>
            <a:off x="2057400" y="2286000"/>
            <a:ext cx="1143000" cy="304800"/>
          </a:xfrm>
          <a:prstGeom prst="rect">
            <a:avLst/>
          </a:prstGeom>
          <a:solidFill>
            <a:schemeClr val="bg1"/>
          </a:solidFill>
          <a:ln w="9525">
            <a:solidFill>
              <a:schemeClr val="tx1"/>
            </a:solidFill>
            <a:miter lim="800000"/>
            <a:headEnd/>
            <a:tailEnd/>
          </a:ln>
        </p:spPr>
        <p:txBody>
          <a:bodyPr wrap="none" anchor="ctr"/>
          <a:lstStyle/>
          <a:p>
            <a:pPr algn="ctr"/>
            <a:r>
              <a:rPr lang="en-US" sz="1600" b="1">
                <a:latin typeface="Courier" pitchFamily="49" charset="0"/>
              </a:rPr>
              <a:t>you?</a:t>
            </a:r>
          </a:p>
        </p:txBody>
      </p:sp>
      <p:sp>
        <p:nvSpPr>
          <p:cNvPr id="120" name="Rectangle 165"/>
          <p:cNvSpPr>
            <a:spLocks noChangeArrowheads="1"/>
          </p:cNvSpPr>
          <p:nvPr/>
        </p:nvSpPr>
        <p:spPr bwMode="auto">
          <a:xfrm>
            <a:off x="2057400" y="1676400"/>
            <a:ext cx="1143000" cy="304800"/>
          </a:xfrm>
          <a:prstGeom prst="rect">
            <a:avLst/>
          </a:prstGeom>
          <a:solidFill>
            <a:srgbClr val="339966"/>
          </a:solidFill>
          <a:ln w="9525">
            <a:solidFill>
              <a:schemeClr val="tx1"/>
            </a:solidFill>
            <a:miter lim="800000"/>
            <a:headEnd/>
            <a:tailEnd/>
          </a:ln>
        </p:spPr>
        <p:txBody>
          <a:bodyPr wrap="none" anchor="ctr"/>
          <a:lstStyle/>
          <a:p>
            <a:pPr algn="ctr"/>
            <a:r>
              <a:rPr lang="en-US" sz="1600" b="1">
                <a:latin typeface="Courier" pitchFamily="49" charset="0"/>
              </a:rPr>
              <a:t>how</a:t>
            </a:r>
          </a:p>
        </p:txBody>
      </p:sp>
      <p:sp>
        <p:nvSpPr>
          <p:cNvPr id="121" name="Rectangle 166"/>
          <p:cNvSpPr>
            <a:spLocks noChangeArrowheads="1"/>
          </p:cNvSpPr>
          <p:nvPr/>
        </p:nvSpPr>
        <p:spPr bwMode="auto">
          <a:xfrm>
            <a:off x="2057400" y="1981200"/>
            <a:ext cx="1143000" cy="304800"/>
          </a:xfrm>
          <a:prstGeom prst="rect">
            <a:avLst/>
          </a:prstGeom>
          <a:solidFill>
            <a:srgbClr val="FF9900"/>
          </a:solidFill>
          <a:ln w="9525">
            <a:solidFill>
              <a:schemeClr val="tx1"/>
            </a:solidFill>
            <a:miter lim="800000"/>
            <a:headEnd/>
            <a:tailEnd/>
          </a:ln>
        </p:spPr>
        <p:txBody>
          <a:bodyPr wrap="none" anchor="ctr"/>
          <a:lstStyle/>
          <a:p>
            <a:pPr algn="ctr"/>
            <a:r>
              <a:rPr lang="en-US" sz="1600" b="1">
                <a:latin typeface="Courier" pitchFamily="49" charset="0"/>
              </a:rPr>
              <a:t>are</a:t>
            </a:r>
          </a:p>
        </p:txBody>
      </p:sp>
      <p:sp>
        <p:nvSpPr>
          <p:cNvPr id="122" name="Rectangle 167"/>
          <p:cNvSpPr>
            <a:spLocks noChangeArrowheads="1"/>
          </p:cNvSpPr>
          <p:nvPr/>
        </p:nvSpPr>
        <p:spPr bwMode="auto">
          <a:xfrm>
            <a:off x="2057400" y="1371600"/>
            <a:ext cx="1143000" cy="304800"/>
          </a:xfrm>
          <a:prstGeom prst="rect">
            <a:avLst/>
          </a:prstGeom>
          <a:solidFill>
            <a:srgbClr val="3366FF"/>
          </a:solidFill>
          <a:ln w="9525">
            <a:solidFill>
              <a:schemeClr val="tx1"/>
            </a:solidFill>
            <a:miter lim="800000"/>
            <a:headEnd/>
            <a:tailEnd/>
          </a:ln>
        </p:spPr>
        <p:txBody>
          <a:bodyPr wrap="none" anchor="ctr"/>
          <a:lstStyle/>
          <a:p>
            <a:pPr algn="ctr"/>
            <a:r>
              <a:rPr lang="en-US" sz="1600" b="1">
                <a:latin typeface="Courier" pitchFamily="49" charset="0"/>
              </a:rPr>
              <a:t>Hi,</a:t>
            </a:r>
          </a:p>
        </p:txBody>
      </p:sp>
      <p:sp>
        <p:nvSpPr>
          <p:cNvPr id="123" name="Rectangle 168"/>
          <p:cNvSpPr>
            <a:spLocks noChangeArrowheads="1"/>
          </p:cNvSpPr>
          <p:nvPr/>
        </p:nvSpPr>
        <p:spPr bwMode="auto">
          <a:xfrm>
            <a:off x="6934200" y="2286000"/>
            <a:ext cx="1143000" cy="304800"/>
          </a:xfrm>
          <a:prstGeom prst="rect">
            <a:avLst/>
          </a:prstGeom>
          <a:solidFill>
            <a:schemeClr val="bg1"/>
          </a:solidFill>
          <a:ln w="9525">
            <a:solidFill>
              <a:schemeClr val="tx1"/>
            </a:solidFill>
            <a:miter lim="800000"/>
            <a:headEnd/>
            <a:tailEnd/>
          </a:ln>
        </p:spPr>
        <p:txBody>
          <a:bodyPr wrap="none" anchor="ctr"/>
          <a:lstStyle/>
          <a:p>
            <a:pPr algn="ctr"/>
            <a:r>
              <a:rPr lang="en-US" sz="1600" b="1">
                <a:latin typeface="Courier" pitchFamily="49" charset="0"/>
              </a:rPr>
              <a:t>you?</a:t>
            </a:r>
          </a:p>
        </p:txBody>
      </p:sp>
      <p:sp>
        <p:nvSpPr>
          <p:cNvPr id="124" name="Rectangle 169"/>
          <p:cNvSpPr>
            <a:spLocks noChangeArrowheads="1"/>
          </p:cNvSpPr>
          <p:nvPr/>
        </p:nvSpPr>
        <p:spPr bwMode="auto">
          <a:xfrm>
            <a:off x="6934200" y="1676400"/>
            <a:ext cx="1143000" cy="304800"/>
          </a:xfrm>
          <a:prstGeom prst="rect">
            <a:avLst/>
          </a:prstGeom>
          <a:solidFill>
            <a:srgbClr val="339966"/>
          </a:solidFill>
          <a:ln w="9525">
            <a:solidFill>
              <a:schemeClr val="tx1"/>
            </a:solidFill>
            <a:miter lim="800000"/>
            <a:headEnd/>
            <a:tailEnd/>
          </a:ln>
        </p:spPr>
        <p:txBody>
          <a:bodyPr wrap="none" anchor="ctr"/>
          <a:lstStyle/>
          <a:p>
            <a:pPr algn="ctr"/>
            <a:r>
              <a:rPr lang="en-US" sz="1600" b="1">
                <a:latin typeface="Courier" pitchFamily="49" charset="0"/>
              </a:rPr>
              <a:t>how</a:t>
            </a:r>
          </a:p>
        </p:txBody>
      </p:sp>
      <p:sp>
        <p:nvSpPr>
          <p:cNvPr id="125" name="Rectangle 170"/>
          <p:cNvSpPr>
            <a:spLocks noChangeArrowheads="1"/>
          </p:cNvSpPr>
          <p:nvPr/>
        </p:nvSpPr>
        <p:spPr bwMode="auto">
          <a:xfrm>
            <a:off x="6934200" y="1981200"/>
            <a:ext cx="1143000" cy="304800"/>
          </a:xfrm>
          <a:prstGeom prst="rect">
            <a:avLst/>
          </a:prstGeom>
          <a:solidFill>
            <a:srgbClr val="FF9900"/>
          </a:solidFill>
          <a:ln w="9525">
            <a:solidFill>
              <a:schemeClr val="tx1"/>
            </a:solidFill>
            <a:miter lim="800000"/>
            <a:headEnd/>
            <a:tailEnd/>
          </a:ln>
        </p:spPr>
        <p:txBody>
          <a:bodyPr wrap="none" anchor="ctr"/>
          <a:lstStyle/>
          <a:p>
            <a:pPr algn="ctr"/>
            <a:r>
              <a:rPr lang="en-US" sz="1600" b="1">
                <a:latin typeface="Courier" pitchFamily="49" charset="0"/>
              </a:rPr>
              <a:t>are</a:t>
            </a:r>
          </a:p>
        </p:txBody>
      </p:sp>
      <p:sp>
        <p:nvSpPr>
          <p:cNvPr id="126" name="Rectangle 171"/>
          <p:cNvSpPr>
            <a:spLocks noChangeArrowheads="1"/>
          </p:cNvSpPr>
          <p:nvPr/>
        </p:nvSpPr>
        <p:spPr bwMode="auto">
          <a:xfrm>
            <a:off x="6934200" y="1371600"/>
            <a:ext cx="1143000" cy="304800"/>
          </a:xfrm>
          <a:prstGeom prst="rect">
            <a:avLst/>
          </a:prstGeom>
          <a:solidFill>
            <a:srgbClr val="3366FF"/>
          </a:solidFill>
          <a:ln w="9525">
            <a:solidFill>
              <a:schemeClr val="tx1"/>
            </a:solidFill>
            <a:miter lim="800000"/>
            <a:headEnd/>
            <a:tailEnd/>
          </a:ln>
        </p:spPr>
        <p:txBody>
          <a:bodyPr wrap="none" anchor="ctr"/>
          <a:lstStyle/>
          <a:p>
            <a:pPr algn="ctr"/>
            <a:r>
              <a:rPr lang="en-US" sz="1600" b="1">
                <a:latin typeface="Courier" pitchFamily="49" charset="0"/>
              </a:rPr>
              <a:t>Hi,</a:t>
            </a:r>
          </a:p>
        </p:txBody>
      </p:sp>
      <p:sp>
        <p:nvSpPr>
          <p:cNvPr id="127" name="Rectangle 102"/>
          <p:cNvSpPr>
            <a:spLocks noChangeArrowheads="1"/>
          </p:cNvSpPr>
          <p:nvPr/>
        </p:nvSpPr>
        <p:spPr bwMode="auto">
          <a:xfrm>
            <a:off x="6553200" y="5638800"/>
            <a:ext cx="1752600" cy="304800"/>
          </a:xfrm>
          <a:prstGeom prst="rect">
            <a:avLst/>
          </a:prstGeom>
          <a:solidFill>
            <a:srgbClr val="FF9966"/>
          </a:solidFill>
          <a:ln w="9525">
            <a:solidFill>
              <a:schemeClr val="tx1"/>
            </a:solidFill>
            <a:miter lim="800000"/>
            <a:headEnd type="none" w="sm" len="sm"/>
            <a:tailEnd type="none" w="sm" len="sm"/>
          </a:ln>
        </p:spPr>
        <p:txBody>
          <a:bodyPr wrap="none" anchor="ctr"/>
          <a:lstStyle/>
          <a:p>
            <a:pPr algn="ctr">
              <a:spcBef>
                <a:spcPct val="20000"/>
              </a:spcBef>
            </a:pPr>
            <a:r>
              <a:rPr lang="en-US" sz="2000">
                <a:solidFill>
                  <a:schemeClr val="bg2"/>
                </a:solidFill>
                <a:latin typeface="Times New Roman" pitchFamily="18" charset="0"/>
                <a:cs typeface="Angsana New" pitchFamily="18" charset="-34"/>
              </a:rPr>
              <a:t>01010001</a:t>
            </a:r>
          </a:p>
        </p:txBody>
      </p:sp>
    </p:spTree>
    <p:extLst>
      <p:ext uri="{BB962C8B-B14F-4D97-AF65-F5344CB8AC3E}">
        <p14:creationId xmlns:p14="http://schemas.microsoft.com/office/powerpoint/2010/main" xmlns="" val="332499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dissolve">
                                      <p:cBhvr>
                                        <p:cTn id="19" dur="500"/>
                                        <p:tgtEl>
                                          <p:spTgt spid="97"/>
                                        </p:tgtEl>
                                      </p:cBhvr>
                                    </p:animEffec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7"/>
                                        </p:tgtEl>
                                      </p:cBhvr>
                                    </p:animEffect>
                                    <p:set>
                                      <p:cBhvr>
                                        <p:cTn id="24" dur="1" fill="hold">
                                          <p:stCondLst>
                                            <p:cond delay="499"/>
                                          </p:stCondLst>
                                        </p:cTn>
                                        <p:tgtEl>
                                          <p:spTgt spid="9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500"/>
                                        <p:tgtEl>
                                          <p:spTgt spid="1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2"/>
                                        </p:tgtEl>
                                        <p:attrNameLst>
                                          <p:attrName>style.visibility</p:attrName>
                                        </p:attrNameLst>
                                      </p:cBhvr>
                                      <p:to>
                                        <p:strVal val="visible"/>
                                      </p:to>
                                    </p:set>
                                    <p:animEffect transition="in" filter="fade">
                                      <p:cBhvr>
                                        <p:cTn id="36" dur="500"/>
                                        <p:tgtEl>
                                          <p:spTgt spid="12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122"/>
                                        </p:tgtEl>
                                        <p:attrNameLst>
                                          <p:attrName>ppt_x</p:attrName>
                                        </p:attrNameLst>
                                      </p:cBhvr>
                                      <p:tavLst>
                                        <p:tav tm="0">
                                          <p:val>
                                            <p:strVal val="ppt_x"/>
                                          </p:val>
                                        </p:tav>
                                        <p:tav tm="100000">
                                          <p:val>
                                            <p:strVal val="ppt_x"/>
                                          </p:val>
                                        </p:tav>
                                      </p:tavLst>
                                    </p:anim>
                                    <p:anim calcmode="lin" valueType="num">
                                      <p:cBhvr additive="base">
                                        <p:cTn id="41" dur="500"/>
                                        <p:tgtEl>
                                          <p:spTgt spid="122"/>
                                        </p:tgtEl>
                                        <p:attrNameLst>
                                          <p:attrName>ppt_y</p:attrName>
                                        </p:attrNameLst>
                                      </p:cBhvr>
                                      <p:tavLst>
                                        <p:tav tm="0">
                                          <p:val>
                                            <p:strVal val="ppt_y"/>
                                          </p:val>
                                        </p:tav>
                                        <p:tav tm="100000">
                                          <p:val>
                                            <p:strVal val="1+ppt_h/2"/>
                                          </p:val>
                                        </p:tav>
                                      </p:tavLst>
                                    </p:anim>
                                    <p:set>
                                      <p:cBhvr>
                                        <p:cTn id="42" dur="1" fill="hold">
                                          <p:stCondLst>
                                            <p:cond delay="499"/>
                                          </p:stCondLst>
                                        </p:cTn>
                                        <p:tgtEl>
                                          <p:spTgt spid="122"/>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122"/>
                                        </p:tgtEl>
                                      </p:cBhvr>
                                    </p:animEffect>
                                    <p:set>
                                      <p:cBhvr>
                                        <p:cTn id="45" dur="1" fill="hold">
                                          <p:stCondLst>
                                            <p:cond delay="499"/>
                                          </p:stCondLst>
                                        </p:cTn>
                                        <p:tgtEl>
                                          <p:spTgt spid="122"/>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99"/>
                                        </p:tgtEl>
                                      </p:cBhvr>
                                    </p:animEffect>
                                    <p:set>
                                      <p:cBhvr>
                                        <p:cTn id="53" dur="1" fill="hold">
                                          <p:stCondLst>
                                            <p:cond delay="499"/>
                                          </p:stCondLst>
                                        </p:cTn>
                                        <p:tgtEl>
                                          <p:spTgt spid="99"/>
                                        </p:tgtEl>
                                        <p:attrNameLst>
                                          <p:attrName>style.visibility</p:attrName>
                                        </p:attrNameLst>
                                      </p:cBhvr>
                                      <p:to>
                                        <p:strVal val="hidden"/>
                                      </p:to>
                                    </p:set>
                                  </p:childTnLst>
                                </p:cTn>
                              </p:par>
                              <p:par>
                                <p:cTn id="54" presetID="22" presetClass="entr" presetSubtype="8" fill="hold"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wipe(left)">
                                      <p:cBhvr>
                                        <p:cTn id="56"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18"/>
                                        </p:tgtEl>
                                      </p:cBhvr>
                                    </p:animEffect>
                                    <p:set>
                                      <p:cBhvr>
                                        <p:cTn id="61" dur="1" fill="hold">
                                          <p:stCondLst>
                                            <p:cond delay="499"/>
                                          </p:stCondLst>
                                        </p:cTn>
                                        <p:tgtEl>
                                          <p:spTgt spid="118"/>
                                        </p:tgtEl>
                                        <p:attrNameLst>
                                          <p:attrName>style.visibility</p:attrName>
                                        </p:attrNameLst>
                                      </p:cBhvr>
                                      <p:to>
                                        <p:strVal val="hidden"/>
                                      </p:to>
                                    </p:set>
                                  </p:childTnLst>
                                </p:cTn>
                              </p:par>
                              <p:par>
                                <p:cTn id="62" presetID="22" presetClass="entr" presetSubtype="8" fill="hold" grpId="0"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left)">
                                      <p:cBhvr>
                                        <p:cTn id="64" dur="500"/>
                                        <p:tgtEl>
                                          <p:spTgt spid="12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xit" presetSubtype="1" fill="hold" grpId="1" nodeType="clickEffect">
                                  <p:stCondLst>
                                    <p:cond delay="0"/>
                                  </p:stCondLst>
                                  <p:childTnLst>
                                    <p:anim calcmode="lin" valueType="num">
                                      <p:cBhvr additive="base">
                                        <p:cTn id="68" dur="500"/>
                                        <p:tgtEl>
                                          <p:spTgt spid="127"/>
                                        </p:tgtEl>
                                        <p:attrNameLst>
                                          <p:attrName>ppt_x</p:attrName>
                                        </p:attrNameLst>
                                      </p:cBhvr>
                                      <p:tavLst>
                                        <p:tav tm="0">
                                          <p:val>
                                            <p:strVal val="ppt_x"/>
                                          </p:val>
                                        </p:tav>
                                        <p:tav tm="100000">
                                          <p:val>
                                            <p:strVal val="ppt_x"/>
                                          </p:val>
                                        </p:tav>
                                      </p:tavLst>
                                    </p:anim>
                                    <p:anim calcmode="lin" valueType="num">
                                      <p:cBhvr additive="base">
                                        <p:cTn id="69" dur="500"/>
                                        <p:tgtEl>
                                          <p:spTgt spid="127"/>
                                        </p:tgtEl>
                                        <p:attrNameLst>
                                          <p:attrName>ppt_y</p:attrName>
                                        </p:attrNameLst>
                                      </p:cBhvr>
                                      <p:tavLst>
                                        <p:tav tm="0">
                                          <p:val>
                                            <p:strVal val="ppt_y"/>
                                          </p:val>
                                        </p:tav>
                                        <p:tav tm="100000">
                                          <p:val>
                                            <p:strVal val="0-ppt_h/2"/>
                                          </p:val>
                                        </p:tav>
                                      </p:tavLst>
                                    </p:anim>
                                    <p:set>
                                      <p:cBhvr>
                                        <p:cTn id="70" dur="1" fill="hold">
                                          <p:stCondLst>
                                            <p:cond delay="499"/>
                                          </p:stCondLst>
                                        </p:cTn>
                                        <p:tgtEl>
                                          <p:spTgt spid="127"/>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27"/>
                                        </p:tgtEl>
                                      </p:cBhvr>
                                    </p:animEffect>
                                    <p:set>
                                      <p:cBhvr>
                                        <p:cTn id="73" dur="1" fill="hold">
                                          <p:stCondLst>
                                            <p:cond delay="499"/>
                                          </p:stCondLst>
                                        </p:cTn>
                                        <p:tgtEl>
                                          <p:spTgt spid="127"/>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fade">
                                      <p:cBhvr>
                                        <p:cTn id="76" dur="500"/>
                                        <p:tgtEl>
                                          <p:spTgt spid="1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20"/>
                                        </p:tgtEl>
                                      </p:cBhvr>
                                    </p:animEffect>
                                    <p:set>
                                      <p:cBhvr>
                                        <p:cTn id="81" dur="1" fill="hold">
                                          <p:stCondLst>
                                            <p:cond delay="499"/>
                                          </p:stCondLst>
                                        </p:cTn>
                                        <p:tgtEl>
                                          <p:spTgt spid="120"/>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124"/>
                                        </p:tgtEl>
                                        <p:attrNameLst>
                                          <p:attrName>style.visibility</p:attrName>
                                        </p:attrNameLst>
                                      </p:cBhvr>
                                      <p:to>
                                        <p:strVal val="visible"/>
                                      </p:to>
                                    </p:set>
                                    <p:animEffect transition="in" filter="fade">
                                      <p:cBhvr>
                                        <p:cTn id="84" dur="500"/>
                                        <p:tgtEl>
                                          <p:spTgt spid="1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21"/>
                                        </p:tgtEl>
                                      </p:cBhvr>
                                    </p:animEffect>
                                    <p:set>
                                      <p:cBhvr>
                                        <p:cTn id="89" dur="1" fill="hold">
                                          <p:stCondLst>
                                            <p:cond delay="499"/>
                                          </p:stCondLst>
                                        </p:cTn>
                                        <p:tgtEl>
                                          <p:spTgt spid="121"/>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25"/>
                                        </p:tgtEl>
                                        <p:attrNameLst>
                                          <p:attrName>style.visibility</p:attrName>
                                        </p:attrNameLst>
                                      </p:cBhvr>
                                      <p:to>
                                        <p:strVal val="visible"/>
                                      </p:to>
                                    </p:set>
                                    <p:animEffect transition="in" filter="fade">
                                      <p:cBhvr>
                                        <p:cTn id="92" dur="500"/>
                                        <p:tgtEl>
                                          <p:spTgt spid="1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19"/>
                                        </p:tgtEl>
                                      </p:cBhvr>
                                    </p:animEffect>
                                    <p:set>
                                      <p:cBhvr>
                                        <p:cTn id="97" dur="1" fill="hold">
                                          <p:stCondLst>
                                            <p:cond delay="499"/>
                                          </p:stCondLst>
                                        </p:cTn>
                                        <p:tgtEl>
                                          <p:spTgt spid="119"/>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123"/>
                                        </p:tgtEl>
                                        <p:attrNameLst>
                                          <p:attrName>style.visibility</p:attrName>
                                        </p:attrNameLst>
                                      </p:cBhvr>
                                      <p:to>
                                        <p:strVal val="visible"/>
                                      </p:to>
                                    </p:set>
                                    <p:animEffect transition="in" filter="fade">
                                      <p:cBhvr>
                                        <p:cTn id="100" dur="500"/>
                                        <p:tgtEl>
                                          <p:spTgt spid="12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3"/>
                                        </p:tgtEl>
                                      </p:cBhvr>
                                    </p:animEffect>
                                    <p:set>
                                      <p:cBhvr>
                                        <p:cTn id="105" dur="1" fill="hold">
                                          <p:stCondLst>
                                            <p:cond delay="499"/>
                                          </p:stCondLst>
                                        </p:cTn>
                                        <p:tgtEl>
                                          <p:spTgt spid="12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24"/>
                                        </p:tgtEl>
                                      </p:cBhvr>
                                    </p:animEffect>
                                    <p:set>
                                      <p:cBhvr>
                                        <p:cTn id="108" dur="1" fill="hold">
                                          <p:stCondLst>
                                            <p:cond delay="499"/>
                                          </p:stCondLst>
                                        </p:cTn>
                                        <p:tgtEl>
                                          <p:spTgt spid="124"/>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25"/>
                                        </p:tgtEl>
                                      </p:cBhvr>
                                    </p:animEffect>
                                    <p:set>
                                      <p:cBhvr>
                                        <p:cTn id="111" dur="1" fill="hold">
                                          <p:stCondLst>
                                            <p:cond delay="499"/>
                                          </p:stCondLst>
                                        </p:cTn>
                                        <p:tgtEl>
                                          <p:spTgt spid="125"/>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26"/>
                                        </p:tgtEl>
                                      </p:cBhvr>
                                    </p:animEffect>
                                    <p:set>
                                      <p:cBhvr>
                                        <p:cTn id="114" dur="1" fill="hold">
                                          <p:stCondLst>
                                            <p:cond delay="499"/>
                                          </p:stCondLst>
                                        </p:cTn>
                                        <p:tgtEl>
                                          <p:spTgt spid="126"/>
                                        </p:tgtEl>
                                        <p:attrNameLst>
                                          <p:attrName>style.visibility</p:attrName>
                                        </p:attrNameLst>
                                      </p:cBhvr>
                                      <p:to>
                                        <p:strVal val="hidden"/>
                                      </p:to>
                                    </p:set>
                                  </p:childTnLst>
                                </p:cTn>
                              </p:par>
                              <p:par>
                                <p:cTn id="115" presetID="10" presetClass="entr" presetSubtype="0" fill="hold" grpId="0" nodeType="with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fade">
                                      <p:cBhvr>
                                        <p:cTn id="1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autoUpdateAnimBg="0"/>
      <p:bldP spid="97" grpId="1" animBg="1"/>
      <p:bldP spid="99" grpId="0" animBg="1"/>
      <p:bldP spid="99" grpId="1" animBg="1"/>
      <p:bldP spid="100" grpId="0" animBg="1"/>
      <p:bldP spid="119" grpId="0" animBg="1"/>
      <p:bldP spid="119" grpId="1" animBg="1"/>
      <p:bldP spid="120" grpId="0" animBg="1"/>
      <p:bldP spid="120" grpId="1" animBg="1"/>
      <p:bldP spid="121" grpId="0" animBg="1"/>
      <p:bldP spid="121" grpId="1" animBg="1"/>
      <p:bldP spid="122" grpId="0" animBg="1"/>
      <p:bldP spid="122" grpId="1" animBg="1"/>
      <p:bldP spid="122" grpId="2"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7"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966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605"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966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603"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966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601"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965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99"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965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97"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965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95"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965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93"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965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91"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965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89"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965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87"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965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85"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965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83"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965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81"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96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79"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9657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77"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9657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6575"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6568"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69"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0"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1"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2"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3"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6260"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charset="0"/>
              </a:rPr>
              <a:t>But if one global ISP is viable business, there will be competitors ….  which must be interconnected</a:t>
            </a:r>
          </a:p>
        </p:txBody>
      </p:sp>
      <p:grpSp>
        <p:nvGrpSpPr>
          <p:cNvPr id="19" name="Group 8"/>
          <p:cNvGrpSpPr>
            <a:grpSpLocks/>
          </p:cNvGrpSpPr>
          <p:nvPr/>
        </p:nvGrpSpPr>
        <p:grpSpPr bwMode="auto">
          <a:xfrm>
            <a:off x="4546600" y="3746500"/>
            <a:ext cx="3225800" cy="1117600"/>
            <a:chOff x="7848600" y="2044700"/>
            <a:chExt cx="3200399" cy="1371600"/>
          </a:xfrm>
        </p:grpSpPr>
        <p:sp>
          <p:nvSpPr>
            <p:cNvPr id="96469"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20" name="Group 133"/>
            <p:cNvGrpSpPr>
              <a:grpSpLocks/>
            </p:cNvGrpSpPr>
            <p:nvPr/>
          </p:nvGrpSpPr>
          <p:grpSpPr bwMode="auto">
            <a:xfrm>
              <a:off x="8526482" y="2160804"/>
              <a:ext cx="532759" cy="184809"/>
              <a:chOff x="2356" y="1300"/>
              <a:chExt cx="555" cy="194"/>
            </a:xfrm>
          </p:grpSpPr>
          <p:sp>
            <p:nvSpPr>
              <p:cNvPr id="965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1" name="Group 137"/>
              <p:cNvGrpSpPr>
                <a:grpSpLocks/>
              </p:cNvGrpSpPr>
              <p:nvPr/>
            </p:nvGrpSpPr>
            <p:grpSpPr bwMode="auto">
              <a:xfrm>
                <a:off x="2468" y="1332"/>
                <a:ext cx="310" cy="60"/>
                <a:chOff x="2468" y="1332"/>
                <a:chExt cx="310" cy="60"/>
              </a:xfrm>
            </p:grpSpPr>
            <p:sp>
              <p:nvSpPr>
                <p:cNvPr id="965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48"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6549"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GB"/>
              </a:p>
            </p:txBody>
          </p:sp>
        </p:grpSp>
        <p:cxnSp>
          <p:nvCxnSpPr>
            <p:cNvPr id="96471" name="Straight Connector 10"/>
            <p:cNvCxnSpPr>
              <a:cxnSpLocks noChangeShapeType="1"/>
              <a:stCxn id="96549" idx="0"/>
            </p:cNvCxnSpPr>
            <p:nvPr/>
          </p:nvCxnSpPr>
          <p:spPr bwMode="auto">
            <a:xfrm>
              <a:off x="9055401" y="2220819"/>
              <a:ext cx="975377" cy="136534"/>
            </a:xfrm>
            <a:prstGeom prst="line">
              <a:avLst/>
            </a:prstGeom>
            <a:noFill/>
            <a:ln w="15875">
              <a:solidFill>
                <a:schemeClr val="tx1"/>
              </a:solidFill>
              <a:round/>
              <a:headEnd/>
              <a:tailEnd/>
            </a:ln>
          </p:spPr>
        </p:cxnSp>
        <p:cxnSp>
          <p:nvCxnSpPr>
            <p:cNvPr id="96472"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473"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474"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475"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476"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477"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478"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479" name="Straight Connector 304"/>
            <p:cNvCxnSpPr>
              <a:cxnSpLocks noChangeShapeType="1"/>
              <a:endCxn id="96544"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480"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22" name="Group 133"/>
            <p:cNvGrpSpPr>
              <a:grpSpLocks/>
            </p:cNvGrpSpPr>
            <p:nvPr/>
          </p:nvGrpSpPr>
          <p:grpSpPr bwMode="auto">
            <a:xfrm>
              <a:off x="9555206" y="2650627"/>
              <a:ext cx="532759" cy="184809"/>
              <a:chOff x="2356" y="1300"/>
              <a:chExt cx="555" cy="194"/>
            </a:xfrm>
          </p:grpSpPr>
          <p:sp>
            <p:nvSpPr>
              <p:cNvPr id="965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3" name="Group 137"/>
              <p:cNvGrpSpPr>
                <a:grpSpLocks/>
              </p:cNvGrpSpPr>
              <p:nvPr/>
            </p:nvGrpSpPr>
            <p:grpSpPr bwMode="auto">
              <a:xfrm>
                <a:off x="2468" y="1332"/>
                <a:ext cx="310" cy="60"/>
                <a:chOff x="2468" y="1332"/>
                <a:chExt cx="310" cy="60"/>
              </a:xfrm>
            </p:grpSpPr>
            <p:sp>
              <p:nvSpPr>
                <p:cNvPr id="965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40"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54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24" name="Group 133"/>
            <p:cNvGrpSpPr>
              <a:grpSpLocks/>
            </p:cNvGrpSpPr>
            <p:nvPr/>
          </p:nvGrpSpPr>
          <p:grpSpPr bwMode="auto">
            <a:xfrm>
              <a:off x="8772607" y="2725609"/>
              <a:ext cx="532759" cy="184809"/>
              <a:chOff x="2356" y="1300"/>
              <a:chExt cx="555" cy="194"/>
            </a:xfrm>
          </p:grpSpPr>
          <p:sp>
            <p:nvSpPr>
              <p:cNvPr id="965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5" name="Group 137"/>
              <p:cNvGrpSpPr>
                <a:grpSpLocks/>
              </p:cNvGrpSpPr>
              <p:nvPr/>
            </p:nvGrpSpPr>
            <p:grpSpPr bwMode="auto">
              <a:xfrm>
                <a:off x="2468" y="1332"/>
                <a:ext cx="310" cy="60"/>
                <a:chOff x="2468" y="1332"/>
                <a:chExt cx="310" cy="60"/>
              </a:xfrm>
            </p:grpSpPr>
            <p:sp>
              <p:nvSpPr>
                <p:cNvPr id="965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32"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GB"/>
              </a:p>
            </p:txBody>
          </p:sp>
          <p:sp>
            <p:nvSpPr>
              <p:cNvPr id="96533"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GB"/>
              </a:p>
            </p:txBody>
          </p:sp>
        </p:grpSp>
        <p:grpSp>
          <p:nvGrpSpPr>
            <p:cNvPr id="26" name="Group 133"/>
            <p:cNvGrpSpPr>
              <a:grpSpLocks/>
            </p:cNvGrpSpPr>
            <p:nvPr/>
          </p:nvGrpSpPr>
          <p:grpSpPr bwMode="auto">
            <a:xfrm>
              <a:off x="9060908" y="2428111"/>
              <a:ext cx="532759" cy="184809"/>
              <a:chOff x="2356" y="1300"/>
              <a:chExt cx="555" cy="194"/>
            </a:xfrm>
          </p:grpSpPr>
          <p:sp>
            <p:nvSpPr>
              <p:cNvPr id="9652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2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2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7" name="Group 137"/>
              <p:cNvGrpSpPr>
                <a:grpSpLocks/>
              </p:cNvGrpSpPr>
              <p:nvPr/>
            </p:nvGrpSpPr>
            <p:grpSpPr bwMode="auto">
              <a:xfrm>
                <a:off x="2468" y="1332"/>
                <a:ext cx="310" cy="60"/>
                <a:chOff x="2468" y="1332"/>
                <a:chExt cx="310" cy="60"/>
              </a:xfrm>
            </p:grpSpPr>
            <p:sp>
              <p:nvSpPr>
                <p:cNvPr id="9652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2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24"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6525"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28" name="Group 133"/>
            <p:cNvGrpSpPr>
              <a:grpSpLocks/>
            </p:cNvGrpSpPr>
            <p:nvPr/>
          </p:nvGrpSpPr>
          <p:grpSpPr bwMode="auto">
            <a:xfrm>
              <a:off x="10005281" y="2289952"/>
              <a:ext cx="532759" cy="184809"/>
              <a:chOff x="2356" y="1300"/>
              <a:chExt cx="555" cy="194"/>
            </a:xfrm>
          </p:grpSpPr>
          <p:sp>
            <p:nvSpPr>
              <p:cNvPr id="9651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1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1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9" name="Group 137"/>
              <p:cNvGrpSpPr>
                <a:grpSpLocks/>
              </p:cNvGrpSpPr>
              <p:nvPr/>
            </p:nvGrpSpPr>
            <p:grpSpPr bwMode="auto">
              <a:xfrm>
                <a:off x="2468" y="1332"/>
                <a:ext cx="310" cy="60"/>
                <a:chOff x="2468" y="1332"/>
                <a:chExt cx="310" cy="60"/>
              </a:xfrm>
            </p:grpSpPr>
            <p:sp>
              <p:nvSpPr>
                <p:cNvPr id="9651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1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16"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GB"/>
              </a:p>
            </p:txBody>
          </p:sp>
          <p:sp>
            <p:nvSpPr>
              <p:cNvPr id="96517"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30" name="Group 133"/>
            <p:cNvGrpSpPr>
              <a:grpSpLocks/>
            </p:cNvGrpSpPr>
            <p:nvPr/>
          </p:nvGrpSpPr>
          <p:grpSpPr bwMode="auto">
            <a:xfrm>
              <a:off x="10232661" y="2882876"/>
              <a:ext cx="532759" cy="184809"/>
              <a:chOff x="2356" y="1300"/>
              <a:chExt cx="555" cy="194"/>
            </a:xfrm>
          </p:grpSpPr>
          <p:sp>
            <p:nvSpPr>
              <p:cNvPr id="965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1" name="Group 137"/>
              <p:cNvGrpSpPr>
                <a:grpSpLocks/>
              </p:cNvGrpSpPr>
              <p:nvPr/>
            </p:nvGrpSpPr>
            <p:grpSpPr bwMode="auto">
              <a:xfrm>
                <a:off x="2468" y="1332"/>
                <a:ext cx="310" cy="60"/>
                <a:chOff x="2468" y="1332"/>
                <a:chExt cx="310" cy="60"/>
              </a:xfrm>
            </p:grpSpPr>
            <p:sp>
              <p:nvSpPr>
                <p:cNvPr id="9651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1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08"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50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6416" name="Group 133"/>
            <p:cNvGrpSpPr>
              <a:grpSpLocks/>
            </p:cNvGrpSpPr>
            <p:nvPr/>
          </p:nvGrpSpPr>
          <p:grpSpPr bwMode="auto">
            <a:xfrm>
              <a:off x="9330660" y="3072767"/>
              <a:ext cx="532759" cy="184809"/>
              <a:chOff x="2356" y="1300"/>
              <a:chExt cx="555" cy="194"/>
            </a:xfrm>
          </p:grpSpPr>
          <p:sp>
            <p:nvSpPr>
              <p:cNvPr id="9649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9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9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24" name="Group 137"/>
              <p:cNvGrpSpPr>
                <a:grpSpLocks/>
              </p:cNvGrpSpPr>
              <p:nvPr/>
            </p:nvGrpSpPr>
            <p:grpSpPr bwMode="auto">
              <a:xfrm>
                <a:off x="2468" y="1332"/>
                <a:ext cx="310" cy="60"/>
                <a:chOff x="2468" y="1332"/>
                <a:chExt cx="310" cy="60"/>
              </a:xfrm>
            </p:grpSpPr>
            <p:sp>
              <p:nvSpPr>
                <p:cNvPr id="9650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50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500"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6501"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96432" name="Group 133"/>
            <p:cNvGrpSpPr>
              <a:grpSpLocks/>
            </p:cNvGrpSpPr>
            <p:nvPr/>
          </p:nvGrpSpPr>
          <p:grpSpPr bwMode="auto">
            <a:xfrm>
              <a:off x="8438032" y="3018963"/>
              <a:ext cx="532759" cy="184809"/>
              <a:chOff x="2356" y="1300"/>
              <a:chExt cx="555" cy="194"/>
            </a:xfrm>
          </p:grpSpPr>
          <p:sp>
            <p:nvSpPr>
              <p:cNvPr id="9648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8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9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40" name="Group 137"/>
              <p:cNvGrpSpPr>
                <a:grpSpLocks/>
              </p:cNvGrpSpPr>
              <p:nvPr/>
            </p:nvGrpSpPr>
            <p:grpSpPr bwMode="auto">
              <a:xfrm>
                <a:off x="2468" y="1332"/>
                <a:ext cx="310" cy="60"/>
                <a:chOff x="2468" y="1332"/>
                <a:chExt cx="310" cy="60"/>
              </a:xfrm>
            </p:grpSpPr>
            <p:sp>
              <p:nvSpPr>
                <p:cNvPr id="9649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9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92"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6493"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GB"/>
              </a:p>
            </p:txBody>
          </p:sp>
        </p:grpSp>
      </p:grpSp>
      <p:grpSp>
        <p:nvGrpSpPr>
          <p:cNvPr id="96448" name="Group 331"/>
          <p:cNvGrpSpPr>
            <a:grpSpLocks/>
          </p:cNvGrpSpPr>
          <p:nvPr/>
        </p:nvGrpSpPr>
        <p:grpSpPr bwMode="auto">
          <a:xfrm>
            <a:off x="1803400" y="2755900"/>
            <a:ext cx="3467100" cy="1193800"/>
            <a:chOff x="7848600" y="2044700"/>
            <a:chExt cx="3200399" cy="1371600"/>
          </a:xfrm>
        </p:grpSpPr>
        <p:sp>
          <p:nvSpPr>
            <p:cNvPr id="96386"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456" name="Group 133"/>
            <p:cNvGrpSpPr>
              <a:grpSpLocks/>
            </p:cNvGrpSpPr>
            <p:nvPr/>
          </p:nvGrpSpPr>
          <p:grpSpPr bwMode="auto">
            <a:xfrm>
              <a:off x="8526482" y="2160804"/>
              <a:ext cx="532759" cy="184809"/>
              <a:chOff x="2356" y="1300"/>
              <a:chExt cx="555" cy="194"/>
            </a:xfrm>
          </p:grpSpPr>
          <p:sp>
            <p:nvSpPr>
              <p:cNvPr id="9646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6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6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64" name="Group 137"/>
              <p:cNvGrpSpPr>
                <a:grpSpLocks/>
              </p:cNvGrpSpPr>
              <p:nvPr/>
            </p:nvGrpSpPr>
            <p:grpSpPr bwMode="auto">
              <a:xfrm>
                <a:off x="2468" y="1332"/>
                <a:ext cx="310" cy="60"/>
                <a:chOff x="2468" y="1332"/>
                <a:chExt cx="310" cy="60"/>
              </a:xfrm>
            </p:grpSpPr>
            <p:sp>
              <p:nvSpPr>
                <p:cNvPr id="9646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6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65"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6466"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cxnSp>
          <p:nvCxnSpPr>
            <p:cNvPr id="96388" name="Straight Connector 334"/>
            <p:cNvCxnSpPr>
              <a:cxnSpLocks noChangeShapeType="1"/>
              <a:stCxn id="96466" idx="0"/>
            </p:cNvCxnSpPr>
            <p:nvPr/>
          </p:nvCxnSpPr>
          <p:spPr bwMode="auto">
            <a:xfrm>
              <a:off x="9055401" y="2220819"/>
              <a:ext cx="975377" cy="136534"/>
            </a:xfrm>
            <a:prstGeom prst="line">
              <a:avLst/>
            </a:prstGeom>
            <a:noFill/>
            <a:ln w="15875">
              <a:solidFill>
                <a:schemeClr val="tx1"/>
              </a:solidFill>
              <a:round/>
              <a:headEnd/>
              <a:tailEnd/>
            </a:ln>
          </p:spPr>
        </p:cxnSp>
        <p:cxnSp>
          <p:nvCxnSpPr>
            <p:cNvPr id="96389"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390"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391"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392"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393"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394"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395"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396" name="Straight Connector 342"/>
            <p:cNvCxnSpPr>
              <a:cxnSpLocks noChangeShapeType="1"/>
              <a:endCxn id="96461"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397"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96470" name="Group 133"/>
            <p:cNvGrpSpPr>
              <a:grpSpLocks/>
            </p:cNvGrpSpPr>
            <p:nvPr/>
          </p:nvGrpSpPr>
          <p:grpSpPr bwMode="auto">
            <a:xfrm>
              <a:off x="9555206" y="2650627"/>
              <a:ext cx="532759" cy="184809"/>
              <a:chOff x="2356" y="1300"/>
              <a:chExt cx="555" cy="194"/>
            </a:xfrm>
          </p:grpSpPr>
          <p:sp>
            <p:nvSpPr>
              <p:cNvPr id="9645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5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5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81" name="Group 137"/>
              <p:cNvGrpSpPr>
                <a:grpSpLocks/>
              </p:cNvGrpSpPr>
              <p:nvPr/>
            </p:nvGrpSpPr>
            <p:grpSpPr bwMode="auto">
              <a:xfrm>
                <a:off x="2468" y="1332"/>
                <a:ext cx="310" cy="60"/>
                <a:chOff x="2468" y="1332"/>
                <a:chExt cx="310" cy="60"/>
              </a:xfrm>
            </p:grpSpPr>
            <p:sp>
              <p:nvSpPr>
                <p:cNvPr id="9645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6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5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458"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96482" name="Group 133"/>
            <p:cNvGrpSpPr>
              <a:grpSpLocks/>
            </p:cNvGrpSpPr>
            <p:nvPr/>
          </p:nvGrpSpPr>
          <p:grpSpPr bwMode="auto">
            <a:xfrm>
              <a:off x="8772607" y="2725609"/>
              <a:ext cx="532759" cy="184809"/>
              <a:chOff x="2356" y="1300"/>
              <a:chExt cx="555" cy="194"/>
            </a:xfrm>
          </p:grpSpPr>
          <p:sp>
            <p:nvSpPr>
              <p:cNvPr id="9644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4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4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83" name="Group 137"/>
              <p:cNvGrpSpPr>
                <a:grpSpLocks/>
              </p:cNvGrpSpPr>
              <p:nvPr/>
            </p:nvGrpSpPr>
            <p:grpSpPr bwMode="auto">
              <a:xfrm>
                <a:off x="2468" y="1332"/>
                <a:ext cx="310" cy="60"/>
                <a:chOff x="2468" y="1332"/>
                <a:chExt cx="310" cy="60"/>
              </a:xfrm>
            </p:grpSpPr>
            <p:sp>
              <p:nvSpPr>
                <p:cNvPr id="9645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5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4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450"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96484" name="Group 133"/>
            <p:cNvGrpSpPr>
              <a:grpSpLocks/>
            </p:cNvGrpSpPr>
            <p:nvPr/>
          </p:nvGrpSpPr>
          <p:grpSpPr bwMode="auto">
            <a:xfrm>
              <a:off x="9060908" y="2428111"/>
              <a:ext cx="532759" cy="184809"/>
              <a:chOff x="2356" y="1300"/>
              <a:chExt cx="555" cy="194"/>
            </a:xfrm>
          </p:grpSpPr>
          <p:sp>
            <p:nvSpPr>
              <p:cNvPr id="964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85" name="Group 137"/>
              <p:cNvGrpSpPr>
                <a:grpSpLocks/>
              </p:cNvGrpSpPr>
              <p:nvPr/>
            </p:nvGrpSpPr>
            <p:grpSpPr bwMode="auto">
              <a:xfrm>
                <a:off x="2468" y="1332"/>
                <a:ext cx="310" cy="60"/>
                <a:chOff x="2468" y="1332"/>
                <a:chExt cx="310" cy="60"/>
              </a:xfrm>
            </p:grpSpPr>
            <p:sp>
              <p:nvSpPr>
                <p:cNvPr id="9644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4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4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6442"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nvGrpSpPr>
            <p:cNvPr id="96486" name="Group 133"/>
            <p:cNvGrpSpPr>
              <a:grpSpLocks/>
            </p:cNvGrpSpPr>
            <p:nvPr/>
          </p:nvGrpSpPr>
          <p:grpSpPr bwMode="auto">
            <a:xfrm>
              <a:off x="10005281" y="2289952"/>
              <a:ext cx="532759" cy="184809"/>
              <a:chOff x="2356" y="1300"/>
              <a:chExt cx="555" cy="194"/>
            </a:xfrm>
          </p:grpSpPr>
          <p:sp>
            <p:nvSpPr>
              <p:cNvPr id="9642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3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3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87" name="Group 137"/>
              <p:cNvGrpSpPr>
                <a:grpSpLocks/>
              </p:cNvGrpSpPr>
              <p:nvPr/>
            </p:nvGrpSpPr>
            <p:grpSpPr bwMode="auto">
              <a:xfrm>
                <a:off x="2468" y="1332"/>
                <a:ext cx="310" cy="60"/>
                <a:chOff x="2468" y="1332"/>
                <a:chExt cx="310" cy="60"/>
              </a:xfrm>
            </p:grpSpPr>
            <p:sp>
              <p:nvSpPr>
                <p:cNvPr id="9643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3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33"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GB"/>
              </a:p>
            </p:txBody>
          </p:sp>
          <p:sp>
            <p:nvSpPr>
              <p:cNvPr id="96434"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GB"/>
              </a:p>
            </p:txBody>
          </p:sp>
        </p:grpSp>
        <p:grpSp>
          <p:nvGrpSpPr>
            <p:cNvPr id="96491" name="Group 133"/>
            <p:cNvGrpSpPr>
              <a:grpSpLocks/>
            </p:cNvGrpSpPr>
            <p:nvPr/>
          </p:nvGrpSpPr>
          <p:grpSpPr bwMode="auto">
            <a:xfrm>
              <a:off x="10232661" y="2882876"/>
              <a:ext cx="532759" cy="184809"/>
              <a:chOff x="2356" y="1300"/>
              <a:chExt cx="555" cy="194"/>
            </a:xfrm>
          </p:grpSpPr>
          <p:sp>
            <p:nvSpPr>
              <p:cNvPr id="9642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2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2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99" name="Group 137"/>
              <p:cNvGrpSpPr>
                <a:grpSpLocks/>
              </p:cNvGrpSpPr>
              <p:nvPr/>
            </p:nvGrpSpPr>
            <p:grpSpPr bwMode="auto">
              <a:xfrm>
                <a:off x="2468" y="1332"/>
                <a:ext cx="310" cy="60"/>
                <a:chOff x="2468" y="1332"/>
                <a:chExt cx="310" cy="60"/>
              </a:xfrm>
            </p:grpSpPr>
            <p:sp>
              <p:nvSpPr>
                <p:cNvPr id="9642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2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25"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6426"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grpSp>
          <p:nvGrpSpPr>
            <p:cNvPr id="96507" name="Group 133"/>
            <p:cNvGrpSpPr>
              <a:grpSpLocks/>
            </p:cNvGrpSpPr>
            <p:nvPr/>
          </p:nvGrpSpPr>
          <p:grpSpPr bwMode="auto">
            <a:xfrm>
              <a:off x="9330660" y="3072767"/>
              <a:ext cx="532759" cy="184809"/>
              <a:chOff x="2356" y="1300"/>
              <a:chExt cx="555" cy="194"/>
            </a:xfrm>
          </p:grpSpPr>
          <p:sp>
            <p:nvSpPr>
              <p:cNvPr id="9641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1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1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15" name="Group 137"/>
              <p:cNvGrpSpPr>
                <a:grpSpLocks/>
              </p:cNvGrpSpPr>
              <p:nvPr/>
            </p:nvGrpSpPr>
            <p:grpSpPr bwMode="auto">
              <a:xfrm>
                <a:off x="2468" y="1332"/>
                <a:ext cx="310" cy="60"/>
                <a:chOff x="2468" y="1332"/>
                <a:chExt cx="310" cy="60"/>
              </a:xfrm>
            </p:grpSpPr>
            <p:sp>
              <p:nvSpPr>
                <p:cNvPr id="9641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2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17"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6418"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96523" name="Group 133"/>
            <p:cNvGrpSpPr>
              <a:grpSpLocks/>
            </p:cNvGrpSpPr>
            <p:nvPr/>
          </p:nvGrpSpPr>
          <p:grpSpPr bwMode="auto">
            <a:xfrm>
              <a:off x="8438032" y="3018963"/>
              <a:ext cx="532759" cy="184809"/>
              <a:chOff x="2356" y="1300"/>
              <a:chExt cx="555" cy="194"/>
            </a:xfrm>
          </p:grpSpPr>
          <p:sp>
            <p:nvSpPr>
              <p:cNvPr id="9640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0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0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31" name="Group 137"/>
              <p:cNvGrpSpPr>
                <a:grpSpLocks/>
              </p:cNvGrpSpPr>
              <p:nvPr/>
            </p:nvGrpSpPr>
            <p:grpSpPr bwMode="auto">
              <a:xfrm>
                <a:off x="2468" y="1332"/>
                <a:ext cx="310" cy="60"/>
                <a:chOff x="2468" y="1332"/>
                <a:chExt cx="310" cy="60"/>
              </a:xfrm>
            </p:grpSpPr>
            <p:sp>
              <p:nvSpPr>
                <p:cNvPr id="9641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41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409"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GB"/>
              </a:p>
            </p:txBody>
          </p:sp>
          <p:sp>
            <p:nvSpPr>
              <p:cNvPr id="96410"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grpSp>
        <p:nvGrpSpPr>
          <p:cNvPr id="96539" name="Group 416"/>
          <p:cNvGrpSpPr>
            <a:grpSpLocks/>
          </p:cNvGrpSpPr>
          <p:nvPr/>
        </p:nvGrpSpPr>
        <p:grpSpPr bwMode="auto">
          <a:xfrm>
            <a:off x="1498600" y="4165600"/>
            <a:ext cx="3086100" cy="1168400"/>
            <a:chOff x="7848600" y="2044700"/>
            <a:chExt cx="3200399" cy="1371600"/>
          </a:xfrm>
        </p:grpSpPr>
        <p:sp>
          <p:nvSpPr>
            <p:cNvPr id="96303"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547" name="Group 133"/>
            <p:cNvGrpSpPr>
              <a:grpSpLocks/>
            </p:cNvGrpSpPr>
            <p:nvPr/>
          </p:nvGrpSpPr>
          <p:grpSpPr bwMode="auto">
            <a:xfrm>
              <a:off x="8526482" y="2160804"/>
              <a:ext cx="532759" cy="184809"/>
              <a:chOff x="2356" y="1300"/>
              <a:chExt cx="555" cy="194"/>
            </a:xfrm>
          </p:grpSpPr>
          <p:sp>
            <p:nvSpPr>
              <p:cNvPr id="96378"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7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8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52" name="Group 137"/>
              <p:cNvGrpSpPr>
                <a:grpSpLocks/>
              </p:cNvGrpSpPr>
              <p:nvPr/>
            </p:nvGrpSpPr>
            <p:grpSpPr bwMode="auto">
              <a:xfrm>
                <a:off x="2468" y="1332"/>
                <a:ext cx="310" cy="60"/>
                <a:chOff x="2468" y="1332"/>
                <a:chExt cx="310" cy="60"/>
              </a:xfrm>
            </p:grpSpPr>
            <p:sp>
              <p:nvSpPr>
                <p:cNvPr id="9638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8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82"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6383"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cxnSp>
          <p:nvCxnSpPr>
            <p:cNvPr id="96305" name="Straight Connector 419"/>
            <p:cNvCxnSpPr>
              <a:cxnSpLocks noChangeShapeType="1"/>
              <a:stCxn id="96383" idx="0"/>
            </p:cNvCxnSpPr>
            <p:nvPr/>
          </p:nvCxnSpPr>
          <p:spPr bwMode="auto">
            <a:xfrm>
              <a:off x="9055401" y="2220819"/>
              <a:ext cx="975377" cy="136534"/>
            </a:xfrm>
            <a:prstGeom prst="line">
              <a:avLst/>
            </a:prstGeom>
            <a:noFill/>
            <a:ln w="15875">
              <a:solidFill>
                <a:schemeClr val="tx1"/>
              </a:solidFill>
              <a:round/>
              <a:headEnd/>
              <a:tailEnd/>
            </a:ln>
          </p:spPr>
        </p:cxnSp>
        <p:cxnSp>
          <p:nvCxnSpPr>
            <p:cNvPr id="96306"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307"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308"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309"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310"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311"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312"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313" name="Straight Connector 427"/>
            <p:cNvCxnSpPr>
              <a:cxnSpLocks noChangeShapeType="1"/>
              <a:endCxn id="96378"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314"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96553" name="Group 133"/>
            <p:cNvGrpSpPr>
              <a:grpSpLocks/>
            </p:cNvGrpSpPr>
            <p:nvPr/>
          </p:nvGrpSpPr>
          <p:grpSpPr bwMode="auto">
            <a:xfrm>
              <a:off x="9555206" y="2650627"/>
              <a:ext cx="532759" cy="184809"/>
              <a:chOff x="2356" y="1300"/>
              <a:chExt cx="555" cy="194"/>
            </a:xfrm>
          </p:grpSpPr>
          <p:sp>
            <p:nvSpPr>
              <p:cNvPr id="9637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7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7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54" name="Group 137"/>
              <p:cNvGrpSpPr>
                <a:grpSpLocks/>
              </p:cNvGrpSpPr>
              <p:nvPr/>
            </p:nvGrpSpPr>
            <p:grpSpPr bwMode="auto">
              <a:xfrm>
                <a:off x="2468" y="1332"/>
                <a:ext cx="310" cy="60"/>
                <a:chOff x="2468" y="1332"/>
                <a:chExt cx="310" cy="60"/>
              </a:xfrm>
            </p:grpSpPr>
            <p:sp>
              <p:nvSpPr>
                <p:cNvPr id="9637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7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74"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6375"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grpSp>
          <p:nvGrpSpPr>
            <p:cNvPr id="96555" name="Group 133"/>
            <p:cNvGrpSpPr>
              <a:grpSpLocks/>
            </p:cNvGrpSpPr>
            <p:nvPr/>
          </p:nvGrpSpPr>
          <p:grpSpPr bwMode="auto">
            <a:xfrm>
              <a:off x="8772607" y="2725609"/>
              <a:ext cx="532759" cy="184809"/>
              <a:chOff x="2356" y="1300"/>
              <a:chExt cx="555" cy="194"/>
            </a:xfrm>
          </p:grpSpPr>
          <p:sp>
            <p:nvSpPr>
              <p:cNvPr id="9636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6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6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56" name="Group 137"/>
              <p:cNvGrpSpPr>
                <a:grpSpLocks/>
              </p:cNvGrpSpPr>
              <p:nvPr/>
            </p:nvGrpSpPr>
            <p:grpSpPr bwMode="auto">
              <a:xfrm>
                <a:off x="2468" y="1332"/>
                <a:ext cx="310" cy="60"/>
                <a:chOff x="2468" y="1332"/>
                <a:chExt cx="310" cy="60"/>
              </a:xfrm>
            </p:grpSpPr>
            <p:sp>
              <p:nvSpPr>
                <p:cNvPr id="9636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6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66"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GB"/>
              </a:p>
            </p:txBody>
          </p:sp>
          <p:sp>
            <p:nvSpPr>
              <p:cNvPr id="96367"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GB"/>
              </a:p>
            </p:txBody>
          </p:sp>
        </p:grpSp>
        <p:grpSp>
          <p:nvGrpSpPr>
            <p:cNvPr id="96557" name="Group 133"/>
            <p:cNvGrpSpPr>
              <a:grpSpLocks/>
            </p:cNvGrpSpPr>
            <p:nvPr/>
          </p:nvGrpSpPr>
          <p:grpSpPr bwMode="auto">
            <a:xfrm>
              <a:off x="9060908" y="2428111"/>
              <a:ext cx="532759" cy="184809"/>
              <a:chOff x="2356" y="1300"/>
              <a:chExt cx="555" cy="194"/>
            </a:xfrm>
          </p:grpSpPr>
          <p:sp>
            <p:nvSpPr>
              <p:cNvPr id="963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58" name="Group 137"/>
              <p:cNvGrpSpPr>
                <a:grpSpLocks/>
              </p:cNvGrpSpPr>
              <p:nvPr/>
            </p:nvGrpSpPr>
            <p:grpSpPr bwMode="auto">
              <a:xfrm>
                <a:off x="2468" y="1332"/>
                <a:ext cx="310" cy="60"/>
                <a:chOff x="2468" y="1332"/>
                <a:chExt cx="310" cy="60"/>
              </a:xfrm>
            </p:grpSpPr>
            <p:sp>
              <p:nvSpPr>
                <p:cNvPr id="9636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6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5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635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6559" name="Group 133"/>
            <p:cNvGrpSpPr>
              <a:grpSpLocks/>
            </p:cNvGrpSpPr>
            <p:nvPr/>
          </p:nvGrpSpPr>
          <p:grpSpPr bwMode="auto">
            <a:xfrm>
              <a:off x="10005281" y="2289952"/>
              <a:ext cx="532759" cy="184809"/>
              <a:chOff x="2356" y="1300"/>
              <a:chExt cx="555" cy="194"/>
            </a:xfrm>
          </p:grpSpPr>
          <p:sp>
            <p:nvSpPr>
              <p:cNvPr id="963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60" name="Group 137"/>
              <p:cNvGrpSpPr>
                <a:grpSpLocks/>
              </p:cNvGrpSpPr>
              <p:nvPr/>
            </p:nvGrpSpPr>
            <p:grpSpPr bwMode="auto">
              <a:xfrm>
                <a:off x="2468" y="1332"/>
                <a:ext cx="310" cy="60"/>
                <a:chOff x="2468" y="1332"/>
                <a:chExt cx="310" cy="60"/>
              </a:xfrm>
            </p:grpSpPr>
            <p:sp>
              <p:nvSpPr>
                <p:cNvPr id="9635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5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50"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35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6561" name="Group 133"/>
            <p:cNvGrpSpPr>
              <a:grpSpLocks/>
            </p:cNvGrpSpPr>
            <p:nvPr/>
          </p:nvGrpSpPr>
          <p:grpSpPr bwMode="auto">
            <a:xfrm>
              <a:off x="10232661" y="2882876"/>
              <a:ext cx="532759" cy="184809"/>
              <a:chOff x="2356" y="1300"/>
              <a:chExt cx="555" cy="194"/>
            </a:xfrm>
          </p:grpSpPr>
          <p:sp>
            <p:nvSpPr>
              <p:cNvPr id="9633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3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4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62" name="Group 137"/>
              <p:cNvGrpSpPr>
                <a:grpSpLocks/>
              </p:cNvGrpSpPr>
              <p:nvPr/>
            </p:nvGrpSpPr>
            <p:grpSpPr bwMode="auto">
              <a:xfrm>
                <a:off x="2468" y="1332"/>
                <a:ext cx="310" cy="60"/>
                <a:chOff x="2468" y="1332"/>
                <a:chExt cx="310" cy="60"/>
              </a:xfrm>
            </p:grpSpPr>
            <p:sp>
              <p:nvSpPr>
                <p:cNvPr id="9634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4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42"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6343"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6563" name="Group 133"/>
            <p:cNvGrpSpPr>
              <a:grpSpLocks/>
            </p:cNvGrpSpPr>
            <p:nvPr/>
          </p:nvGrpSpPr>
          <p:grpSpPr bwMode="auto">
            <a:xfrm>
              <a:off x="9330660" y="3072767"/>
              <a:ext cx="532759" cy="184809"/>
              <a:chOff x="2356" y="1300"/>
              <a:chExt cx="555" cy="194"/>
            </a:xfrm>
          </p:grpSpPr>
          <p:sp>
            <p:nvSpPr>
              <p:cNvPr id="963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64" name="Group 137"/>
              <p:cNvGrpSpPr>
                <a:grpSpLocks/>
              </p:cNvGrpSpPr>
              <p:nvPr/>
            </p:nvGrpSpPr>
            <p:grpSpPr bwMode="auto">
              <a:xfrm>
                <a:off x="2468" y="1332"/>
                <a:ext cx="310" cy="60"/>
                <a:chOff x="2468" y="1332"/>
                <a:chExt cx="310" cy="60"/>
              </a:xfrm>
            </p:grpSpPr>
            <p:sp>
              <p:nvSpPr>
                <p:cNvPr id="9633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3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34"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633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6565" name="Group 133"/>
            <p:cNvGrpSpPr>
              <a:grpSpLocks/>
            </p:cNvGrpSpPr>
            <p:nvPr/>
          </p:nvGrpSpPr>
          <p:grpSpPr bwMode="auto">
            <a:xfrm>
              <a:off x="8438032" y="3018963"/>
              <a:ext cx="532759" cy="184809"/>
              <a:chOff x="2356" y="1300"/>
              <a:chExt cx="555" cy="194"/>
            </a:xfrm>
          </p:grpSpPr>
          <p:sp>
            <p:nvSpPr>
              <p:cNvPr id="9632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2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2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66" name="Group 137"/>
              <p:cNvGrpSpPr>
                <a:grpSpLocks/>
              </p:cNvGrpSpPr>
              <p:nvPr/>
            </p:nvGrpSpPr>
            <p:grpSpPr bwMode="auto">
              <a:xfrm>
                <a:off x="2468" y="1332"/>
                <a:ext cx="310" cy="60"/>
                <a:chOff x="2468" y="1332"/>
                <a:chExt cx="310" cy="60"/>
              </a:xfrm>
            </p:grpSpPr>
            <p:sp>
              <p:nvSpPr>
                <p:cNvPr id="9632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632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632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632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cxnSp>
        <p:nvCxnSpPr>
          <p:cNvPr id="96264" name="Straight Connector 12"/>
          <p:cNvCxnSpPr>
            <a:cxnSpLocks noChangeShapeType="1"/>
            <a:endCxn id="96463" idx="1"/>
          </p:cNvCxnSpPr>
          <p:nvPr/>
        </p:nvCxnSpPr>
        <p:spPr bwMode="auto">
          <a:xfrm>
            <a:off x="2382838" y="2609850"/>
            <a:ext cx="238125" cy="261938"/>
          </a:xfrm>
          <a:prstGeom prst="line">
            <a:avLst/>
          </a:prstGeom>
          <a:noFill/>
          <a:ln w="9525">
            <a:solidFill>
              <a:schemeClr val="tx1"/>
            </a:solidFill>
            <a:round/>
            <a:headEnd/>
            <a:tailEnd/>
          </a:ln>
        </p:spPr>
      </p:cxnSp>
      <p:cxnSp>
        <p:nvCxnSpPr>
          <p:cNvPr id="96265" name="Straight Connector 500"/>
          <p:cNvCxnSpPr>
            <a:cxnSpLocks noChangeShapeType="1"/>
            <a:endCxn id="96465" idx="1"/>
          </p:cNvCxnSpPr>
          <p:nvPr/>
        </p:nvCxnSpPr>
        <p:spPr bwMode="auto">
          <a:xfrm>
            <a:off x="1638300" y="2849563"/>
            <a:ext cx="900113" cy="127000"/>
          </a:xfrm>
          <a:prstGeom prst="line">
            <a:avLst/>
          </a:prstGeom>
          <a:noFill/>
          <a:ln w="9525">
            <a:solidFill>
              <a:schemeClr val="tx1"/>
            </a:solidFill>
            <a:round/>
            <a:headEnd/>
            <a:tailEnd/>
          </a:ln>
        </p:spPr>
      </p:cxnSp>
      <p:cxnSp>
        <p:nvCxnSpPr>
          <p:cNvPr id="96266" name="Straight Connector 501"/>
          <p:cNvCxnSpPr>
            <a:cxnSpLocks noChangeShapeType="1"/>
            <a:endCxn id="96461" idx="2"/>
          </p:cNvCxnSpPr>
          <p:nvPr/>
        </p:nvCxnSpPr>
        <p:spPr bwMode="auto">
          <a:xfrm flipV="1">
            <a:off x="1235075" y="2973388"/>
            <a:ext cx="1303338" cy="277812"/>
          </a:xfrm>
          <a:prstGeom prst="line">
            <a:avLst/>
          </a:prstGeom>
          <a:noFill/>
          <a:ln w="9525">
            <a:solidFill>
              <a:schemeClr val="tx1"/>
            </a:solidFill>
            <a:round/>
            <a:headEnd/>
            <a:tailEnd/>
          </a:ln>
        </p:spPr>
      </p:cxnSp>
      <p:cxnSp>
        <p:nvCxnSpPr>
          <p:cNvPr id="96267" name="Straight Connector 502"/>
          <p:cNvCxnSpPr>
            <a:cxnSpLocks noChangeShapeType="1"/>
            <a:endCxn id="96431" idx="1"/>
          </p:cNvCxnSpPr>
          <p:nvPr/>
        </p:nvCxnSpPr>
        <p:spPr bwMode="auto">
          <a:xfrm>
            <a:off x="3916363" y="2411413"/>
            <a:ext cx="307975" cy="573087"/>
          </a:xfrm>
          <a:prstGeom prst="line">
            <a:avLst/>
          </a:prstGeom>
          <a:noFill/>
          <a:ln w="9525">
            <a:solidFill>
              <a:schemeClr val="tx1"/>
            </a:solidFill>
            <a:round/>
            <a:headEnd/>
            <a:tailEnd/>
          </a:ln>
        </p:spPr>
      </p:cxnSp>
      <p:cxnSp>
        <p:nvCxnSpPr>
          <p:cNvPr id="96268" name="Straight Connector 503"/>
          <p:cNvCxnSpPr>
            <a:cxnSpLocks noChangeShapeType="1"/>
            <a:endCxn id="96431"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6269" name="Straight Connector 504"/>
          <p:cNvCxnSpPr>
            <a:cxnSpLocks noChangeShapeType="1"/>
            <a:endCxn id="96514" idx="0"/>
          </p:cNvCxnSpPr>
          <p:nvPr/>
        </p:nvCxnSpPr>
        <p:spPr bwMode="auto">
          <a:xfrm>
            <a:off x="6770688" y="2900363"/>
            <a:ext cx="215900" cy="1046162"/>
          </a:xfrm>
          <a:prstGeom prst="line">
            <a:avLst/>
          </a:prstGeom>
          <a:noFill/>
          <a:ln w="9525">
            <a:solidFill>
              <a:schemeClr val="tx1"/>
            </a:solidFill>
            <a:round/>
            <a:headEnd/>
            <a:tailEnd/>
          </a:ln>
        </p:spPr>
      </p:cxnSp>
      <p:cxnSp>
        <p:nvCxnSpPr>
          <p:cNvPr id="96270"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6271" name="Straight Connector 506"/>
          <p:cNvCxnSpPr>
            <a:cxnSpLocks noChangeShapeType="1"/>
            <a:stCxn id="96580" idx="4"/>
            <a:endCxn id="96509"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6272"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6273" name="Straight Connector 508"/>
          <p:cNvCxnSpPr>
            <a:cxnSpLocks noChangeShapeType="1"/>
            <a:endCxn id="96496"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6274" name="Straight Connector 509"/>
          <p:cNvCxnSpPr>
            <a:cxnSpLocks noChangeShapeType="1"/>
            <a:stCxn id="96578" idx="0"/>
          </p:cNvCxnSpPr>
          <p:nvPr/>
        </p:nvCxnSpPr>
        <p:spPr bwMode="auto">
          <a:xfrm flipH="1" flipV="1">
            <a:off x="5319713" y="4694238"/>
            <a:ext cx="285750" cy="1160462"/>
          </a:xfrm>
          <a:prstGeom prst="line">
            <a:avLst/>
          </a:prstGeom>
          <a:noFill/>
          <a:ln w="9525">
            <a:solidFill>
              <a:schemeClr val="tx1"/>
            </a:solidFill>
            <a:round/>
            <a:headEnd/>
            <a:tailEnd/>
          </a:ln>
        </p:spPr>
      </p:cxnSp>
      <p:cxnSp>
        <p:nvCxnSpPr>
          <p:cNvPr id="96275"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6276" name="Straight Connector 511"/>
          <p:cNvCxnSpPr>
            <a:cxnSpLocks noChangeShapeType="1"/>
            <a:stCxn id="96575" idx="0"/>
          </p:cNvCxnSpPr>
          <p:nvPr/>
        </p:nvCxnSpPr>
        <p:spPr bwMode="auto">
          <a:xfrm flipH="1" flipV="1">
            <a:off x="3144838" y="5192713"/>
            <a:ext cx="244475" cy="661987"/>
          </a:xfrm>
          <a:prstGeom prst="line">
            <a:avLst/>
          </a:prstGeom>
          <a:noFill/>
          <a:ln w="9525">
            <a:solidFill>
              <a:schemeClr val="tx1"/>
            </a:solidFill>
            <a:round/>
            <a:headEnd/>
            <a:tailEnd/>
          </a:ln>
        </p:spPr>
      </p:cxnSp>
      <p:cxnSp>
        <p:nvCxnSpPr>
          <p:cNvPr id="96277"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6278" name="Straight Connector 513"/>
          <p:cNvCxnSpPr>
            <a:cxnSpLocks noChangeShapeType="1"/>
            <a:endCxn id="96326" idx="0"/>
          </p:cNvCxnSpPr>
          <p:nvPr/>
        </p:nvCxnSpPr>
        <p:spPr bwMode="auto">
          <a:xfrm flipV="1">
            <a:off x="1362075" y="5045075"/>
            <a:ext cx="706438" cy="44450"/>
          </a:xfrm>
          <a:prstGeom prst="line">
            <a:avLst/>
          </a:prstGeom>
          <a:noFill/>
          <a:ln w="9525">
            <a:solidFill>
              <a:schemeClr val="tx1"/>
            </a:solidFill>
            <a:round/>
            <a:headEnd/>
            <a:tailEnd/>
          </a:ln>
        </p:spPr>
      </p:cxnSp>
      <p:cxnSp>
        <p:nvCxnSpPr>
          <p:cNvPr id="96279" name="Straight Connector 514"/>
          <p:cNvCxnSpPr>
            <a:cxnSpLocks noChangeShapeType="1"/>
            <a:endCxn id="96382" idx="1"/>
          </p:cNvCxnSpPr>
          <p:nvPr/>
        </p:nvCxnSpPr>
        <p:spPr bwMode="auto">
          <a:xfrm>
            <a:off x="1155700" y="4376738"/>
            <a:ext cx="996950" cy="4762"/>
          </a:xfrm>
          <a:prstGeom prst="line">
            <a:avLst/>
          </a:prstGeom>
          <a:noFill/>
          <a:ln w="9525">
            <a:solidFill>
              <a:schemeClr val="tx1"/>
            </a:solidFill>
            <a:round/>
            <a:headEnd/>
            <a:tailEnd/>
          </a:ln>
        </p:spPr>
      </p:cxnSp>
      <p:grpSp>
        <p:nvGrpSpPr>
          <p:cNvPr id="96567" name="Group 20"/>
          <p:cNvGrpSpPr>
            <a:grpSpLocks/>
          </p:cNvGrpSpPr>
          <p:nvPr/>
        </p:nvGrpSpPr>
        <p:grpSpPr bwMode="auto">
          <a:xfrm>
            <a:off x="4713288" y="2871788"/>
            <a:ext cx="2117725" cy="1082675"/>
            <a:chOff x="4712800" y="2871032"/>
            <a:chExt cx="2117908" cy="1082781"/>
          </a:xfrm>
        </p:grpSpPr>
        <p:grpSp>
          <p:nvGrpSpPr>
            <p:cNvPr id="96606" name="Group 16"/>
            <p:cNvGrpSpPr>
              <a:grpSpLocks/>
            </p:cNvGrpSpPr>
            <p:nvPr/>
          </p:nvGrpSpPr>
          <p:grpSpPr bwMode="auto">
            <a:xfrm>
              <a:off x="5677190" y="2871032"/>
              <a:ext cx="530938" cy="338554"/>
              <a:chOff x="5573768" y="2726239"/>
              <a:chExt cx="530938" cy="338554"/>
            </a:xfrm>
          </p:grpSpPr>
          <p:sp>
            <p:nvSpPr>
              <p:cNvPr id="9630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302"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6299"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96300"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96607" name="Group 39937"/>
          <p:cNvGrpSpPr>
            <a:grpSpLocks/>
          </p:cNvGrpSpPr>
          <p:nvPr/>
        </p:nvGrpSpPr>
        <p:grpSpPr bwMode="auto">
          <a:xfrm>
            <a:off x="3692525" y="3789363"/>
            <a:ext cx="1538288" cy="585787"/>
            <a:chOff x="3692946" y="3789212"/>
            <a:chExt cx="1537885" cy="585306"/>
          </a:xfrm>
        </p:grpSpPr>
        <p:cxnSp>
          <p:nvCxnSpPr>
            <p:cNvPr id="96292" name="Straight Connector 515"/>
            <p:cNvCxnSpPr>
              <a:cxnSpLocks noChangeShapeType="1"/>
              <a:stCxn id="96348"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320" name="Group 518"/>
            <p:cNvGrpSpPr>
              <a:grpSpLocks/>
            </p:cNvGrpSpPr>
            <p:nvPr/>
          </p:nvGrpSpPr>
          <p:grpSpPr bwMode="auto">
            <a:xfrm>
              <a:off x="3932901" y="3934211"/>
              <a:ext cx="530938" cy="338554"/>
              <a:chOff x="5573768" y="2726239"/>
              <a:chExt cx="530938" cy="338554"/>
            </a:xfrm>
          </p:grpSpPr>
          <p:sp>
            <p:nvSpPr>
              <p:cNvPr id="96296"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297"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6294" name="Straight Connector 519"/>
            <p:cNvCxnSpPr>
              <a:cxnSpLocks noChangeShapeType="1"/>
              <a:stCxn id="96296" idx="6"/>
              <a:endCxn id="96548"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96295"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321" name="Group 39939"/>
          <p:cNvGrpSpPr>
            <a:grpSpLocks/>
          </p:cNvGrpSpPr>
          <p:nvPr/>
        </p:nvGrpSpPr>
        <p:grpSpPr bwMode="auto">
          <a:xfrm>
            <a:off x="2406650" y="3633788"/>
            <a:ext cx="2901950" cy="1296987"/>
            <a:chOff x="2407287" y="3633041"/>
            <a:chExt cx="2900648" cy="1297685"/>
          </a:xfrm>
        </p:grpSpPr>
        <p:cxnSp>
          <p:nvCxnSpPr>
            <p:cNvPr id="96289" name="Straight Connector 7"/>
            <p:cNvCxnSpPr>
              <a:cxnSpLocks noChangeShapeType="1"/>
              <a:stCxn id="96421" idx="5"/>
              <a:endCxn id="96546" idx="1"/>
            </p:cNvCxnSpPr>
            <p:nvPr/>
          </p:nvCxnSpPr>
          <p:spPr bwMode="auto">
            <a:xfrm>
              <a:off x="4876256" y="3633041"/>
              <a:ext cx="431679" cy="222499"/>
            </a:xfrm>
            <a:prstGeom prst="line">
              <a:avLst/>
            </a:prstGeom>
            <a:noFill/>
            <a:ln w="38100">
              <a:solidFill>
                <a:srgbClr val="CC0000"/>
              </a:solidFill>
              <a:round/>
              <a:headEnd/>
              <a:tailEnd/>
            </a:ln>
          </p:spPr>
        </p:cxnSp>
        <p:cxnSp>
          <p:nvCxnSpPr>
            <p:cNvPr id="96290" name="Straight Connector 415"/>
            <p:cNvCxnSpPr>
              <a:cxnSpLocks noChangeShapeType="1"/>
              <a:endCxn id="96380"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96291" name="Straight Connector 523"/>
            <p:cNvCxnSpPr>
              <a:cxnSpLocks noChangeShapeType="1"/>
              <a:stCxn id="96343" idx="0"/>
            </p:cNvCxnSpPr>
            <p:nvPr/>
          </p:nvCxnSpPr>
          <p:spPr bwMode="auto">
            <a:xfrm flipV="1">
              <a:off x="4307545" y="4626270"/>
              <a:ext cx="843636" cy="304456"/>
            </a:xfrm>
            <a:prstGeom prst="line">
              <a:avLst/>
            </a:prstGeom>
            <a:noFill/>
            <a:ln w="38100">
              <a:solidFill>
                <a:srgbClr val="CC0000"/>
              </a:solidFill>
              <a:round/>
              <a:headEnd/>
              <a:tailEnd/>
            </a:ln>
          </p:spPr>
        </p:cxnSp>
      </p:grpSp>
      <p:grpSp>
        <p:nvGrpSpPr>
          <p:cNvPr id="322" name="Group 39945"/>
          <p:cNvGrpSpPr>
            <a:grpSpLocks/>
          </p:cNvGrpSpPr>
          <p:nvPr/>
        </p:nvGrpSpPr>
        <p:grpSpPr bwMode="auto">
          <a:xfrm>
            <a:off x="4686300" y="4864100"/>
            <a:ext cx="1914525" cy="741363"/>
            <a:chOff x="4686300" y="4864100"/>
            <a:chExt cx="1914118" cy="740879"/>
          </a:xfrm>
        </p:grpSpPr>
        <p:sp>
          <p:nvSpPr>
            <p:cNvPr id="96287" name="TextBox 39940"/>
            <p:cNvSpPr txBox="1">
              <a:spLocks noChangeArrowheads="1"/>
            </p:cNvSpPr>
            <p:nvPr/>
          </p:nvSpPr>
          <p:spPr bwMode="auto">
            <a:xfrm>
              <a:off x="4838700" y="5143500"/>
              <a:ext cx="1761718" cy="461479"/>
            </a:xfrm>
            <a:prstGeom prst="rect">
              <a:avLst/>
            </a:prstGeom>
            <a:solidFill>
              <a:schemeClr val="bg1"/>
            </a:solidFill>
            <a:ln w="9525">
              <a:noFill/>
              <a:miter lim="800000"/>
              <a:headEnd/>
              <a:tailEnd/>
            </a:ln>
          </p:spPr>
          <p:txBody>
            <a:bodyPr wrap="none">
              <a:spAutoFit/>
            </a:bodyPr>
            <a:lstStyle/>
            <a:p>
              <a:r>
                <a:rPr lang="en-US" i="1">
                  <a:solidFill>
                    <a:srgbClr val="CC0000"/>
                  </a:solidFill>
                </a:rPr>
                <a:t>peering link</a:t>
              </a:r>
            </a:p>
          </p:txBody>
        </p:sp>
        <p:cxnSp>
          <p:nvCxnSpPr>
            <p:cNvPr id="96288" name="Straight Connector 39943"/>
            <p:cNvCxnSpPr>
              <a:cxnSpLocks noChangeShapeType="1"/>
            </p:cNvCxnSpPr>
            <p:nvPr/>
          </p:nvCxnSpPr>
          <p:spPr bwMode="auto">
            <a:xfrm>
              <a:off x="4686300" y="4864100"/>
              <a:ext cx="266700" cy="419100"/>
            </a:xfrm>
            <a:prstGeom prst="line">
              <a:avLst/>
            </a:prstGeom>
            <a:noFill/>
            <a:ln w="9525">
              <a:solidFill>
                <a:srgbClr val="CC0000"/>
              </a:solidFill>
              <a:round/>
              <a:headEnd/>
              <a:tailEnd/>
            </a:ln>
          </p:spPr>
        </p:cxnSp>
      </p:grpSp>
      <p:grpSp>
        <p:nvGrpSpPr>
          <p:cNvPr id="323" name="Group 39950"/>
          <p:cNvGrpSpPr>
            <a:grpSpLocks/>
          </p:cNvGrpSpPr>
          <p:nvPr/>
        </p:nvGrpSpPr>
        <p:grpSpPr bwMode="auto">
          <a:xfrm>
            <a:off x="5270500" y="1701800"/>
            <a:ext cx="3403600" cy="1169988"/>
            <a:chOff x="5270500" y="1701800"/>
            <a:chExt cx="3402978" cy="1169232"/>
          </a:xfrm>
        </p:grpSpPr>
        <p:sp>
          <p:nvSpPr>
            <p:cNvPr id="96285" name="TextBox 39946"/>
            <p:cNvSpPr txBox="1">
              <a:spLocks noChangeArrowheads="1"/>
            </p:cNvSpPr>
            <p:nvPr/>
          </p:nvSpPr>
          <p:spPr bwMode="auto">
            <a:xfrm>
              <a:off x="5270500" y="1701800"/>
              <a:ext cx="3402978" cy="461367"/>
            </a:xfrm>
            <a:prstGeom prst="rect">
              <a:avLst/>
            </a:prstGeom>
            <a:noFill/>
            <a:ln w="9525">
              <a:noFill/>
              <a:miter lim="800000"/>
              <a:headEnd/>
              <a:tailEnd/>
            </a:ln>
          </p:spPr>
          <p:txBody>
            <a:bodyPr wrap="none">
              <a:spAutoFit/>
            </a:bodyPr>
            <a:lstStyle/>
            <a:p>
              <a:r>
                <a:rPr lang="en-US" i="1">
                  <a:solidFill>
                    <a:srgbClr val="CC0000"/>
                  </a:solidFill>
                </a:rPr>
                <a:t>Internet exchange point</a:t>
              </a:r>
            </a:p>
          </p:txBody>
        </p:sp>
        <p:cxnSp>
          <p:nvCxnSpPr>
            <p:cNvPr id="96286" name="Straight Connector 39948"/>
            <p:cNvCxnSpPr>
              <a:cxnSpLocks noChangeShapeType="1"/>
              <a:endCxn id="96302" idx="0"/>
            </p:cNvCxnSpPr>
            <p:nvPr/>
          </p:nvCxnSpPr>
          <p:spPr bwMode="auto">
            <a:xfrm flipH="1">
              <a:off x="5952289" y="2159000"/>
              <a:ext cx="219911" cy="712032"/>
            </a:xfrm>
            <a:prstGeom prst="line">
              <a:avLst/>
            </a:prstGeom>
            <a:noFill/>
            <a:ln w="9525">
              <a:solidFill>
                <a:srgbClr val="CC0000"/>
              </a:solidFill>
              <a:round/>
              <a:headEnd/>
              <a:tailEnd/>
            </a:ln>
          </p:spPr>
        </p:cxnSp>
      </p:grpSp>
      <p:sp>
        <p:nvSpPr>
          <p:cNvPr id="350" name="Slide Number Placeholder 349"/>
          <p:cNvSpPr>
            <a:spLocks noGrp="1"/>
          </p:cNvSpPr>
          <p:nvPr>
            <p:ph type="sldNum" sz="quarter" idx="12"/>
          </p:nvPr>
        </p:nvSpPr>
        <p:spPr/>
        <p:txBody>
          <a:bodyPr/>
          <a:lstStyle/>
          <a:p>
            <a:fld id="{99BAB25A-E3B7-2F41-B0DC-6610089B4BA3}"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dissolve">
                                      <p:cBhvr>
                                        <p:cTn id="7" dur="500"/>
                                        <p:tgtEl>
                                          <p:spTgt spid="321"/>
                                        </p:tgtEl>
                                      </p:cBhvr>
                                    </p:animEffect>
                                  </p:childTnLst>
                                </p:cTn>
                              </p:par>
                              <p:par>
                                <p:cTn id="8" presetID="9" presetClass="entr" presetSubtype="0" fill="hold" nodeType="withEffect">
                                  <p:stCondLst>
                                    <p:cond delay="0"/>
                                  </p:stCondLst>
                                  <p:childTnLst>
                                    <p:set>
                                      <p:cBhvr>
                                        <p:cTn id="9" dur="1" fill="hold">
                                          <p:stCondLst>
                                            <p:cond delay="0"/>
                                          </p:stCondLst>
                                        </p:cTn>
                                        <p:tgtEl>
                                          <p:spTgt spid="322"/>
                                        </p:tgtEl>
                                        <p:attrNameLst>
                                          <p:attrName>style.visibility</p:attrName>
                                        </p:attrNameLst>
                                      </p:cBhvr>
                                      <p:to>
                                        <p:strVal val="visible"/>
                                      </p:to>
                                    </p:set>
                                    <p:animEffect transition="in" filter="dissolve">
                                      <p:cBhvr>
                                        <p:cTn id="10" dur="500"/>
                                        <p:tgtEl>
                                          <p:spTgt spid="3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96567"/>
                                        </p:tgtEl>
                                        <p:attrNameLst>
                                          <p:attrName>style.visibility</p:attrName>
                                        </p:attrNameLst>
                                      </p:cBhvr>
                                      <p:to>
                                        <p:strVal val="visible"/>
                                      </p:to>
                                    </p:set>
                                    <p:animEffect transition="in" filter="dissolve">
                                      <p:cBhvr>
                                        <p:cTn id="15" dur="500"/>
                                        <p:tgtEl>
                                          <p:spTgt spid="96567"/>
                                        </p:tgtEl>
                                      </p:cBhvr>
                                    </p:animEffect>
                                  </p:childTnLst>
                                </p:cTn>
                              </p:par>
                              <p:par>
                                <p:cTn id="16" presetID="9" presetClass="entr" presetSubtype="0" fill="hold" nodeType="withEffect">
                                  <p:stCondLst>
                                    <p:cond delay="0"/>
                                  </p:stCondLst>
                                  <p:childTnLst>
                                    <p:set>
                                      <p:cBhvr>
                                        <p:cTn id="17" dur="1" fill="hold">
                                          <p:stCondLst>
                                            <p:cond delay="0"/>
                                          </p:stCondLst>
                                        </p:cTn>
                                        <p:tgtEl>
                                          <p:spTgt spid="96607"/>
                                        </p:tgtEl>
                                        <p:attrNameLst>
                                          <p:attrName>style.visibility</p:attrName>
                                        </p:attrNameLst>
                                      </p:cBhvr>
                                      <p:to>
                                        <p:strVal val="visible"/>
                                      </p:to>
                                    </p:set>
                                    <p:animEffect transition="in" filter="dissolve">
                                      <p:cBhvr>
                                        <p:cTn id="18" dur="500"/>
                                        <p:tgtEl>
                                          <p:spTgt spid="96607"/>
                                        </p:tgtEl>
                                      </p:cBhvr>
                                    </p:animEffect>
                                  </p:childTnLst>
                                </p:cTn>
                              </p:par>
                              <p:par>
                                <p:cTn id="19" presetID="9" presetClass="entr" presetSubtype="0" fill="hold" nodeType="withEffect">
                                  <p:stCondLst>
                                    <p:cond delay="0"/>
                                  </p:stCondLst>
                                  <p:childTnLst>
                                    <p:set>
                                      <p:cBhvr>
                                        <p:cTn id="20" dur="1" fill="hold">
                                          <p:stCondLst>
                                            <p:cond delay="0"/>
                                          </p:stCondLst>
                                        </p:cTn>
                                        <p:tgtEl>
                                          <p:spTgt spid="323"/>
                                        </p:tgtEl>
                                        <p:attrNameLst>
                                          <p:attrName>style.visibility</p:attrName>
                                        </p:attrNameLst>
                                      </p:cBhvr>
                                      <p:to>
                                        <p:strVal val="visible"/>
                                      </p:to>
                                    </p:set>
                                    <p:animEffect transition="in" filter="dissolve">
                                      <p:cBhvr>
                                        <p:cTn id="21"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986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52"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986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50"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9864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48"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986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46"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9864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44"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9864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42"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9863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40"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9863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38"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9863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36"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986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34"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986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32"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986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30"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986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28"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986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26"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986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24"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986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98622"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8615"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6"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7"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8"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9"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20"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8308"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charset="0"/>
              </a:rPr>
              <a:t>… and regional networks may arise to connect access nets to ISPS </a:t>
            </a:r>
          </a:p>
        </p:txBody>
      </p:sp>
      <p:grpSp>
        <p:nvGrpSpPr>
          <p:cNvPr id="19" name="Group 8"/>
          <p:cNvGrpSpPr>
            <a:grpSpLocks/>
          </p:cNvGrpSpPr>
          <p:nvPr/>
        </p:nvGrpSpPr>
        <p:grpSpPr bwMode="auto">
          <a:xfrm>
            <a:off x="4546600" y="3746500"/>
            <a:ext cx="3225800" cy="1117600"/>
            <a:chOff x="7848600" y="2044700"/>
            <a:chExt cx="3200399" cy="1371600"/>
          </a:xfrm>
        </p:grpSpPr>
        <p:sp>
          <p:nvSpPr>
            <p:cNvPr id="98516"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20" name="Group 133"/>
            <p:cNvGrpSpPr>
              <a:grpSpLocks/>
            </p:cNvGrpSpPr>
            <p:nvPr/>
          </p:nvGrpSpPr>
          <p:grpSpPr bwMode="auto">
            <a:xfrm>
              <a:off x="8526482" y="2160804"/>
              <a:ext cx="532759" cy="184809"/>
              <a:chOff x="2356" y="1300"/>
              <a:chExt cx="555" cy="194"/>
            </a:xfrm>
          </p:grpSpPr>
          <p:sp>
            <p:nvSpPr>
              <p:cNvPr id="985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1" name="Group 137"/>
              <p:cNvGrpSpPr>
                <a:grpSpLocks/>
              </p:cNvGrpSpPr>
              <p:nvPr/>
            </p:nvGrpSpPr>
            <p:grpSpPr bwMode="auto">
              <a:xfrm>
                <a:off x="2468" y="1332"/>
                <a:ext cx="310" cy="60"/>
                <a:chOff x="2468" y="1332"/>
                <a:chExt cx="310" cy="60"/>
              </a:xfrm>
            </p:grpSpPr>
            <p:sp>
              <p:nvSpPr>
                <p:cNvPr id="985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95"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8596"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GB"/>
              </a:p>
            </p:txBody>
          </p:sp>
        </p:grpSp>
        <p:cxnSp>
          <p:nvCxnSpPr>
            <p:cNvPr id="98518" name="Straight Connector 10"/>
            <p:cNvCxnSpPr>
              <a:cxnSpLocks noChangeShapeType="1"/>
              <a:stCxn id="98596" idx="0"/>
            </p:cNvCxnSpPr>
            <p:nvPr/>
          </p:nvCxnSpPr>
          <p:spPr bwMode="auto">
            <a:xfrm>
              <a:off x="9055401" y="2220819"/>
              <a:ext cx="975377" cy="136534"/>
            </a:xfrm>
            <a:prstGeom prst="line">
              <a:avLst/>
            </a:prstGeom>
            <a:noFill/>
            <a:ln w="15875">
              <a:solidFill>
                <a:schemeClr val="tx1"/>
              </a:solidFill>
              <a:round/>
              <a:headEnd/>
              <a:tailEnd/>
            </a:ln>
          </p:spPr>
        </p:cxnSp>
        <p:cxnSp>
          <p:nvCxnSpPr>
            <p:cNvPr id="98519"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520"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521"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522"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523"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524"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525"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526" name="Straight Connector 304"/>
            <p:cNvCxnSpPr>
              <a:cxnSpLocks noChangeShapeType="1"/>
              <a:endCxn id="98591"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527"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22" name="Group 133"/>
            <p:cNvGrpSpPr>
              <a:grpSpLocks/>
            </p:cNvGrpSpPr>
            <p:nvPr/>
          </p:nvGrpSpPr>
          <p:grpSpPr bwMode="auto">
            <a:xfrm>
              <a:off x="9555206" y="2650627"/>
              <a:ext cx="532759" cy="184809"/>
              <a:chOff x="2356" y="1300"/>
              <a:chExt cx="555" cy="194"/>
            </a:xfrm>
          </p:grpSpPr>
          <p:sp>
            <p:nvSpPr>
              <p:cNvPr id="985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3" name="Group 137"/>
              <p:cNvGrpSpPr>
                <a:grpSpLocks/>
              </p:cNvGrpSpPr>
              <p:nvPr/>
            </p:nvGrpSpPr>
            <p:grpSpPr bwMode="auto">
              <a:xfrm>
                <a:off x="2468" y="1332"/>
                <a:ext cx="310" cy="60"/>
                <a:chOff x="2468" y="1332"/>
                <a:chExt cx="310" cy="60"/>
              </a:xfrm>
            </p:grpSpPr>
            <p:sp>
              <p:nvSpPr>
                <p:cNvPr id="985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8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58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24" name="Group 133"/>
            <p:cNvGrpSpPr>
              <a:grpSpLocks/>
            </p:cNvGrpSpPr>
            <p:nvPr/>
          </p:nvGrpSpPr>
          <p:grpSpPr bwMode="auto">
            <a:xfrm>
              <a:off x="8772607" y="2725609"/>
              <a:ext cx="532759" cy="184809"/>
              <a:chOff x="2356" y="1300"/>
              <a:chExt cx="555" cy="194"/>
            </a:xfrm>
          </p:grpSpPr>
          <p:sp>
            <p:nvSpPr>
              <p:cNvPr id="985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5" name="Group 137"/>
              <p:cNvGrpSpPr>
                <a:grpSpLocks/>
              </p:cNvGrpSpPr>
              <p:nvPr/>
            </p:nvGrpSpPr>
            <p:grpSpPr bwMode="auto">
              <a:xfrm>
                <a:off x="2468" y="1332"/>
                <a:ext cx="310" cy="60"/>
                <a:chOff x="2468" y="1332"/>
                <a:chExt cx="310" cy="60"/>
              </a:xfrm>
            </p:grpSpPr>
            <p:sp>
              <p:nvSpPr>
                <p:cNvPr id="985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79"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GB"/>
              </a:p>
            </p:txBody>
          </p:sp>
          <p:sp>
            <p:nvSpPr>
              <p:cNvPr id="98580"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GB"/>
              </a:p>
            </p:txBody>
          </p:sp>
        </p:grpSp>
        <p:grpSp>
          <p:nvGrpSpPr>
            <p:cNvPr id="26" name="Group 133"/>
            <p:cNvGrpSpPr>
              <a:grpSpLocks/>
            </p:cNvGrpSpPr>
            <p:nvPr/>
          </p:nvGrpSpPr>
          <p:grpSpPr bwMode="auto">
            <a:xfrm>
              <a:off x="9060908" y="2428111"/>
              <a:ext cx="532759" cy="184809"/>
              <a:chOff x="2356" y="1300"/>
              <a:chExt cx="555" cy="194"/>
            </a:xfrm>
          </p:grpSpPr>
          <p:sp>
            <p:nvSpPr>
              <p:cNvPr id="98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7" name="Group 137"/>
              <p:cNvGrpSpPr>
                <a:grpSpLocks/>
              </p:cNvGrpSpPr>
              <p:nvPr/>
            </p:nvGrpSpPr>
            <p:grpSpPr bwMode="auto">
              <a:xfrm>
                <a:off x="2468" y="1332"/>
                <a:ext cx="310" cy="60"/>
                <a:chOff x="2468" y="1332"/>
                <a:chExt cx="310" cy="60"/>
              </a:xfrm>
            </p:grpSpPr>
            <p:sp>
              <p:nvSpPr>
                <p:cNvPr id="98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71"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8572"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28" name="Group 133"/>
            <p:cNvGrpSpPr>
              <a:grpSpLocks/>
            </p:cNvGrpSpPr>
            <p:nvPr/>
          </p:nvGrpSpPr>
          <p:grpSpPr bwMode="auto">
            <a:xfrm>
              <a:off x="10005281" y="2289952"/>
              <a:ext cx="532759" cy="184809"/>
              <a:chOff x="2356" y="1300"/>
              <a:chExt cx="555" cy="194"/>
            </a:xfrm>
          </p:grpSpPr>
          <p:sp>
            <p:nvSpPr>
              <p:cNvPr id="98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9" name="Group 137"/>
              <p:cNvGrpSpPr>
                <a:grpSpLocks/>
              </p:cNvGrpSpPr>
              <p:nvPr/>
            </p:nvGrpSpPr>
            <p:grpSpPr bwMode="auto">
              <a:xfrm>
                <a:off x="2468" y="1332"/>
                <a:ext cx="310" cy="60"/>
                <a:chOff x="2468" y="1332"/>
                <a:chExt cx="310" cy="60"/>
              </a:xfrm>
            </p:grpSpPr>
            <p:sp>
              <p:nvSpPr>
                <p:cNvPr id="98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63"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GB"/>
              </a:p>
            </p:txBody>
          </p:sp>
          <p:sp>
            <p:nvSpPr>
              <p:cNvPr id="98564"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30" name="Group 133"/>
            <p:cNvGrpSpPr>
              <a:grpSpLocks/>
            </p:cNvGrpSpPr>
            <p:nvPr/>
          </p:nvGrpSpPr>
          <p:grpSpPr bwMode="auto">
            <a:xfrm>
              <a:off x="10232661" y="2882876"/>
              <a:ext cx="532759" cy="184809"/>
              <a:chOff x="2356" y="1300"/>
              <a:chExt cx="555" cy="194"/>
            </a:xfrm>
          </p:grpSpPr>
          <p:sp>
            <p:nvSpPr>
              <p:cNvPr id="98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1" name="Group 137"/>
              <p:cNvGrpSpPr>
                <a:grpSpLocks/>
              </p:cNvGrpSpPr>
              <p:nvPr/>
            </p:nvGrpSpPr>
            <p:grpSpPr bwMode="auto">
              <a:xfrm>
                <a:off x="2468" y="1332"/>
                <a:ext cx="310" cy="60"/>
                <a:chOff x="2468" y="1332"/>
                <a:chExt cx="310" cy="60"/>
              </a:xfrm>
            </p:grpSpPr>
            <p:sp>
              <p:nvSpPr>
                <p:cNvPr id="98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55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8653" name="Group 133"/>
            <p:cNvGrpSpPr>
              <a:grpSpLocks/>
            </p:cNvGrpSpPr>
            <p:nvPr/>
          </p:nvGrpSpPr>
          <p:grpSpPr bwMode="auto">
            <a:xfrm>
              <a:off x="9330660" y="3072767"/>
              <a:ext cx="532759" cy="184809"/>
              <a:chOff x="2356" y="1300"/>
              <a:chExt cx="555" cy="194"/>
            </a:xfrm>
          </p:grpSpPr>
          <p:sp>
            <p:nvSpPr>
              <p:cNvPr id="98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654" name="Group 137"/>
              <p:cNvGrpSpPr>
                <a:grpSpLocks/>
              </p:cNvGrpSpPr>
              <p:nvPr/>
            </p:nvGrpSpPr>
            <p:grpSpPr bwMode="auto">
              <a:xfrm>
                <a:off x="2468" y="1332"/>
                <a:ext cx="310" cy="60"/>
                <a:chOff x="2468" y="1332"/>
                <a:chExt cx="310" cy="60"/>
              </a:xfrm>
            </p:grpSpPr>
            <p:sp>
              <p:nvSpPr>
                <p:cNvPr id="98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47"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98548"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98655" name="Group 133"/>
            <p:cNvGrpSpPr>
              <a:grpSpLocks/>
            </p:cNvGrpSpPr>
            <p:nvPr/>
          </p:nvGrpSpPr>
          <p:grpSpPr bwMode="auto">
            <a:xfrm>
              <a:off x="8438032" y="3018963"/>
              <a:ext cx="532759" cy="184809"/>
              <a:chOff x="2356" y="1300"/>
              <a:chExt cx="555" cy="194"/>
            </a:xfrm>
          </p:grpSpPr>
          <p:sp>
            <p:nvSpPr>
              <p:cNvPr id="98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20" name="Group 137"/>
              <p:cNvGrpSpPr>
                <a:grpSpLocks/>
              </p:cNvGrpSpPr>
              <p:nvPr/>
            </p:nvGrpSpPr>
            <p:grpSpPr bwMode="auto">
              <a:xfrm>
                <a:off x="2468" y="1332"/>
                <a:ext cx="310" cy="60"/>
                <a:chOff x="2468" y="1332"/>
                <a:chExt cx="310" cy="60"/>
              </a:xfrm>
            </p:grpSpPr>
            <p:sp>
              <p:nvSpPr>
                <p:cNvPr id="98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39"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8540"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GB"/>
              </a:p>
            </p:txBody>
          </p:sp>
        </p:grpSp>
      </p:grpSp>
      <p:grpSp>
        <p:nvGrpSpPr>
          <p:cNvPr id="321" name="Group 331"/>
          <p:cNvGrpSpPr>
            <a:grpSpLocks/>
          </p:cNvGrpSpPr>
          <p:nvPr/>
        </p:nvGrpSpPr>
        <p:grpSpPr bwMode="auto">
          <a:xfrm>
            <a:off x="1803400" y="2755900"/>
            <a:ext cx="3467100" cy="1193800"/>
            <a:chOff x="7848600" y="2044700"/>
            <a:chExt cx="3200399" cy="1371600"/>
          </a:xfrm>
        </p:grpSpPr>
        <p:sp>
          <p:nvSpPr>
            <p:cNvPr id="98433"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322" name="Group 133"/>
            <p:cNvGrpSpPr>
              <a:grpSpLocks/>
            </p:cNvGrpSpPr>
            <p:nvPr/>
          </p:nvGrpSpPr>
          <p:grpSpPr bwMode="auto">
            <a:xfrm>
              <a:off x="8526482" y="2160804"/>
              <a:ext cx="532759" cy="184809"/>
              <a:chOff x="2356" y="1300"/>
              <a:chExt cx="555" cy="194"/>
            </a:xfrm>
          </p:grpSpPr>
          <p:sp>
            <p:nvSpPr>
              <p:cNvPr id="985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23" name="Group 137"/>
              <p:cNvGrpSpPr>
                <a:grpSpLocks/>
              </p:cNvGrpSpPr>
              <p:nvPr/>
            </p:nvGrpSpPr>
            <p:grpSpPr bwMode="auto">
              <a:xfrm>
                <a:off x="2468" y="1332"/>
                <a:ext cx="310" cy="60"/>
                <a:chOff x="2468" y="1332"/>
                <a:chExt cx="310" cy="60"/>
              </a:xfrm>
            </p:grpSpPr>
            <p:sp>
              <p:nvSpPr>
                <p:cNvPr id="9851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1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12"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8513"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cxnSp>
          <p:nvCxnSpPr>
            <p:cNvPr id="98435" name="Straight Connector 334"/>
            <p:cNvCxnSpPr>
              <a:cxnSpLocks noChangeShapeType="1"/>
              <a:stCxn id="98513" idx="0"/>
            </p:cNvCxnSpPr>
            <p:nvPr/>
          </p:nvCxnSpPr>
          <p:spPr bwMode="auto">
            <a:xfrm>
              <a:off x="9055401" y="2220819"/>
              <a:ext cx="975377" cy="136534"/>
            </a:xfrm>
            <a:prstGeom prst="line">
              <a:avLst/>
            </a:prstGeom>
            <a:noFill/>
            <a:ln w="15875">
              <a:solidFill>
                <a:schemeClr val="tx1"/>
              </a:solidFill>
              <a:round/>
              <a:headEnd/>
              <a:tailEnd/>
            </a:ln>
          </p:spPr>
        </p:cxnSp>
        <p:cxnSp>
          <p:nvCxnSpPr>
            <p:cNvPr id="98436"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437"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438"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439"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440"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441"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442"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443" name="Straight Connector 342"/>
            <p:cNvCxnSpPr>
              <a:cxnSpLocks noChangeShapeType="1"/>
              <a:endCxn id="98508"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444"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324" name="Group 133"/>
            <p:cNvGrpSpPr>
              <a:grpSpLocks/>
            </p:cNvGrpSpPr>
            <p:nvPr/>
          </p:nvGrpSpPr>
          <p:grpSpPr bwMode="auto">
            <a:xfrm>
              <a:off x="9555206" y="2650627"/>
              <a:ext cx="532759" cy="184809"/>
              <a:chOff x="2356" y="1300"/>
              <a:chExt cx="555" cy="194"/>
            </a:xfrm>
          </p:grpSpPr>
          <p:sp>
            <p:nvSpPr>
              <p:cNvPr id="985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25" name="Group 137"/>
              <p:cNvGrpSpPr>
                <a:grpSpLocks/>
              </p:cNvGrpSpPr>
              <p:nvPr/>
            </p:nvGrpSpPr>
            <p:grpSpPr bwMode="auto">
              <a:xfrm>
                <a:off x="2468" y="1332"/>
                <a:ext cx="310" cy="60"/>
                <a:chOff x="2468" y="1332"/>
                <a:chExt cx="310" cy="60"/>
              </a:xfrm>
            </p:grpSpPr>
            <p:sp>
              <p:nvSpPr>
                <p:cNvPr id="9850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50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504"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505"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326" name="Group 133"/>
            <p:cNvGrpSpPr>
              <a:grpSpLocks/>
            </p:cNvGrpSpPr>
            <p:nvPr/>
          </p:nvGrpSpPr>
          <p:grpSpPr bwMode="auto">
            <a:xfrm>
              <a:off x="8772607" y="2725609"/>
              <a:ext cx="532759" cy="184809"/>
              <a:chOff x="2356" y="1300"/>
              <a:chExt cx="555" cy="194"/>
            </a:xfrm>
          </p:grpSpPr>
          <p:sp>
            <p:nvSpPr>
              <p:cNvPr id="9849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9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9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27" name="Group 137"/>
              <p:cNvGrpSpPr>
                <a:grpSpLocks/>
              </p:cNvGrpSpPr>
              <p:nvPr/>
            </p:nvGrpSpPr>
            <p:grpSpPr bwMode="auto">
              <a:xfrm>
                <a:off x="2468" y="1332"/>
                <a:ext cx="310" cy="60"/>
                <a:chOff x="2468" y="1332"/>
                <a:chExt cx="310" cy="60"/>
              </a:xfrm>
            </p:grpSpPr>
            <p:sp>
              <p:nvSpPr>
                <p:cNvPr id="9849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9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9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497"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328" name="Group 133"/>
            <p:cNvGrpSpPr>
              <a:grpSpLocks/>
            </p:cNvGrpSpPr>
            <p:nvPr/>
          </p:nvGrpSpPr>
          <p:grpSpPr bwMode="auto">
            <a:xfrm>
              <a:off x="9060908" y="2428111"/>
              <a:ext cx="532759" cy="184809"/>
              <a:chOff x="2356" y="1300"/>
              <a:chExt cx="555" cy="194"/>
            </a:xfrm>
          </p:grpSpPr>
          <p:sp>
            <p:nvSpPr>
              <p:cNvPr id="9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29" name="Group 137"/>
              <p:cNvGrpSpPr>
                <a:grpSpLocks/>
              </p:cNvGrpSpPr>
              <p:nvPr/>
            </p:nvGrpSpPr>
            <p:grpSpPr bwMode="auto">
              <a:xfrm>
                <a:off x="2468" y="1332"/>
                <a:ext cx="310" cy="60"/>
                <a:chOff x="2468" y="1332"/>
                <a:chExt cx="310" cy="60"/>
              </a:xfrm>
            </p:grpSpPr>
            <p:sp>
              <p:nvSpPr>
                <p:cNvPr id="98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8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8489"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nvGrpSpPr>
            <p:cNvPr id="330" name="Group 133"/>
            <p:cNvGrpSpPr>
              <a:grpSpLocks/>
            </p:cNvGrpSpPr>
            <p:nvPr/>
          </p:nvGrpSpPr>
          <p:grpSpPr bwMode="auto">
            <a:xfrm>
              <a:off x="10005281" y="2289952"/>
              <a:ext cx="532759" cy="184809"/>
              <a:chOff x="2356" y="1300"/>
              <a:chExt cx="555" cy="194"/>
            </a:xfrm>
          </p:grpSpPr>
          <p:sp>
            <p:nvSpPr>
              <p:cNvPr id="98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31" name="Group 137"/>
              <p:cNvGrpSpPr>
                <a:grpSpLocks/>
              </p:cNvGrpSpPr>
              <p:nvPr/>
            </p:nvGrpSpPr>
            <p:grpSpPr bwMode="auto">
              <a:xfrm>
                <a:off x="2468" y="1332"/>
                <a:ext cx="310" cy="60"/>
                <a:chOff x="2468" y="1332"/>
                <a:chExt cx="310" cy="60"/>
              </a:xfrm>
            </p:grpSpPr>
            <p:sp>
              <p:nvSpPr>
                <p:cNvPr id="98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80"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GB"/>
              </a:p>
            </p:txBody>
          </p:sp>
          <p:sp>
            <p:nvSpPr>
              <p:cNvPr id="98481"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GB"/>
              </a:p>
            </p:txBody>
          </p:sp>
        </p:grpSp>
        <p:grpSp>
          <p:nvGrpSpPr>
            <p:cNvPr id="332" name="Group 133"/>
            <p:cNvGrpSpPr>
              <a:grpSpLocks/>
            </p:cNvGrpSpPr>
            <p:nvPr/>
          </p:nvGrpSpPr>
          <p:grpSpPr bwMode="auto">
            <a:xfrm>
              <a:off x="10232661" y="2882876"/>
              <a:ext cx="532759" cy="184809"/>
              <a:chOff x="2356" y="1300"/>
              <a:chExt cx="555" cy="194"/>
            </a:xfrm>
          </p:grpSpPr>
          <p:sp>
            <p:nvSpPr>
              <p:cNvPr id="98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33" name="Group 137"/>
              <p:cNvGrpSpPr>
                <a:grpSpLocks/>
              </p:cNvGrpSpPr>
              <p:nvPr/>
            </p:nvGrpSpPr>
            <p:grpSpPr bwMode="auto">
              <a:xfrm>
                <a:off x="2468" y="1332"/>
                <a:ext cx="310" cy="60"/>
                <a:chOff x="2468" y="1332"/>
                <a:chExt cx="310" cy="60"/>
              </a:xfrm>
            </p:grpSpPr>
            <p:sp>
              <p:nvSpPr>
                <p:cNvPr id="98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72"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98473"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grpSp>
          <p:nvGrpSpPr>
            <p:cNvPr id="334" name="Group 133"/>
            <p:cNvGrpSpPr>
              <a:grpSpLocks/>
            </p:cNvGrpSpPr>
            <p:nvPr/>
          </p:nvGrpSpPr>
          <p:grpSpPr bwMode="auto">
            <a:xfrm>
              <a:off x="9330660" y="3072767"/>
              <a:ext cx="532759" cy="184809"/>
              <a:chOff x="2356" y="1300"/>
              <a:chExt cx="555" cy="194"/>
            </a:xfrm>
          </p:grpSpPr>
          <p:sp>
            <p:nvSpPr>
              <p:cNvPr id="98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35" name="Group 137"/>
              <p:cNvGrpSpPr>
                <a:grpSpLocks/>
              </p:cNvGrpSpPr>
              <p:nvPr/>
            </p:nvGrpSpPr>
            <p:grpSpPr bwMode="auto">
              <a:xfrm>
                <a:off x="2468" y="1332"/>
                <a:ext cx="310" cy="60"/>
                <a:chOff x="2468" y="1332"/>
                <a:chExt cx="310" cy="60"/>
              </a:xfrm>
            </p:grpSpPr>
            <p:sp>
              <p:nvSpPr>
                <p:cNvPr id="98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64"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98465"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336" name="Group 133"/>
            <p:cNvGrpSpPr>
              <a:grpSpLocks/>
            </p:cNvGrpSpPr>
            <p:nvPr/>
          </p:nvGrpSpPr>
          <p:grpSpPr bwMode="auto">
            <a:xfrm>
              <a:off x="8438032" y="3018963"/>
              <a:ext cx="532759" cy="184809"/>
              <a:chOff x="2356" y="1300"/>
              <a:chExt cx="555" cy="194"/>
            </a:xfrm>
          </p:grpSpPr>
          <p:sp>
            <p:nvSpPr>
              <p:cNvPr id="98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37" name="Group 137"/>
              <p:cNvGrpSpPr>
                <a:grpSpLocks/>
              </p:cNvGrpSpPr>
              <p:nvPr/>
            </p:nvGrpSpPr>
            <p:grpSpPr bwMode="auto">
              <a:xfrm>
                <a:off x="2468" y="1332"/>
                <a:ext cx="310" cy="60"/>
                <a:chOff x="2468" y="1332"/>
                <a:chExt cx="310" cy="60"/>
              </a:xfrm>
            </p:grpSpPr>
            <p:sp>
              <p:nvSpPr>
                <p:cNvPr id="98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56"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GB"/>
              </a:p>
            </p:txBody>
          </p:sp>
          <p:sp>
            <p:nvSpPr>
              <p:cNvPr id="98457"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grpSp>
        <p:nvGrpSpPr>
          <p:cNvPr id="338" name="Group 416"/>
          <p:cNvGrpSpPr>
            <a:grpSpLocks/>
          </p:cNvGrpSpPr>
          <p:nvPr/>
        </p:nvGrpSpPr>
        <p:grpSpPr bwMode="auto">
          <a:xfrm>
            <a:off x="1498600" y="4165600"/>
            <a:ext cx="3086100" cy="1168400"/>
            <a:chOff x="7848600" y="2044700"/>
            <a:chExt cx="3200399" cy="1371600"/>
          </a:xfrm>
        </p:grpSpPr>
        <p:sp>
          <p:nvSpPr>
            <p:cNvPr id="98350"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339" name="Group 133"/>
            <p:cNvGrpSpPr>
              <a:grpSpLocks/>
            </p:cNvGrpSpPr>
            <p:nvPr/>
          </p:nvGrpSpPr>
          <p:grpSpPr bwMode="auto">
            <a:xfrm>
              <a:off x="8526482" y="2160804"/>
              <a:ext cx="532759" cy="184809"/>
              <a:chOff x="2356" y="1300"/>
              <a:chExt cx="555" cy="194"/>
            </a:xfrm>
          </p:grpSpPr>
          <p:sp>
            <p:nvSpPr>
              <p:cNvPr id="98425"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40" name="Group 137"/>
              <p:cNvGrpSpPr>
                <a:grpSpLocks/>
              </p:cNvGrpSpPr>
              <p:nvPr/>
            </p:nvGrpSpPr>
            <p:grpSpPr bwMode="auto">
              <a:xfrm>
                <a:off x="2468" y="1332"/>
                <a:ext cx="310" cy="60"/>
                <a:chOff x="2468" y="1332"/>
                <a:chExt cx="310" cy="60"/>
              </a:xfrm>
            </p:grpSpPr>
            <p:sp>
              <p:nvSpPr>
                <p:cNvPr id="98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29"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8430"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cxnSp>
          <p:nvCxnSpPr>
            <p:cNvPr id="98352" name="Straight Connector 419"/>
            <p:cNvCxnSpPr>
              <a:cxnSpLocks noChangeShapeType="1"/>
              <a:stCxn id="98430" idx="0"/>
            </p:cNvCxnSpPr>
            <p:nvPr/>
          </p:nvCxnSpPr>
          <p:spPr bwMode="auto">
            <a:xfrm>
              <a:off x="9055401" y="2220819"/>
              <a:ext cx="975377" cy="136534"/>
            </a:xfrm>
            <a:prstGeom prst="line">
              <a:avLst/>
            </a:prstGeom>
            <a:noFill/>
            <a:ln w="15875">
              <a:solidFill>
                <a:schemeClr val="tx1"/>
              </a:solidFill>
              <a:round/>
              <a:headEnd/>
              <a:tailEnd/>
            </a:ln>
          </p:spPr>
        </p:cxnSp>
        <p:cxnSp>
          <p:nvCxnSpPr>
            <p:cNvPr id="98353"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354"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355"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356"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357"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358"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359"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360" name="Straight Connector 427"/>
            <p:cNvCxnSpPr>
              <a:cxnSpLocks noChangeShapeType="1"/>
              <a:endCxn id="98425"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361"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341" name="Group 133"/>
            <p:cNvGrpSpPr>
              <a:grpSpLocks/>
            </p:cNvGrpSpPr>
            <p:nvPr/>
          </p:nvGrpSpPr>
          <p:grpSpPr bwMode="auto">
            <a:xfrm>
              <a:off x="9555206" y="2650627"/>
              <a:ext cx="532759" cy="184809"/>
              <a:chOff x="2356" y="1300"/>
              <a:chExt cx="555" cy="194"/>
            </a:xfrm>
          </p:grpSpPr>
          <p:sp>
            <p:nvSpPr>
              <p:cNvPr id="98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42" name="Group 137"/>
              <p:cNvGrpSpPr>
                <a:grpSpLocks/>
              </p:cNvGrpSpPr>
              <p:nvPr/>
            </p:nvGrpSpPr>
            <p:grpSpPr bwMode="auto">
              <a:xfrm>
                <a:off x="2468" y="1332"/>
                <a:ext cx="310" cy="60"/>
                <a:chOff x="2468" y="1332"/>
                <a:chExt cx="310" cy="60"/>
              </a:xfrm>
            </p:grpSpPr>
            <p:sp>
              <p:nvSpPr>
                <p:cNvPr id="98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21"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98422"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grpSp>
          <p:nvGrpSpPr>
            <p:cNvPr id="343" name="Group 133"/>
            <p:cNvGrpSpPr>
              <a:grpSpLocks/>
            </p:cNvGrpSpPr>
            <p:nvPr/>
          </p:nvGrpSpPr>
          <p:grpSpPr bwMode="auto">
            <a:xfrm>
              <a:off x="8772607" y="2725609"/>
              <a:ext cx="532759" cy="184809"/>
              <a:chOff x="2356" y="1300"/>
              <a:chExt cx="555" cy="194"/>
            </a:xfrm>
          </p:grpSpPr>
          <p:sp>
            <p:nvSpPr>
              <p:cNvPr id="9840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1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1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44" name="Group 137"/>
              <p:cNvGrpSpPr>
                <a:grpSpLocks/>
              </p:cNvGrpSpPr>
              <p:nvPr/>
            </p:nvGrpSpPr>
            <p:grpSpPr bwMode="auto">
              <a:xfrm>
                <a:off x="2468" y="1332"/>
                <a:ext cx="310" cy="60"/>
                <a:chOff x="2468" y="1332"/>
                <a:chExt cx="310" cy="60"/>
              </a:xfrm>
            </p:grpSpPr>
            <p:sp>
              <p:nvSpPr>
                <p:cNvPr id="9841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1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13"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GB"/>
              </a:p>
            </p:txBody>
          </p:sp>
          <p:sp>
            <p:nvSpPr>
              <p:cNvPr id="98414"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GB"/>
              </a:p>
            </p:txBody>
          </p:sp>
        </p:grpSp>
        <p:grpSp>
          <p:nvGrpSpPr>
            <p:cNvPr id="345" name="Group 133"/>
            <p:cNvGrpSpPr>
              <a:grpSpLocks/>
            </p:cNvGrpSpPr>
            <p:nvPr/>
          </p:nvGrpSpPr>
          <p:grpSpPr bwMode="auto">
            <a:xfrm>
              <a:off x="9060908" y="2428111"/>
              <a:ext cx="532759" cy="184809"/>
              <a:chOff x="2356" y="1300"/>
              <a:chExt cx="555" cy="194"/>
            </a:xfrm>
          </p:grpSpPr>
          <p:sp>
            <p:nvSpPr>
              <p:cNvPr id="984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46" name="Group 137"/>
              <p:cNvGrpSpPr>
                <a:grpSpLocks/>
              </p:cNvGrpSpPr>
              <p:nvPr/>
            </p:nvGrpSpPr>
            <p:grpSpPr bwMode="auto">
              <a:xfrm>
                <a:off x="2468" y="1332"/>
                <a:ext cx="310" cy="60"/>
                <a:chOff x="2468" y="1332"/>
                <a:chExt cx="310" cy="60"/>
              </a:xfrm>
            </p:grpSpPr>
            <p:sp>
              <p:nvSpPr>
                <p:cNvPr id="9840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0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405"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840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47" name="Group 133"/>
            <p:cNvGrpSpPr>
              <a:grpSpLocks/>
            </p:cNvGrpSpPr>
            <p:nvPr/>
          </p:nvGrpSpPr>
          <p:grpSpPr bwMode="auto">
            <a:xfrm>
              <a:off x="10005281" y="2289952"/>
              <a:ext cx="532759" cy="184809"/>
              <a:chOff x="2356" y="1300"/>
              <a:chExt cx="555" cy="194"/>
            </a:xfrm>
          </p:grpSpPr>
          <p:sp>
            <p:nvSpPr>
              <p:cNvPr id="9839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9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9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48" name="Group 137"/>
              <p:cNvGrpSpPr>
                <a:grpSpLocks/>
              </p:cNvGrpSpPr>
              <p:nvPr/>
            </p:nvGrpSpPr>
            <p:grpSpPr bwMode="auto">
              <a:xfrm>
                <a:off x="2468" y="1332"/>
                <a:ext cx="310" cy="60"/>
                <a:chOff x="2468" y="1332"/>
                <a:chExt cx="310" cy="60"/>
              </a:xfrm>
            </p:grpSpPr>
            <p:sp>
              <p:nvSpPr>
                <p:cNvPr id="9839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40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39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39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50" name="Group 133"/>
            <p:cNvGrpSpPr>
              <a:grpSpLocks/>
            </p:cNvGrpSpPr>
            <p:nvPr/>
          </p:nvGrpSpPr>
          <p:grpSpPr bwMode="auto">
            <a:xfrm>
              <a:off x="10232661" y="2882876"/>
              <a:ext cx="532759" cy="184809"/>
              <a:chOff x="2356" y="1300"/>
              <a:chExt cx="555" cy="194"/>
            </a:xfrm>
          </p:grpSpPr>
          <p:sp>
            <p:nvSpPr>
              <p:cNvPr id="983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 name="Group 137"/>
              <p:cNvGrpSpPr>
                <a:grpSpLocks/>
              </p:cNvGrpSpPr>
              <p:nvPr/>
            </p:nvGrpSpPr>
            <p:grpSpPr bwMode="auto">
              <a:xfrm>
                <a:off x="2468" y="1332"/>
                <a:ext cx="310" cy="60"/>
                <a:chOff x="2468" y="1332"/>
                <a:chExt cx="310" cy="60"/>
              </a:xfrm>
            </p:grpSpPr>
            <p:sp>
              <p:nvSpPr>
                <p:cNvPr id="9839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39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389"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839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8304" name="Group 133"/>
            <p:cNvGrpSpPr>
              <a:grpSpLocks/>
            </p:cNvGrpSpPr>
            <p:nvPr/>
          </p:nvGrpSpPr>
          <p:grpSpPr bwMode="auto">
            <a:xfrm>
              <a:off x="9330660" y="3072767"/>
              <a:ext cx="532759" cy="184809"/>
              <a:chOff x="2356" y="1300"/>
              <a:chExt cx="555" cy="194"/>
            </a:xfrm>
          </p:grpSpPr>
          <p:sp>
            <p:nvSpPr>
              <p:cNvPr id="9837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7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7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06" name="Group 137"/>
              <p:cNvGrpSpPr>
                <a:grpSpLocks/>
              </p:cNvGrpSpPr>
              <p:nvPr/>
            </p:nvGrpSpPr>
            <p:grpSpPr bwMode="auto">
              <a:xfrm>
                <a:off x="2468" y="1332"/>
                <a:ext cx="310" cy="60"/>
                <a:chOff x="2468" y="1332"/>
                <a:chExt cx="310" cy="60"/>
              </a:xfrm>
            </p:grpSpPr>
            <p:sp>
              <p:nvSpPr>
                <p:cNvPr id="9838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38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38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98382"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98307" name="Group 133"/>
            <p:cNvGrpSpPr>
              <a:grpSpLocks/>
            </p:cNvGrpSpPr>
            <p:nvPr/>
          </p:nvGrpSpPr>
          <p:grpSpPr bwMode="auto">
            <a:xfrm>
              <a:off x="8438032" y="3018963"/>
              <a:ext cx="532759" cy="184809"/>
              <a:chOff x="2356" y="1300"/>
              <a:chExt cx="555" cy="194"/>
            </a:xfrm>
          </p:grpSpPr>
          <p:sp>
            <p:nvSpPr>
              <p:cNvPr id="9836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7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7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09" name="Group 137"/>
              <p:cNvGrpSpPr>
                <a:grpSpLocks/>
              </p:cNvGrpSpPr>
              <p:nvPr/>
            </p:nvGrpSpPr>
            <p:grpSpPr bwMode="auto">
              <a:xfrm>
                <a:off x="2468" y="1332"/>
                <a:ext cx="310" cy="60"/>
                <a:chOff x="2468" y="1332"/>
                <a:chExt cx="310" cy="60"/>
              </a:xfrm>
            </p:grpSpPr>
            <p:sp>
              <p:nvSpPr>
                <p:cNvPr id="9837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9837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98373"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98374"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cxnSp>
        <p:nvCxnSpPr>
          <p:cNvPr id="98312" name="Straight Connector 12"/>
          <p:cNvCxnSpPr>
            <a:cxnSpLocks noChangeShapeType="1"/>
            <a:endCxn id="98510" idx="1"/>
          </p:cNvCxnSpPr>
          <p:nvPr/>
        </p:nvCxnSpPr>
        <p:spPr bwMode="auto">
          <a:xfrm>
            <a:off x="2382838" y="2609850"/>
            <a:ext cx="238125" cy="261938"/>
          </a:xfrm>
          <a:prstGeom prst="line">
            <a:avLst/>
          </a:prstGeom>
          <a:noFill/>
          <a:ln w="9525">
            <a:solidFill>
              <a:schemeClr val="tx1"/>
            </a:solidFill>
            <a:round/>
            <a:headEnd/>
            <a:tailEnd/>
          </a:ln>
        </p:spPr>
      </p:cxnSp>
      <p:cxnSp>
        <p:nvCxnSpPr>
          <p:cNvPr id="98313" name="Straight Connector 500"/>
          <p:cNvCxnSpPr>
            <a:cxnSpLocks noChangeShapeType="1"/>
            <a:stCxn id="98635" idx="8"/>
            <a:endCxn id="98333" idx="2"/>
          </p:cNvCxnSpPr>
          <p:nvPr/>
        </p:nvCxnSpPr>
        <p:spPr bwMode="auto">
          <a:xfrm>
            <a:off x="1455738" y="2990850"/>
            <a:ext cx="38100" cy="309563"/>
          </a:xfrm>
          <a:prstGeom prst="line">
            <a:avLst/>
          </a:prstGeom>
          <a:noFill/>
          <a:ln w="9525">
            <a:solidFill>
              <a:schemeClr val="tx1"/>
            </a:solidFill>
            <a:round/>
            <a:headEnd/>
            <a:tailEnd/>
          </a:ln>
        </p:spPr>
      </p:cxnSp>
      <p:cxnSp>
        <p:nvCxnSpPr>
          <p:cNvPr id="98314" name="Straight Connector 501"/>
          <p:cNvCxnSpPr>
            <a:cxnSpLocks noChangeShapeType="1"/>
            <a:endCxn id="98333" idx="3"/>
          </p:cNvCxnSpPr>
          <p:nvPr/>
        </p:nvCxnSpPr>
        <p:spPr bwMode="auto">
          <a:xfrm>
            <a:off x="1235075" y="3271838"/>
            <a:ext cx="123825" cy="212725"/>
          </a:xfrm>
          <a:prstGeom prst="line">
            <a:avLst/>
          </a:prstGeom>
          <a:noFill/>
          <a:ln w="9525">
            <a:solidFill>
              <a:schemeClr val="tx1"/>
            </a:solidFill>
            <a:round/>
            <a:headEnd/>
            <a:tailEnd/>
          </a:ln>
        </p:spPr>
      </p:cxnSp>
      <p:cxnSp>
        <p:nvCxnSpPr>
          <p:cNvPr id="98315" name="Straight Connector 502"/>
          <p:cNvCxnSpPr>
            <a:cxnSpLocks noChangeShapeType="1"/>
            <a:endCxn id="98478" idx="1"/>
          </p:cNvCxnSpPr>
          <p:nvPr/>
        </p:nvCxnSpPr>
        <p:spPr bwMode="auto">
          <a:xfrm>
            <a:off x="3916363" y="2411413"/>
            <a:ext cx="307975" cy="573087"/>
          </a:xfrm>
          <a:prstGeom prst="line">
            <a:avLst/>
          </a:prstGeom>
          <a:noFill/>
          <a:ln w="9525">
            <a:solidFill>
              <a:schemeClr val="tx1"/>
            </a:solidFill>
            <a:round/>
            <a:headEnd/>
            <a:tailEnd/>
          </a:ln>
        </p:spPr>
      </p:cxnSp>
      <p:cxnSp>
        <p:nvCxnSpPr>
          <p:cNvPr id="98316" name="Straight Connector 503"/>
          <p:cNvCxnSpPr>
            <a:cxnSpLocks noChangeShapeType="1"/>
            <a:endCxn id="98478"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8317" name="Straight Connector 504"/>
          <p:cNvCxnSpPr>
            <a:cxnSpLocks noChangeShapeType="1"/>
            <a:endCxn id="98561" idx="0"/>
          </p:cNvCxnSpPr>
          <p:nvPr/>
        </p:nvCxnSpPr>
        <p:spPr bwMode="auto">
          <a:xfrm>
            <a:off x="6770688" y="2900363"/>
            <a:ext cx="215900" cy="1046162"/>
          </a:xfrm>
          <a:prstGeom prst="line">
            <a:avLst/>
          </a:prstGeom>
          <a:noFill/>
          <a:ln w="9525">
            <a:solidFill>
              <a:schemeClr val="tx1"/>
            </a:solidFill>
            <a:round/>
            <a:headEnd/>
            <a:tailEnd/>
          </a:ln>
        </p:spPr>
      </p:cxnSp>
      <p:cxnSp>
        <p:nvCxnSpPr>
          <p:cNvPr id="98318"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8319" name="Straight Connector 506"/>
          <p:cNvCxnSpPr>
            <a:cxnSpLocks noChangeShapeType="1"/>
            <a:stCxn id="98627" idx="4"/>
            <a:endCxn id="98556"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8320"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8321" name="Straight Connector 508"/>
          <p:cNvCxnSpPr>
            <a:cxnSpLocks noChangeShapeType="1"/>
            <a:endCxn id="98543"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8322" name="Straight Connector 509"/>
          <p:cNvCxnSpPr>
            <a:cxnSpLocks noChangeShapeType="1"/>
            <a:stCxn id="98625" idx="0"/>
            <a:endCxn id="98331" idx="5"/>
          </p:cNvCxnSpPr>
          <p:nvPr/>
        </p:nvCxnSpPr>
        <p:spPr bwMode="auto">
          <a:xfrm flipH="1" flipV="1">
            <a:off x="5084763" y="5684838"/>
            <a:ext cx="520700" cy="169862"/>
          </a:xfrm>
          <a:prstGeom prst="line">
            <a:avLst/>
          </a:prstGeom>
          <a:noFill/>
          <a:ln w="9525">
            <a:solidFill>
              <a:schemeClr val="tx1"/>
            </a:solidFill>
            <a:round/>
            <a:headEnd/>
            <a:tailEnd/>
          </a:ln>
        </p:spPr>
      </p:cxnSp>
      <p:cxnSp>
        <p:nvCxnSpPr>
          <p:cNvPr id="98323"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8324" name="Straight Connector 511"/>
          <p:cNvCxnSpPr>
            <a:cxnSpLocks noChangeShapeType="1"/>
            <a:stCxn id="98622" idx="0"/>
          </p:cNvCxnSpPr>
          <p:nvPr/>
        </p:nvCxnSpPr>
        <p:spPr bwMode="auto">
          <a:xfrm flipV="1">
            <a:off x="3389313" y="5689600"/>
            <a:ext cx="306387" cy="165100"/>
          </a:xfrm>
          <a:prstGeom prst="line">
            <a:avLst/>
          </a:prstGeom>
          <a:noFill/>
          <a:ln w="9525">
            <a:solidFill>
              <a:schemeClr val="tx1"/>
            </a:solidFill>
            <a:round/>
            <a:headEnd/>
            <a:tailEnd/>
          </a:ln>
        </p:spPr>
      </p:cxnSp>
      <p:cxnSp>
        <p:nvCxnSpPr>
          <p:cNvPr id="98325"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8326" name="Straight Connector 513"/>
          <p:cNvCxnSpPr>
            <a:cxnSpLocks noChangeShapeType="1"/>
            <a:stCxn id="98644" idx="0"/>
          </p:cNvCxnSpPr>
          <p:nvPr/>
        </p:nvCxnSpPr>
        <p:spPr bwMode="auto">
          <a:xfrm flipV="1">
            <a:off x="1179513" y="4467225"/>
            <a:ext cx="227012" cy="282575"/>
          </a:xfrm>
          <a:prstGeom prst="line">
            <a:avLst/>
          </a:prstGeom>
          <a:noFill/>
          <a:ln w="9525">
            <a:solidFill>
              <a:schemeClr val="tx1"/>
            </a:solidFill>
            <a:round/>
            <a:headEnd/>
            <a:tailEnd/>
          </a:ln>
        </p:spPr>
      </p:cxnSp>
      <p:cxnSp>
        <p:nvCxnSpPr>
          <p:cNvPr id="98327" name="Straight Connector 514"/>
          <p:cNvCxnSpPr>
            <a:cxnSpLocks noChangeShapeType="1"/>
            <a:endCxn id="98333" idx="5"/>
          </p:cNvCxnSpPr>
          <p:nvPr/>
        </p:nvCxnSpPr>
        <p:spPr bwMode="auto">
          <a:xfrm flipV="1">
            <a:off x="1155700" y="4368800"/>
            <a:ext cx="203200" cy="7938"/>
          </a:xfrm>
          <a:prstGeom prst="line">
            <a:avLst/>
          </a:prstGeom>
          <a:noFill/>
          <a:ln w="9525">
            <a:solidFill>
              <a:schemeClr val="tx1"/>
            </a:solidFill>
            <a:round/>
            <a:headEnd/>
            <a:tailEnd/>
          </a:ln>
        </p:spPr>
      </p:cxnSp>
      <p:grpSp>
        <p:nvGrpSpPr>
          <p:cNvPr id="98310" name="Group 20"/>
          <p:cNvGrpSpPr>
            <a:grpSpLocks/>
          </p:cNvGrpSpPr>
          <p:nvPr/>
        </p:nvGrpSpPr>
        <p:grpSpPr bwMode="auto">
          <a:xfrm>
            <a:off x="4713288" y="2871788"/>
            <a:ext cx="2117725" cy="1082675"/>
            <a:chOff x="4712800" y="2871032"/>
            <a:chExt cx="2117908" cy="1082781"/>
          </a:xfrm>
        </p:grpSpPr>
        <p:grpSp>
          <p:nvGrpSpPr>
            <p:cNvPr id="98311" name="Group 16"/>
            <p:cNvGrpSpPr>
              <a:grpSpLocks/>
            </p:cNvGrpSpPr>
            <p:nvPr/>
          </p:nvGrpSpPr>
          <p:grpSpPr bwMode="auto">
            <a:xfrm>
              <a:off x="5677190" y="2871032"/>
              <a:ext cx="530938" cy="338554"/>
              <a:chOff x="5573768" y="2726239"/>
              <a:chExt cx="530938" cy="338554"/>
            </a:xfrm>
          </p:grpSpPr>
          <p:sp>
            <p:nvSpPr>
              <p:cNvPr id="98348"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9"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8346"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98347"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98328" name="Group 39937"/>
          <p:cNvGrpSpPr>
            <a:grpSpLocks/>
          </p:cNvGrpSpPr>
          <p:nvPr/>
        </p:nvGrpSpPr>
        <p:grpSpPr bwMode="auto">
          <a:xfrm>
            <a:off x="3692525" y="3789363"/>
            <a:ext cx="1538288" cy="585787"/>
            <a:chOff x="3692946" y="3789212"/>
            <a:chExt cx="1537885" cy="585306"/>
          </a:xfrm>
        </p:grpSpPr>
        <p:cxnSp>
          <p:nvCxnSpPr>
            <p:cNvPr id="98339" name="Straight Connector 515"/>
            <p:cNvCxnSpPr>
              <a:cxnSpLocks noChangeShapeType="1"/>
              <a:stCxn id="98395"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98329" name="Group 518"/>
            <p:cNvGrpSpPr>
              <a:grpSpLocks/>
            </p:cNvGrpSpPr>
            <p:nvPr/>
          </p:nvGrpSpPr>
          <p:grpSpPr bwMode="auto">
            <a:xfrm>
              <a:off x="3932901" y="3934211"/>
              <a:ext cx="530938" cy="338554"/>
              <a:chOff x="5573768" y="2726239"/>
              <a:chExt cx="530938" cy="338554"/>
            </a:xfrm>
          </p:grpSpPr>
          <p:sp>
            <p:nvSpPr>
              <p:cNvPr id="98343"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4"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8341" name="Straight Connector 519"/>
            <p:cNvCxnSpPr>
              <a:cxnSpLocks noChangeShapeType="1"/>
              <a:stCxn id="98343" idx="6"/>
              <a:endCxn id="98595"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98342"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98330" name="Group 39939"/>
          <p:cNvGrpSpPr>
            <a:grpSpLocks/>
          </p:cNvGrpSpPr>
          <p:nvPr/>
        </p:nvGrpSpPr>
        <p:grpSpPr bwMode="auto">
          <a:xfrm>
            <a:off x="2406650" y="3633788"/>
            <a:ext cx="2901950" cy="1296987"/>
            <a:chOff x="2407287" y="3633041"/>
            <a:chExt cx="2900648" cy="1297685"/>
          </a:xfrm>
        </p:grpSpPr>
        <p:cxnSp>
          <p:nvCxnSpPr>
            <p:cNvPr id="98336" name="Straight Connector 7"/>
            <p:cNvCxnSpPr>
              <a:cxnSpLocks noChangeShapeType="1"/>
              <a:stCxn id="98468" idx="5"/>
              <a:endCxn id="98593" idx="1"/>
            </p:cNvCxnSpPr>
            <p:nvPr/>
          </p:nvCxnSpPr>
          <p:spPr bwMode="auto">
            <a:xfrm>
              <a:off x="4876256" y="3633041"/>
              <a:ext cx="431679" cy="222499"/>
            </a:xfrm>
            <a:prstGeom prst="line">
              <a:avLst/>
            </a:prstGeom>
            <a:noFill/>
            <a:ln w="38100">
              <a:solidFill>
                <a:srgbClr val="CC0000"/>
              </a:solidFill>
              <a:round/>
              <a:headEnd/>
              <a:tailEnd/>
            </a:ln>
          </p:spPr>
        </p:cxnSp>
        <p:cxnSp>
          <p:nvCxnSpPr>
            <p:cNvPr id="98337" name="Straight Connector 415"/>
            <p:cNvCxnSpPr>
              <a:cxnSpLocks noChangeShapeType="1"/>
              <a:endCxn id="98427"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98338" name="Straight Connector 523"/>
            <p:cNvCxnSpPr>
              <a:cxnSpLocks noChangeShapeType="1"/>
              <a:stCxn id="98390" idx="0"/>
            </p:cNvCxnSpPr>
            <p:nvPr/>
          </p:nvCxnSpPr>
          <p:spPr bwMode="auto">
            <a:xfrm flipV="1">
              <a:off x="4307545" y="4626270"/>
              <a:ext cx="843636" cy="304456"/>
            </a:xfrm>
            <a:prstGeom prst="line">
              <a:avLst/>
            </a:prstGeom>
            <a:noFill/>
            <a:ln w="38100">
              <a:solidFill>
                <a:srgbClr val="CC0000"/>
              </a:solidFill>
              <a:round/>
              <a:headEnd/>
              <a:tailEnd/>
            </a:ln>
          </p:spPr>
        </p:cxnSp>
      </p:grpSp>
      <p:sp>
        <p:nvSpPr>
          <p:cNvPr id="98331"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98332" name="TextBox 9"/>
          <p:cNvSpPr txBox="1">
            <a:spLocks noChangeArrowheads="1"/>
          </p:cNvSpPr>
          <p:nvPr/>
        </p:nvSpPr>
        <p:spPr bwMode="auto">
          <a:xfrm>
            <a:off x="3556000" y="5334000"/>
            <a:ext cx="1587500" cy="400050"/>
          </a:xfrm>
          <a:prstGeom prst="rect">
            <a:avLst/>
          </a:prstGeom>
          <a:noFill/>
          <a:ln w="9525">
            <a:noFill/>
            <a:miter lim="800000"/>
            <a:headEnd/>
            <a:tailEnd/>
          </a:ln>
        </p:spPr>
        <p:txBody>
          <a:bodyPr wrap="none">
            <a:spAutoFit/>
          </a:bodyPr>
          <a:lstStyle/>
          <a:p>
            <a:r>
              <a:rPr lang="en-US" sz="2000" i="1"/>
              <a:t>regional net</a:t>
            </a:r>
          </a:p>
        </p:txBody>
      </p:sp>
      <p:sp>
        <p:nvSpPr>
          <p:cNvPr id="98333"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98334" name="Straight Connector 39941"/>
          <p:cNvCxnSpPr>
            <a:cxnSpLocks noChangeShapeType="1"/>
            <a:stCxn id="98333" idx="0"/>
            <a:endCxn id="98456" idx="0"/>
          </p:cNvCxnSpPr>
          <p:nvPr/>
        </p:nvCxnSpPr>
        <p:spPr bwMode="auto">
          <a:xfrm flipV="1">
            <a:off x="1684338" y="3654425"/>
            <a:ext cx="758825" cy="273050"/>
          </a:xfrm>
          <a:prstGeom prst="line">
            <a:avLst/>
          </a:prstGeom>
          <a:noFill/>
          <a:ln w="9525">
            <a:solidFill>
              <a:schemeClr val="tx1"/>
            </a:solidFill>
            <a:round/>
            <a:headEnd/>
            <a:tailEnd/>
          </a:ln>
        </p:spPr>
      </p:cxnSp>
      <p:cxnSp>
        <p:nvCxnSpPr>
          <p:cNvPr id="98335" name="Straight Connector 524"/>
          <p:cNvCxnSpPr>
            <a:cxnSpLocks noChangeShapeType="1"/>
            <a:endCxn id="98429" idx="1"/>
          </p:cNvCxnSpPr>
          <p:nvPr/>
        </p:nvCxnSpPr>
        <p:spPr bwMode="auto">
          <a:xfrm>
            <a:off x="1685925" y="4111625"/>
            <a:ext cx="466725" cy="269875"/>
          </a:xfrm>
          <a:prstGeom prst="line">
            <a:avLst/>
          </a:prstGeom>
          <a:noFill/>
          <a:ln w="9525">
            <a:solidFill>
              <a:schemeClr val="tx1"/>
            </a:solidFill>
            <a:round/>
            <a:headEnd/>
            <a:tailEnd/>
          </a:ln>
        </p:spPr>
      </p:cxnSp>
      <p:sp>
        <p:nvSpPr>
          <p:cNvPr id="349" name="Slide Number Placeholder 348"/>
          <p:cNvSpPr>
            <a:spLocks noGrp="1"/>
          </p:cNvSpPr>
          <p:nvPr>
            <p:ph type="sldNum" sz="quarter" idx="12"/>
          </p:nvPr>
        </p:nvSpPr>
        <p:spPr/>
        <p:txBody>
          <a:bodyPr/>
          <a:lstStyle/>
          <a:p>
            <a:fld id="{99BAB25A-E3B7-2F41-B0DC-6610089B4BA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grpSp>
        <p:nvGrpSpPr>
          <p:cNvPr id="2" name="Group 5"/>
          <p:cNvGrpSpPr>
            <a:grpSpLocks/>
          </p:cNvGrpSpPr>
          <p:nvPr/>
        </p:nvGrpSpPr>
        <p:grpSpPr bwMode="auto">
          <a:xfrm>
            <a:off x="450850" y="1849438"/>
            <a:ext cx="8437563" cy="4559300"/>
            <a:chOff x="154891" y="1905681"/>
            <a:chExt cx="8436427" cy="4559651"/>
          </a:xfrm>
        </p:grpSpPr>
        <p:grpSp>
          <p:nvGrpSpPr>
            <p:cNvPr id="3" name="Group 2"/>
            <p:cNvGrpSpPr>
              <a:grpSpLocks/>
            </p:cNvGrpSpPr>
            <p:nvPr/>
          </p:nvGrpSpPr>
          <p:grpSpPr bwMode="auto">
            <a:xfrm>
              <a:off x="1529396" y="2297655"/>
              <a:ext cx="648422" cy="418253"/>
              <a:chOff x="3053396" y="4304255"/>
              <a:chExt cx="648422" cy="418253"/>
            </a:xfrm>
          </p:grpSpPr>
          <p:sp>
            <p:nvSpPr>
              <p:cNvPr id="10071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11"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4" name="Group 131"/>
            <p:cNvGrpSpPr>
              <a:grpSpLocks/>
            </p:cNvGrpSpPr>
            <p:nvPr/>
          </p:nvGrpSpPr>
          <p:grpSpPr bwMode="auto">
            <a:xfrm>
              <a:off x="373696" y="3097755"/>
              <a:ext cx="648422" cy="418253"/>
              <a:chOff x="3053396" y="4304255"/>
              <a:chExt cx="648422" cy="418253"/>
            </a:xfrm>
          </p:grpSpPr>
          <p:sp>
            <p:nvSpPr>
              <p:cNvPr id="10070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09"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5" name="Group 135"/>
            <p:cNvGrpSpPr>
              <a:grpSpLocks/>
            </p:cNvGrpSpPr>
            <p:nvPr/>
          </p:nvGrpSpPr>
          <p:grpSpPr bwMode="auto">
            <a:xfrm>
              <a:off x="6037896" y="2551655"/>
              <a:ext cx="648422" cy="418253"/>
              <a:chOff x="3053396" y="4304255"/>
              <a:chExt cx="648422" cy="418253"/>
            </a:xfrm>
          </p:grpSpPr>
          <p:sp>
            <p:nvSpPr>
              <p:cNvPr id="10070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07"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6" name="Group 138"/>
            <p:cNvGrpSpPr>
              <a:grpSpLocks/>
            </p:cNvGrpSpPr>
            <p:nvPr/>
          </p:nvGrpSpPr>
          <p:grpSpPr bwMode="auto">
            <a:xfrm>
              <a:off x="945196" y="5409155"/>
              <a:ext cx="648422" cy="418253"/>
              <a:chOff x="3053396" y="4304255"/>
              <a:chExt cx="648422" cy="418253"/>
            </a:xfrm>
          </p:grpSpPr>
          <p:sp>
            <p:nvSpPr>
              <p:cNvPr id="1007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05"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7" name="Group 141"/>
            <p:cNvGrpSpPr>
              <a:grpSpLocks/>
            </p:cNvGrpSpPr>
            <p:nvPr/>
          </p:nvGrpSpPr>
          <p:grpSpPr bwMode="auto">
            <a:xfrm>
              <a:off x="526096" y="4786855"/>
              <a:ext cx="648422" cy="418253"/>
              <a:chOff x="3053396" y="4304255"/>
              <a:chExt cx="648422" cy="418253"/>
            </a:xfrm>
          </p:grpSpPr>
          <p:sp>
            <p:nvSpPr>
              <p:cNvPr id="1007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03"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 name="Group 144"/>
            <p:cNvGrpSpPr>
              <a:grpSpLocks/>
            </p:cNvGrpSpPr>
            <p:nvPr/>
          </p:nvGrpSpPr>
          <p:grpSpPr bwMode="auto">
            <a:xfrm>
              <a:off x="297496" y="4126455"/>
              <a:ext cx="648422" cy="418253"/>
              <a:chOff x="3053396" y="4304255"/>
              <a:chExt cx="648422" cy="418253"/>
            </a:xfrm>
          </p:grpSpPr>
          <p:sp>
            <p:nvSpPr>
              <p:cNvPr id="1007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701"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 name="Group 147"/>
            <p:cNvGrpSpPr>
              <a:grpSpLocks/>
            </p:cNvGrpSpPr>
            <p:nvPr/>
          </p:nvGrpSpPr>
          <p:grpSpPr bwMode="auto">
            <a:xfrm>
              <a:off x="6787196" y="2983455"/>
              <a:ext cx="648422" cy="418253"/>
              <a:chOff x="3053396" y="4304255"/>
              <a:chExt cx="648422" cy="418253"/>
            </a:xfrm>
          </p:grpSpPr>
          <p:sp>
            <p:nvSpPr>
              <p:cNvPr id="1006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99"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 name="Group 150"/>
            <p:cNvGrpSpPr>
              <a:grpSpLocks/>
            </p:cNvGrpSpPr>
            <p:nvPr/>
          </p:nvGrpSpPr>
          <p:grpSpPr bwMode="auto">
            <a:xfrm>
              <a:off x="3129596" y="2056355"/>
              <a:ext cx="648422" cy="418253"/>
              <a:chOff x="3053396" y="4304255"/>
              <a:chExt cx="648422" cy="418253"/>
            </a:xfrm>
          </p:grpSpPr>
          <p:sp>
            <p:nvSpPr>
              <p:cNvPr id="1006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97"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1" name="Group 153"/>
            <p:cNvGrpSpPr>
              <a:grpSpLocks/>
            </p:cNvGrpSpPr>
            <p:nvPr/>
          </p:nvGrpSpPr>
          <p:grpSpPr bwMode="auto">
            <a:xfrm>
              <a:off x="754696" y="2704055"/>
              <a:ext cx="648422" cy="418253"/>
              <a:chOff x="3053396" y="4304255"/>
              <a:chExt cx="648422" cy="418253"/>
            </a:xfrm>
          </p:grpSpPr>
          <p:sp>
            <p:nvSpPr>
              <p:cNvPr id="1006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95"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2" name="Group 156"/>
            <p:cNvGrpSpPr>
              <a:grpSpLocks/>
            </p:cNvGrpSpPr>
            <p:nvPr/>
          </p:nvGrpSpPr>
          <p:grpSpPr bwMode="auto">
            <a:xfrm>
              <a:off x="4043996" y="2030955"/>
              <a:ext cx="648422" cy="418253"/>
              <a:chOff x="3053396" y="4304255"/>
              <a:chExt cx="648422" cy="418253"/>
            </a:xfrm>
          </p:grpSpPr>
          <p:sp>
            <p:nvSpPr>
              <p:cNvPr id="1006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93"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3" name="Group 160"/>
            <p:cNvGrpSpPr>
              <a:grpSpLocks/>
            </p:cNvGrpSpPr>
            <p:nvPr/>
          </p:nvGrpSpPr>
          <p:grpSpPr bwMode="auto">
            <a:xfrm>
              <a:off x="7104696" y="5663155"/>
              <a:ext cx="648422" cy="418253"/>
              <a:chOff x="3053396" y="4304255"/>
              <a:chExt cx="648422" cy="418253"/>
            </a:xfrm>
          </p:grpSpPr>
          <p:sp>
            <p:nvSpPr>
              <p:cNvPr id="1006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91"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4" name="Group 163"/>
            <p:cNvGrpSpPr>
              <a:grpSpLocks/>
            </p:cNvGrpSpPr>
            <p:nvPr/>
          </p:nvGrpSpPr>
          <p:grpSpPr bwMode="auto">
            <a:xfrm>
              <a:off x="7942896" y="5015455"/>
              <a:ext cx="648422" cy="418253"/>
              <a:chOff x="3053396" y="4304255"/>
              <a:chExt cx="648422" cy="418253"/>
            </a:xfrm>
          </p:grpSpPr>
          <p:sp>
            <p:nvSpPr>
              <p:cNvPr id="1006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89"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5" name="Group 166"/>
            <p:cNvGrpSpPr>
              <a:grpSpLocks/>
            </p:cNvGrpSpPr>
            <p:nvPr/>
          </p:nvGrpSpPr>
          <p:grpSpPr bwMode="auto">
            <a:xfrm>
              <a:off x="7714296" y="4101055"/>
              <a:ext cx="648422" cy="418253"/>
              <a:chOff x="3053396" y="4304255"/>
              <a:chExt cx="648422" cy="418253"/>
            </a:xfrm>
          </p:grpSpPr>
          <p:sp>
            <p:nvSpPr>
              <p:cNvPr id="1006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87"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6" name="Group 169"/>
            <p:cNvGrpSpPr>
              <a:grpSpLocks/>
            </p:cNvGrpSpPr>
            <p:nvPr/>
          </p:nvGrpSpPr>
          <p:grpSpPr bwMode="auto">
            <a:xfrm>
              <a:off x="4869496" y="5904455"/>
              <a:ext cx="648422" cy="418253"/>
              <a:chOff x="3053396" y="4304255"/>
              <a:chExt cx="648422" cy="418253"/>
            </a:xfrm>
          </p:grpSpPr>
          <p:sp>
            <p:nvSpPr>
              <p:cNvPr id="1006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85"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7" name="Group 172"/>
            <p:cNvGrpSpPr>
              <a:grpSpLocks/>
            </p:cNvGrpSpPr>
            <p:nvPr/>
          </p:nvGrpSpPr>
          <p:grpSpPr bwMode="auto">
            <a:xfrm>
              <a:off x="3955096" y="6044155"/>
              <a:ext cx="648422" cy="418253"/>
              <a:chOff x="3053396" y="4304255"/>
              <a:chExt cx="648422" cy="418253"/>
            </a:xfrm>
          </p:grpSpPr>
          <p:sp>
            <p:nvSpPr>
              <p:cNvPr id="1006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83"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8" name="Group 175"/>
            <p:cNvGrpSpPr>
              <a:grpSpLocks/>
            </p:cNvGrpSpPr>
            <p:nvPr/>
          </p:nvGrpSpPr>
          <p:grpSpPr bwMode="auto">
            <a:xfrm>
              <a:off x="2735896" y="5891755"/>
              <a:ext cx="648422" cy="418253"/>
              <a:chOff x="3053396" y="4304255"/>
              <a:chExt cx="648422" cy="418253"/>
            </a:xfrm>
          </p:grpSpPr>
          <p:sp>
            <p:nvSpPr>
              <p:cNvPr id="1006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GB"/>
              </a:p>
            </p:txBody>
          </p:sp>
          <p:sp>
            <p:nvSpPr>
              <p:cNvPr id="100681"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100674"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5"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6"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7"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8"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9"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100356" name="Rectangle 3"/>
          <p:cNvSpPr txBox="1">
            <a:spLocks noChangeArrowheads="1"/>
          </p:cNvSpPr>
          <p:nvPr/>
        </p:nvSpPr>
        <p:spPr bwMode="auto">
          <a:xfrm>
            <a:off x="485775" y="1011238"/>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charset="0"/>
              </a:rPr>
              <a:t>… and content provider networks  (e.g., Google, Microsoft,   Akamai ) may run their own network, to bring services, content close to end users</a:t>
            </a:r>
          </a:p>
        </p:txBody>
      </p:sp>
      <p:grpSp>
        <p:nvGrpSpPr>
          <p:cNvPr id="19" name="Group 8"/>
          <p:cNvGrpSpPr>
            <a:grpSpLocks/>
          </p:cNvGrpSpPr>
          <p:nvPr/>
        </p:nvGrpSpPr>
        <p:grpSpPr bwMode="auto">
          <a:xfrm>
            <a:off x="4546600" y="3746500"/>
            <a:ext cx="3225800" cy="1117600"/>
            <a:chOff x="7848600" y="2044700"/>
            <a:chExt cx="3200399" cy="1371600"/>
          </a:xfrm>
        </p:grpSpPr>
        <p:sp>
          <p:nvSpPr>
            <p:cNvPr id="100575"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20" name="Group 133"/>
            <p:cNvGrpSpPr>
              <a:grpSpLocks/>
            </p:cNvGrpSpPr>
            <p:nvPr/>
          </p:nvGrpSpPr>
          <p:grpSpPr bwMode="auto">
            <a:xfrm>
              <a:off x="8526482" y="2160804"/>
              <a:ext cx="532759" cy="184809"/>
              <a:chOff x="2356" y="1300"/>
              <a:chExt cx="555" cy="194"/>
            </a:xfrm>
          </p:grpSpPr>
          <p:sp>
            <p:nvSpPr>
              <p:cNvPr id="1006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1" name="Group 137"/>
              <p:cNvGrpSpPr>
                <a:grpSpLocks/>
              </p:cNvGrpSpPr>
              <p:nvPr/>
            </p:nvGrpSpPr>
            <p:grpSpPr bwMode="auto">
              <a:xfrm>
                <a:off x="2468" y="1332"/>
                <a:ext cx="310" cy="60"/>
                <a:chOff x="2468" y="1332"/>
                <a:chExt cx="310" cy="60"/>
              </a:xfrm>
            </p:grpSpPr>
            <p:sp>
              <p:nvSpPr>
                <p:cNvPr id="1006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54"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100655"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GB"/>
              </a:p>
            </p:txBody>
          </p:sp>
        </p:grpSp>
        <p:cxnSp>
          <p:nvCxnSpPr>
            <p:cNvPr id="100577" name="Straight Connector 10"/>
            <p:cNvCxnSpPr>
              <a:cxnSpLocks noChangeShapeType="1"/>
              <a:stCxn id="100655" idx="0"/>
            </p:cNvCxnSpPr>
            <p:nvPr/>
          </p:nvCxnSpPr>
          <p:spPr bwMode="auto">
            <a:xfrm>
              <a:off x="9055401" y="2220819"/>
              <a:ext cx="975377" cy="136534"/>
            </a:xfrm>
            <a:prstGeom prst="line">
              <a:avLst/>
            </a:prstGeom>
            <a:noFill/>
            <a:ln w="15875">
              <a:solidFill>
                <a:schemeClr val="tx1"/>
              </a:solidFill>
              <a:round/>
              <a:headEnd/>
              <a:tailEnd/>
            </a:ln>
          </p:spPr>
        </p:cxnSp>
        <p:cxnSp>
          <p:nvCxnSpPr>
            <p:cNvPr id="100578"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579"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580"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581"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582"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583"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584"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585" name="Straight Connector 304"/>
            <p:cNvCxnSpPr>
              <a:cxnSpLocks noChangeShapeType="1"/>
              <a:endCxn id="100650"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586"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22" name="Group 133"/>
            <p:cNvGrpSpPr>
              <a:grpSpLocks/>
            </p:cNvGrpSpPr>
            <p:nvPr/>
          </p:nvGrpSpPr>
          <p:grpSpPr bwMode="auto">
            <a:xfrm>
              <a:off x="9555206" y="2650627"/>
              <a:ext cx="532759" cy="184809"/>
              <a:chOff x="2356" y="1300"/>
              <a:chExt cx="555" cy="194"/>
            </a:xfrm>
          </p:grpSpPr>
          <p:sp>
            <p:nvSpPr>
              <p:cNvPr id="1006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3" name="Group 137"/>
              <p:cNvGrpSpPr>
                <a:grpSpLocks/>
              </p:cNvGrpSpPr>
              <p:nvPr/>
            </p:nvGrpSpPr>
            <p:grpSpPr bwMode="auto">
              <a:xfrm>
                <a:off x="2468" y="1332"/>
                <a:ext cx="310" cy="60"/>
                <a:chOff x="2468" y="1332"/>
                <a:chExt cx="310" cy="60"/>
              </a:xfrm>
            </p:grpSpPr>
            <p:sp>
              <p:nvSpPr>
                <p:cNvPr id="1006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4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64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24" name="Group 133"/>
            <p:cNvGrpSpPr>
              <a:grpSpLocks/>
            </p:cNvGrpSpPr>
            <p:nvPr/>
          </p:nvGrpSpPr>
          <p:grpSpPr bwMode="auto">
            <a:xfrm>
              <a:off x="8772607" y="2725609"/>
              <a:ext cx="532759" cy="184809"/>
              <a:chOff x="2356" y="1300"/>
              <a:chExt cx="555" cy="194"/>
            </a:xfrm>
          </p:grpSpPr>
          <p:sp>
            <p:nvSpPr>
              <p:cNvPr id="1006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5" name="Group 137"/>
              <p:cNvGrpSpPr>
                <a:grpSpLocks/>
              </p:cNvGrpSpPr>
              <p:nvPr/>
            </p:nvGrpSpPr>
            <p:grpSpPr bwMode="auto">
              <a:xfrm>
                <a:off x="2468" y="1332"/>
                <a:ext cx="310" cy="60"/>
                <a:chOff x="2468" y="1332"/>
                <a:chExt cx="310" cy="60"/>
              </a:xfrm>
            </p:grpSpPr>
            <p:sp>
              <p:nvSpPr>
                <p:cNvPr id="1006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38"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GB"/>
              </a:p>
            </p:txBody>
          </p:sp>
          <p:sp>
            <p:nvSpPr>
              <p:cNvPr id="100639"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GB"/>
              </a:p>
            </p:txBody>
          </p:sp>
        </p:grpSp>
        <p:grpSp>
          <p:nvGrpSpPr>
            <p:cNvPr id="26" name="Group 133"/>
            <p:cNvGrpSpPr>
              <a:grpSpLocks/>
            </p:cNvGrpSpPr>
            <p:nvPr/>
          </p:nvGrpSpPr>
          <p:grpSpPr bwMode="auto">
            <a:xfrm>
              <a:off x="9060908" y="2428111"/>
              <a:ext cx="532759" cy="184809"/>
              <a:chOff x="2356" y="1300"/>
              <a:chExt cx="555" cy="194"/>
            </a:xfrm>
          </p:grpSpPr>
          <p:sp>
            <p:nvSpPr>
              <p:cNvPr id="1006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7" name="Group 137"/>
              <p:cNvGrpSpPr>
                <a:grpSpLocks/>
              </p:cNvGrpSpPr>
              <p:nvPr/>
            </p:nvGrpSpPr>
            <p:grpSpPr bwMode="auto">
              <a:xfrm>
                <a:off x="2468" y="1332"/>
                <a:ext cx="310" cy="60"/>
                <a:chOff x="2468" y="1332"/>
                <a:chExt cx="310" cy="60"/>
              </a:xfrm>
            </p:grpSpPr>
            <p:sp>
              <p:nvSpPr>
                <p:cNvPr id="10063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3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30"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100631"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28" name="Group 133"/>
            <p:cNvGrpSpPr>
              <a:grpSpLocks/>
            </p:cNvGrpSpPr>
            <p:nvPr/>
          </p:nvGrpSpPr>
          <p:grpSpPr bwMode="auto">
            <a:xfrm>
              <a:off x="10005281" y="2289952"/>
              <a:ext cx="532759" cy="184809"/>
              <a:chOff x="2356" y="1300"/>
              <a:chExt cx="555" cy="194"/>
            </a:xfrm>
          </p:grpSpPr>
          <p:sp>
            <p:nvSpPr>
              <p:cNvPr id="10061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1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2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29" name="Group 137"/>
              <p:cNvGrpSpPr>
                <a:grpSpLocks/>
              </p:cNvGrpSpPr>
              <p:nvPr/>
            </p:nvGrpSpPr>
            <p:grpSpPr bwMode="auto">
              <a:xfrm>
                <a:off x="2468" y="1332"/>
                <a:ext cx="310" cy="60"/>
                <a:chOff x="2468" y="1332"/>
                <a:chExt cx="310" cy="60"/>
              </a:xfrm>
            </p:grpSpPr>
            <p:sp>
              <p:nvSpPr>
                <p:cNvPr id="10062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2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22"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GB"/>
              </a:p>
            </p:txBody>
          </p:sp>
          <p:sp>
            <p:nvSpPr>
              <p:cNvPr id="100623"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GB"/>
              </a:p>
            </p:txBody>
          </p:sp>
        </p:grpSp>
        <p:grpSp>
          <p:nvGrpSpPr>
            <p:cNvPr id="30" name="Group 133"/>
            <p:cNvGrpSpPr>
              <a:grpSpLocks/>
            </p:cNvGrpSpPr>
            <p:nvPr/>
          </p:nvGrpSpPr>
          <p:grpSpPr bwMode="auto">
            <a:xfrm>
              <a:off x="10232661" y="2882876"/>
              <a:ext cx="532759" cy="184809"/>
              <a:chOff x="2356" y="1300"/>
              <a:chExt cx="555" cy="194"/>
            </a:xfrm>
          </p:grpSpPr>
          <p:sp>
            <p:nvSpPr>
              <p:cNvPr id="10061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1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1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1" name="Group 137"/>
              <p:cNvGrpSpPr>
                <a:grpSpLocks/>
              </p:cNvGrpSpPr>
              <p:nvPr/>
            </p:nvGrpSpPr>
            <p:grpSpPr bwMode="auto">
              <a:xfrm>
                <a:off x="2468" y="1332"/>
                <a:ext cx="310" cy="60"/>
                <a:chOff x="2468" y="1332"/>
                <a:chExt cx="310" cy="60"/>
              </a:xfrm>
            </p:grpSpPr>
            <p:sp>
              <p:nvSpPr>
                <p:cNvPr id="10061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1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14"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61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100352" name="Group 133"/>
            <p:cNvGrpSpPr>
              <a:grpSpLocks/>
            </p:cNvGrpSpPr>
            <p:nvPr/>
          </p:nvGrpSpPr>
          <p:grpSpPr bwMode="auto">
            <a:xfrm>
              <a:off x="9330660" y="3072767"/>
              <a:ext cx="532759" cy="184809"/>
              <a:chOff x="2356" y="1300"/>
              <a:chExt cx="555" cy="194"/>
            </a:xfrm>
          </p:grpSpPr>
          <p:sp>
            <p:nvSpPr>
              <p:cNvPr id="10060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0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0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354" name="Group 137"/>
              <p:cNvGrpSpPr>
                <a:grpSpLocks/>
              </p:cNvGrpSpPr>
              <p:nvPr/>
            </p:nvGrpSpPr>
            <p:grpSpPr bwMode="auto">
              <a:xfrm>
                <a:off x="2468" y="1332"/>
                <a:ext cx="310" cy="60"/>
                <a:chOff x="2468" y="1332"/>
                <a:chExt cx="310" cy="60"/>
              </a:xfrm>
            </p:grpSpPr>
            <p:sp>
              <p:nvSpPr>
                <p:cNvPr id="10060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0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606"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GB"/>
              </a:p>
            </p:txBody>
          </p:sp>
          <p:sp>
            <p:nvSpPr>
              <p:cNvPr id="100607"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100355" name="Group 133"/>
            <p:cNvGrpSpPr>
              <a:grpSpLocks/>
            </p:cNvGrpSpPr>
            <p:nvPr/>
          </p:nvGrpSpPr>
          <p:grpSpPr bwMode="auto">
            <a:xfrm>
              <a:off x="8438032" y="3018963"/>
              <a:ext cx="532759" cy="184809"/>
              <a:chOff x="2356" y="1300"/>
              <a:chExt cx="555" cy="194"/>
            </a:xfrm>
          </p:grpSpPr>
          <p:sp>
            <p:nvSpPr>
              <p:cNvPr id="10059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9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9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357" name="Group 137"/>
              <p:cNvGrpSpPr>
                <a:grpSpLocks/>
              </p:cNvGrpSpPr>
              <p:nvPr/>
            </p:nvGrpSpPr>
            <p:grpSpPr bwMode="auto">
              <a:xfrm>
                <a:off x="2468" y="1332"/>
                <a:ext cx="310" cy="60"/>
                <a:chOff x="2468" y="1332"/>
                <a:chExt cx="310" cy="60"/>
              </a:xfrm>
            </p:grpSpPr>
            <p:sp>
              <p:nvSpPr>
                <p:cNvPr id="10060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60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9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100599"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GB"/>
              </a:p>
            </p:txBody>
          </p:sp>
        </p:grpSp>
      </p:grpSp>
      <p:grpSp>
        <p:nvGrpSpPr>
          <p:cNvPr id="100358" name="Group 331"/>
          <p:cNvGrpSpPr>
            <a:grpSpLocks/>
          </p:cNvGrpSpPr>
          <p:nvPr/>
        </p:nvGrpSpPr>
        <p:grpSpPr bwMode="auto">
          <a:xfrm>
            <a:off x="1803400" y="2755900"/>
            <a:ext cx="3467100" cy="1193800"/>
            <a:chOff x="7848600" y="2044700"/>
            <a:chExt cx="3200399" cy="1371600"/>
          </a:xfrm>
        </p:grpSpPr>
        <p:sp>
          <p:nvSpPr>
            <p:cNvPr id="100492"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359" name="Group 133"/>
            <p:cNvGrpSpPr>
              <a:grpSpLocks/>
            </p:cNvGrpSpPr>
            <p:nvPr/>
          </p:nvGrpSpPr>
          <p:grpSpPr bwMode="auto">
            <a:xfrm>
              <a:off x="8526482" y="2160804"/>
              <a:ext cx="532759" cy="184809"/>
              <a:chOff x="2356" y="1300"/>
              <a:chExt cx="555" cy="194"/>
            </a:xfrm>
          </p:grpSpPr>
          <p:sp>
            <p:nvSpPr>
              <p:cNvPr id="100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376" name="Group 137"/>
              <p:cNvGrpSpPr>
                <a:grpSpLocks/>
              </p:cNvGrpSpPr>
              <p:nvPr/>
            </p:nvGrpSpPr>
            <p:grpSpPr bwMode="auto">
              <a:xfrm>
                <a:off x="2468" y="1332"/>
                <a:ext cx="310" cy="60"/>
                <a:chOff x="2468" y="1332"/>
                <a:chExt cx="310" cy="60"/>
              </a:xfrm>
            </p:grpSpPr>
            <p:sp>
              <p:nvSpPr>
                <p:cNvPr id="100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71"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100572"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cxnSp>
          <p:nvCxnSpPr>
            <p:cNvPr id="100494" name="Straight Connector 334"/>
            <p:cNvCxnSpPr>
              <a:cxnSpLocks noChangeShapeType="1"/>
              <a:stCxn id="100572" idx="0"/>
            </p:cNvCxnSpPr>
            <p:nvPr/>
          </p:nvCxnSpPr>
          <p:spPr bwMode="auto">
            <a:xfrm>
              <a:off x="9055401" y="2220819"/>
              <a:ext cx="975377" cy="136534"/>
            </a:xfrm>
            <a:prstGeom prst="line">
              <a:avLst/>
            </a:prstGeom>
            <a:noFill/>
            <a:ln w="15875">
              <a:solidFill>
                <a:schemeClr val="tx1"/>
              </a:solidFill>
              <a:round/>
              <a:headEnd/>
              <a:tailEnd/>
            </a:ln>
          </p:spPr>
        </p:cxnSp>
        <p:cxnSp>
          <p:nvCxnSpPr>
            <p:cNvPr id="100495"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496"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497"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498"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499"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500"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501"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502" name="Straight Connector 342"/>
            <p:cNvCxnSpPr>
              <a:cxnSpLocks noChangeShapeType="1"/>
              <a:endCxn id="100567"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503"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100377" name="Group 133"/>
            <p:cNvGrpSpPr>
              <a:grpSpLocks/>
            </p:cNvGrpSpPr>
            <p:nvPr/>
          </p:nvGrpSpPr>
          <p:grpSpPr bwMode="auto">
            <a:xfrm>
              <a:off x="9555206" y="2650627"/>
              <a:ext cx="532759" cy="184809"/>
              <a:chOff x="2356" y="1300"/>
              <a:chExt cx="555" cy="194"/>
            </a:xfrm>
          </p:grpSpPr>
          <p:sp>
            <p:nvSpPr>
              <p:cNvPr id="100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378" name="Group 137"/>
              <p:cNvGrpSpPr>
                <a:grpSpLocks/>
              </p:cNvGrpSpPr>
              <p:nvPr/>
            </p:nvGrpSpPr>
            <p:grpSpPr bwMode="auto">
              <a:xfrm>
                <a:off x="2468" y="1332"/>
                <a:ext cx="310" cy="60"/>
                <a:chOff x="2468" y="1332"/>
                <a:chExt cx="310" cy="60"/>
              </a:xfrm>
            </p:grpSpPr>
            <p:sp>
              <p:nvSpPr>
                <p:cNvPr id="100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63"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564"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100399" name="Group 133"/>
            <p:cNvGrpSpPr>
              <a:grpSpLocks/>
            </p:cNvGrpSpPr>
            <p:nvPr/>
          </p:nvGrpSpPr>
          <p:grpSpPr bwMode="auto">
            <a:xfrm>
              <a:off x="8772607" y="2725609"/>
              <a:ext cx="532759" cy="184809"/>
              <a:chOff x="2356" y="1300"/>
              <a:chExt cx="555" cy="194"/>
            </a:xfrm>
          </p:grpSpPr>
          <p:sp>
            <p:nvSpPr>
              <p:cNvPr id="100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04" name="Group 137"/>
              <p:cNvGrpSpPr>
                <a:grpSpLocks/>
              </p:cNvGrpSpPr>
              <p:nvPr/>
            </p:nvGrpSpPr>
            <p:grpSpPr bwMode="auto">
              <a:xfrm>
                <a:off x="2468" y="1332"/>
                <a:ext cx="310" cy="60"/>
                <a:chOff x="2468" y="1332"/>
                <a:chExt cx="310" cy="60"/>
              </a:xfrm>
            </p:grpSpPr>
            <p:sp>
              <p:nvSpPr>
                <p:cNvPr id="100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556"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GB"/>
              </a:p>
            </p:txBody>
          </p:sp>
        </p:grpSp>
        <p:grpSp>
          <p:nvGrpSpPr>
            <p:cNvPr id="100410" name="Group 133"/>
            <p:cNvGrpSpPr>
              <a:grpSpLocks/>
            </p:cNvGrpSpPr>
            <p:nvPr/>
          </p:nvGrpSpPr>
          <p:grpSpPr bwMode="auto">
            <a:xfrm>
              <a:off x="9060908" y="2428111"/>
              <a:ext cx="532759" cy="184809"/>
              <a:chOff x="2356" y="1300"/>
              <a:chExt cx="555" cy="194"/>
            </a:xfrm>
          </p:grpSpPr>
          <p:sp>
            <p:nvSpPr>
              <p:cNvPr id="100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21" name="Group 137"/>
              <p:cNvGrpSpPr>
                <a:grpSpLocks/>
              </p:cNvGrpSpPr>
              <p:nvPr/>
            </p:nvGrpSpPr>
            <p:grpSpPr bwMode="auto">
              <a:xfrm>
                <a:off x="2468" y="1332"/>
                <a:ext cx="310" cy="60"/>
                <a:chOff x="2468" y="1332"/>
                <a:chExt cx="310" cy="60"/>
              </a:xfrm>
            </p:grpSpPr>
            <p:sp>
              <p:nvSpPr>
                <p:cNvPr id="100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47"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100548"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nvGrpSpPr>
            <p:cNvPr id="100422" name="Group 133"/>
            <p:cNvGrpSpPr>
              <a:grpSpLocks/>
            </p:cNvGrpSpPr>
            <p:nvPr/>
          </p:nvGrpSpPr>
          <p:grpSpPr bwMode="auto">
            <a:xfrm>
              <a:off x="10005281" y="2289952"/>
              <a:ext cx="532759" cy="184809"/>
              <a:chOff x="2356" y="1300"/>
              <a:chExt cx="555" cy="194"/>
            </a:xfrm>
          </p:grpSpPr>
          <p:sp>
            <p:nvSpPr>
              <p:cNvPr id="100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23" name="Group 137"/>
              <p:cNvGrpSpPr>
                <a:grpSpLocks/>
              </p:cNvGrpSpPr>
              <p:nvPr/>
            </p:nvGrpSpPr>
            <p:grpSpPr bwMode="auto">
              <a:xfrm>
                <a:off x="2468" y="1332"/>
                <a:ext cx="310" cy="60"/>
                <a:chOff x="2468" y="1332"/>
                <a:chExt cx="310" cy="60"/>
              </a:xfrm>
            </p:grpSpPr>
            <p:sp>
              <p:nvSpPr>
                <p:cNvPr id="100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39"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GB"/>
              </a:p>
            </p:txBody>
          </p:sp>
          <p:sp>
            <p:nvSpPr>
              <p:cNvPr id="100540"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GB"/>
              </a:p>
            </p:txBody>
          </p:sp>
        </p:grpSp>
        <p:grpSp>
          <p:nvGrpSpPr>
            <p:cNvPr id="100424" name="Group 133"/>
            <p:cNvGrpSpPr>
              <a:grpSpLocks/>
            </p:cNvGrpSpPr>
            <p:nvPr/>
          </p:nvGrpSpPr>
          <p:grpSpPr bwMode="auto">
            <a:xfrm>
              <a:off x="10232661" y="2882876"/>
              <a:ext cx="532759" cy="184809"/>
              <a:chOff x="2356" y="1300"/>
              <a:chExt cx="555" cy="194"/>
            </a:xfrm>
          </p:grpSpPr>
          <p:sp>
            <p:nvSpPr>
              <p:cNvPr id="10052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2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2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25" name="Group 137"/>
              <p:cNvGrpSpPr>
                <a:grpSpLocks/>
              </p:cNvGrpSpPr>
              <p:nvPr/>
            </p:nvGrpSpPr>
            <p:grpSpPr bwMode="auto">
              <a:xfrm>
                <a:off x="2468" y="1332"/>
                <a:ext cx="310" cy="60"/>
                <a:chOff x="2468" y="1332"/>
                <a:chExt cx="310" cy="60"/>
              </a:xfrm>
            </p:grpSpPr>
            <p:sp>
              <p:nvSpPr>
                <p:cNvPr id="10053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3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31"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GB"/>
              </a:p>
            </p:txBody>
          </p:sp>
          <p:sp>
            <p:nvSpPr>
              <p:cNvPr id="100532"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GB"/>
              </a:p>
            </p:txBody>
          </p:sp>
        </p:grpSp>
        <p:grpSp>
          <p:nvGrpSpPr>
            <p:cNvPr id="100426" name="Group 133"/>
            <p:cNvGrpSpPr>
              <a:grpSpLocks/>
            </p:cNvGrpSpPr>
            <p:nvPr/>
          </p:nvGrpSpPr>
          <p:grpSpPr bwMode="auto">
            <a:xfrm>
              <a:off x="9330660" y="3072767"/>
              <a:ext cx="532759" cy="184809"/>
              <a:chOff x="2356" y="1300"/>
              <a:chExt cx="555" cy="194"/>
            </a:xfrm>
          </p:grpSpPr>
          <p:sp>
            <p:nvSpPr>
              <p:cNvPr id="10051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2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2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27" name="Group 137"/>
              <p:cNvGrpSpPr>
                <a:grpSpLocks/>
              </p:cNvGrpSpPr>
              <p:nvPr/>
            </p:nvGrpSpPr>
            <p:grpSpPr bwMode="auto">
              <a:xfrm>
                <a:off x="2468" y="1332"/>
                <a:ext cx="310" cy="60"/>
                <a:chOff x="2468" y="1332"/>
                <a:chExt cx="310" cy="60"/>
              </a:xfrm>
            </p:grpSpPr>
            <p:sp>
              <p:nvSpPr>
                <p:cNvPr id="10052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2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23"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GB"/>
              </a:p>
            </p:txBody>
          </p:sp>
          <p:sp>
            <p:nvSpPr>
              <p:cNvPr id="100524"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GB"/>
              </a:p>
            </p:txBody>
          </p:sp>
        </p:grpSp>
        <p:grpSp>
          <p:nvGrpSpPr>
            <p:cNvPr id="100431" name="Group 133"/>
            <p:cNvGrpSpPr>
              <a:grpSpLocks/>
            </p:cNvGrpSpPr>
            <p:nvPr/>
          </p:nvGrpSpPr>
          <p:grpSpPr bwMode="auto">
            <a:xfrm>
              <a:off x="8438032" y="3018963"/>
              <a:ext cx="532759" cy="184809"/>
              <a:chOff x="2356" y="1300"/>
              <a:chExt cx="555" cy="194"/>
            </a:xfrm>
          </p:grpSpPr>
          <p:sp>
            <p:nvSpPr>
              <p:cNvPr id="10051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1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1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39" name="Group 137"/>
              <p:cNvGrpSpPr>
                <a:grpSpLocks/>
              </p:cNvGrpSpPr>
              <p:nvPr/>
            </p:nvGrpSpPr>
            <p:grpSpPr bwMode="auto">
              <a:xfrm>
                <a:off x="2468" y="1332"/>
                <a:ext cx="310" cy="60"/>
                <a:chOff x="2468" y="1332"/>
                <a:chExt cx="310" cy="60"/>
              </a:xfrm>
            </p:grpSpPr>
            <p:sp>
              <p:nvSpPr>
                <p:cNvPr id="10051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51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515"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GB"/>
              </a:p>
            </p:txBody>
          </p:sp>
          <p:sp>
            <p:nvSpPr>
              <p:cNvPr id="100516"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GB"/>
              </a:p>
            </p:txBody>
          </p:sp>
        </p:grpSp>
      </p:grpSp>
      <p:grpSp>
        <p:nvGrpSpPr>
          <p:cNvPr id="100447" name="Group 416"/>
          <p:cNvGrpSpPr>
            <a:grpSpLocks/>
          </p:cNvGrpSpPr>
          <p:nvPr/>
        </p:nvGrpSpPr>
        <p:grpSpPr bwMode="auto">
          <a:xfrm>
            <a:off x="1498600" y="4165600"/>
            <a:ext cx="3086100" cy="1168400"/>
            <a:chOff x="7848600" y="2044700"/>
            <a:chExt cx="3200399" cy="1371600"/>
          </a:xfrm>
        </p:grpSpPr>
        <p:sp>
          <p:nvSpPr>
            <p:cNvPr id="100409"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55" name="Group 133"/>
            <p:cNvGrpSpPr>
              <a:grpSpLocks/>
            </p:cNvGrpSpPr>
            <p:nvPr/>
          </p:nvGrpSpPr>
          <p:grpSpPr bwMode="auto">
            <a:xfrm>
              <a:off x="8526482" y="2160804"/>
              <a:ext cx="532759" cy="184809"/>
              <a:chOff x="2356" y="1300"/>
              <a:chExt cx="555" cy="194"/>
            </a:xfrm>
          </p:grpSpPr>
          <p:sp>
            <p:nvSpPr>
              <p:cNvPr id="100484"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63" name="Group 137"/>
              <p:cNvGrpSpPr>
                <a:grpSpLocks/>
              </p:cNvGrpSpPr>
              <p:nvPr/>
            </p:nvGrpSpPr>
            <p:grpSpPr bwMode="auto">
              <a:xfrm>
                <a:off x="2468" y="1332"/>
                <a:ext cx="310" cy="60"/>
                <a:chOff x="2468" y="1332"/>
                <a:chExt cx="310" cy="60"/>
              </a:xfrm>
            </p:grpSpPr>
            <p:sp>
              <p:nvSpPr>
                <p:cNvPr id="100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88"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100489"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cxnSp>
          <p:nvCxnSpPr>
            <p:cNvPr id="100411" name="Straight Connector 419"/>
            <p:cNvCxnSpPr>
              <a:cxnSpLocks noChangeShapeType="1"/>
              <a:stCxn id="100489" idx="0"/>
            </p:cNvCxnSpPr>
            <p:nvPr/>
          </p:nvCxnSpPr>
          <p:spPr bwMode="auto">
            <a:xfrm>
              <a:off x="9055401" y="2220819"/>
              <a:ext cx="975377" cy="136534"/>
            </a:xfrm>
            <a:prstGeom prst="line">
              <a:avLst/>
            </a:prstGeom>
            <a:noFill/>
            <a:ln w="15875">
              <a:solidFill>
                <a:schemeClr val="tx1"/>
              </a:solidFill>
              <a:round/>
              <a:headEnd/>
              <a:tailEnd/>
            </a:ln>
          </p:spPr>
        </p:cxnSp>
        <p:cxnSp>
          <p:nvCxnSpPr>
            <p:cNvPr id="100412"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413"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414"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415"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416"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417"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418"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419" name="Straight Connector 427"/>
            <p:cNvCxnSpPr>
              <a:cxnSpLocks noChangeShapeType="1"/>
              <a:endCxn id="100484"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420" name="TextBox 428"/>
            <p:cNvSpPr txBox="1">
              <a:spLocks noChangeArrowheads="1"/>
            </p:cNvSpPr>
            <p:nvPr/>
          </p:nvSpPr>
          <p:spPr bwMode="auto">
            <a:xfrm>
              <a:off x="7958081" y="2471292"/>
              <a:ext cx="926532" cy="469694"/>
            </a:xfrm>
            <a:prstGeom prst="rect">
              <a:avLst/>
            </a:prstGeom>
            <a:noFill/>
            <a:ln w="9525">
              <a:noFill/>
              <a:miter lim="800000"/>
              <a:headEnd/>
              <a:tailEnd/>
            </a:ln>
          </p:spPr>
          <p:txBody>
            <a:bodyPr wrap="none">
              <a:spAutoFit/>
            </a:bodyPr>
            <a:lstStyle/>
            <a:p>
              <a:r>
                <a:rPr lang="en-US" sz="2000" i="1"/>
                <a:t>ISP B</a:t>
              </a:r>
            </a:p>
          </p:txBody>
        </p:sp>
        <p:grpSp>
          <p:nvGrpSpPr>
            <p:cNvPr id="100471" name="Group 133"/>
            <p:cNvGrpSpPr>
              <a:grpSpLocks/>
            </p:cNvGrpSpPr>
            <p:nvPr/>
          </p:nvGrpSpPr>
          <p:grpSpPr bwMode="auto">
            <a:xfrm>
              <a:off x="9555206" y="2650627"/>
              <a:ext cx="532759" cy="184809"/>
              <a:chOff x="2356" y="1300"/>
              <a:chExt cx="555" cy="194"/>
            </a:xfrm>
          </p:grpSpPr>
          <p:sp>
            <p:nvSpPr>
              <p:cNvPr id="100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79" name="Group 137"/>
              <p:cNvGrpSpPr>
                <a:grpSpLocks/>
              </p:cNvGrpSpPr>
              <p:nvPr/>
            </p:nvGrpSpPr>
            <p:grpSpPr bwMode="auto">
              <a:xfrm>
                <a:off x="2468" y="1332"/>
                <a:ext cx="310" cy="60"/>
                <a:chOff x="2468" y="1332"/>
                <a:chExt cx="310" cy="60"/>
              </a:xfrm>
            </p:grpSpPr>
            <p:sp>
              <p:nvSpPr>
                <p:cNvPr id="100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80"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GB"/>
              </a:p>
            </p:txBody>
          </p:sp>
          <p:sp>
            <p:nvSpPr>
              <p:cNvPr id="100481"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GB"/>
              </a:p>
            </p:txBody>
          </p:sp>
        </p:grpSp>
        <p:grpSp>
          <p:nvGrpSpPr>
            <p:cNvPr id="352" name="Group 133"/>
            <p:cNvGrpSpPr>
              <a:grpSpLocks/>
            </p:cNvGrpSpPr>
            <p:nvPr/>
          </p:nvGrpSpPr>
          <p:grpSpPr bwMode="auto">
            <a:xfrm>
              <a:off x="8772607" y="2725609"/>
              <a:ext cx="532759" cy="184809"/>
              <a:chOff x="2356" y="1300"/>
              <a:chExt cx="555" cy="194"/>
            </a:xfrm>
          </p:grpSpPr>
          <p:sp>
            <p:nvSpPr>
              <p:cNvPr id="100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3" name="Group 137"/>
              <p:cNvGrpSpPr>
                <a:grpSpLocks/>
              </p:cNvGrpSpPr>
              <p:nvPr/>
            </p:nvGrpSpPr>
            <p:grpSpPr bwMode="auto">
              <a:xfrm>
                <a:off x="2468" y="1332"/>
                <a:ext cx="310" cy="60"/>
                <a:chOff x="2468" y="1332"/>
                <a:chExt cx="310" cy="60"/>
              </a:xfrm>
            </p:grpSpPr>
            <p:sp>
              <p:nvSpPr>
                <p:cNvPr id="100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72"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GB"/>
              </a:p>
            </p:txBody>
          </p:sp>
          <p:sp>
            <p:nvSpPr>
              <p:cNvPr id="100473"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GB"/>
              </a:p>
            </p:txBody>
          </p:sp>
        </p:grpSp>
        <p:grpSp>
          <p:nvGrpSpPr>
            <p:cNvPr id="354" name="Group 133"/>
            <p:cNvGrpSpPr>
              <a:grpSpLocks/>
            </p:cNvGrpSpPr>
            <p:nvPr/>
          </p:nvGrpSpPr>
          <p:grpSpPr bwMode="auto">
            <a:xfrm>
              <a:off x="9060908" y="2428111"/>
              <a:ext cx="532759" cy="184809"/>
              <a:chOff x="2356" y="1300"/>
              <a:chExt cx="555" cy="194"/>
            </a:xfrm>
          </p:grpSpPr>
          <p:sp>
            <p:nvSpPr>
              <p:cNvPr id="100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5" name="Group 137"/>
              <p:cNvGrpSpPr>
                <a:grpSpLocks/>
              </p:cNvGrpSpPr>
              <p:nvPr/>
            </p:nvGrpSpPr>
            <p:grpSpPr bwMode="auto">
              <a:xfrm>
                <a:off x="2468" y="1332"/>
                <a:ext cx="310" cy="60"/>
                <a:chOff x="2468" y="1332"/>
                <a:chExt cx="310" cy="60"/>
              </a:xfrm>
            </p:grpSpPr>
            <p:sp>
              <p:nvSpPr>
                <p:cNvPr id="100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64"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10046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56" name="Group 133"/>
            <p:cNvGrpSpPr>
              <a:grpSpLocks/>
            </p:cNvGrpSpPr>
            <p:nvPr/>
          </p:nvGrpSpPr>
          <p:grpSpPr bwMode="auto">
            <a:xfrm>
              <a:off x="10005281" y="2289952"/>
              <a:ext cx="532759" cy="184809"/>
              <a:chOff x="2356" y="1300"/>
              <a:chExt cx="555" cy="194"/>
            </a:xfrm>
          </p:grpSpPr>
          <p:sp>
            <p:nvSpPr>
              <p:cNvPr id="100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7" name="Group 137"/>
              <p:cNvGrpSpPr>
                <a:grpSpLocks/>
              </p:cNvGrpSpPr>
              <p:nvPr/>
            </p:nvGrpSpPr>
            <p:grpSpPr bwMode="auto">
              <a:xfrm>
                <a:off x="2468" y="1332"/>
                <a:ext cx="310" cy="60"/>
                <a:chOff x="2468" y="1332"/>
                <a:chExt cx="310" cy="60"/>
              </a:xfrm>
            </p:grpSpPr>
            <p:sp>
              <p:nvSpPr>
                <p:cNvPr id="100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5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45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58" name="Group 133"/>
            <p:cNvGrpSpPr>
              <a:grpSpLocks/>
            </p:cNvGrpSpPr>
            <p:nvPr/>
          </p:nvGrpSpPr>
          <p:grpSpPr bwMode="auto">
            <a:xfrm>
              <a:off x="10232661" y="2882876"/>
              <a:ext cx="532759" cy="184809"/>
              <a:chOff x="2356" y="1300"/>
              <a:chExt cx="555" cy="194"/>
            </a:xfrm>
          </p:grpSpPr>
          <p:sp>
            <p:nvSpPr>
              <p:cNvPr id="1004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9" name="Group 137"/>
              <p:cNvGrpSpPr>
                <a:grpSpLocks/>
              </p:cNvGrpSpPr>
              <p:nvPr/>
            </p:nvGrpSpPr>
            <p:grpSpPr bwMode="auto">
              <a:xfrm>
                <a:off x="2468" y="1332"/>
                <a:ext cx="310" cy="60"/>
                <a:chOff x="2468" y="1332"/>
                <a:chExt cx="310" cy="60"/>
              </a:xfrm>
            </p:grpSpPr>
            <p:sp>
              <p:nvSpPr>
                <p:cNvPr id="1004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4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10044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61" name="Group 133"/>
            <p:cNvGrpSpPr>
              <a:grpSpLocks/>
            </p:cNvGrpSpPr>
            <p:nvPr/>
          </p:nvGrpSpPr>
          <p:grpSpPr bwMode="auto">
            <a:xfrm>
              <a:off x="9330660" y="3072767"/>
              <a:ext cx="532759" cy="184809"/>
              <a:chOff x="2356" y="1300"/>
              <a:chExt cx="555" cy="194"/>
            </a:xfrm>
          </p:grpSpPr>
          <p:sp>
            <p:nvSpPr>
              <p:cNvPr id="1004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62" name="Group 137"/>
              <p:cNvGrpSpPr>
                <a:grpSpLocks/>
              </p:cNvGrpSpPr>
              <p:nvPr/>
            </p:nvGrpSpPr>
            <p:grpSpPr bwMode="auto">
              <a:xfrm>
                <a:off x="2468" y="1332"/>
                <a:ext cx="310" cy="60"/>
                <a:chOff x="2468" y="1332"/>
                <a:chExt cx="310" cy="60"/>
              </a:xfrm>
            </p:grpSpPr>
            <p:sp>
              <p:nvSpPr>
                <p:cNvPr id="1004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40"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GB"/>
              </a:p>
            </p:txBody>
          </p:sp>
          <p:sp>
            <p:nvSpPr>
              <p:cNvPr id="10044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nvGrpSpPr>
            <p:cNvPr id="363" name="Group 133"/>
            <p:cNvGrpSpPr>
              <a:grpSpLocks/>
            </p:cNvGrpSpPr>
            <p:nvPr/>
          </p:nvGrpSpPr>
          <p:grpSpPr bwMode="auto">
            <a:xfrm>
              <a:off x="8438032" y="3018963"/>
              <a:ext cx="532759" cy="184809"/>
              <a:chOff x="2356" y="1300"/>
              <a:chExt cx="555" cy="194"/>
            </a:xfrm>
          </p:grpSpPr>
          <p:sp>
            <p:nvSpPr>
              <p:cNvPr id="1004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64" name="Group 137"/>
              <p:cNvGrpSpPr>
                <a:grpSpLocks/>
              </p:cNvGrpSpPr>
              <p:nvPr/>
            </p:nvGrpSpPr>
            <p:grpSpPr bwMode="auto">
              <a:xfrm>
                <a:off x="2468" y="1332"/>
                <a:ext cx="310" cy="60"/>
                <a:chOff x="2468" y="1332"/>
                <a:chExt cx="310" cy="60"/>
              </a:xfrm>
            </p:grpSpPr>
            <p:sp>
              <p:nvSpPr>
                <p:cNvPr id="1004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GB"/>
                </a:p>
              </p:txBody>
            </p:sp>
            <p:sp>
              <p:nvSpPr>
                <p:cNvPr id="1004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GB"/>
                </a:p>
              </p:txBody>
            </p:sp>
          </p:grpSp>
          <p:sp>
            <p:nvSpPr>
              <p:cNvPr id="100432"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GB"/>
              </a:p>
            </p:txBody>
          </p:sp>
          <p:sp>
            <p:nvSpPr>
              <p:cNvPr id="100433"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GB"/>
              </a:p>
            </p:txBody>
          </p:sp>
        </p:grpSp>
      </p:grpSp>
      <p:cxnSp>
        <p:nvCxnSpPr>
          <p:cNvPr id="100360" name="Straight Connector 12"/>
          <p:cNvCxnSpPr>
            <a:cxnSpLocks noChangeShapeType="1"/>
            <a:endCxn id="100569" idx="1"/>
          </p:cNvCxnSpPr>
          <p:nvPr/>
        </p:nvCxnSpPr>
        <p:spPr bwMode="auto">
          <a:xfrm>
            <a:off x="2382838" y="2609850"/>
            <a:ext cx="238125" cy="261938"/>
          </a:xfrm>
          <a:prstGeom prst="line">
            <a:avLst/>
          </a:prstGeom>
          <a:noFill/>
          <a:ln w="9525">
            <a:solidFill>
              <a:schemeClr val="tx1"/>
            </a:solidFill>
            <a:round/>
            <a:headEnd/>
            <a:tailEnd/>
          </a:ln>
        </p:spPr>
      </p:cxnSp>
      <p:cxnSp>
        <p:nvCxnSpPr>
          <p:cNvPr id="100361" name="Straight Connector 500"/>
          <p:cNvCxnSpPr>
            <a:cxnSpLocks noChangeShapeType="1"/>
            <a:stCxn id="100694" idx="8"/>
            <a:endCxn id="100381" idx="2"/>
          </p:cNvCxnSpPr>
          <p:nvPr/>
        </p:nvCxnSpPr>
        <p:spPr bwMode="auto">
          <a:xfrm>
            <a:off x="1455738" y="2990850"/>
            <a:ext cx="38100" cy="309563"/>
          </a:xfrm>
          <a:prstGeom prst="line">
            <a:avLst/>
          </a:prstGeom>
          <a:noFill/>
          <a:ln w="9525">
            <a:solidFill>
              <a:schemeClr val="tx1"/>
            </a:solidFill>
            <a:round/>
            <a:headEnd/>
            <a:tailEnd/>
          </a:ln>
        </p:spPr>
      </p:cxnSp>
      <p:cxnSp>
        <p:nvCxnSpPr>
          <p:cNvPr id="100362" name="Straight Connector 501"/>
          <p:cNvCxnSpPr>
            <a:cxnSpLocks noChangeShapeType="1"/>
            <a:endCxn id="100381" idx="3"/>
          </p:cNvCxnSpPr>
          <p:nvPr/>
        </p:nvCxnSpPr>
        <p:spPr bwMode="auto">
          <a:xfrm>
            <a:off x="1235075" y="3271838"/>
            <a:ext cx="123825" cy="212725"/>
          </a:xfrm>
          <a:prstGeom prst="line">
            <a:avLst/>
          </a:prstGeom>
          <a:noFill/>
          <a:ln w="9525">
            <a:solidFill>
              <a:schemeClr val="tx1"/>
            </a:solidFill>
            <a:round/>
            <a:headEnd/>
            <a:tailEnd/>
          </a:ln>
        </p:spPr>
      </p:cxnSp>
      <p:cxnSp>
        <p:nvCxnSpPr>
          <p:cNvPr id="100363" name="Straight Connector 502"/>
          <p:cNvCxnSpPr>
            <a:cxnSpLocks noChangeShapeType="1"/>
            <a:endCxn id="100537" idx="1"/>
          </p:cNvCxnSpPr>
          <p:nvPr/>
        </p:nvCxnSpPr>
        <p:spPr bwMode="auto">
          <a:xfrm>
            <a:off x="3916363" y="2411413"/>
            <a:ext cx="307975" cy="573087"/>
          </a:xfrm>
          <a:prstGeom prst="line">
            <a:avLst/>
          </a:prstGeom>
          <a:noFill/>
          <a:ln w="9525">
            <a:solidFill>
              <a:schemeClr val="tx1"/>
            </a:solidFill>
            <a:round/>
            <a:headEnd/>
            <a:tailEnd/>
          </a:ln>
        </p:spPr>
      </p:cxnSp>
      <p:cxnSp>
        <p:nvCxnSpPr>
          <p:cNvPr id="100364" name="Straight Connector 503"/>
          <p:cNvCxnSpPr>
            <a:cxnSpLocks noChangeShapeType="1"/>
            <a:endCxn id="100537"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100365" name="Straight Connector 504"/>
          <p:cNvCxnSpPr>
            <a:cxnSpLocks noChangeShapeType="1"/>
            <a:endCxn id="100620" idx="0"/>
          </p:cNvCxnSpPr>
          <p:nvPr/>
        </p:nvCxnSpPr>
        <p:spPr bwMode="auto">
          <a:xfrm>
            <a:off x="6770688" y="2900363"/>
            <a:ext cx="215900" cy="1046162"/>
          </a:xfrm>
          <a:prstGeom prst="line">
            <a:avLst/>
          </a:prstGeom>
          <a:noFill/>
          <a:ln w="9525">
            <a:solidFill>
              <a:schemeClr val="tx1"/>
            </a:solidFill>
            <a:round/>
            <a:headEnd/>
            <a:tailEnd/>
          </a:ln>
        </p:spPr>
      </p:cxnSp>
      <p:cxnSp>
        <p:nvCxnSpPr>
          <p:cNvPr id="100366"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100367" name="Straight Connector 506"/>
          <p:cNvCxnSpPr>
            <a:cxnSpLocks noChangeShapeType="1"/>
            <a:stCxn id="100686" idx="4"/>
            <a:endCxn id="100615"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100368"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100369" name="Straight Connector 508"/>
          <p:cNvCxnSpPr>
            <a:cxnSpLocks noChangeShapeType="1"/>
            <a:endCxn id="100602"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100370" name="Straight Connector 509"/>
          <p:cNvCxnSpPr>
            <a:cxnSpLocks noChangeShapeType="1"/>
            <a:stCxn id="100684" idx="0"/>
            <a:endCxn id="100379" idx="5"/>
          </p:cNvCxnSpPr>
          <p:nvPr/>
        </p:nvCxnSpPr>
        <p:spPr bwMode="auto">
          <a:xfrm flipH="1" flipV="1">
            <a:off x="5084763" y="5684838"/>
            <a:ext cx="520700" cy="169862"/>
          </a:xfrm>
          <a:prstGeom prst="line">
            <a:avLst/>
          </a:prstGeom>
          <a:noFill/>
          <a:ln w="9525">
            <a:solidFill>
              <a:schemeClr val="tx1"/>
            </a:solidFill>
            <a:round/>
            <a:headEnd/>
            <a:tailEnd/>
          </a:ln>
        </p:spPr>
      </p:cxnSp>
      <p:cxnSp>
        <p:nvCxnSpPr>
          <p:cNvPr id="100371"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100372" name="Straight Connector 511"/>
          <p:cNvCxnSpPr>
            <a:cxnSpLocks noChangeShapeType="1"/>
            <a:stCxn id="100681" idx="0"/>
          </p:cNvCxnSpPr>
          <p:nvPr/>
        </p:nvCxnSpPr>
        <p:spPr bwMode="auto">
          <a:xfrm flipV="1">
            <a:off x="3389313" y="5689600"/>
            <a:ext cx="306387" cy="165100"/>
          </a:xfrm>
          <a:prstGeom prst="line">
            <a:avLst/>
          </a:prstGeom>
          <a:noFill/>
          <a:ln w="9525">
            <a:solidFill>
              <a:schemeClr val="tx1"/>
            </a:solidFill>
            <a:round/>
            <a:headEnd/>
            <a:tailEnd/>
          </a:ln>
        </p:spPr>
      </p:cxnSp>
      <p:cxnSp>
        <p:nvCxnSpPr>
          <p:cNvPr id="100373"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100374" name="Straight Connector 513"/>
          <p:cNvCxnSpPr>
            <a:cxnSpLocks noChangeShapeType="1"/>
            <a:stCxn id="100703" idx="0"/>
          </p:cNvCxnSpPr>
          <p:nvPr/>
        </p:nvCxnSpPr>
        <p:spPr bwMode="auto">
          <a:xfrm flipV="1">
            <a:off x="1179513" y="4467225"/>
            <a:ext cx="227012" cy="282575"/>
          </a:xfrm>
          <a:prstGeom prst="line">
            <a:avLst/>
          </a:prstGeom>
          <a:noFill/>
          <a:ln w="9525">
            <a:solidFill>
              <a:schemeClr val="tx1"/>
            </a:solidFill>
            <a:round/>
            <a:headEnd/>
            <a:tailEnd/>
          </a:ln>
        </p:spPr>
      </p:cxnSp>
      <p:cxnSp>
        <p:nvCxnSpPr>
          <p:cNvPr id="100375" name="Straight Connector 514"/>
          <p:cNvCxnSpPr>
            <a:cxnSpLocks noChangeShapeType="1"/>
            <a:endCxn id="100381" idx="5"/>
          </p:cNvCxnSpPr>
          <p:nvPr/>
        </p:nvCxnSpPr>
        <p:spPr bwMode="auto">
          <a:xfrm flipV="1">
            <a:off x="1155700" y="4368800"/>
            <a:ext cx="203200" cy="7938"/>
          </a:xfrm>
          <a:prstGeom prst="line">
            <a:avLst/>
          </a:prstGeom>
          <a:noFill/>
          <a:ln w="9525">
            <a:solidFill>
              <a:schemeClr val="tx1"/>
            </a:solidFill>
            <a:round/>
            <a:headEnd/>
            <a:tailEnd/>
          </a:ln>
        </p:spPr>
      </p:cxnSp>
      <p:grpSp>
        <p:nvGrpSpPr>
          <p:cNvPr id="365" name="Group 20"/>
          <p:cNvGrpSpPr>
            <a:grpSpLocks/>
          </p:cNvGrpSpPr>
          <p:nvPr/>
        </p:nvGrpSpPr>
        <p:grpSpPr bwMode="auto">
          <a:xfrm>
            <a:off x="4713288" y="2871788"/>
            <a:ext cx="2117725" cy="1082675"/>
            <a:chOff x="4712800" y="2871032"/>
            <a:chExt cx="2117908" cy="1082781"/>
          </a:xfrm>
        </p:grpSpPr>
        <p:grpSp>
          <p:nvGrpSpPr>
            <p:cNvPr id="366" name="Group 16"/>
            <p:cNvGrpSpPr>
              <a:grpSpLocks/>
            </p:cNvGrpSpPr>
            <p:nvPr/>
          </p:nvGrpSpPr>
          <p:grpSpPr bwMode="auto">
            <a:xfrm>
              <a:off x="5677190" y="2871032"/>
              <a:ext cx="530938" cy="338554"/>
              <a:chOff x="5573768" y="2726239"/>
              <a:chExt cx="530938" cy="338554"/>
            </a:xfrm>
          </p:grpSpPr>
          <p:sp>
            <p:nvSpPr>
              <p:cNvPr id="100407"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8"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100405"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100406"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367" name="Group 39937"/>
          <p:cNvGrpSpPr>
            <a:grpSpLocks/>
          </p:cNvGrpSpPr>
          <p:nvPr/>
        </p:nvGrpSpPr>
        <p:grpSpPr bwMode="auto">
          <a:xfrm>
            <a:off x="3692525" y="3789363"/>
            <a:ext cx="1538288" cy="585787"/>
            <a:chOff x="3692946" y="3789212"/>
            <a:chExt cx="1537885" cy="585306"/>
          </a:xfrm>
        </p:grpSpPr>
        <p:cxnSp>
          <p:nvCxnSpPr>
            <p:cNvPr id="100398" name="Straight Connector 515"/>
            <p:cNvCxnSpPr>
              <a:cxnSpLocks noChangeShapeType="1"/>
              <a:stCxn id="100454"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368" name="Group 518"/>
            <p:cNvGrpSpPr>
              <a:grpSpLocks/>
            </p:cNvGrpSpPr>
            <p:nvPr/>
          </p:nvGrpSpPr>
          <p:grpSpPr bwMode="auto">
            <a:xfrm>
              <a:off x="3932901" y="3934211"/>
              <a:ext cx="530938" cy="338554"/>
              <a:chOff x="5573768" y="2726239"/>
              <a:chExt cx="530938" cy="338554"/>
            </a:xfrm>
          </p:grpSpPr>
          <p:sp>
            <p:nvSpPr>
              <p:cNvPr id="100402"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3"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100400" name="Straight Connector 519"/>
            <p:cNvCxnSpPr>
              <a:cxnSpLocks noChangeShapeType="1"/>
              <a:stCxn id="100402" idx="6"/>
              <a:endCxn id="100654"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100401"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369" name="Group 39939"/>
          <p:cNvGrpSpPr>
            <a:grpSpLocks/>
          </p:cNvGrpSpPr>
          <p:nvPr/>
        </p:nvGrpSpPr>
        <p:grpSpPr bwMode="auto">
          <a:xfrm>
            <a:off x="2406650" y="3633788"/>
            <a:ext cx="2901950" cy="1296987"/>
            <a:chOff x="2407287" y="3633041"/>
            <a:chExt cx="2900648" cy="1297685"/>
          </a:xfrm>
        </p:grpSpPr>
        <p:cxnSp>
          <p:nvCxnSpPr>
            <p:cNvPr id="100395" name="Straight Connector 7"/>
            <p:cNvCxnSpPr>
              <a:cxnSpLocks noChangeShapeType="1"/>
              <a:stCxn id="100527" idx="5"/>
              <a:endCxn id="100652" idx="1"/>
            </p:cNvCxnSpPr>
            <p:nvPr/>
          </p:nvCxnSpPr>
          <p:spPr bwMode="auto">
            <a:xfrm>
              <a:off x="4876256" y="3633041"/>
              <a:ext cx="431679" cy="222499"/>
            </a:xfrm>
            <a:prstGeom prst="line">
              <a:avLst/>
            </a:prstGeom>
            <a:noFill/>
            <a:ln w="38100">
              <a:solidFill>
                <a:srgbClr val="CC0000"/>
              </a:solidFill>
              <a:round/>
              <a:headEnd/>
              <a:tailEnd/>
            </a:ln>
          </p:spPr>
        </p:cxnSp>
        <p:cxnSp>
          <p:nvCxnSpPr>
            <p:cNvPr id="100396" name="Straight Connector 415"/>
            <p:cNvCxnSpPr>
              <a:cxnSpLocks noChangeShapeType="1"/>
              <a:endCxn id="100486"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100397" name="Straight Connector 523"/>
            <p:cNvCxnSpPr>
              <a:cxnSpLocks noChangeShapeType="1"/>
              <a:stCxn id="100449" idx="0"/>
            </p:cNvCxnSpPr>
            <p:nvPr/>
          </p:nvCxnSpPr>
          <p:spPr bwMode="auto">
            <a:xfrm flipV="1">
              <a:off x="4307545" y="4626270"/>
              <a:ext cx="843636" cy="304456"/>
            </a:xfrm>
            <a:prstGeom prst="line">
              <a:avLst/>
            </a:prstGeom>
            <a:noFill/>
            <a:ln w="38100">
              <a:solidFill>
                <a:srgbClr val="CC0000"/>
              </a:solidFill>
              <a:round/>
              <a:headEnd/>
              <a:tailEnd/>
            </a:ln>
          </p:spPr>
        </p:cxnSp>
      </p:grpSp>
      <p:sp>
        <p:nvSpPr>
          <p:cNvPr id="100379"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100380" name="TextBox 9"/>
          <p:cNvSpPr txBox="1">
            <a:spLocks noChangeArrowheads="1"/>
          </p:cNvSpPr>
          <p:nvPr/>
        </p:nvSpPr>
        <p:spPr bwMode="auto">
          <a:xfrm>
            <a:off x="3556000" y="5334000"/>
            <a:ext cx="1587500" cy="400050"/>
          </a:xfrm>
          <a:prstGeom prst="rect">
            <a:avLst/>
          </a:prstGeom>
          <a:noFill/>
          <a:ln w="9525">
            <a:noFill/>
            <a:miter lim="800000"/>
            <a:headEnd/>
            <a:tailEnd/>
          </a:ln>
        </p:spPr>
        <p:txBody>
          <a:bodyPr wrap="none">
            <a:spAutoFit/>
          </a:bodyPr>
          <a:lstStyle/>
          <a:p>
            <a:r>
              <a:rPr lang="en-US" sz="2000" i="1"/>
              <a:t>regional net</a:t>
            </a:r>
          </a:p>
        </p:txBody>
      </p:sp>
      <p:sp>
        <p:nvSpPr>
          <p:cNvPr id="100381"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100382" name="Straight Connector 39941"/>
          <p:cNvCxnSpPr>
            <a:cxnSpLocks noChangeShapeType="1"/>
            <a:stCxn id="100381" idx="0"/>
            <a:endCxn id="100515" idx="0"/>
          </p:cNvCxnSpPr>
          <p:nvPr/>
        </p:nvCxnSpPr>
        <p:spPr bwMode="auto">
          <a:xfrm flipV="1">
            <a:off x="1684338" y="3654425"/>
            <a:ext cx="758825" cy="273050"/>
          </a:xfrm>
          <a:prstGeom prst="line">
            <a:avLst/>
          </a:prstGeom>
          <a:noFill/>
          <a:ln w="9525">
            <a:solidFill>
              <a:schemeClr val="tx1"/>
            </a:solidFill>
            <a:round/>
            <a:headEnd/>
            <a:tailEnd/>
          </a:ln>
        </p:spPr>
      </p:cxnSp>
      <p:cxnSp>
        <p:nvCxnSpPr>
          <p:cNvPr id="100383" name="Straight Connector 524"/>
          <p:cNvCxnSpPr>
            <a:cxnSpLocks noChangeShapeType="1"/>
            <a:endCxn id="100488" idx="1"/>
          </p:cNvCxnSpPr>
          <p:nvPr/>
        </p:nvCxnSpPr>
        <p:spPr bwMode="auto">
          <a:xfrm>
            <a:off x="1685925" y="4111625"/>
            <a:ext cx="466725" cy="269875"/>
          </a:xfrm>
          <a:prstGeom prst="line">
            <a:avLst/>
          </a:prstGeom>
          <a:noFill/>
          <a:ln w="9525">
            <a:solidFill>
              <a:schemeClr val="tx1"/>
            </a:solidFill>
            <a:round/>
            <a:headEnd/>
            <a:tailEnd/>
          </a:ln>
        </p:spPr>
      </p:cxnSp>
      <p:sp>
        <p:nvSpPr>
          <p:cNvPr id="100384" name="Oval 11"/>
          <p:cNvSpPr>
            <a:spLocks noChangeArrowheads="1"/>
          </p:cNvSpPr>
          <p:nvPr/>
        </p:nvSpPr>
        <p:spPr bwMode="auto">
          <a:xfrm>
            <a:off x="1866900" y="3429000"/>
            <a:ext cx="6096000" cy="673100"/>
          </a:xfrm>
          <a:prstGeom prst="ellipse">
            <a:avLst/>
          </a:prstGeom>
          <a:solidFill>
            <a:srgbClr val="FF6600">
              <a:alpha val="70195"/>
            </a:srgbClr>
          </a:solidFill>
          <a:ln w="9525">
            <a:solidFill>
              <a:schemeClr val="tx1"/>
            </a:solidFill>
            <a:round/>
            <a:headEnd/>
            <a:tailEnd/>
          </a:ln>
        </p:spPr>
        <p:txBody>
          <a:bodyPr/>
          <a:lstStyle/>
          <a:p>
            <a:endParaRPr lang="en-US"/>
          </a:p>
        </p:txBody>
      </p:sp>
      <p:sp>
        <p:nvSpPr>
          <p:cNvPr id="100385" name="TextBox 13"/>
          <p:cNvSpPr txBox="1">
            <a:spLocks noChangeArrowheads="1"/>
          </p:cNvSpPr>
          <p:nvPr/>
        </p:nvSpPr>
        <p:spPr bwMode="auto">
          <a:xfrm>
            <a:off x="3113088" y="3541713"/>
            <a:ext cx="3627437" cy="461962"/>
          </a:xfrm>
          <a:prstGeom prst="rect">
            <a:avLst/>
          </a:prstGeom>
          <a:noFill/>
          <a:ln w="9525">
            <a:noFill/>
            <a:miter lim="800000"/>
            <a:headEnd/>
            <a:tailEnd/>
          </a:ln>
        </p:spPr>
        <p:txBody>
          <a:bodyPr wrap="none">
            <a:spAutoFit/>
          </a:bodyPr>
          <a:lstStyle/>
          <a:p>
            <a:r>
              <a:rPr lang="en-US" i="1">
                <a:solidFill>
                  <a:schemeClr val="bg1"/>
                </a:solidFill>
              </a:rPr>
              <a:t>Content provider network</a:t>
            </a:r>
          </a:p>
        </p:txBody>
      </p:sp>
      <p:cxnSp>
        <p:nvCxnSpPr>
          <p:cNvPr id="100386" name="Straight Connector 19"/>
          <p:cNvCxnSpPr>
            <a:cxnSpLocks noChangeShapeType="1"/>
            <a:stCxn id="100707" idx="2"/>
          </p:cNvCxnSpPr>
          <p:nvPr/>
        </p:nvCxnSpPr>
        <p:spPr bwMode="auto">
          <a:xfrm flipH="1">
            <a:off x="6540500" y="2867025"/>
            <a:ext cx="150813" cy="609600"/>
          </a:xfrm>
          <a:prstGeom prst="line">
            <a:avLst/>
          </a:prstGeom>
          <a:noFill/>
          <a:ln w="9525">
            <a:solidFill>
              <a:schemeClr val="tx1"/>
            </a:solidFill>
            <a:round/>
            <a:headEnd/>
            <a:tailEnd/>
          </a:ln>
        </p:spPr>
      </p:cxnSp>
      <p:cxnSp>
        <p:nvCxnSpPr>
          <p:cNvPr id="100387" name="Straight Connector 525"/>
          <p:cNvCxnSpPr>
            <a:cxnSpLocks noChangeShapeType="1"/>
            <a:endCxn id="100384" idx="7"/>
          </p:cNvCxnSpPr>
          <p:nvPr/>
        </p:nvCxnSpPr>
        <p:spPr bwMode="auto">
          <a:xfrm flipH="1">
            <a:off x="7070725" y="3221038"/>
            <a:ext cx="142875" cy="306387"/>
          </a:xfrm>
          <a:prstGeom prst="line">
            <a:avLst/>
          </a:prstGeom>
          <a:noFill/>
          <a:ln w="9525">
            <a:solidFill>
              <a:schemeClr val="tx1"/>
            </a:solidFill>
            <a:round/>
            <a:headEnd/>
            <a:tailEnd/>
          </a:ln>
        </p:spPr>
      </p:cxnSp>
      <p:cxnSp>
        <p:nvCxnSpPr>
          <p:cNvPr id="100388" name="Straight Connector 526"/>
          <p:cNvCxnSpPr>
            <a:cxnSpLocks noChangeShapeType="1"/>
          </p:cNvCxnSpPr>
          <p:nvPr/>
        </p:nvCxnSpPr>
        <p:spPr bwMode="auto">
          <a:xfrm flipH="1">
            <a:off x="5773738" y="3205163"/>
            <a:ext cx="111125" cy="244475"/>
          </a:xfrm>
          <a:prstGeom prst="line">
            <a:avLst/>
          </a:prstGeom>
          <a:noFill/>
          <a:ln w="38100">
            <a:solidFill>
              <a:srgbClr val="CC0000"/>
            </a:solidFill>
            <a:round/>
            <a:headEnd/>
            <a:tailEnd/>
          </a:ln>
        </p:spPr>
      </p:cxnSp>
      <p:cxnSp>
        <p:nvCxnSpPr>
          <p:cNvPr id="100389" name="Straight Connector 527"/>
          <p:cNvCxnSpPr>
            <a:cxnSpLocks noChangeShapeType="1"/>
            <a:endCxn id="100384" idx="1"/>
          </p:cNvCxnSpPr>
          <p:nvPr/>
        </p:nvCxnSpPr>
        <p:spPr bwMode="auto">
          <a:xfrm>
            <a:off x="2682875" y="3008313"/>
            <a:ext cx="76200" cy="519112"/>
          </a:xfrm>
          <a:prstGeom prst="line">
            <a:avLst/>
          </a:prstGeom>
          <a:noFill/>
          <a:ln w="38100">
            <a:solidFill>
              <a:srgbClr val="CC0000"/>
            </a:solidFill>
            <a:round/>
            <a:headEnd/>
            <a:tailEnd/>
          </a:ln>
        </p:spPr>
      </p:cxnSp>
      <p:cxnSp>
        <p:nvCxnSpPr>
          <p:cNvPr id="100390" name="Straight Connector 528"/>
          <p:cNvCxnSpPr>
            <a:cxnSpLocks noChangeShapeType="1"/>
            <a:endCxn id="100454" idx="1"/>
          </p:cNvCxnSpPr>
          <p:nvPr/>
        </p:nvCxnSpPr>
        <p:spPr bwMode="auto">
          <a:xfrm>
            <a:off x="3413125" y="4049713"/>
            <a:ext cx="239713" cy="339725"/>
          </a:xfrm>
          <a:prstGeom prst="line">
            <a:avLst/>
          </a:prstGeom>
          <a:noFill/>
          <a:ln w="38100">
            <a:solidFill>
              <a:srgbClr val="CC0000"/>
            </a:solidFill>
            <a:round/>
            <a:headEnd/>
            <a:tailEnd/>
          </a:ln>
        </p:spPr>
      </p:cxnSp>
      <p:cxnSp>
        <p:nvCxnSpPr>
          <p:cNvPr id="100391" name="Straight Connector 529"/>
          <p:cNvCxnSpPr>
            <a:cxnSpLocks noChangeShapeType="1"/>
          </p:cNvCxnSpPr>
          <p:nvPr/>
        </p:nvCxnSpPr>
        <p:spPr bwMode="auto">
          <a:xfrm>
            <a:off x="2303463" y="2651125"/>
            <a:ext cx="14287" cy="941388"/>
          </a:xfrm>
          <a:prstGeom prst="line">
            <a:avLst/>
          </a:prstGeom>
          <a:noFill/>
          <a:ln w="9525">
            <a:solidFill>
              <a:schemeClr val="tx1"/>
            </a:solidFill>
            <a:round/>
            <a:headEnd/>
            <a:tailEnd/>
          </a:ln>
        </p:spPr>
      </p:cxnSp>
      <p:cxnSp>
        <p:nvCxnSpPr>
          <p:cNvPr id="100392" name="Straight Connector 530"/>
          <p:cNvCxnSpPr>
            <a:cxnSpLocks noChangeShapeType="1"/>
          </p:cNvCxnSpPr>
          <p:nvPr/>
        </p:nvCxnSpPr>
        <p:spPr bwMode="auto">
          <a:xfrm flipH="1">
            <a:off x="1693863" y="3935413"/>
            <a:ext cx="528637" cy="117475"/>
          </a:xfrm>
          <a:prstGeom prst="line">
            <a:avLst/>
          </a:prstGeom>
          <a:noFill/>
          <a:ln w="9525">
            <a:solidFill>
              <a:schemeClr val="tx1"/>
            </a:solidFill>
            <a:round/>
            <a:headEnd/>
            <a:tailEnd/>
          </a:ln>
        </p:spPr>
      </p:cxnSp>
      <p:cxnSp>
        <p:nvCxnSpPr>
          <p:cNvPr id="100393" name="Straight Connector 531"/>
          <p:cNvCxnSpPr>
            <a:cxnSpLocks noChangeShapeType="1"/>
            <a:stCxn id="100686" idx="3"/>
          </p:cNvCxnSpPr>
          <p:nvPr/>
        </p:nvCxnSpPr>
        <p:spPr bwMode="auto">
          <a:xfrm flipH="1" flipV="1">
            <a:off x="7713663" y="3903663"/>
            <a:ext cx="400050" cy="282575"/>
          </a:xfrm>
          <a:prstGeom prst="line">
            <a:avLst/>
          </a:prstGeom>
          <a:noFill/>
          <a:ln w="9525">
            <a:solidFill>
              <a:schemeClr val="tx1"/>
            </a:solidFill>
            <a:round/>
            <a:headEnd/>
            <a:tailEnd/>
          </a:ln>
        </p:spPr>
      </p:cxnSp>
      <p:cxnSp>
        <p:nvCxnSpPr>
          <p:cNvPr id="100394" name="Straight Connector 532"/>
          <p:cNvCxnSpPr>
            <a:cxnSpLocks noChangeShapeType="1"/>
            <a:stCxn id="100688" idx="4"/>
          </p:cNvCxnSpPr>
          <p:nvPr/>
        </p:nvCxnSpPr>
        <p:spPr bwMode="auto">
          <a:xfrm flipH="1" flipV="1">
            <a:off x="7624763" y="3929063"/>
            <a:ext cx="628650" cy="1214437"/>
          </a:xfrm>
          <a:prstGeom prst="line">
            <a:avLst/>
          </a:prstGeom>
          <a:noFill/>
          <a:ln w="9525">
            <a:solidFill>
              <a:schemeClr val="tx1"/>
            </a:solidFill>
            <a:round/>
            <a:headEnd/>
            <a:tailEnd/>
          </a:ln>
        </p:spPr>
      </p:cxnSp>
      <p:sp>
        <p:nvSpPr>
          <p:cNvPr id="360" name="Slide Number Placeholder 359"/>
          <p:cNvSpPr>
            <a:spLocks noGrp="1"/>
          </p:cNvSpPr>
          <p:nvPr>
            <p:ph type="sldNum" sz="quarter" idx="12"/>
          </p:nvPr>
        </p:nvSpPr>
        <p:spPr/>
        <p:txBody>
          <a:bodyPr/>
          <a:lstStyle/>
          <a:p>
            <a:fld id="{99BAB25A-E3B7-2F41-B0DC-6610089B4BA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255588" y="165100"/>
            <a:ext cx="8096250" cy="650875"/>
          </a:xfrm>
        </p:spPr>
        <p:txBody>
          <a:bodyPr/>
          <a:lstStyle/>
          <a:p>
            <a:pPr eaLnBrk="1" hangingPunct="1"/>
            <a:r>
              <a:rPr lang="en-US" sz="3600">
                <a:ea typeface="ＭＳ Ｐゴシック" pitchFamily="34" charset="-128"/>
              </a:rPr>
              <a:t>Internet structure: network of networks</a:t>
            </a:r>
            <a:endParaRPr lang="en-US">
              <a:ea typeface="ＭＳ Ｐゴシック" pitchFamily="34" charset="-128"/>
            </a:endParaRPr>
          </a:p>
        </p:txBody>
      </p:sp>
      <p:sp>
        <p:nvSpPr>
          <p:cNvPr id="102403" name="Rectangle 3"/>
          <p:cNvSpPr>
            <a:spLocks noGrp="1" noChangeArrowheads="1"/>
          </p:cNvSpPr>
          <p:nvPr>
            <p:ph type="body" sz="half" idx="4294967295"/>
          </p:nvPr>
        </p:nvSpPr>
        <p:spPr>
          <a:xfrm>
            <a:off x="420760" y="4993125"/>
            <a:ext cx="8440738" cy="4648200"/>
          </a:xfrm>
        </p:spPr>
        <p:txBody>
          <a:bodyPr/>
          <a:lstStyle/>
          <a:p>
            <a:pPr eaLnBrk="1" hangingPunct="1">
              <a:buSzPct val="75000"/>
            </a:pPr>
            <a:r>
              <a:rPr lang="en-US" sz="2400" dirty="0">
                <a:ea typeface="ＭＳ Ｐゴシック" pitchFamily="34" charset="-128"/>
              </a:rPr>
              <a:t>at center: small # of well-connected large networks</a:t>
            </a:r>
          </a:p>
          <a:p>
            <a:pPr lvl="1" eaLnBrk="1" hangingPunct="1"/>
            <a:r>
              <a:rPr lang="ja-JP" altLang="en-US" sz="2000" dirty="0">
                <a:solidFill>
                  <a:srgbClr val="CC0000"/>
                </a:solidFill>
                <a:ea typeface="ＭＳ Ｐゴシック" pitchFamily="34" charset="-128"/>
              </a:rPr>
              <a:t>“</a:t>
            </a:r>
            <a:r>
              <a:rPr lang="en-US" altLang="ja-JP" sz="2000" dirty="0">
                <a:solidFill>
                  <a:srgbClr val="CC0000"/>
                </a:solidFill>
                <a:ea typeface="ＭＳ Ｐゴシック" pitchFamily="34" charset="-128"/>
              </a:rPr>
              <a:t>tier-1</a:t>
            </a:r>
            <a:r>
              <a:rPr lang="ja-JP" altLang="en-US" sz="2000" dirty="0">
                <a:solidFill>
                  <a:srgbClr val="CC0000"/>
                </a:solidFill>
                <a:ea typeface="ＭＳ Ｐゴシック" pitchFamily="34" charset="-128"/>
              </a:rPr>
              <a:t>”</a:t>
            </a:r>
            <a:r>
              <a:rPr lang="en-US" altLang="ja-JP" sz="2000" dirty="0">
                <a:solidFill>
                  <a:srgbClr val="CC0000"/>
                </a:solidFill>
                <a:ea typeface="ＭＳ Ｐゴシック" pitchFamily="34" charset="-128"/>
              </a:rPr>
              <a:t> commercial ISPs</a:t>
            </a:r>
            <a:r>
              <a:rPr lang="en-US" altLang="ja-JP" sz="2000" dirty="0">
                <a:solidFill>
                  <a:srgbClr val="FF0000"/>
                </a:solidFill>
                <a:ea typeface="ＭＳ Ｐゴシック" pitchFamily="34" charset="-128"/>
              </a:rPr>
              <a:t> </a:t>
            </a:r>
            <a:r>
              <a:rPr lang="en-US" altLang="ja-JP" sz="2000" dirty="0">
                <a:ea typeface="ＭＳ Ｐゴシック" pitchFamily="34" charset="-128"/>
              </a:rPr>
              <a:t>(e.g., Level 3, Sprint, AT&amp;T, NTT), national &amp; international coverage</a:t>
            </a:r>
          </a:p>
          <a:p>
            <a:pPr lvl="1" eaLnBrk="1" hangingPunct="1"/>
            <a:r>
              <a:rPr lang="en-US" sz="2000" dirty="0">
                <a:solidFill>
                  <a:srgbClr val="CC0000"/>
                </a:solidFill>
                <a:ea typeface="Arial" pitchFamily="34" charset="0"/>
              </a:rPr>
              <a:t>content provider network </a:t>
            </a:r>
            <a:r>
              <a:rPr lang="en-US" sz="2000" dirty="0">
                <a:ea typeface="Arial" pitchFamily="34" charset="0"/>
              </a:rPr>
              <a:t>(</a:t>
            </a:r>
            <a:r>
              <a:rPr lang="en-US" sz="2000" dirty="0" err="1">
                <a:ea typeface="Arial" pitchFamily="34" charset="0"/>
              </a:rPr>
              <a:t>e.g</a:t>
            </a:r>
            <a:r>
              <a:rPr lang="en-US" sz="2000" dirty="0">
                <a:ea typeface="Arial" pitchFamily="34" charset="0"/>
              </a:rPr>
              <a:t>, Google): private network that connects it data centers to Internet, often bypassing tier-1, regional ISPs</a:t>
            </a:r>
          </a:p>
          <a:p>
            <a:pPr lvl="1" eaLnBrk="1" hangingPunct="1">
              <a:buFont typeface="Wingdings" pitchFamily="2" charset="2"/>
              <a:buNone/>
            </a:pPr>
            <a:endParaRPr lang="en-US" sz="2000" dirty="0">
              <a:ea typeface="Arial" pitchFamily="34" charset="0"/>
            </a:endParaRPr>
          </a:p>
        </p:txBody>
      </p:sp>
      <p:sp>
        <p:nvSpPr>
          <p:cNvPr id="102405" name="Slide Number Placeholder 3"/>
          <p:cNvSpPr>
            <a:spLocks noGrp="1"/>
          </p:cNvSpPr>
          <p:nvPr>
            <p:ph type="sldNum" sz="quarter" idx="12"/>
          </p:nvPr>
        </p:nvSpPr>
        <p:spPr>
          <a:noFill/>
        </p:spPr>
        <p:txBody>
          <a:bodyPr/>
          <a:lstStyle/>
          <a:p>
            <a:r>
              <a:rPr lang="en-US"/>
              <a:t>1-</a:t>
            </a:r>
            <a:fld id="{26C94905-D329-4D0F-99D5-D86C988DA5FC}" type="slidenum">
              <a:rPr lang="en-US"/>
              <a:pPr/>
              <a:t>43</a:t>
            </a:fld>
            <a:endParaRPr lang="en-US"/>
          </a:p>
        </p:txBody>
      </p:sp>
      <p:grpSp>
        <p:nvGrpSpPr>
          <p:cNvPr id="2" name="Group 67"/>
          <p:cNvGrpSpPr>
            <a:grpSpLocks/>
          </p:cNvGrpSpPr>
          <p:nvPr/>
        </p:nvGrpSpPr>
        <p:grpSpPr bwMode="auto">
          <a:xfrm>
            <a:off x="1054100" y="1038225"/>
            <a:ext cx="7658100" cy="3984625"/>
            <a:chOff x="1066800" y="1371600"/>
            <a:chExt cx="7194549" cy="3984625"/>
          </a:xfrm>
        </p:grpSpPr>
        <p:sp>
          <p:nvSpPr>
            <p:cNvPr id="102407" name="Oval 76"/>
            <p:cNvSpPr>
              <a:spLocks noChangeArrowheads="1"/>
            </p:cNvSpPr>
            <p:nvPr/>
          </p:nvSpPr>
          <p:spPr bwMode="auto">
            <a:xfrm>
              <a:off x="1981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8" name="Oval 76"/>
            <p:cNvSpPr>
              <a:spLocks noChangeArrowheads="1"/>
            </p:cNvSpPr>
            <p:nvPr/>
          </p:nvSpPr>
          <p:spPr bwMode="auto">
            <a:xfrm>
              <a:off x="1066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9" name="Oval 76"/>
            <p:cNvSpPr>
              <a:spLocks noChangeArrowheads="1"/>
            </p:cNvSpPr>
            <p:nvPr/>
          </p:nvSpPr>
          <p:spPr bwMode="auto">
            <a:xfrm>
              <a:off x="5638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0" name="Oval 76"/>
            <p:cNvSpPr>
              <a:spLocks noChangeArrowheads="1"/>
            </p:cNvSpPr>
            <p:nvPr/>
          </p:nvSpPr>
          <p:spPr bwMode="auto">
            <a:xfrm>
              <a:off x="47244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1" name="Oval 76"/>
            <p:cNvSpPr>
              <a:spLocks noChangeArrowheads="1"/>
            </p:cNvSpPr>
            <p:nvPr/>
          </p:nvSpPr>
          <p:spPr bwMode="auto">
            <a:xfrm>
              <a:off x="38100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2" name="Oval 76"/>
            <p:cNvSpPr>
              <a:spLocks noChangeArrowheads="1"/>
            </p:cNvSpPr>
            <p:nvPr/>
          </p:nvSpPr>
          <p:spPr bwMode="auto">
            <a:xfrm>
              <a:off x="2895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3" name="Oval 76"/>
            <p:cNvSpPr>
              <a:spLocks noChangeArrowheads="1"/>
            </p:cNvSpPr>
            <p:nvPr/>
          </p:nvSpPr>
          <p:spPr bwMode="auto">
            <a:xfrm>
              <a:off x="6553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4" name="Oval 76"/>
            <p:cNvSpPr>
              <a:spLocks noChangeArrowheads="1"/>
            </p:cNvSpPr>
            <p:nvPr/>
          </p:nvSpPr>
          <p:spPr bwMode="auto">
            <a:xfrm>
              <a:off x="7467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5" name="Oval 33"/>
            <p:cNvSpPr>
              <a:spLocks noChangeArrowheads="1"/>
            </p:cNvSpPr>
            <p:nvPr/>
          </p:nvSpPr>
          <p:spPr bwMode="auto">
            <a:xfrm>
              <a:off x="24384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102416" name="Oval 33"/>
            <p:cNvSpPr>
              <a:spLocks noChangeArrowheads="1"/>
            </p:cNvSpPr>
            <p:nvPr/>
          </p:nvSpPr>
          <p:spPr bwMode="auto">
            <a:xfrm>
              <a:off x="48006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79" name="Rectangle 78"/>
            <p:cNvSpPr/>
            <p:nvPr/>
          </p:nvSpPr>
          <p:spPr>
            <a:xfrm>
              <a:off x="2133157" y="2819400"/>
              <a:ext cx="609985"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IXP</a:t>
              </a:r>
            </a:p>
          </p:txBody>
        </p:sp>
        <p:sp>
          <p:nvSpPr>
            <p:cNvPr id="80" name="Rectangle 79"/>
            <p:cNvSpPr/>
            <p:nvPr/>
          </p:nvSpPr>
          <p:spPr>
            <a:xfrm>
              <a:off x="4801284" y="27432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IXP</a:t>
              </a:r>
            </a:p>
          </p:txBody>
        </p:sp>
        <p:sp>
          <p:nvSpPr>
            <p:cNvPr id="102419" name="Oval 34"/>
            <p:cNvSpPr>
              <a:spLocks noChangeArrowheads="1"/>
            </p:cNvSpPr>
            <p:nvPr/>
          </p:nvSpPr>
          <p:spPr bwMode="auto">
            <a:xfrm>
              <a:off x="11430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0" name="Oval 34"/>
            <p:cNvSpPr>
              <a:spLocks noChangeArrowheads="1"/>
            </p:cNvSpPr>
            <p:nvPr/>
          </p:nvSpPr>
          <p:spPr bwMode="auto">
            <a:xfrm>
              <a:off x="33528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1" name="Oval 34"/>
            <p:cNvSpPr>
              <a:spLocks noChangeArrowheads="1"/>
            </p:cNvSpPr>
            <p:nvPr/>
          </p:nvSpPr>
          <p:spPr bwMode="auto">
            <a:xfrm>
              <a:off x="5638800" y="1600200"/>
              <a:ext cx="1981200" cy="838200"/>
            </a:xfrm>
            <a:prstGeom prst="ellipse">
              <a:avLst/>
            </a:prstGeom>
            <a:solidFill>
              <a:srgbClr val="002060"/>
            </a:solidFill>
            <a:ln w="9525">
              <a:solidFill>
                <a:schemeClr val="tx1"/>
              </a:solidFill>
              <a:round/>
              <a:headEnd/>
              <a:tailEnd/>
            </a:ln>
          </p:spPr>
          <p:txBody>
            <a:bodyPr wrap="none" anchor="ctr"/>
            <a:lstStyle/>
            <a:p>
              <a:pPr algn="ctr"/>
              <a:r>
                <a:rPr lang="en-US">
                  <a:solidFill>
                    <a:schemeClr val="bg1"/>
                  </a:solidFill>
                </a:rPr>
                <a:t>Google</a:t>
              </a:r>
              <a:endParaRPr lang="en-US"/>
            </a:p>
          </p:txBody>
        </p:sp>
        <p:cxnSp>
          <p:nvCxnSpPr>
            <p:cNvPr id="84" name="Straight Connector 83"/>
            <p:cNvCxnSpPr>
              <a:endCxn id="102408" idx="0"/>
            </p:cNvCxnSpPr>
            <p:nvPr/>
          </p:nvCxnSpPr>
          <p:spPr>
            <a:xfrm rot="5400000">
              <a:off x="427081" y="3398633"/>
              <a:ext cx="2362200" cy="28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02415" idx="4"/>
            </p:cNvCxnSpPr>
            <p:nvPr/>
          </p:nvCxnSpPr>
          <p:spPr>
            <a:xfrm rot="5400000">
              <a:off x="3070887" y="4425754"/>
              <a:ext cx="504825" cy="9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2415" idx="3"/>
            </p:cNvCxnSpPr>
            <p:nvPr/>
          </p:nvCxnSpPr>
          <p:spPr>
            <a:xfrm rot="5400000">
              <a:off x="2265003" y="4277579"/>
              <a:ext cx="620712"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808066" y="3459105"/>
              <a:ext cx="2438400" cy="24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a:xfrm rot="5400000">
              <a:off x="1333803" y="3771707"/>
              <a:ext cx="1600200" cy="6099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315797" y="28194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t>IXP</a:t>
              </a:r>
            </a:p>
          </p:txBody>
        </p:sp>
        <p:cxnSp>
          <p:nvCxnSpPr>
            <p:cNvPr id="90" name="Straight Connector 89"/>
            <p:cNvCxnSpPr/>
            <p:nvPr/>
          </p:nvCxnSpPr>
          <p:spPr>
            <a:xfrm rot="16200000" flipH="1">
              <a:off x="3747986" y="42525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02416" idx="2"/>
              <a:endCxn id="102415" idx="6"/>
            </p:cNvCxnSpPr>
            <p:nvPr/>
          </p:nvCxnSpPr>
          <p:spPr>
            <a:xfrm rot="10800000">
              <a:off x="4301663" y="3824288"/>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931639" y="4288692"/>
              <a:ext cx="620713"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5633414" y="4425226"/>
              <a:ext cx="544513" cy="7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2416" idx="5"/>
            </p:cNvCxnSpPr>
            <p:nvPr/>
          </p:nvCxnSpPr>
          <p:spPr>
            <a:xfrm rot="16200000" flipH="1">
              <a:off x="6276143" y="4218669"/>
              <a:ext cx="620712" cy="390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02421" idx="4"/>
            </p:cNvCxnSpPr>
            <p:nvPr/>
          </p:nvCxnSpPr>
          <p:spPr>
            <a:xfrm rot="16200000" flipH="1">
              <a:off x="5747409" y="3320741"/>
              <a:ext cx="2297113" cy="5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2971328" y="1981200"/>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5181593" y="1981200"/>
              <a:ext cx="498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a:xfrm>
              <a:off x="2133157" y="1371600"/>
              <a:ext cx="419085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9" name="Straight Connector 98"/>
            <p:cNvCxnSpPr/>
            <p:nvPr/>
          </p:nvCxnSpPr>
          <p:spPr>
            <a:xfrm rot="16200000" flipH="1">
              <a:off x="6972290" y="2399831"/>
              <a:ext cx="533400" cy="305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a:xfrm rot="16200000" flipH="1">
              <a:off x="2095457" y="2475961"/>
              <a:ext cx="457200" cy="229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2628635" y="3238707"/>
              <a:ext cx="457200"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743142" y="2209800"/>
              <a:ext cx="2972375"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662218" y="24237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3314806" y="2856893"/>
              <a:ext cx="1143000" cy="153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5105256" y="3276738"/>
              <a:ext cx="304800" cy="15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V="1">
              <a:off x="4039175" y="3124200"/>
              <a:ext cx="762109"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419" idx="5"/>
            </p:cNvCxnSpPr>
            <p:nvPr/>
          </p:nvCxnSpPr>
          <p:spPr>
            <a:xfrm rot="16200000" flipH="1">
              <a:off x="3070757" y="1938325"/>
              <a:ext cx="1470025" cy="2143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a:xfrm rot="16200000" flipH="1">
              <a:off x="7004680" y="3891964"/>
              <a:ext cx="1458913"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052348" y="3472202"/>
              <a:ext cx="1535113" cy="1143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a:xfrm rot="10800000" flipV="1">
              <a:off x="6095826" y="3048000"/>
              <a:ext cx="1219971"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a:xfrm rot="10800000" flipV="1">
              <a:off x="5409778" y="2362200"/>
              <a:ext cx="780007"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53332" y="2217738"/>
              <a:ext cx="228632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a:xfrm>
            <a:off x="457200" y="-229170"/>
            <a:ext cx="8229600" cy="1143000"/>
          </a:xfrm>
        </p:spPr>
        <p:txBody>
          <a:bodyPr/>
          <a:lstStyle/>
          <a:p>
            <a:r>
              <a:rPr lang="ja-JP" altLang="en-US" sz="3600" dirty="0">
                <a:ea typeface="ＭＳ Ｐゴシック" charset="0"/>
                <a:cs typeface="ＭＳ Ｐゴシック" charset="0"/>
              </a:rPr>
              <a:t>“</a:t>
            </a:r>
            <a:r>
              <a:rPr lang="en-US" sz="3600" dirty="0">
                <a:ea typeface="ＭＳ Ｐゴシック" charset="0"/>
                <a:cs typeface="ＭＳ Ｐゴシック" charset="0"/>
              </a:rPr>
              <a:t>Real</a:t>
            </a:r>
            <a:r>
              <a:rPr lang="ja-JP" altLang="en-US" sz="3600" dirty="0">
                <a:ea typeface="ＭＳ Ｐゴシック" charset="0"/>
                <a:cs typeface="ＭＳ Ｐゴシック" charset="0"/>
              </a:rPr>
              <a:t>”</a:t>
            </a:r>
            <a:r>
              <a:rPr lang="en-US" sz="3600" dirty="0">
                <a:ea typeface="ＭＳ Ｐゴシック" charset="0"/>
                <a:cs typeface="ＭＳ Ｐゴシック" charset="0"/>
              </a:rPr>
              <a:t> Internet delays and routes</a:t>
            </a:r>
          </a:p>
        </p:txBody>
      </p:sp>
      <p:sp>
        <p:nvSpPr>
          <p:cNvPr id="122885" name="Text Box 4"/>
          <p:cNvSpPr txBox="1">
            <a:spLocks noChangeArrowheads="1"/>
          </p:cNvSpPr>
          <p:nvPr/>
        </p:nvSpPr>
        <p:spPr bwMode="auto">
          <a:xfrm>
            <a:off x="0" y="1513335"/>
            <a:ext cx="8229600" cy="504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err="1"/>
              <a:t>traceroute</a:t>
            </a:r>
            <a:r>
              <a:rPr lang="en-US" sz="1400" dirty="0"/>
              <a:t> </a:t>
            </a:r>
            <a:r>
              <a:rPr lang="en-US" sz="1400" dirty="0" err="1"/>
              <a:t>munnari.oz.au</a:t>
            </a:r>
            <a:endParaRPr lang="en-US" sz="1400" dirty="0"/>
          </a:p>
          <a:p>
            <a:r>
              <a:rPr lang="en-US" sz="1400" dirty="0" err="1"/>
              <a:t>traceroute</a:t>
            </a:r>
            <a:r>
              <a:rPr lang="en-US" sz="1400" dirty="0"/>
              <a:t> to </a:t>
            </a:r>
            <a:r>
              <a:rPr lang="en-US" sz="1400" dirty="0" err="1"/>
              <a:t>munnari.oz.au</a:t>
            </a:r>
            <a:r>
              <a:rPr lang="en-US" sz="1400" dirty="0"/>
              <a:t> (202.29.151.3), 30 hops max, 60 byte packets</a:t>
            </a:r>
          </a:p>
          <a:p>
            <a:r>
              <a:rPr lang="de-DE" sz="1400" dirty="0"/>
              <a:t> 1  </a:t>
            </a:r>
            <a:r>
              <a:rPr lang="de-DE" sz="1400" dirty="0" err="1"/>
              <a:t>gatwick.net.cl.cam.ac.uk</a:t>
            </a:r>
            <a:r>
              <a:rPr lang="de-DE" sz="1400" dirty="0"/>
              <a:t> (128.232.32.2)  0.416 </a:t>
            </a:r>
            <a:r>
              <a:rPr lang="de-DE" sz="1400" dirty="0" err="1"/>
              <a:t>ms</a:t>
            </a:r>
            <a:r>
              <a:rPr lang="de-DE" sz="1400" dirty="0"/>
              <a:t>  0.384 </a:t>
            </a:r>
            <a:r>
              <a:rPr lang="de-DE" sz="1400" dirty="0" err="1"/>
              <a:t>ms</a:t>
            </a:r>
            <a:r>
              <a:rPr lang="de-DE" sz="1400" dirty="0"/>
              <a:t>  0.427 </a:t>
            </a:r>
            <a:r>
              <a:rPr lang="de-DE" sz="1400" dirty="0" err="1"/>
              <a:t>ms</a:t>
            </a:r>
            <a:endParaRPr lang="de-DE" sz="1400" dirty="0"/>
          </a:p>
          <a:p>
            <a:r>
              <a:rPr lang="nl-NL" sz="1400" dirty="0"/>
              <a:t> 2  cl-</a:t>
            </a:r>
            <a:r>
              <a:rPr lang="nl-NL" sz="1400" dirty="0" err="1"/>
              <a:t>sby.route</a:t>
            </a:r>
            <a:r>
              <a:rPr lang="nl-NL" sz="1400" dirty="0"/>
              <a:t>-</a:t>
            </a:r>
            <a:r>
              <a:rPr lang="nl-NL" sz="1400" dirty="0" err="1"/>
              <a:t>nwest.net.cam.ac.uk</a:t>
            </a:r>
            <a:r>
              <a:rPr lang="nl-NL" sz="1400" dirty="0"/>
              <a:t> (193.60.89.9)  0.393 </a:t>
            </a:r>
            <a:r>
              <a:rPr lang="nl-NL" sz="1400" dirty="0" err="1"/>
              <a:t>ms</a:t>
            </a:r>
            <a:r>
              <a:rPr lang="nl-NL" sz="1400" dirty="0"/>
              <a:t>  0.440 </a:t>
            </a:r>
            <a:r>
              <a:rPr lang="nl-NL" sz="1400" dirty="0" err="1"/>
              <a:t>ms</a:t>
            </a:r>
            <a:r>
              <a:rPr lang="nl-NL" sz="1400" dirty="0"/>
              <a:t>  0.494 </a:t>
            </a:r>
            <a:r>
              <a:rPr lang="nl-NL" sz="1400" dirty="0" err="1"/>
              <a:t>ms</a:t>
            </a:r>
            <a:endParaRPr lang="nl-NL" sz="1400" dirty="0"/>
          </a:p>
          <a:p>
            <a:r>
              <a:rPr lang="en-US" sz="1400" dirty="0"/>
              <a:t> 3  route-</a:t>
            </a:r>
            <a:r>
              <a:rPr lang="en-US" sz="1400" dirty="0" err="1"/>
              <a:t>nwest.route</a:t>
            </a:r>
            <a:r>
              <a:rPr lang="en-US" sz="1400" dirty="0"/>
              <a:t>-</a:t>
            </a:r>
            <a:r>
              <a:rPr lang="en-US" sz="1400" dirty="0" err="1"/>
              <a:t>mill.net.cam.ac.uk</a:t>
            </a:r>
            <a:r>
              <a:rPr lang="en-US" sz="1400" dirty="0"/>
              <a:t> (192.84.5.137)  0.407 </a:t>
            </a:r>
            <a:r>
              <a:rPr lang="en-US" sz="1400" dirty="0" err="1"/>
              <a:t>ms</a:t>
            </a:r>
            <a:r>
              <a:rPr lang="en-US" sz="1400" dirty="0"/>
              <a:t>  0.448 </a:t>
            </a:r>
            <a:r>
              <a:rPr lang="en-US" sz="1400" dirty="0" err="1"/>
              <a:t>ms</a:t>
            </a:r>
            <a:r>
              <a:rPr lang="en-US" sz="1400" dirty="0"/>
              <a:t>  0.501 </a:t>
            </a:r>
            <a:r>
              <a:rPr lang="en-US" sz="1400" dirty="0" err="1"/>
              <a:t>ms</a:t>
            </a:r>
            <a:endParaRPr lang="en-US" sz="1400" dirty="0"/>
          </a:p>
          <a:p>
            <a:r>
              <a:rPr lang="fr-FR" sz="1400" dirty="0"/>
              <a:t> 4  route-</a:t>
            </a:r>
            <a:r>
              <a:rPr lang="fr-FR" sz="1400" dirty="0" err="1"/>
              <a:t>mill.route</a:t>
            </a:r>
            <a:r>
              <a:rPr lang="fr-FR" sz="1400" dirty="0"/>
              <a:t>-</a:t>
            </a:r>
            <a:r>
              <a:rPr lang="fr-FR" sz="1400" dirty="0" err="1"/>
              <a:t>enet.net.cam.ac.uk</a:t>
            </a:r>
            <a:r>
              <a:rPr lang="fr-FR" sz="1400" dirty="0"/>
              <a:t> (192.84.5.94)  1.006 ms  1.091 ms  1.163 ms</a:t>
            </a:r>
          </a:p>
          <a:p>
            <a:r>
              <a:rPr lang="ro-RO" sz="1400" dirty="0"/>
              <a:t> 5  xe-11-3-0.camb-rbr1.eastern.ja.net (146.97.130.1)  0.300 ms  0.313 ms  0.350 ms</a:t>
            </a:r>
          </a:p>
          <a:p>
            <a:r>
              <a:rPr lang="pl-PL" sz="1400" dirty="0"/>
              <a:t> 6  ae24.lowdss-sbr1.ja.net (146.97.37.185)  2.679 ms  2.664 ms  2.712 ms</a:t>
            </a:r>
          </a:p>
          <a:p>
            <a:r>
              <a:rPr lang="hr-HR" sz="1400" dirty="0"/>
              <a:t> 7  ae28.londhx-sbr1.ja.net (146.97.33.17)  5.955 ms  5.953 ms  5.901 ms</a:t>
            </a:r>
          </a:p>
          <a:p>
            <a:r>
              <a:rPr lang="fi-FI" sz="1400" dirty="0"/>
              <a:t> 8  janet.mx1.lon.uk.geant.net (62.40.124.197)  6.059 ms  6.066 ms  6.052 ms</a:t>
            </a:r>
          </a:p>
          <a:p>
            <a:r>
              <a:rPr lang="fi-FI" sz="1400" dirty="0"/>
              <a:t> 9  ae0.mx1.par.fr.geant.net (62.40.98.77)  11.742 ms  11.779 ms  11.724 ms</a:t>
            </a:r>
          </a:p>
          <a:p>
            <a:r>
              <a:rPr lang="fi-FI" sz="1400" dirty="0"/>
              <a:t>10  ae1.mx1.mad.es.geant.net (62.40.98.64)  27.751 ms  27.734 ms  27.704 ms</a:t>
            </a:r>
          </a:p>
          <a:p>
            <a:r>
              <a:rPr lang="de-DE" sz="1400" dirty="0"/>
              <a:t>11  mb-so-02-v4.bb.tein3.net (202.179.249.117)  138.296 </a:t>
            </a:r>
            <a:r>
              <a:rPr lang="de-DE" sz="1400" dirty="0" err="1"/>
              <a:t>ms</a:t>
            </a:r>
            <a:r>
              <a:rPr lang="de-DE" sz="1400" dirty="0"/>
              <a:t>  138.314 </a:t>
            </a:r>
            <a:r>
              <a:rPr lang="de-DE" sz="1400" dirty="0" err="1"/>
              <a:t>ms</a:t>
            </a:r>
            <a:r>
              <a:rPr lang="de-DE" sz="1400" dirty="0"/>
              <a:t>  138.282 </a:t>
            </a:r>
            <a:r>
              <a:rPr lang="de-DE" sz="1400" dirty="0" err="1"/>
              <a:t>ms</a:t>
            </a:r>
            <a:endParaRPr lang="de-DE" sz="1400" dirty="0"/>
          </a:p>
          <a:p>
            <a:r>
              <a:rPr lang="de-DE" sz="1400" dirty="0"/>
              <a:t>12  sg-so-04-v4.bb.tein3.net (202.179.249.53)  196.303 </a:t>
            </a:r>
            <a:r>
              <a:rPr lang="de-DE" sz="1400" dirty="0" err="1"/>
              <a:t>ms</a:t>
            </a:r>
            <a:r>
              <a:rPr lang="de-DE" sz="1400" dirty="0"/>
              <a:t>  196.293 </a:t>
            </a:r>
            <a:r>
              <a:rPr lang="de-DE" sz="1400" dirty="0" err="1"/>
              <a:t>ms</a:t>
            </a:r>
            <a:r>
              <a:rPr lang="de-DE" sz="1400" dirty="0"/>
              <a:t>  196.264 </a:t>
            </a:r>
            <a:r>
              <a:rPr lang="de-DE" sz="1400" dirty="0" err="1"/>
              <a:t>ms</a:t>
            </a:r>
            <a:endParaRPr lang="de-DE" sz="1400" dirty="0"/>
          </a:p>
          <a:p>
            <a:r>
              <a:rPr lang="en-US" sz="1400" dirty="0"/>
              <a:t>13  th-pr-v4.bb.tein3.net (202.179.249.66)  225.153 </a:t>
            </a:r>
            <a:r>
              <a:rPr lang="en-US" sz="1400" dirty="0" err="1"/>
              <a:t>ms</a:t>
            </a:r>
            <a:r>
              <a:rPr lang="en-US" sz="1400" dirty="0"/>
              <a:t>  225.178 </a:t>
            </a:r>
            <a:r>
              <a:rPr lang="en-US" sz="1400" dirty="0" err="1"/>
              <a:t>ms</a:t>
            </a:r>
            <a:r>
              <a:rPr lang="en-US" sz="1400" dirty="0"/>
              <a:t>  225.196 </a:t>
            </a:r>
            <a:r>
              <a:rPr lang="en-US" sz="1400" dirty="0" err="1"/>
              <a:t>ms</a:t>
            </a:r>
            <a:endParaRPr lang="en-US" sz="1400" dirty="0"/>
          </a:p>
          <a:p>
            <a:r>
              <a:rPr lang="en-US" sz="1400" dirty="0"/>
              <a:t>14  pyt-thairen-to-02-bdr-pyt.uni.net.th (202.29.12.10)  225.163 </a:t>
            </a:r>
            <a:r>
              <a:rPr lang="en-US" sz="1400" dirty="0" err="1"/>
              <a:t>ms</a:t>
            </a:r>
            <a:r>
              <a:rPr lang="en-US" sz="1400" dirty="0"/>
              <a:t>  223.343 </a:t>
            </a:r>
            <a:r>
              <a:rPr lang="en-US" sz="1400" dirty="0" err="1"/>
              <a:t>ms</a:t>
            </a:r>
            <a:r>
              <a:rPr lang="en-US" sz="1400" dirty="0"/>
              <a:t>  223.363 </a:t>
            </a:r>
            <a:r>
              <a:rPr lang="en-US" sz="1400" dirty="0" err="1"/>
              <a:t>ms</a:t>
            </a:r>
            <a:endParaRPr lang="en-US" sz="1400" dirty="0"/>
          </a:p>
          <a:p>
            <a:r>
              <a:rPr lang="en-US" sz="1400" dirty="0"/>
              <a:t>15  202.28.227.126 (202.28.227.126)  241.038 </a:t>
            </a:r>
            <a:r>
              <a:rPr lang="en-US" sz="1400" dirty="0" err="1"/>
              <a:t>ms</a:t>
            </a:r>
            <a:r>
              <a:rPr lang="en-US" sz="1400" dirty="0"/>
              <a:t>  240.941 </a:t>
            </a:r>
            <a:r>
              <a:rPr lang="en-US" sz="1400" dirty="0" err="1"/>
              <a:t>ms</a:t>
            </a:r>
            <a:r>
              <a:rPr lang="en-US" sz="1400" dirty="0"/>
              <a:t>  240.834 </a:t>
            </a:r>
            <a:r>
              <a:rPr lang="en-US" sz="1400" dirty="0" err="1"/>
              <a:t>ms</a:t>
            </a:r>
            <a:endParaRPr lang="en-US" sz="1400" dirty="0"/>
          </a:p>
          <a:p>
            <a:r>
              <a:rPr lang="en-US" sz="1400" dirty="0"/>
              <a:t>16  202.28.221.46 (202.28.221.46)  287.252 </a:t>
            </a:r>
            <a:r>
              <a:rPr lang="en-US" sz="1400" dirty="0" err="1"/>
              <a:t>ms</a:t>
            </a:r>
            <a:r>
              <a:rPr lang="en-US" sz="1400" dirty="0"/>
              <a:t>  287.306 </a:t>
            </a:r>
            <a:r>
              <a:rPr lang="en-US" sz="1400" dirty="0" err="1"/>
              <a:t>ms</a:t>
            </a:r>
            <a:r>
              <a:rPr lang="en-US" sz="1400" dirty="0"/>
              <a:t>  287.282 </a:t>
            </a:r>
            <a:r>
              <a:rPr lang="en-US" sz="1400" dirty="0" err="1"/>
              <a:t>ms</a:t>
            </a:r>
            <a:endParaRPr lang="en-US" sz="1400" dirty="0"/>
          </a:p>
          <a:p>
            <a:r>
              <a:rPr lang="en-US" sz="1400" dirty="0"/>
              <a:t>17  * * *</a:t>
            </a:r>
          </a:p>
          <a:p>
            <a:r>
              <a:rPr lang="en-US" sz="1400" dirty="0"/>
              <a:t>18  * * *</a:t>
            </a:r>
          </a:p>
          <a:p>
            <a:r>
              <a:rPr lang="en-US" sz="1400" dirty="0"/>
              <a:t>19  * * *</a:t>
            </a:r>
          </a:p>
          <a:p>
            <a:r>
              <a:rPr lang="en-US" sz="1400" dirty="0"/>
              <a:t>20  </a:t>
            </a:r>
            <a:r>
              <a:rPr lang="en-US" sz="1400" dirty="0" err="1"/>
              <a:t>coe-gw.psu.ac.th</a:t>
            </a:r>
            <a:r>
              <a:rPr lang="en-US" sz="1400" dirty="0"/>
              <a:t> (202.29.149.70)  241.681 </a:t>
            </a:r>
            <a:r>
              <a:rPr lang="en-US" sz="1400" dirty="0" err="1"/>
              <a:t>ms</a:t>
            </a:r>
            <a:r>
              <a:rPr lang="en-US" sz="1400" dirty="0"/>
              <a:t>  241.715 </a:t>
            </a:r>
            <a:r>
              <a:rPr lang="en-US" sz="1400" dirty="0" err="1"/>
              <a:t>ms</a:t>
            </a:r>
            <a:r>
              <a:rPr lang="en-US" sz="1400" dirty="0"/>
              <a:t>  241.680 </a:t>
            </a:r>
            <a:r>
              <a:rPr lang="en-US" sz="1400" dirty="0" err="1"/>
              <a:t>ms</a:t>
            </a:r>
            <a:endParaRPr lang="en-US" sz="1400" dirty="0"/>
          </a:p>
          <a:p>
            <a:r>
              <a:rPr lang="is-IS" sz="1400" dirty="0"/>
              <a:t>21  munnari.OZ.AU (202.29.151.3)  241.610 ms  241.636 ms  241.537 ms</a:t>
            </a:r>
          </a:p>
        </p:txBody>
      </p:sp>
      <p:sp>
        <p:nvSpPr>
          <p:cNvPr id="122886" name="Text Box 5"/>
          <p:cNvSpPr txBox="1">
            <a:spLocks noChangeArrowheads="1"/>
          </p:cNvSpPr>
          <p:nvPr/>
        </p:nvSpPr>
        <p:spPr bwMode="auto">
          <a:xfrm>
            <a:off x="54769" y="569774"/>
            <a:ext cx="890894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dirty="0" err="1">
                <a:solidFill>
                  <a:srgbClr val="FF0000"/>
                </a:solidFill>
                <a:latin typeface="Calibri"/>
              </a:rPr>
              <a:t>traceroute</a:t>
            </a:r>
            <a:r>
              <a:rPr lang="en-US" dirty="0">
                <a:solidFill>
                  <a:srgbClr val="FF0000"/>
                </a:solidFill>
                <a:latin typeface="Calibri"/>
              </a:rPr>
              <a:t>:</a:t>
            </a:r>
            <a:r>
              <a:rPr lang="en-US" dirty="0">
                <a:latin typeface="Calibri"/>
              </a:rPr>
              <a:t> </a:t>
            </a:r>
            <a:r>
              <a:rPr lang="en-US" dirty="0" err="1">
                <a:latin typeface="Calibri"/>
              </a:rPr>
              <a:t>rio.cl.cam.ac.uk</a:t>
            </a:r>
            <a:r>
              <a:rPr lang="en-US" dirty="0">
                <a:latin typeface="Calibri"/>
              </a:rPr>
              <a:t> to </a:t>
            </a:r>
            <a:r>
              <a:rPr lang="en-US" dirty="0" err="1">
                <a:latin typeface="Calibri"/>
              </a:rPr>
              <a:t>munnari.oz.au</a:t>
            </a:r>
            <a:endParaRPr lang="en-US" dirty="0">
              <a:latin typeface="Calibri"/>
            </a:endParaRPr>
          </a:p>
          <a:p>
            <a:pPr algn="ctr"/>
            <a:r>
              <a:rPr lang="en-US" sz="1600" dirty="0">
                <a:latin typeface="Calibri"/>
              </a:rPr>
              <a:t>(</a:t>
            </a:r>
            <a:r>
              <a:rPr lang="en-US" sz="1600" dirty="0" err="1">
                <a:latin typeface="Calibri"/>
              </a:rPr>
              <a:t>tracepath</a:t>
            </a:r>
            <a:r>
              <a:rPr lang="en-US" sz="1600" dirty="0">
                <a:latin typeface="Calibri"/>
              </a:rPr>
              <a:t> on </a:t>
            </a:r>
            <a:r>
              <a:rPr lang="en-US" sz="1600" dirty="0" err="1">
                <a:latin typeface="Calibri"/>
              </a:rPr>
              <a:t>pwf</a:t>
            </a:r>
            <a:r>
              <a:rPr lang="en-US" sz="1600" dirty="0">
                <a:latin typeface="Calibri"/>
              </a:rPr>
              <a:t> is similar)</a:t>
            </a:r>
          </a:p>
        </p:txBody>
      </p:sp>
      <p:sp>
        <p:nvSpPr>
          <p:cNvPr id="122887" name="Line 6"/>
          <p:cNvSpPr>
            <a:spLocks noChangeShapeType="1"/>
          </p:cNvSpPr>
          <p:nvPr/>
        </p:nvSpPr>
        <p:spPr bwMode="auto">
          <a:xfrm flipV="1">
            <a:off x="725488" y="5762452"/>
            <a:ext cx="2250547" cy="0"/>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latin typeface="Calibri"/>
            </a:endParaRPr>
          </a:p>
        </p:txBody>
      </p:sp>
      <p:sp>
        <p:nvSpPr>
          <p:cNvPr id="122888" name="Text Box 7"/>
          <p:cNvSpPr txBox="1">
            <a:spLocks noChangeArrowheads="1"/>
          </p:cNvSpPr>
          <p:nvPr/>
        </p:nvSpPr>
        <p:spPr bwMode="auto">
          <a:xfrm>
            <a:off x="5008656" y="1192660"/>
            <a:ext cx="4565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FF0000"/>
                </a:solidFill>
                <a:latin typeface="Calibri"/>
              </a:rPr>
              <a:t>Three delay measurements from </a:t>
            </a:r>
          </a:p>
          <a:p>
            <a:r>
              <a:rPr lang="en-US" sz="1800" dirty="0" err="1">
                <a:solidFill>
                  <a:srgbClr val="FF0000"/>
                </a:solidFill>
                <a:latin typeface="Calibri"/>
              </a:rPr>
              <a:t>rio.cl.cam.ac.uk</a:t>
            </a:r>
            <a:r>
              <a:rPr lang="en-US" sz="1800" dirty="0">
                <a:solidFill>
                  <a:srgbClr val="FF0000"/>
                </a:solidFill>
                <a:latin typeface="Calibri"/>
              </a:rPr>
              <a:t> to </a:t>
            </a:r>
            <a:r>
              <a:rPr lang="en-US" sz="1800" dirty="0" err="1">
                <a:solidFill>
                  <a:srgbClr val="FF0000"/>
                </a:solidFill>
                <a:latin typeface="Calibri"/>
              </a:rPr>
              <a:t>gatwick.net.cl.cam.ac.uk</a:t>
            </a:r>
            <a:endParaRPr lang="en-US" sz="1800" dirty="0">
              <a:solidFill>
                <a:srgbClr val="FF0000"/>
              </a:solidFill>
              <a:latin typeface="Calibri"/>
            </a:endParaRPr>
          </a:p>
        </p:txBody>
      </p:sp>
      <p:sp>
        <p:nvSpPr>
          <p:cNvPr id="122889" name="Line 8"/>
          <p:cNvSpPr>
            <a:spLocks noChangeShapeType="1"/>
          </p:cNvSpPr>
          <p:nvPr/>
        </p:nvSpPr>
        <p:spPr bwMode="auto">
          <a:xfrm flipV="1">
            <a:off x="3156873" y="1306960"/>
            <a:ext cx="671512" cy="412750"/>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latin typeface="Calibri"/>
            </a:endParaRPr>
          </a:p>
        </p:txBody>
      </p:sp>
      <p:sp>
        <p:nvSpPr>
          <p:cNvPr id="122890" name="Line 9"/>
          <p:cNvSpPr>
            <a:spLocks noChangeShapeType="1"/>
          </p:cNvSpPr>
          <p:nvPr/>
        </p:nvSpPr>
        <p:spPr bwMode="auto">
          <a:xfrm flipV="1">
            <a:off x="3696623" y="1295848"/>
            <a:ext cx="139700" cy="404812"/>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latin typeface="Calibri"/>
            </a:endParaRPr>
          </a:p>
        </p:txBody>
      </p:sp>
      <p:sp>
        <p:nvSpPr>
          <p:cNvPr id="122891" name="Line 10"/>
          <p:cNvSpPr>
            <a:spLocks noChangeShapeType="1"/>
          </p:cNvSpPr>
          <p:nvPr/>
        </p:nvSpPr>
        <p:spPr bwMode="auto">
          <a:xfrm flipH="1" flipV="1">
            <a:off x="3831560" y="1305373"/>
            <a:ext cx="366713" cy="390525"/>
          </a:xfrm>
          <a:prstGeom prst="line">
            <a:avLst/>
          </a:prstGeom>
          <a:noFill/>
          <a:ln w="1905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latin typeface="Calibri"/>
            </a:endParaRPr>
          </a:p>
        </p:txBody>
      </p:sp>
      <p:sp>
        <p:nvSpPr>
          <p:cNvPr id="122892" name="Line 11"/>
          <p:cNvSpPr>
            <a:spLocks noChangeShapeType="1"/>
          </p:cNvSpPr>
          <p:nvPr/>
        </p:nvSpPr>
        <p:spPr bwMode="auto">
          <a:xfrm>
            <a:off x="3823623" y="1314897"/>
            <a:ext cx="1266581" cy="198437"/>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libri"/>
            </a:endParaRPr>
          </a:p>
        </p:txBody>
      </p:sp>
      <p:sp>
        <p:nvSpPr>
          <p:cNvPr id="122893" name="Text Box 12"/>
          <p:cNvSpPr txBox="1">
            <a:spLocks noChangeArrowheads="1"/>
          </p:cNvSpPr>
          <p:nvPr/>
        </p:nvSpPr>
        <p:spPr bwMode="auto">
          <a:xfrm>
            <a:off x="2857500" y="5517155"/>
            <a:ext cx="6286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solidFill>
                  <a:srgbClr val="FF0000"/>
                </a:solidFill>
                <a:latin typeface="Calibri"/>
              </a:rPr>
              <a:t>* means no response (probe lost, router not replying)</a:t>
            </a:r>
          </a:p>
        </p:txBody>
      </p:sp>
      <p:sp>
        <p:nvSpPr>
          <p:cNvPr id="122895" name="Text Box 15"/>
          <p:cNvSpPr txBox="1">
            <a:spLocks noChangeArrowheads="1"/>
          </p:cNvSpPr>
          <p:nvPr/>
        </p:nvSpPr>
        <p:spPr bwMode="auto">
          <a:xfrm>
            <a:off x="7220743" y="2031684"/>
            <a:ext cx="17910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dirty="0">
                <a:solidFill>
                  <a:srgbClr val="FF0000"/>
                </a:solidFill>
                <a:latin typeface="Calibri"/>
              </a:rPr>
              <a:t>trans-continent</a:t>
            </a:r>
          </a:p>
          <a:p>
            <a:r>
              <a:rPr lang="en-US" sz="2000" dirty="0">
                <a:solidFill>
                  <a:srgbClr val="FF0000"/>
                </a:solidFill>
                <a:latin typeface="Calibri"/>
              </a:rPr>
              <a:t>link</a:t>
            </a:r>
            <a:endParaRPr lang="en-US" sz="2000" dirty="0"/>
          </a:p>
        </p:txBody>
      </p:sp>
      <p:cxnSp>
        <p:nvCxnSpPr>
          <p:cNvPr id="4" name="Straight Arrow Connector 3"/>
          <p:cNvCxnSpPr/>
          <p:nvPr/>
        </p:nvCxnSpPr>
        <p:spPr>
          <a:xfrm flipH="1">
            <a:off x="6265674" y="2519105"/>
            <a:ext cx="1963926" cy="15639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 y="4135530"/>
            <a:ext cx="5839959"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5" name="Slide Number Placeholder 5"/>
          <p:cNvSpPr>
            <a:spLocks noGrp="1"/>
          </p:cNvSpPr>
          <p:nvPr>
            <p:ph type="sldNum" sz="quarter" idx="4294967295"/>
          </p:nvPr>
        </p:nvSpPr>
        <p:spPr>
          <a:xfrm>
            <a:off x="6553200" y="6366846"/>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99BAB25A-E3B7-2F41-B0DC-6610089B4BA3}" type="slidenum">
              <a:rPr lang="en-US" smtClean="0"/>
              <a:pPr/>
              <a:t>44</a:t>
            </a:fld>
            <a:endParaRPr lang="en-US" dirty="0"/>
          </a:p>
        </p:txBody>
      </p:sp>
    </p:spTree>
    <p:extLst>
      <p:ext uri="{BB962C8B-B14F-4D97-AF65-F5344CB8AC3E}">
        <p14:creationId xmlns:p14="http://schemas.microsoft.com/office/powerpoint/2010/main" xmlns="" val="869251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92"/>
          <p:cNvSpPr>
            <a:spLocks noGrp="1" noChangeArrowheads="1"/>
          </p:cNvSpPr>
          <p:nvPr>
            <p:ph type="title" idx="4294967295"/>
          </p:nvPr>
        </p:nvSpPr>
        <p:spPr>
          <a:xfrm>
            <a:off x="457200" y="152400"/>
            <a:ext cx="8229600" cy="972344"/>
          </a:xfrm>
        </p:spPr>
        <p:txBody>
          <a:bodyPr anchor="b"/>
          <a:lstStyle/>
          <a:p>
            <a:pPr eaLnBrk="1" hangingPunct="1">
              <a:defRPr/>
            </a:pPr>
            <a:r>
              <a:rPr lang="en-US" dirty="0">
                <a:solidFill>
                  <a:schemeClr val="tx2"/>
                </a:solidFill>
                <a:latin typeface="Arial" pitchFamily="34" charset="0"/>
                <a:cs typeface="Arial" pitchFamily="34" charset="0"/>
              </a:rPr>
              <a:t>Components in Communication</a:t>
            </a:r>
          </a:p>
        </p:txBody>
      </p:sp>
      <p:grpSp>
        <p:nvGrpSpPr>
          <p:cNvPr id="4" name="Group 3"/>
          <p:cNvGrpSpPr>
            <a:grpSpLocks/>
          </p:cNvGrpSpPr>
          <p:nvPr/>
        </p:nvGrpSpPr>
        <p:grpSpPr bwMode="auto">
          <a:xfrm>
            <a:off x="990600" y="3200400"/>
            <a:ext cx="2133600" cy="2114550"/>
            <a:chOff x="5184" y="1008"/>
            <a:chExt cx="462" cy="564"/>
          </a:xfrm>
        </p:grpSpPr>
        <p:pic>
          <p:nvPicPr>
            <p:cNvPr id="5" name="Picture 4"/>
            <p:cNvPicPr>
              <a:picLocks noChangeArrowheads="1"/>
            </p:cNvPicPr>
            <p:nvPr/>
          </p:nvPicPr>
          <p:blipFill>
            <a:blip r:embed="rId2" cstate="print"/>
            <a:srcRect/>
            <a:stretch>
              <a:fillRect/>
            </a:stretch>
          </p:blipFill>
          <p:spPr bwMode="auto">
            <a:xfrm>
              <a:off x="5355" y="1156"/>
              <a:ext cx="291" cy="316"/>
            </a:xfrm>
            <a:prstGeom prst="rect">
              <a:avLst/>
            </a:prstGeom>
            <a:noFill/>
            <a:ln w="9525">
              <a:noFill/>
              <a:miter lim="800000"/>
              <a:headEnd/>
              <a:tailEnd/>
            </a:ln>
          </p:spPr>
        </p:pic>
        <p:grpSp>
          <p:nvGrpSpPr>
            <p:cNvPr id="6" name="Group 5"/>
            <p:cNvGrpSpPr>
              <a:grpSpLocks/>
            </p:cNvGrpSpPr>
            <p:nvPr/>
          </p:nvGrpSpPr>
          <p:grpSpPr bwMode="auto">
            <a:xfrm>
              <a:off x="5184" y="1008"/>
              <a:ext cx="270" cy="564"/>
              <a:chOff x="5184" y="1008"/>
              <a:chExt cx="270" cy="564"/>
            </a:xfrm>
          </p:grpSpPr>
          <p:grpSp>
            <p:nvGrpSpPr>
              <p:cNvPr id="7" name="Group 6"/>
              <p:cNvGrpSpPr>
                <a:grpSpLocks/>
              </p:cNvGrpSpPr>
              <p:nvPr/>
            </p:nvGrpSpPr>
            <p:grpSpPr bwMode="auto">
              <a:xfrm>
                <a:off x="5281" y="1127"/>
                <a:ext cx="37" cy="91"/>
                <a:chOff x="5281" y="1127"/>
                <a:chExt cx="37" cy="91"/>
              </a:xfrm>
            </p:grpSpPr>
            <p:sp>
              <p:nvSpPr>
                <p:cNvPr id="93" name="Freeform 7"/>
                <p:cNvSpPr>
                  <a:spLocks/>
                </p:cNvSpPr>
                <p:nvPr/>
              </p:nvSpPr>
              <p:spPr bwMode="auto">
                <a:xfrm>
                  <a:off x="5281" y="1127"/>
                  <a:ext cx="37" cy="91"/>
                </a:xfrm>
                <a:custGeom>
                  <a:avLst/>
                  <a:gdLst>
                    <a:gd name="T0" fmla="*/ 0 w 37"/>
                    <a:gd name="T1" fmla="*/ 31 h 91"/>
                    <a:gd name="T2" fmla="*/ 6 w 37"/>
                    <a:gd name="T3" fmla="*/ 19 h 91"/>
                    <a:gd name="T4" fmla="*/ 13 w 37"/>
                    <a:gd name="T5" fmla="*/ 14 h 91"/>
                    <a:gd name="T6" fmla="*/ 15 w 37"/>
                    <a:gd name="T7" fmla="*/ 5 h 91"/>
                    <a:gd name="T8" fmla="*/ 18 w 37"/>
                    <a:gd name="T9" fmla="*/ 1 h 91"/>
                    <a:gd name="T10" fmla="*/ 25 w 37"/>
                    <a:gd name="T11" fmla="*/ 0 h 91"/>
                    <a:gd name="T12" fmla="*/ 36 w 37"/>
                    <a:gd name="T13" fmla="*/ 7 h 91"/>
                    <a:gd name="T14" fmla="*/ 33 w 37"/>
                    <a:gd name="T15" fmla="*/ 23 h 91"/>
                    <a:gd name="T16" fmla="*/ 29 w 37"/>
                    <a:gd name="T17" fmla="*/ 33 h 91"/>
                    <a:gd name="T18" fmla="*/ 23 w 37"/>
                    <a:gd name="T19" fmla="*/ 60 h 91"/>
                    <a:gd name="T20" fmla="*/ 11 w 37"/>
                    <a:gd name="T21" fmla="*/ 90 h 91"/>
                    <a:gd name="T22" fmla="*/ 0 w 37"/>
                    <a:gd name="T23" fmla="*/ 31 h 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91"/>
                    <a:gd name="T38" fmla="*/ 37 w 37"/>
                    <a:gd name="T39" fmla="*/ 91 h 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91">
                      <a:moveTo>
                        <a:pt x="0" y="31"/>
                      </a:moveTo>
                      <a:lnTo>
                        <a:pt x="6" y="19"/>
                      </a:lnTo>
                      <a:lnTo>
                        <a:pt x="13" y="14"/>
                      </a:lnTo>
                      <a:lnTo>
                        <a:pt x="15" y="5"/>
                      </a:lnTo>
                      <a:lnTo>
                        <a:pt x="18" y="1"/>
                      </a:lnTo>
                      <a:lnTo>
                        <a:pt x="25" y="0"/>
                      </a:lnTo>
                      <a:lnTo>
                        <a:pt x="36" y="7"/>
                      </a:lnTo>
                      <a:lnTo>
                        <a:pt x="33" y="23"/>
                      </a:lnTo>
                      <a:lnTo>
                        <a:pt x="29" y="33"/>
                      </a:lnTo>
                      <a:lnTo>
                        <a:pt x="23" y="60"/>
                      </a:lnTo>
                      <a:lnTo>
                        <a:pt x="11" y="90"/>
                      </a:lnTo>
                      <a:lnTo>
                        <a:pt x="0" y="3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94" name="Freeform 8"/>
                <p:cNvSpPr>
                  <a:spLocks/>
                </p:cNvSpPr>
                <p:nvPr/>
              </p:nvSpPr>
              <p:spPr bwMode="auto">
                <a:xfrm>
                  <a:off x="5287" y="1134"/>
                  <a:ext cx="29" cy="66"/>
                </a:xfrm>
                <a:custGeom>
                  <a:avLst/>
                  <a:gdLst>
                    <a:gd name="T0" fmla="*/ 11 w 29"/>
                    <a:gd name="T1" fmla="*/ 0 h 66"/>
                    <a:gd name="T2" fmla="*/ 14 w 29"/>
                    <a:gd name="T3" fmla="*/ 4 h 66"/>
                    <a:gd name="T4" fmla="*/ 21 w 29"/>
                    <a:gd name="T5" fmla="*/ 8 h 66"/>
                    <a:gd name="T6" fmla="*/ 28 w 29"/>
                    <a:gd name="T7" fmla="*/ 8 h 66"/>
                    <a:gd name="T8" fmla="*/ 24 w 29"/>
                    <a:gd name="T9" fmla="*/ 22 h 66"/>
                    <a:gd name="T10" fmla="*/ 18 w 29"/>
                    <a:gd name="T11" fmla="*/ 21 h 66"/>
                    <a:gd name="T12" fmla="*/ 15 w 29"/>
                    <a:gd name="T13" fmla="*/ 19 h 66"/>
                    <a:gd name="T14" fmla="*/ 17 w 29"/>
                    <a:gd name="T15" fmla="*/ 23 h 66"/>
                    <a:gd name="T16" fmla="*/ 23 w 29"/>
                    <a:gd name="T17" fmla="*/ 24 h 66"/>
                    <a:gd name="T18" fmla="*/ 18 w 29"/>
                    <a:gd name="T19" fmla="*/ 40 h 66"/>
                    <a:gd name="T20" fmla="*/ 16 w 29"/>
                    <a:gd name="T21" fmla="*/ 52 h 66"/>
                    <a:gd name="T22" fmla="*/ 14 w 29"/>
                    <a:gd name="T23" fmla="*/ 45 h 66"/>
                    <a:gd name="T24" fmla="*/ 13 w 29"/>
                    <a:gd name="T25" fmla="*/ 32 h 66"/>
                    <a:gd name="T26" fmla="*/ 13 w 29"/>
                    <a:gd name="T27" fmla="*/ 26 h 66"/>
                    <a:gd name="T28" fmla="*/ 11 w 29"/>
                    <a:gd name="T29" fmla="*/ 28 h 66"/>
                    <a:gd name="T30" fmla="*/ 11 w 29"/>
                    <a:gd name="T31" fmla="*/ 37 h 66"/>
                    <a:gd name="T32" fmla="*/ 13 w 29"/>
                    <a:gd name="T33" fmla="*/ 48 h 66"/>
                    <a:gd name="T34" fmla="*/ 14 w 29"/>
                    <a:gd name="T35" fmla="*/ 56 h 66"/>
                    <a:gd name="T36" fmla="*/ 11 w 29"/>
                    <a:gd name="T37" fmla="*/ 65 h 66"/>
                    <a:gd name="T38" fmla="*/ 7 w 29"/>
                    <a:gd name="T39" fmla="*/ 41 h 66"/>
                    <a:gd name="T40" fmla="*/ 4 w 29"/>
                    <a:gd name="T41" fmla="*/ 34 h 66"/>
                    <a:gd name="T42" fmla="*/ 1 w 29"/>
                    <a:gd name="T43" fmla="*/ 22 h 66"/>
                    <a:gd name="T44" fmla="*/ 0 w 29"/>
                    <a:gd name="T45" fmla="*/ 19 h 66"/>
                    <a:gd name="T46" fmla="*/ 2 w 29"/>
                    <a:gd name="T47" fmla="*/ 15 h 66"/>
                    <a:gd name="T48" fmla="*/ 8 w 29"/>
                    <a:gd name="T49" fmla="*/ 11 h 66"/>
                    <a:gd name="T50" fmla="*/ 10 w 29"/>
                    <a:gd name="T51" fmla="*/ 14 h 66"/>
                    <a:gd name="T52" fmla="*/ 9 w 29"/>
                    <a:gd name="T53" fmla="*/ 8 h 66"/>
                    <a:gd name="T54" fmla="*/ 11 w 29"/>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
                    <a:gd name="T85" fmla="*/ 0 h 66"/>
                    <a:gd name="T86" fmla="*/ 29 w 29"/>
                    <a:gd name="T87" fmla="*/ 66 h 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 h="66">
                      <a:moveTo>
                        <a:pt x="11" y="0"/>
                      </a:moveTo>
                      <a:lnTo>
                        <a:pt x="14" y="4"/>
                      </a:lnTo>
                      <a:lnTo>
                        <a:pt x="21" y="8"/>
                      </a:lnTo>
                      <a:lnTo>
                        <a:pt x="28" y="8"/>
                      </a:lnTo>
                      <a:lnTo>
                        <a:pt x="24" y="22"/>
                      </a:lnTo>
                      <a:lnTo>
                        <a:pt x="18" y="21"/>
                      </a:lnTo>
                      <a:lnTo>
                        <a:pt x="15" y="19"/>
                      </a:lnTo>
                      <a:lnTo>
                        <a:pt x="17" y="23"/>
                      </a:lnTo>
                      <a:lnTo>
                        <a:pt x="23" y="24"/>
                      </a:lnTo>
                      <a:lnTo>
                        <a:pt x="18" y="40"/>
                      </a:lnTo>
                      <a:lnTo>
                        <a:pt x="16" y="52"/>
                      </a:lnTo>
                      <a:lnTo>
                        <a:pt x="14" y="45"/>
                      </a:lnTo>
                      <a:lnTo>
                        <a:pt x="13" y="32"/>
                      </a:lnTo>
                      <a:lnTo>
                        <a:pt x="13" y="26"/>
                      </a:lnTo>
                      <a:lnTo>
                        <a:pt x="11" y="28"/>
                      </a:lnTo>
                      <a:lnTo>
                        <a:pt x="11" y="37"/>
                      </a:lnTo>
                      <a:lnTo>
                        <a:pt x="13" y="48"/>
                      </a:lnTo>
                      <a:lnTo>
                        <a:pt x="14" y="56"/>
                      </a:lnTo>
                      <a:lnTo>
                        <a:pt x="11" y="65"/>
                      </a:lnTo>
                      <a:lnTo>
                        <a:pt x="7" y="41"/>
                      </a:lnTo>
                      <a:lnTo>
                        <a:pt x="4" y="34"/>
                      </a:lnTo>
                      <a:lnTo>
                        <a:pt x="1" y="22"/>
                      </a:lnTo>
                      <a:lnTo>
                        <a:pt x="0" y="19"/>
                      </a:lnTo>
                      <a:lnTo>
                        <a:pt x="2" y="15"/>
                      </a:lnTo>
                      <a:lnTo>
                        <a:pt x="8" y="11"/>
                      </a:lnTo>
                      <a:lnTo>
                        <a:pt x="10" y="14"/>
                      </a:lnTo>
                      <a:lnTo>
                        <a:pt x="9" y="8"/>
                      </a:lnTo>
                      <a:lnTo>
                        <a:pt x="11" y="0"/>
                      </a:lnTo>
                    </a:path>
                  </a:pathLst>
                </a:custGeom>
                <a:solidFill>
                  <a:srgbClr val="E0E0E0"/>
                </a:solidFill>
                <a:ln w="9525" cap="rnd">
                  <a:noFill/>
                  <a:round/>
                  <a:headEnd/>
                  <a:tailEnd/>
                </a:ln>
              </p:spPr>
              <p:txBody>
                <a:bodyPr/>
                <a:lstStyle/>
                <a:p>
                  <a:endParaRPr lang="en-US"/>
                </a:p>
              </p:txBody>
            </p:sp>
          </p:grpSp>
          <p:grpSp>
            <p:nvGrpSpPr>
              <p:cNvPr id="8" name="Group 9"/>
              <p:cNvGrpSpPr>
                <a:grpSpLocks/>
              </p:cNvGrpSpPr>
              <p:nvPr/>
            </p:nvGrpSpPr>
            <p:grpSpPr bwMode="auto">
              <a:xfrm>
                <a:off x="5275" y="1075"/>
                <a:ext cx="58" cy="65"/>
                <a:chOff x="5275" y="1075"/>
                <a:chExt cx="58" cy="65"/>
              </a:xfrm>
            </p:grpSpPr>
            <p:sp>
              <p:nvSpPr>
                <p:cNvPr id="78" name="Freeform 10"/>
                <p:cNvSpPr>
                  <a:spLocks/>
                </p:cNvSpPr>
                <p:nvPr/>
              </p:nvSpPr>
              <p:spPr bwMode="auto">
                <a:xfrm>
                  <a:off x="5287" y="1080"/>
                  <a:ext cx="36" cy="60"/>
                </a:xfrm>
                <a:custGeom>
                  <a:avLst/>
                  <a:gdLst>
                    <a:gd name="T0" fmla="*/ 0 w 36"/>
                    <a:gd name="T1" fmla="*/ 21 h 60"/>
                    <a:gd name="T2" fmla="*/ 1 w 36"/>
                    <a:gd name="T3" fmla="*/ 25 h 60"/>
                    <a:gd name="T4" fmla="*/ 3 w 36"/>
                    <a:gd name="T5" fmla="*/ 27 h 60"/>
                    <a:gd name="T6" fmla="*/ 5 w 36"/>
                    <a:gd name="T7" fmla="*/ 31 h 60"/>
                    <a:gd name="T8" fmla="*/ 6 w 36"/>
                    <a:gd name="T9" fmla="*/ 33 h 60"/>
                    <a:gd name="T10" fmla="*/ 8 w 36"/>
                    <a:gd name="T11" fmla="*/ 36 h 60"/>
                    <a:gd name="T12" fmla="*/ 10 w 36"/>
                    <a:gd name="T13" fmla="*/ 37 h 60"/>
                    <a:gd name="T14" fmla="*/ 12 w 36"/>
                    <a:gd name="T15" fmla="*/ 39 h 60"/>
                    <a:gd name="T16" fmla="*/ 12 w 36"/>
                    <a:gd name="T17" fmla="*/ 42 h 60"/>
                    <a:gd name="T18" fmla="*/ 12 w 36"/>
                    <a:gd name="T19" fmla="*/ 45 h 60"/>
                    <a:gd name="T20" fmla="*/ 12 w 36"/>
                    <a:gd name="T21" fmla="*/ 52 h 60"/>
                    <a:gd name="T22" fmla="*/ 17 w 36"/>
                    <a:gd name="T23" fmla="*/ 56 h 60"/>
                    <a:gd name="T24" fmla="*/ 21 w 36"/>
                    <a:gd name="T25" fmla="*/ 59 h 60"/>
                    <a:gd name="T26" fmla="*/ 24 w 36"/>
                    <a:gd name="T27" fmla="*/ 59 h 60"/>
                    <a:gd name="T28" fmla="*/ 27 w 36"/>
                    <a:gd name="T29" fmla="*/ 59 h 60"/>
                    <a:gd name="T30" fmla="*/ 29 w 36"/>
                    <a:gd name="T31" fmla="*/ 54 h 60"/>
                    <a:gd name="T32" fmla="*/ 30 w 36"/>
                    <a:gd name="T33" fmla="*/ 43 h 60"/>
                    <a:gd name="T34" fmla="*/ 32 w 36"/>
                    <a:gd name="T35" fmla="*/ 39 h 60"/>
                    <a:gd name="T36" fmla="*/ 33 w 36"/>
                    <a:gd name="T37" fmla="*/ 34 h 60"/>
                    <a:gd name="T38" fmla="*/ 33 w 36"/>
                    <a:gd name="T39" fmla="*/ 28 h 60"/>
                    <a:gd name="T40" fmla="*/ 34 w 36"/>
                    <a:gd name="T41" fmla="*/ 21 h 60"/>
                    <a:gd name="T42" fmla="*/ 35 w 36"/>
                    <a:gd name="T43" fmla="*/ 17 h 60"/>
                    <a:gd name="T44" fmla="*/ 34 w 36"/>
                    <a:gd name="T45" fmla="*/ 15 h 60"/>
                    <a:gd name="T46" fmla="*/ 33 w 36"/>
                    <a:gd name="T47" fmla="*/ 11 h 60"/>
                    <a:gd name="T48" fmla="*/ 31 w 36"/>
                    <a:gd name="T49" fmla="*/ 8 h 60"/>
                    <a:gd name="T50" fmla="*/ 29 w 36"/>
                    <a:gd name="T51" fmla="*/ 7 h 60"/>
                    <a:gd name="T52" fmla="*/ 27 w 36"/>
                    <a:gd name="T53" fmla="*/ 5 h 60"/>
                    <a:gd name="T54" fmla="*/ 25 w 36"/>
                    <a:gd name="T55" fmla="*/ 3 h 60"/>
                    <a:gd name="T56" fmla="*/ 23 w 36"/>
                    <a:gd name="T57" fmla="*/ 5 h 60"/>
                    <a:gd name="T58" fmla="*/ 21 w 36"/>
                    <a:gd name="T59" fmla="*/ 2 h 60"/>
                    <a:gd name="T60" fmla="*/ 18 w 36"/>
                    <a:gd name="T61" fmla="*/ 0 h 60"/>
                    <a:gd name="T62" fmla="*/ 15 w 36"/>
                    <a:gd name="T63" fmla="*/ 3 h 60"/>
                    <a:gd name="T64" fmla="*/ 14 w 36"/>
                    <a:gd name="T65" fmla="*/ 0 h 60"/>
                    <a:gd name="T66" fmla="*/ 10 w 36"/>
                    <a:gd name="T67" fmla="*/ 0 h 60"/>
                    <a:gd name="T68" fmla="*/ 8 w 36"/>
                    <a:gd name="T69" fmla="*/ 7 h 60"/>
                    <a:gd name="T70" fmla="*/ 7 w 36"/>
                    <a:gd name="T71" fmla="*/ 10 h 60"/>
                    <a:gd name="T72" fmla="*/ 7 w 36"/>
                    <a:gd name="T73" fmla="*/ 15 h 60"/>
                    <a:gd name="T74" fmla="*/ 7 w 36"/>
                    <a:gd name="T75" fmla="*/ 21 h 60"/>
                    <a:gd name="T76" fmla="*/ 5 w 36"/>
                    <a:gd name="T77" fmla="*/ 19 h 60"/>
                    <a:gd name="T78" fmla="*/ 5 w 36"/>
                    <a:gd name="T79" fmla="*/ 15 h 60"/>
                    <a:gd name="T80" fmla="*/ 4 w 36"/>
                    <a:gd name="T81" fmla="*/ 11 h 60"/>
                    <a:gd name="T82" fmla="*/ 3 w 36"/>
                    <a:gd name="T83" fmla="*/ 10 h 60"/>
                    <a:gd name="T84" fmla="*/ 1 w 36"/>
                    <a:gd name="T85" fmla="*/ 8 h 60"/>
                    <a:gd name="T86" fmla="*/ 0 w 36"/>
                    <a:gd name="T87" fmla="*/ 9 h 60"/>
                    <a:gd name="T88" fmla="*/ 0 w 36"/>
                    <a:gd name="T89" fmla="*/ 11 h 60"/>
                    <a:gd name="T90" fmla="*/ 0 w 36"/>
                    <a:gd name="T91" fmla="*/ 13 h 60"/>
                    <a:gd name="T92" fmla="*/ 0 w 36"/>
                    <a:gd name="T93" fmla="*/ 17 h 60"/>
                    <a:gd name="T94" fmla="*/ 0 w 36"/>
                    <a:gd name="T95" fmla="*/ 21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6"/>
                    <a:gd name="T145" fmla="*/ 0 h 60"/>
                    <a:gd name="T146" fmla="*/ 36 w 36"/>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6" h="60">
                      <a:moveTo>
                        <a:pt x="0" y="21"/>
                      </a:moveTo>
                      <a:lnTo>
                        <a:pt x="1" y="25"/>
                      </a:lnTo>
                      <a:lnTo>
                        <a:pt x="3" y="27"/>
                      </a:lnTo>
                      <a:lnTo>
                        <a:pt x="5" y="31"/>
                      </a:lnTo>
                      <a:lnTo>
                        <a:pt x="6" y="33"/>
                      </a:lnTo>
                      <a:lnTo>
                        <a:pt x="8" y="36"/>
                      </a:lnTo>
                      <a:lnTo>
                        <a:pt x="10" y="37"/>
                      </a:lnTo>
                      <a:lnTo>
                        <a:pt x="12" y="39"/>
                      </a:lnTo>
                      <a:lnTo>
                        <a:pt x="12" y="42"/>
                      </a:lnTo>
                      <a:lnTo>
                        <a:pt x="12" y="45"/>
                      </a:lnTo>
                      <a:lnTo>
                        <a:pt x="12" y="52"/>
                      </a:lnTo>
                      <a:lnTo>
                        <a:pt x="17" y="56"/>
                      </a:lnTo>
                      <a:lnTo>
                        <a:pt x="21" y="59"/>
                      </a:lnTo>
                      <a:lnTo>
                        <a:pt x="24" y="59"/>
                      </a:lnTo>
                      <a:lnTo>
                        <a:pt x="27" y="59"/>
                      </a:lnTo>
                      <a:lnTo>
                        <a:pt x="29" y="54"/>
                      </a:lnTo>
                      <a:lnTo>
                        <a:pt x="30" y="43"/>
                      </a:lnTo>
                      <a:lnTo>
                        <a:pt x="32" y="39"/>
                      </a:lnTo>
                      <a:lnTo>
                        <a:pt x="33" y="34"/>
                      </a:lnTo>
                      <a:lnTo>
                        <a:pt x="33" y="28"/>
                      </a:lnTo>
                      <a:lnTo>
                        <a:pt x="34" y="21"/>
                      </a:lnTo>
                      <a:lnTo>
                        <a:pt x="35" y="17"/>
                      </a:lnTo>
                      <a:lnTo>
                        <a:pt x="34" y="15"/>
                      </a:lnTo>
                      <a:lnTo>
                        <a:pt x="33" y="11"/>
                      </a:lnTo>
                      <a:lnTo>
                        <a:pt x="31" y="8"/>
                      </a:lnTo>
                      <a:lnTo>
                        <a:pt x="29" y="7"/>
                      </a:lnTo>
                      <a:lnTo>
                        <a:pt x="27" y="5"/>
                      </a:lnTo>
                      <a:lnTo>
                        <a:pt x="25" y="3"/>
                      </a:lnTo>
                      <a:lnTo>
                        <a:pt x="23" y="5"/>
                      </a:lnTo>
                      <a:lnTo>
                        <a:pt x="21" y="2"/>
                      </a:lnTo>
                      <a:lnTo>
                        <a:pt x="18" y="0"/>
                      </a:lnTo>
                      <a:lnTo>
                        <a:pt x="15" y="3"/>
                      </a:lnTo>
                      <a:lnTo>
                        <a:pt x="14" y="0"/>
                      </a:lnTo>
                      <a:lnTo>
                        <a:pt x="10" y="0"/>
                      </a:lnTo>
                      <a:lnTo>
                        <a:pt x="8" y="7"/>
                      </a:lnTo>
                      <a:lnTo>
                        <a:pt x="7" y="10"/>
                      </a:lnTo>
                      <a:lnTo>
                        <a:pt x="7" y="15"/>
                      </a:lnTo>
                      <a:lnTo>
                        <a:pt x="7" y="21"/>
                      </a:lnTo>
                      <a:lnTo>
                        <a:pt x="5" y="19"/>
                      </a:lnTo>
                      <a:lnTo>
                        <a:pt x="5" y="15"/>
                      </a:lnTo>
                      <a:lnTo>
                        <a:pt x="4" y="11"/>
                      </a:lnTo>
                      <a:lnTo>
                        <a:pt x="3" y="10"/>
                      </a:lnTo>
                      <a:lnTo>
                        <a:pt x="1" y="8"/>
                      </a:lnTo>
                      <a:lnTo>
                        <a:pt x="0" y="9"/>
                      </a:lnTo>
                      <a:lnTo>
                        <a:pt x="0" y="11"/>
                      </a:lnTo>
                      <a:lnTo>
                        <a:pt x="0" y="13"/>
                      </a:lnTo>
                      <a:lnTo>
                        <a:pt x="0" y="17"/>
                      </a:lnTo>
                      <a:lnTo>
                        <a:pt x="0" y="21"/>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79" name="Freeform 11"/>
                <p:cNvSpPr>
                  <a:spLocks/>
                </p:cNvSpPr>
                <p:nvPr/>
              </p:nvSpPr>
              <p:spPr bwMode="auto">
                <a:xfrm>
                  <a:off x="5302" y="1084"/>
                  <a:ext cx="18" cy="23"/>
                </a:xfrm>
                <a:custGeom>
                  <a:avLst/>
                  <a:gdLst>
                    <a:gd name="T0" fmla="*/ 1 w 18"/>
                    <a:gd name="T1" fmla="*/ 0 h 23"/>
                    <a:gd name="T2" fmla="*/ 2 w 18"/>
                    <a:gd name="T3" fmla="*/ 4 h 23"/>
                    <a:gd name="T4" fmla="*/ 3 w 18"/>
                    <a:gd name="T5" fmla="*/ 7 h 23"/>
                    <a:gd name="T6" fmla="*/ 1 w 18"/>
                    <a:gd name="T7" fmla="*/ 14 h 23"/>
                    <a:gd name="T8" fmla="*/ 2 w 18"/>
                    <a:gd name="T9" fmla="*/ 16 h 23"/>
                    <a:gd name="T10" fmla="*/ 4 w 18"/>
                    <a:gd name="T11" fmla="*/ 17 h 23"/>
                    <a:gd name="T12" fmla="*/ 5 w 18"/>
                    <a:gd name="T13" fmla="*/ 16 h 23"/>
                    <a:gd name="T14" fmla="*/ 6 w 18"/>
                    <a:gd name="T15" fmla="*/ 13 h 23"/>
                    <a:gd name="T16" fmla="*/ 8 w 18"/>
                    <a:gd name="T17" fmla="*/ 10 h 23"/>
                    <a:gd name="T18" fmla="*/ 7 w 18"/>
                    <a:gd name="T19" fmla="*/ 5 h 23"/>
                    <a:gd name="T20" fmla="*/ 6 w 18"/>
                    <a:gd name="T21" fmla="*/ 1 h 23"/>
                    <a:gd name="T22" fmla="*/ 8 w 18"/>
                    <a:gd name="T23" fmla="*/ 1 h 23"/>
                    <a:gd name="T24" fmla="*/ 8 w 18"/>
                    <a:gd name="T25" fmla="*/ 6 h 23"/>
                    <a:gd name="T26" fmla="*/ 8 w 18"/>
                    <a:gd name="T27" fmla="*/ 8 h 23"/>
                    <a:gd name="T28" fmla="*/ 8 w 18"/>
                    <a:gd name="T29" fmla="*/ 11 h 23"/>
                    <a:gd name="T30" fmla="*/ 7 w 18"/>
                    <a:gd name="T31" fmla="*/ 13 h 23"/>
                    <a:gd name="T32" fmla="*/ 6 w 18"/>
                    <a:gd name="T33" fmla="*/ 16 h 23"/>
                    <a:gd name="T34" fmla="*/ 6 w 18"/>
                    <a:gd name="T35" fmla="*/ 18 h 23"/>
                    <a:gd name="T36" fmla="*/ 7 w 18"/>
                    <a:gd name="T37" fmla="*/ 20 h 23"/>
                    <a:gd name="T38" fmla="*/ 10 w 18"/>
                    <a:gd name="T39" fmla="*/ 19 h 23"/>
                    <a:gd name="T40" fmla="*/ 11 w 18"/>
                    <a:gd name="T41" fmla="*/ 17 h 23"/>
                    <a:gd name="T42" fmla="*/ 13 w 18"/>
                    <a:gd name="T43" fmla="*/ 13 h 23"/>
                    <a:gd name="T44" fmla="*/ 13 w 18"/>
                    <a:gd name="T45" fmla="*/ 11 h 23"/>
                    <a:gd name="T46" fmla="*/ 13 w 18"/>
                    <a:gd name="T47" fmla="*/ 7 h 23"/>
                    <a:gd name="T48" fmla="*/ 14 w 18"/>
                    <a:gd name="T49" fmla="*/ 10 h 23"/>
                    <a:gd name="T50" fmla="*/ 14 w 18"/>
                    <a:gd name="T51" fmla="*/ 13 h 23"/>
                    <a:gd name="T52" fmla="*/ 12 w 18"/>
                    <a:gd name="T53" fmla="*/ 17 h 23"/>
                    <a:gd name="T54" fmla="*/ 12 w 18"/>
                    <a:gd name="T55" fmla="*/ 18 h 23"/>
                    <a:gd name="T56" fmla="*/ 12 w 18"/>
                    <a:gd name="T57" fmla="*/ 21 h 23"/>
                    <a:gd name="T58" fmla="*/ 13 w 18"/>
                    <a:gd name="T59" fmla="*/ 21 h 23"/>
                    <a:gd name="T60" fmla="*/ 14 w 18"/>
                    <a:gd name="T61" fmla="*/ 20 h 23"/>
                    <a:gd name="T62" fmla="*/ 17 w 18"/>
                    <a:gd name="T63" fmla="*/ 18 h 23"/>
                    <a:gd name="T64" fmla="*/ 14 w 18"/>
                    <a:gd name="T65" fmla="*/ 21 h 23"/>
                    <a:gd name="T66" fmla="*/ 14 w 18"/>
                    <a:gd name="T67" fmla="*/ 22 h 23"/>
                    <a:gd name="T68" fmla="*/ 12 w 18"/>
                    <a:gd name="T69" fmla="*/ 22 h 23"/>
                    <a:gd name="T70" fmla="*/ 12 w 18"/>
                    <a:gd name="T71" fmla="*/ 20 h 23"/>
                    <a:gd name="T72" fmla="*/ 11 w 18"/>
                    <a:gd name="T73" fmla="*/ 18 h 23"/>
                    <a:gd name="T74" fmla="*/ 10 w 18"/>
                    <a:gd name="T75" fmla="*/ 20 h 23"/>
                    <a:gd name="T76" fmla="*/ 8 w 18"/>
                    <a:gd name="T77" fmla="*/ 21 h 23"/>
                    <a:gd name="T78" fmla="*/ 6 w 18"/>
                    <a:gd name="T79" fmla="*/ 21 h 23"/>
                    <a:gd name="T80" fmla="*/ 5 w 18"/>
                    <a:gd name="T81" fmla="*/ 18 h 23"/>
                    <a:gd name="T82" fmla="*/ 5 w 18"/>
                    <a:gd name="T83" fmla="*/ 17 h 23"/>
                    <a:gd name="T84" fmla="*/ 4 w 18"/>
                    <a:gd name="T85" fmla="*/ 18 h 23"/>
                    <a:gd name="T86" fmla="*/ 3 w 18"/>
                    <a:gd name="T87" fmla="*/ 18 h 23"/>
                    <a:gd name="T88" fmla="*/ 1 w 18"/>
                    <a:gd name="T89" fmla="*/ 16 h 23"/>
                    <a:gd name="T90" fmla="*/ 1 w 18"/>
                    <a:gd name="T91" fmla="*/ 14 h 23"/>
                    <a:gd name="T92" fmla="*/ 2 w 18"/>
                    <a:gd name="T93" fmla="*/ 8 h 23"/>
                    <a:gd name="T94" fmla="*/ 1 w 18"/>
                    <a:gd name="T95" fmla="*/ 4 h 23"/>
                    <a:gd name="T96" fmla="*/ 0 w 18"/>
                    <a:gd name="T97" fmla="*/ 0 h 23"/>
                    <a:gd name="T98" fmla="*/ 1 w 18"/>
                    <a:gd name="T99" fmla="*/ 0 h 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
                    <a:gd name="T151" fmla="*/ 0 h 23"/>
                    <a:gd name="T152" fmla="*/ 18 w 18"/>
                    <a:gd name="T153" fmla="*/ 23 h 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 h="23">
                      <a:moveTo>
                        <a:pt x="1" y="0"/>
                      </a:moveTo>
                      <a:lnTo>
                        <a:pt x="2" y="4"/>
                      </a:lnTo>
                      <a:lnTo>
                        <a:pt x="3" y="7"/>
                      </a:lnTo>
                      <a:lnTo>
                        <a:pt x="1" y="14"/>
                      </a:lnTo>
                      <a:lnTo>
                        <a:pt x="2" y="16"/>
                      </a:lnTo>
                      <a:lnTo>
                        <a:pt x="4" y="17"/>
                      </a:lnTo>
                      <a:lnTo>
                        <a:pt x="5" y="16"/>
                      </a:lnTo>
                      <a:lnTo>
                        <a:pt x="6" y="13"/>
                      </a:lnTo>
                      <a:lnTo>
                        <a:pt x="8" y="10"/>
                      </a:lnTo>
                      <a:lnTo>
                        <a:pt x="7" y="5"/>
                      </a:lnTo>
                      <a:lnTo>
                        <a:pt x="6" y="1"/>
                      </a:lnTo>
                      <a:lnTo>
                        <a:pt x="8" y="1"/>
                      </a:lnTo>
                      <a:lnTo>
                        <a:pt x="8" y="6"/>
                      </a:lnTo>
                      <a:lnTo>
                        <a:pt x="8" y="8"/>
                      </a:lnTo>
                      <a:lnTo>
                        <a:pt x="8" y="11"/>
                      </a:lnTo>
                      <a:lnTo>
                        <a:pt x="7" y="13"/>
                      </a:lnTo>
                      <a:lnTo>
                        <a:pt x="6" y="16"/>
                      </a:lnTo>
                      <a:lnTo>
                        <a:pt x="6" y="18"/>
                      </a:lnTo>
                      <a:lnTo>
                        <a:pt x="7" y="20"/>
                      </a:lnTo>
                      <a:lnTo>
                        <a:pt x="10" y="19"/>
                      </a:lnTo>
                      <a:lnTo>
                        <a:pt x="11" y="17"/>
                      </a:lnTo>
                      <a:lnTo>
                        <a:pt x="13" y="13"/>
                      </a:lnTo>
                      <a:lnTo>
                        <a:pt x="13" y="11"/>
                      </a:lnTo>
                      <a:lnTo>
                        <a:pt x="13" y="7"/>
                      </a:lnTo>
                      <a:lnTo>
                        <a:pt x="14" y="10"/>
                      </a:lnTo>
                      <a:lnTo>
                        <a:pt x="14" y="13"/>
                      </a:lnTo>
                      <a:lnTo>
                        <a:pt x="12" y="17"/>
                      </a:lnTo>
                      <a:lnTo>
                        <a:pt x="12" y="18"/>
                      </a:lnTo>
                      <a:lnTo>
                        <a:pt x="12" y="21"/>
                      </a:lnTo>
                      <a:lnTo>
                        <a:pt x="13" y="21"/>
                      </a:lnTo>
                      <a:lnTo>
                        <a:pt x="14" y="20"/>
                      </a:lnTo>
                      <a:lnTo>
                        <a:pt x="17" y="18"/>
                      </a:lnTo>
                      <a:lnTo>
                        <a:pt x="14" y="21"/>
                      </a:lnTo>
                      <a:lnTo>
                        <a:pt x="14" y="22"/>
                      </a:lnTo>
                      <a:lnTo>
                        <a:pt x="12" y="22"/>
                      </a:lnTo>
                      <a:lnTo>
                        <a:pt x="12" y="20"/>
                      </a:lnTo>
                      <a:lnTo>
                        <a:pt x="11" y="18"/>
                      </a:lnTo>
                      <a:lnTo>
                        <a:pt x="10" y="20"/>
                      </a:lnTo>
                      <a:lnTo>
                        <a:pt x="8" y="21"/>
                      </a:lnTo>
                      <a:lnTo>
                        <a:pt x="6" y="21"/>
                      </a:lnTo>
                      <a:lnTo>
                        <a:pt x="5" y="18"/>
                      </a:lnTo>
                      <a:lnTo>
                        <a:pt x="5" y="17"/>
                      </a:lnTo>
                      <a:lnTo>
                        <a:pt x="4" y="18"/>
                      </a:lnTo>
                      <a:lnTo>
                        <a:pt x="3" y="18"/>
                      </a:lnTo>
                      <a:lnTo>
                        <a:pt x="1" y="16"/>
                      </a:lnTo>
                      <a:lnTo>
                        <a:pt x="1" y="14"/>
                      </a:lnTo>
                      <a:lnTo>
                        <a:pt x="2" y="8"/>
                      </a:lnTo>
                      <a:lnTo>
                        <a:pt x="1" y="4"/>
                      </a:lnTo>
                      <a:lnTo>
                        <a:pt x="0" y="0"/>
                      </a:lnTo>
                      <a:lnTo>
                        <a:pt x="1" y="0"/>
                      </a:lnTo>
                    </a:path>
                  </a:pathLst>
                </a:custGeom>
                <a:solidFill>
                  <a:srgbClr val="402000"/>
                </a:solidFill>
                <a:ln w="9525" cap="rnd">
                  <a:noFill/>
                  <a:round/>
                  <a:headEnd/>
                  <a:tailEnd/>
                </a:ln>
              </p:spPr>
              <p:txBody>
                <a:bodyPr/>
                <a:lstStyle/>
                <a:p>
                  <a:endParaRPr lang="en-US"/>
                </a:p>
              </p:txBody>
            </p:sp>
            <p:sp>
              <p:nvSpPr>
                <p:cNvPr id="80" name="Freeform 12"/>
                <p:cNvSpPr>
                  <a:spLocks/>
                </p:cNvSpPr>
                <p:nvPr/>
              </p:nvSpPr>
              <p:spPr bwMode="auto">
                <a:xfrm>
                  <a:off x="5306" y="1096"/>
                  <a:ext cx="17" cy="17"/>
                </a:xfrm>
                <a:custGeom>
                  <a:avLst/>
                  <a:gdLst>
                    <a:gd name="T0" fmla="*/ 0 w 17"/>
                    <a:gd name="T1" fmla="*/ 16 h 17"/>
                    <a:gd name="T2" fmla="*/ 8 w 17"/>
                    <a:gd name="T3" fmla="*/ 16 h 17"/>
                    <a:gd name="T4" fmla="*/ 16 w 17"/>
                    <a:gd name="T5" fmla="*/ 16 h 17"/>
                    <a:gd name="T6" fmla="*/ 4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6"/>
                      </a:lnTo>
                      <a:lnTo>
                        <a:pt x="16" y="16"/>
                      </a:lnTo>
                      <a:lnTo>
                        <a:pt x="4" y="0"/>
                      </a:lnTo>
                      <a:lnTo>
                        <a:pt x="0" y="16"/>
                      </a:lnTo>
                    </a:path>
                  </a:pathLst>
                </a:custGeom>
                <a:solidFill>
                  <a:srgbClr val="402000"/>
                </a:solidFill>
                <a:ln w="9525" cap="rnd">
                  <a:noFill/>
                  <a:round/>
                  <a:headEnd/>
                  <a:tailEnd/>
                </a:ln>
              </p:spPr>
              <p:txBody>
                <a:bodyPr/>
                <a:lstStyle/>
                <a:p>
                  <a:endParaRPr lang="en-US"/>
                </a:p>
              </p:txBody>
            </p:sp>
            <p:sp>
              <p:nvSpPr>
                <p:cNvPr id="81" name="Freeform 13"/>
                <p:cNvSpPr>
                  <a:spLocks/>
                </p:cNvSpPr>
                <p:nvPr/>
              </p:nvSpPr>
              <p:spPr bwMode="auto">
                <a:xfrm>
                  <a:off x="5309" y="1099"/>
                  <a:ext cx="17" cy="17"/>
                </a:xfrm>
                <a:custGeom>
                  <a:avLst/>
                  <a:gdLst>
                    <a:gd name="T0" fmla="*/ 16 w 17"/>
                    <a:gd name="T1" fmla="*/ 16 h 17"/>
                    <a:gd name="T2" fmla="*/ 13 w 17"/>
                    <a:gd name="T3" fmla="*/ 8 h 17"/>
                    <a:gd name="T4" fmla="*/ 10 w 17"/>
                    <a:gd name="T5" fmla="*/ 8 h 17"/>
                    <a:gd name="T6" fmla="*/ 5 w 17"/>
                    <a:gd name="T7" fmla="*/ 0 h 17"/>
                    <a:gd name="T8" fmla="*/ 0 w 17"/>
                    <a:gd name="T9" fmla="*/ 16 h 17"/>
                    <a:gd name="T10" fmla="*/ 5 w 17"/>
                    <a:gd name="T11" fmla="*/ 8 h 17"/>
                    <a:gd name="T12" fmla="*/ 8 w 17"/>
                    <a:gd name="T13" fmla="*/ 8 h 17"/>
                    <a:gd name="T14" fmla="*/ 16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16"/>
                      </a:moveTo>
                      <a:lnTo>
                        <a:pt x="13" y="8"/>
                      </a:lnTo>
                      <a:lnTo>
                        <a:pt x="10" y="8"/>
                      </a:lnTo>
                      <a:lnTo>
                        <a:pt x="5" y="0"/>
                      </a:lnTo>
                      <a:lnTo>
                        <a:pt x="0" y="16"/>
                      </a:lnTo>
                      <a:lnTo>
                        <a:pt x="5" y="8"/>
                      </a:lnTo>
                      <a:lnTo>
                        <a:pt x="8" y="8"/>
                      </a:lnTo>
                      <a:lnTo>
                        <a:pt x="16" y="16"/>
                      </a:lnTo>
                    </a:path>
                  </a:pathLst>
                </a:custGeom>
                <a:solidFill>
                  <a:srgbClr val="402000"/>
                </a:solidFill>
                <a:ln w="9525" cap="rnd">
                  <a:noFill/>
                  <a:round/>
                  <a:headEnd/>
                  <a:tailEnd/>
                </a:ln>
              </p:spPr>
              <p:txBody>
                <a:bodyPr/>
                <a:lstStyle/>
                <a:p>
                  <a:endParaRPr lang="en-US"/>
                </a:p>
              </p:txBody>
            </p:sp>
            <p:sp>
              <p:nvSpPr>
                <p:cNvPr id="82" name="Freeform 14"/>
                <p:cNvSpPr>
                  <a:spLocks/>
                </p:cNvSpPr>
                <p:nvPr/>
              </p:nvSpPr>
              <p:spPr bwMode="auto">
                <a:xfrm>
                  <a:off x="5316" y="1102"/>
                  <a:ext cx="17" cy="17"/>
                </a:xfrm>
                <a:custGeom>
                  <a:avLst/>
                  <a:gdLst>
                    <a:gd name="T0" fmla="*/ 0 w 17"/>
                    <a:gd name="T1" fmla="*/ 16 h 17"/>
                    <a:gd name="T2" fmla="*/ 0 w 17"/>
                    <a:gd name="T3" fmla="*/ 0 h 17"/>
                    <a:gd name="T4" fmla="*/ 10 w 17"/>
                    <a:gd name="T5" fmla="*/ 0 h 17"/>
                    <a:gd name="T6" fmla="*/ 16 w 17"/>
                    <a:gd name="T7" fmla="*/ 16 h 17"/>
                    <a:gd name="T8" fmla="*/ 10 w 17"/>
                    <a:gd name="T9" fmla="*/ 16 h 17"/>
                    <a:gd name="T10" fmla="*/ 10 w 17"/>
                    <a:gd name="T11" fmla="*/ 16 h 17"/>
                    <a:gd name="T12" fmla="*/ 0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6"/>
                      </a:moveTo>
                      <a:lnTo>
                        <a:pt x="0" y="0"/>
                      </a:lnTo>
                      <a:lnTo>
                        <a:pt x="10" y="0"/>
                      </a:lnTo>
                      <a:lnTo>
                        <a:pt x="16" y="16"/>
                      </a:lnTo>
                      <a:lnTo>
                        <a:pt x="10" y="16"/>
                      </a:lnTo>
                      <a:lnTo>
                        <a:pt x="0" y="16"/>
                      </a:lnTo>
                    </a:path>
                  </a:pathLst>
                </a:custGeom>
                <a:solidFill>
                  <a:srgbClr val="402000"/>
                </a:solidFill>
                <a:ln w="9525" cap="rnd">
                  <a:noFill/>
                  <a:round/>
                  <a:headEnd/>
                  <a:tailEnd/>
                </a:ln>
              </p:spPr>
              <p:txBody>
                <a:bodyPr/>
                <a:lstStyle/>
                <a:p>
                  <a:endParaRPr lang="en-US"/>
                </a:p>
              </p:txBody>
            </p:sp>
            <p:sp>
              <p:nvSpPr>
                <p:cNvPr id="83" name="Freeform 15"/>
                <p:cNvSpPr>
                  <a:spLocks/>
                </p:cNvSpPr>
                <p:nvPr/>
              </p:nvSpPr>
              <p:spPr bwMode="auto">
                <a:xfrm>
                  <a:off x="5304" y="1106"/>
                  <a:ext cx="17" cy="17"/>
                </a:xfrm>
                <a:custGeom>
                  <a:avLst/>
                  <a:gdLst>
                    <a:gd name="T0" fmla="*/ 0 w 17"/>
                    <a:gd name="T1" fmla="*/ 0 h 17"/>
                    <a:gd name="T2" fmla="*/ 8 w 17"/>
                    <a:gd name="T3" fmla="*/ 3 h 17"/>
                    <a:gd name="T4" fmla="*/ 13 w 17"/>
                    <a:gd name="T5" fmla="*/ 8 h 17"/>
                    <a:gd name="T6" fmla="*/ 13 w 17"/>
                    <a:gd name="T7" fmla="*/ 16 h 17"/>
                    <a:gd name="T8" fmla="*/ 16 w 17"/>
                    <a:gd name="T9" fmla="*/ 10 h 17"/>
                    <a:gd name="T10" fmla="*/ 13 w 17"/>
                    <a:gd name="T11" fmla="*/ 5 h 17"/>
                    <a:gd name="T12" fmla="*/ 13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8" y="3"/>
                      </a:lnTo>
                      <a:lnTo>
                        <a:pt x="13" y="8"/>
                      </a:lnTo>
                      <a:lnTo>
                        <a:pt x="13" y="16"/>
                      </a:lnTo>
                      <a:lnTo>
                        <a:pt x="16" y="10"/>
                      </a:lnTo>
                      <a:lnTo>
                        <a:pt x="13" y="5"/>
                      </a:lnTo>
                      <a:lnTo>
                        <a:pt x="13" y="4"/>
                      </a:lnTo>
                      <a:lnTo>
                        <a:pt x="0" y="0"/>
                      </a:lnTo>
                    </a:path>
                  </a:pathLst>
                </a:custGeom>
                <a:solidFill>
                  <a:srgbClr val="402000"/>
                </a:solidFill>
                <a:ln w="9525" cap="rnd">
                  <a:noFill/>
                  <a:round/>
                  <a:headEnd/>
                  <a:tailEnd/>
                </a:ln>
              </p:spPr>
              <p:txBody>
                <a:bodyPr/>
                <a:lstStyle/>
                <a:p>
                  <a:endParaRPr lang="en-US"/>
                </a:p>
              </p:txBody>
            </p:sp>
            <p:sp>
              <p:nvSpPr>
                <p:cNvPr id="84" name="Freeform 16"/>
                <p:cNvSpPr>
                  <a:spLocks/>
                </p:cNvSpPr>
                <p:nvPr/>
              </p:nvSpPr>
              <p:spPr bwMode="auto">
                <a:xfrm>
                  <a:off x="5294" y="1100"/>
                  <a:ext cx="17" cy="17"/>
                </a:xfrm>
                <a:custGeom>
                  <a:avLst/>
                  <a:gdLst>
                    <a:gd name="T0" fmla="*/ 0 w 17"/>
                    <a:gd name="T1" fmla="*/ 8 h 17"/>
                    <a:gd name="T2" fmla="*/ 6 w 17"/>
                    <a:gd name="T3" fmla="*/ 8 h 17"/>
                    <a:gd name="T4" fmla="*/ 16 w 17"/>
                    <a:gd name="T5" fmla="*/ 16 h 17"/>
                    <a:gd name="T6" fmla="*/ 8 w 17"/>
                    <a:gd name="T7" fmla="*/ 5 h 17"/>
                    <a:gd name="T8" fmla="*/ 0 w 17"/>
                    <a:gd name="T9" fmla="*/ 0 h 17"/>
                    <a:gd name="T10" fmla="*/ 0 w 17"/>
                    <a:gd name="T11" fmla="*/ 8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8"/>
                      </a:moveTo>
                      <a:lnTo>
                        <a:pt x="6" y="8"/>
                      </a:lnTo>
                      <a:lnTo>
                        <a:pt x="16" y="16"/>
                      </a:lnTo>
                      <a:lnTo>
                        <a:pt x="8" y="5"/>
                      </a:lnTo>
                      <a:lnTo>
                        <a:pt x="0" y="0"/>
                      </a:lnTo>
                      <a:lnTo>
                        <a:pt x="0" y="8"/>
                      </a:lnTo>
                    </a:path>
                  </a:pathLst>
                </a:custGeom>
                <a:solidFill>
                  <a:srgbClr val="402000"/>
                </a:solidFill>
                <a:ln w="9525" cap="rnd">
                  <a:noFill/>
                  <a:round/>
                  <a:headEnd/>
                  <a:tailEnd/>
                </a:ln>
              </p:spPr>
              <p:txBody>
                <a:bodyPr/>
                <a:lstStyle/>
                <a:p>
                  <a:endParaRPr lang="en-US"/>
                </a:p>
              </p:txBody>
            </p:sp>
            <p:sp>
              <p:nvSpPr>
                <p:cNvPr id="85" name="Freeform 17"/>
                <p:cNvSpPr>
                  <a:spLocks/>
                </p:cNvSpPr>
                <p:nvPr/>
              </p:nvSpPr>
              <p:spPr bwMode="auto">
                <a:xfrm>
                  <a:off x="5303" y="1119"/>
                  <a:ext cx="17" cy="17"/>
                </a:xfrm>
                <a:custGeom>
                  <a:avLst/>
                  <a:gdLst>
                    <a:gd name="T0" fmla="*/ 16 w 17"/>
                    <a:gd name="T1" fmla="*/ 0 h 17"/>
                    <a:gd name="T2" fmla="*/ 9 w 17"/>
                    <a:gd name="T3" fmla="*/ 9 h 17"/>
                    <a:gd name="T4" fmla="*/ 0 w 17"/>
                    <a:gd name="T5" fmla="*/ 16 h 17"/>
                    <a:gd name="T6" fmla="*/ 11 w 17"/>
                    <a:gd name="T7" fmla="*/ 11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9" y="9"/>
                      </a:lnTo>
                      <a:lnTo>
                        <a:pt x="0" y="16"/>
                      </a:lnTo>
                      <a:lnTo>
                        <a:pt x="11" y="11"/>
                      </a:lnTo>
                      <a:lnTo>
                        <a:pt x="16" y="0"/>
                      </a:lnTo>
                    </a:path>
                  </a:pathLst>
                </a:custGeom>
                <a:solidFill>
                  <a:srgbClr val="402000"/>
                </a:solidFill>
                <a:ln w="9525" cap="rnd">
                  <a:noFill/>
                  <a:round/>
                  <a:headEnd/>
                  <a:tailEnd/>
                </a:ln>
              </p:spPr>
              <p:txBody>
                <a:bodyPr/>
                <a:lstStyle/>
                <a:p>
                  <a:endParaRPr lang="en-US"/>
                </a:p>
              </p:txBody>
            </p:sp>
            <p:sp>
              <p:nvSpPr>
                <p:cNvPr id="86" name="Freeform 18"/>
                <p:cNvSpPr>
                  <a:spLocks/>
                </p:cNvSpPr>
                <p:nvPr/>
              </p:nvSpPr>
              <p:spPr bwMode="auto">
                <a:xfrm>
                  <a:off x="5310" y="1116"/>
                  <a:ext cx="17" cy="17"/>
                </a:xfrm>
                <a:custGeom>
                  <a:avLst/>
                  <a:gdLst>
                    <a:gd name="T0" fmla="*/ 0 w 17"/>
                    <a:gd name="T1" fmla="*/ 0 h 17"/>
                    <a:gd name="T2" fmla="*/ 0 w 17"/>
                    <a:gd name="T3" fmla="*/ 4 h 17"/>
                    <a:gd name="T4" fmla="*/ 9 w 17"/>
                    <a:gd name="T5" fmla="*/ 13 h 17"/>
                    <a:gd name="T6" fmla="*/ 16 w 17"/>
                    <a:gd name="T7" fmla="*/ 16 h 17"/>
                    <a:gd name="T8" fmla="*/ 4 w 17"/>
                    <a:gd name="T9" fmla="*/ 13 h 17"/>
                    <a:gd name="T10" fmla="*/ 0 w 17"/>
                    <a:gd name="T11" fmla="*/ 9 h 17"/>
                    <a:gd name="T12" fmla="*/ 0 w 17"/>
                    <a:gd name="T13" fmla="*/ 4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4"/>
                      </a:lnTo>
                      <a:lnTo>
                        <a:pt x="9" y="13"/>
                      </a:lnTo>
                      <a:lnTo>
                        <a:pt x="16" y="16"/>
                      </a:lnTo>
                      <a:lnTo>
                        <a:pt x="4" y="13"/>
                      </a:lnTo>
                      <a:lnTo>
                        <a:pt x="0" y="9"/>
                      </a:lnTo>
                      <a:lnTo>
                        <a:pt x="0" y="4"/>
                      </a:lnTo>
                      <a:lnTo>
                        <a:pt x="0" y="0"/>
                      </a:lnTo>
                    </a:path>
                  </a:pathLst>
                </a:custGeom>
                <a:solidFill>
                  <a:srgbClr val="402000"/>
                </a:solidFill>
                <a:ln w="9525" cap="rnd">
                  <a:noFill/>
                  <a:round/>
                  <a:headEnd/>
                  <a:tailEnd/>
                </a:ln>
              </p:spPr>
              <p:txBody>
                <a:bodyPr/>
                <a:lstStyle/>
                <a:p>
                  <a:endParaRPr lang="en-US"/>
                </a:p>
              </p:txBody>
            </p:sp>
            <p:sp>
              <p:nvSpPr>
                <p:cNvPr id="87" name="Freeform 19"/>
                <p:cNvSpPr>
                  <a:spLocks/>
                </p:cNvSpPr>
                <p:nvPr/>
              </p:nvSpPr>
              <p:spPr bwMode="auto">
                <a:xfrm>
                  <a:off x="5275" y="1075"/>
                  <a:ext cx="27" cy="28"/>
                </a:xfrm>
                <a:custGeom>
                  <a:avLst/>
                  <a:gdLst>
                    <a:gd name="T0" fmla="*/ 21 w 27"/>
                    <a:gd name="T1" fmla="*/ 27 h 28"/>
                    <a:gd name="T2" fmla="*/ 26 w 27"/>
                    <a:gd name="T3" fmla="*/ 13 h 28"/>
                    <a:gd name="T4" fmla="*/ 17 w 27"/>
                    <a:gd name="T5" fmla="*/ 5 h 28"/>
                    <a:gd name="T6" fmla="*/ 4 w 27"/>
                    <a:gd name="T7" fmla="*/ 0 h 28"/>
                    <a:gd name="T8" fmla="*/ 0 w 27"/>
                    <a:gd name="T9" fmla="*/ 14 h 28"/>
                    <a:gd name="T10" fmla="*/ 12 w 27"/>
                    <a:gd name="T11" fmla="*/ 19 h 28"/>
                    <a:gd name="T12" fmla="*/ 21 w 27"/>
                    <a:gd name="T13" fmla="*/ 27 h 28"/>
                    <a:gd name="T14" fmla="*/ 0 60000 65536"/>
                    <a:gd name="T15" fmla="*/ 0 60000 65536"/>
                    <a:gd name="T16" fmla="*/ 0 60000 65536"/>
                    <a:gd name="T17" fmla="*/ 0 60000 65536"/>
                    <a:gd name="T18" fmla="*/ 0 60000 65536"/>
                    <a:gd name="T19" fmla="*/ 0 60000 65536"/>
                    <a:gd name="T20" fmla="*/ 0 60000 65536"/>
                    <a:gd name="T21" fmla="*/ 0 w 27"/>
                    <a:gd name="T22" fmla="*/ 0 h 28"/>
                    <a:gd name="T23" fmla="*/ 27 w 2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28">
                      <a:moveTo>
                        <a:pt x="21" y="27"/>
                      </a:moveTo>
                      <a:lnTo>
                        <a:pt x="26" y="13"/>
                      </a:lnTo>
                      <a:lnTo>
                        <a:pt x="17" y="5"/>
                      </a:lnTo>
                      <a:lnTo>
                        <a:pt x="4" y="0"/>
                      </a:lnTo>
                      <a:lnTo>
                        <a:pt x="0" y="14"/>
                      </a:lnTo>
                      <a:lnTo>
                        <a:pt x="12" y="19"/>
                      </a:lnTo>
                      <a:lnTo>
                        <a:pt x="21" y="2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88" name="Oval 20"/>
                <p:cNvSpPr>
                  <a:spLocks noChangeArrowheads="1"/>
                </p:cNvSpPr>
                <p:nvPr/>
              </p:nvSpPr>
              <p:spPr bwMode="auto">
                <a:xfrm>
                  <a:off x="5295" y="1091"/>
                  <a:ext cx="8" cy="8"/>
                </a:xfrm>
                <a:prstGeom prst="ellipse">
                  <a:avLst/>
                </a:prstGeom>
                <a:solidFill>
                  <a:srgbClr val="FFFFFF"/>
                </a:solidFill>
                <a:ln w="12700">
                  <a:solidFill>
                    <a:srgbClr val="000000"/>
                  </a:solidFill>
                  <a:round/>
                  <a:headEnd/>
                  <a:tailEnd/>
                </a:ln>
              </p:spPr>
              <p:txBody>
                <a:bodyPr wrap="none" anchor="ctr"/>
                <a:lstStyle/>
                <a:p>
                  <a:endParaRPr lang="en-US" sz="2400">
                    <a:cs typeface="Angsana New" pitchFamily="18" charset="-34"/>
                  </a:endParaRPr>
                </a:p>
              </p:txBody>
            </p:sp>
            <p:sp>
              <p:nvSpPr>
                <p:cNvPr id="89" name="Freeform 21"/>
                <p:cNvSpPr>
                  <a:spLocks/>
                </p:cNvSpPr>
                <p:nvPr/>
              </p:nvSpPr>
              <p:spPr bwMode="auto">
                <a:xfrm>
                  <a:off x="5287" y="1089"/>
                  <a:ext cx="17" cy="19"/>
                </a:xfrm>
                <a:custGeom>
                  <a:avLst/>
                  <a:gdLst>
                    <a:gd name="T0" fmla="*/ 0 w 17"/>
                    <a:gd name="T1" fmla="*/ 12 h 19"/>
                    <a:gd name="T2" fmla="*/ 1 w 17"/>
                    <a:gd name="T3" fmla="*/ 9 h 19"/>
                    <a:gd name="T4" fmla="*/ 1 w 17"/>
                    <a:gd name="T5" fmla="*/ 6 h 19"/>
                    <a:gd name="T6" fmla="*/ 0 w 17"/>
                    <a:gd name="T7" fmla="*/ 3 h 19"/>
                    <a:gd name="T8" fmla="*/ 0 w 17"/>
                    <a:gd name="T9" fmla="*/ 2 h 19"/>
                    <a:gd name="T10" fmla="*/ 0 w 17"/>
                    <a:gd name="T11" fmla="*/ 0 h 19"/>
                    <a:gd name="T12" fmla="*/ 3 w 17"/>
                    <a:gd name="T13" fmla="*/ 0 h 19"/>
                    <a:gd name="T14" fmla="*/ 8 w 17"/>
                    <a:gd name="T15" fmla="*/ 0 h 19"/>
                    <a:gd name="T16" fmla="*/ 9 w 17"/>
                    <a:gd name="T17" fmla="*/ 3 h 19"/>
                    <a:gd name="T18" fmla="*/ 11 w 17"/>
                    <a:gd name="T19" fmla="*/ 4 h 19"/>
                    <a:gd name="T20" fmla="*/ 11 w 17"/>
                    <a:gd name="T21" fmla="*/ 6 h 19"/>
                    <a:gd name="T22" fmla="*/ 11 w 17"/>
                    <a:gd name="T23" fmla="*/ 9 h 19"/>
                    <a:gd name="T24" fmla="*/ 16 w 17"/>
                    <a:gd name="T25" fmla="*/ 13 h 19"/>
                    <a:gd name="T26" fmla="*/ 6 w 17"/>
                    <a:gd name="T27" fmla="*/ 18 h 19"/>
                    <a:gd name="T28" fmla="*/ 3 w 17"/>
                    <a:gd name="T29" fmla="*/ 17 h 19"/>
                    <a:gd name="T30" fmla="*/ 0 w 17"/>
                    <a:gd name="T31" fmla="*/ 12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0" y="12"/>
                      </a:moveTo>
                      <a:lnTo>
                        <a:pt x="1" y="9"/>
                      </a:lnTo>
                      <a:lnTo>
                        <a:pt x="1" y="6"/>
                      </a:lnTo>
                      <a:lnTo>
                        <a:pt x="0" y="3"/>
                      </a:lnTo>
                      <a:lnTo>
                        <a:pt x="0" y="2"/>
                      </a:lnTo>
                      <a:lnTo>
                        <a:pt x="0" y="0"/>
                      </a:lnTo>
                      <a:lnTo>
                        <a:pt x="3" y="0"/>
                      </a:lnTo>
                      <a:lnTo>
                        <a:pt x="8" y="0"/>
                      </a:lnTo>
                      <a:lnTo>
                        <a:pt x="9" y="3"/>
                      </a:lnTo>
                      <a:lnTo>
                        <a:pt x="11" y="4"/>
                      </a:lnTo>
                      <a:lnTo>
                        <a:pt x="11" y="6"/>
                      </a:lnTo>
                      <a:lnTo>
                        <a:pt x="11" y="9"/>
                      </a:lnTo>
                      <a:lnTo>
                        <a:pt x="16" y="13"/>
                      </a:lnTo>
                      <a:lnTo>
                        <a:pt x="6" y="18"/>
                      </a:lnTo>
                      <a:lnTo>
                        <a:pt x="3" y="17"/>
                      </a:lnTo>
                      <a:lnTo>
                        <a:pt x="0" y="12"/>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0" name="Freeform 22"/>
                <p:cNvSpPr>
                  <a:spLocks/>
                </p:cNvSpPr>
                <p:nvPr/>
              </p:nvSpPr>
              <p:spPr bwMode="auto">
                <a:xfrm>
                  <a:off x="5290" y="1102"/>
                  <a:ext cx="17" cy="17"/>
                </a:xfrm>
                <a:custGeom>
                  <a:avLst/>
                  <a:gdLst>
                    <a:gd name="T0" fmla="*/ 10 w 17"/>
                    <a:gd name="T1" fmla="*/ 0 h 17"/>
                    <a:gd name="T2" fmla="*/ 16 w 17"/>
                    <a:gd name="T3" fmla="*/ 2 h 17"/>
                    <a:gd name="T4" fmla="*/ 2 w 17"/>
                    <a:gd name="T5" fmla="*/ 16 h 17"/>
                    <a:gd name="T6" fmla="*/ 0 w 17"/>
                    <a:gd name="T7" fmla="*/ 13 h 17"/>
                    <a:gd name="T8" fmla="*/ 1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0" y="0"/>
                      </a:moveTo>
                      <a:lnTo>
                        <a:pt x="16" y="2"/>
                      </a:lnTo>
                      <a:lnTo>
                        <a:pt x="2" y="16"/>
                      </a:lnTo>
                      <a:lnTo>
                        <a:pt x="0" y="13"/>
                      </a:lnTo>
                      <a:lnTo>
                        <a:pt x="10" y="0"/>
                      </a:lnTo>
                    </a:path>
                  </a:pathLst>
                </a:custGeom>
                <a:solidFill>
                  <a:srgbClr val="FFC080"/>
                </a:solidFill>
                <a:ln w="9525" cap="rnd">
                  <a:noFill/>
                  <a:round/>
                  <a:headEnd/>
                  <a:tailEnd/>
                </a:ln>
              </p:spPr>
              <p:txBody>
                <a:bodyPr/>
                <a:lstStyle/>
                <a:p>
                  <a:endParaRPr lang="en-US"/>
                </a:p>
              </p:txBody>
            </p:sp>
            <p:sp>
              <p:nvSpPr>
                <p:cNvPr id="91" name="Freeform 23"/>
                <p:cNvSpPr>
                  <a:spLocks/>
                </p:cNvSpPr>
                <p:nvPr/>
              </p:nvSpPr>
              <p:spPr bwMode="auto">
                <a:xfrm>
                  <a:off x="5297" y="1080"/>
                  <a:ext cx="17" cy="18"/>
                </a:xfrm>
                <a:custGeom>
                  <a:avLst/>
                  <a:gdLst>
                    <a:gd name="T0" fmla="*/ 0 w 17"/>
                    <a:gd name="T1" fmla="*/ 4 h 18"/>
                    <a:gd name="T2" fmla="*/ 1 w 17"/>
                    <a:gd name="T3" fmla="*/ 7 h 18"/>
                    <a:gd name="T4" fmla="*/ 1 w 17"/>
                    <a:gd name="T5" fmla="*/ 8 h 18"/>
                    <a:gd name="T6" fmla="*/ 1 w 17"/>
                    <a:gd name="T7" fmla="*/ 11 h 18"/>
                    <a:gd name="T8" fmla="*/ 1 w 17"/>
                    <a:gd name="T9" fmla="*/ 12 h 18"/>
                    <a:gd name="T10" fmla="*/ 1 w 17"/>
                    <a:gd name="T11" fmla="*/ 14 h 18"/>
                    <a:gd name="T12" fmla="*/ 5 w 17"/>
                    <a:gd name="T13" fmla="*/ 16 h 18"/>
                    <a:gd name="T14" fmla="*/ 7 w 17"/>
                    <a:gd name="T15" fmla="*/ 16 h 18"/>
                    <a:gd name="T16" fmla="*/ 10 w 17"/>
                    <a:gd name="T17" fmla="*/ 17 h 18"/>
                    <a:gd name="T18" fmla="*/ 14 w 17"/>
                    <a:gd name="T19" fmla="*/ 15 h 18"/>
                    <a:gd name="T20" fmla="*/ 16 w 17"/>
                    <a:gd name="T21" fmla="*/ 15 h 18"/>
                    <a:gd name="T22" fmla="*/ 16 w 17"/>
                    <a:gd name="T23" fmla="*/ 13 h 18"/>
                    <a:gd name="T24" fmla="*/ 16 w 17"/>
                    <a:gd name="T25" fmla="*/ 10 h 18"/>
                    <a:gd name="T26" fmla="*/ 16 w 17"/>
                    <a:gd name="T27" fmla="*/ 8 h 18"/>
                    <a:gd name="T28" fmla="*/ 16 w 17"/>
                    <a:gd name="T29" fmla="*/ 5 h 18"/>
                    <a:gd name="T30" fmla="*/ 14 w 17"/>
                    <a:gd name="T31" fmla="*/ 4 h 18"/>
                    <a:gd name="T32" fmla="*/ 12 w 17"/>
                    <a:gd name="T33" fmla="*/ 0 h 18"/>
                    <a:gd name="T34" fmla="*/ 1 w 17"/>
                    <a:gd name="T35" fmla="*/ 0 h 18"/>
                    <a:gd name="T36" fmla="*/ 0 w 17"/>
                    <a:gd name="T37" fmla="*/ 4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8"/>
                    <a:gd name="T59" fmla="*/ 17 w 17"/>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8">
                      <a:moveTo>
                        <a:pt x="0" y="4"/>
                      </a:moveTo>
                      <a:lnTo>
                        <a:pt x="1" y="7"/>
                      </a:lnTo>
                      <a:lnTo>
                        <a:pt x="1" y="8"/>
                      </a:lnTo>
                      <a:lnTo>
                        <a:pt x="1" y="11"/>
                      </a:lnTo>
                      <a:lnTo>
                        <a:pt x="1" y="12"/>
                      </a:lnTo>
                      <a:lnTo>
                        <a:pt x="1" y="14"/>
                      </a:lnTo>
                      <a:lnTo>
                        <a:pt x="5" y="16"/>
                      </a:lnTo>
                      <a:lnTo>
                        <a:pt x="7" y="16"/>
                      </a:lnTo>
                      <a:lnTo>
                        <a:pt x="10" y="17"/>
                      </a:lnTo>
                      <a:lnTo>
                        <a:pt x="14" y="15"/>
                      </a:lnTo>
                      <a:lnTo>
                        <a:pt x="16" y="15"/>
                      </a:lnTo>
                      <a:lnTo>
                        <a:pt x="16" y="13"/>
                      </a:lnTo>
                      <a:lnTo>
                        <a:pt x="16" y="10"/>
                      </a:lnTo>
                      <a:lnTo>
                        <a:pt x="16" y="8"/>
                      </a:lnTo>
                      <a:lnTo>
                        <a:pt x="16" y="5"/>
                      </a:lnTo>
                      <a:lnTo>
                        <a:pt x="14" y="4"/>
                      </a:lnTo>
                      <a:lnTo>
                        <a:pt x="12" y="0"/>
                      </a:lnTo>
                      <a:lnTo>
                        <a:pt x="1" y="0"/>
                      </a:lnTo>
                      <a:lnTo>
                        <a:pt x="0" y="4"/>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92" name="Freeform 24"/>
                <p:cNvSpPr>
                  <a:spLocks/>
                </p:cNvSpPr>
                <p:nvPr/>
              </p:nvSpPr>
              <p:spPr bwMode="auto">
                <a:xfrm>
                  <a:off x="5300" y="1091"/>
                  <a:ext cx="17" cy="17"/>
                </a:xfrm>
                <a:custGeom>
                  <a:avLst/>
                  <a:gdLst>
                    <a:gd name="T0" fmla="*/ 16 w 17"/>
                    <a:gd name="T1" fmla="*/ 6 h 17"/>
                    <a:gd name="T2" fmla="*/ 9 w 17"/>
                    <a:gd name="T3" fmla="*/ 0 h 17"/>
                    <a:gd name="T4" fmla="*/ 3 w 17"/>
                    <a:gd name="T5" fmla="*/ 3 h 17"/>
                    <a:gd name="T6" fmla="*/ 0 w 17"/>
                    <a:gd name="T7" fmla="*/ 6 h 17"/>
                    <a:gd name="T8" fmla="*/ 0 w 17"/>
                    <a:gd name="T9" fmla="*/ 16 h 17"/>
                    <a:gd name="T10" fmla="*/ 3 w 17"/>
                    <a:gd name="T11" fmla="*/ 6 h 17"/>
                    <a:gd name="T12" fmla="*/ 3 w 17"/>
                    <a:gd name="T13" fmla="*/ 3 h 17"/>
                    <a:gd name="T14" fmla="*/ 16 w 17"/>
                    <a:gd name="T15" fmla="*/ 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6"/>
                      </a:moveTo>
                      <a:lnTo>
                        <a:pt x="9" y="0"/>
                      </a:lnTo>
                      <a:lnTo>
                        <a:pt x="3" y="3"/>
                      </a:lnTo>
                      <a:lnTo>
                        <a:pt x="0" y="6"/>
                      </a:lnTo>
                      <a:lnTo>
                        <a:pt x="0" y="16"/>
                      </a:lnTo>
                      <a:lnTo>
                        <a:pt x="3" y="6"/>
                      </a:lnTo>
                      <a:lnTo>
                        <a:pt x="3" y="3"/>
                      </a:lnTo>
                      <a:lnTo>
                        <a:pt x="16" y="6"/>
                      </a:lnTo>
                    </a:path>
                  </a:pathLst>
                </a:custGeom>
                <a:solidFill>
                  <a:srgbClr val="402000"/>
                </a:solidFill>
                <a:ln w="9525" cap="rnd">
                  <a:noFill/>
                  <a:round/>
                  <a:headEnd/>
                  <a:tailEnd/>
                </a:ln>
              </p:spPr>
              <p:txBody>
                <a:bodyPr/>
                <a:lstStyle/>
                <a:p>
                  <a:endParaRPr lang="en-US"/>
                </a:p>
              </p:txBody>
            </p:sp>
          </p:grpSp>
          <p:grpSp>
            <p:nvGrpSpPr>
              <p:cNvPr id="9" name="Group 25"/>
              <p:cNvGrpSpPr>
                <a:grpSpLocks/>
              </p:cNvGrpSpPr>
              <p:nvPr/>
            </p:nvGrpSpPr>
            <p:grpSpPr bwMode="auto">
              <a:xfrm>
                <a:off x="5339" y="1496"/>
                <a:ext cx="91" cy="59"/>
                <a:chOff x="5339" y="1496"/>
                <a:chExt cx="91" cy="59"/>
              </a:xfrm>
            </p:grpSpPr>
            <p:sp>
              <p:nvSpPr>
                <p:cNvPr id="73" name="Freeform 26"/>
                <p:cNvSpPr>
                  <a:spLocks/>
                </p:cNvSpPr>
                <p:nvPr/>
              </p:nvSpPr>
              <p:spPr bwMode="auto">
                <a:xfrm>
                  <a:off x="5339" y="1496"/>
                  <a:ext cx="91" cy="59"/>
                </a:xfrm>
                <a:custGeom>
                  <a:avLst/>
                  <a:gdLst>
                    <a:gd name="T0" fmla="*/ 36 w 91"/>
                    <a:gd name="T1" fmla="*/ 1 h 59"/>
                    <a:gd name="T2" fmla="*/ 35 w 91"/>
                    <a:gd name="T3" fmla="*/ 16 h 59"/>
                    <a:gd name="T4" fmla="*/ 59 w 91"/>
                    <a:gd name="T5" fmla="*/ 30 h 59"/>
                    <a:gd name="T6" fmla="*/ 79 w 91"/>
                    <a:gd name="T7" fmla="*/ 36 h 59"/>
                    <a:gd name="T8" fmla="*/ 90 w 91"/>
                    <a:gd name="T9" fmla="*/ 43 h 59"/>
                    <a:gd name="T10" fmla="*/ 89 w 91"/>
                    <a:gd name="T11" fmla="*/ 50 h 59"/>
                    <a:gd name="T12" fmla="*/ 75 w 91"/>
                    <a:gd name="T13" fmla="*/ 55 h 59"/>
                    <a:gd name="T14" fmla="*/ 53 w 91"/>
                    <a:gd name="T15" fmla="*/ 58 h 59"/>
                    <a:gd name="T16" fmla="*/ 35 w 91"/>
                    <a:gd name="T17" fmla="*/ 54 h 59"/>
                    <a:gd name="T18" fmla="*/ 24 w 91"/>
                    <a:gd name="T19" fmla="*/ 50 h 59"/>
                    <a:gd name="T20" fmla="*/ 24 w 91"/>
                    <a:gd name="T21" fmla="*/ 54 h 59"/>
                    <a:gd name="T22" fmla="*/ 9 w 91"/>
                    <a:gd name="T23" fmla="*/ 54 h 59"/>
                    <a:gd name="T24" fmla="*/ 0 w 91"/>
                    <a:gd name="T25" fmla="*/ 51 h 59"/>
                    <a:gd name="T26" fmla="*/ 0 w 91"/>
                    <a:gd name="T27" fmla="*/ 43 h 59"/>
                    <a:gd name="T28" fmla="*/ 0 w 91"/>
                    <a:gd name="T29" fmla="*/ 39 h 59"/>
                    <a:gd name="T30" fmla="*/ 0 w 91"/>
                    <a:gd name="T31" fmla="*/ 28 h 59"/>
                    <a:gd name="T32" fmla="*/ 2 w 91"/>
                    <a:gd name="T33" fmla="*/ 21 h 59"/>
                    <a:gd name="T34" fmla="*/ 6 w 91"/>
                    <a:gd name="T35" fmla="*/ 14 h 59"/>
                    <a:gd name="T36" fmla="*/ 8 w 91"/>
                    <a:gd name="T37" fmla="*/ 0 h 59"/>
                    <a:gd name="T38" fmla="*/ 36 w 91"/>
                    <a:gd name="T39" fmla="*/ 1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9"/>
                    <a:gd name="T62" fmla="*/ 91 w 91"/>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9">
                      <a:moveTo>
                        <a:pt x="36" y="1"/>
                      </a:moveTo>
                      <a:lnTo>
                        <a:pt x="35" y="16"/>
                      </a:lnTo>
                      <a:lnTo>
                        <a:pt x="59" y="30"/>
                      </a:lnTo>
                      <a:lnTo>
                        <a:pt x="79" y="36"/>
                      </a:lnTo>
                      <a:lnTo>
                        <a:pt x="90" y="43"/>
                      </a:lnTo>
                      <a:lnTo>
                        <a:pt x="89" y="50"/>
                      </a:lnTo>
                      <a:lnTo>
                        <a:pt x="75" y="55"/>
                      </a:lnTo>
                      <a:lnTo>
                        <a:pt x="53" y="58"/>
                      </a:lnTo>
                      <a:lnTo>
                        <a:pt x="35" y="54"/>
                      </a:lnTo>
                      <a:lnTo>
                        <a:pt x="24" y="50"/>
                      </a:lnTo>
                      <a:lnTo>
                        <a:pt x="24" y="54"/>
                      </a:lnTo>
                      <a:lnTo>
                        <a:pt x="9" y="54"/>
                      </a:lnTo>
                      <a:lnTo>
                        <a:pt x="0" y="51"/>
                      </a:lnTo>
                      <a:lnTo>
                        <a:pt x="0" y="43"/>
                      </a:lnTo>
                      <a:lnTo>
                        <a:pt x="0" y="39"/>
                      </a:lnTo>
                      <a:lnTo>
                        <a:pt x="0" y="28"/>
                      </a:lnTo>
                      <a:lnTo>
                        <a:pt x="2" y="21"/>
                      </a:lnTo>
                      <a:lnTo>
                        <a:pt x="6" y="14"/>
                      </a:lnTo>
                      <a:lnTo>
                        <a:pt x="8" y="0"/>
                      </a:lnTo>
                      <a:lnTo>
                        <a:pt x="36"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74" name="Freeform 27"/>
                <p:cNvSpPr>
                  <a:spLocks/>
                </p:cNvSpPr>
                <p:nvPr/>
              </p:nvSpPr>
              <p:spPr bwMode="auto">
                <a:xfrm>
                  <a:off x="5370" y="1516"/>
                  <a:ext cx="27" cy="19"/>
                </a:xfrm>
                <a:custGeom>
                  <a:avLst/>
                  <a:gdLst>
                    <a:gd name="T0" fmla="*/ 6 w 27"/>
                    <a:gd name="T1" fmla="*/ 0 h 19"/>
                    <a:gd name="T2" fmla="*/ 0 w 27"/>
                    <a:gd name="T3" fmla="*/ 9 h 19"/>
                    <a:gd name="T4" fmla="*/ 23 w 27"/>
                    <a:gd name="T5" fmla="*/ 18 h 19"/>
                    <a:gd name="T6" fmla="*/ 26 w 27"/>
                    <a:gd name="T7" fmla="*/ 11 h 19"/>
                    <a:gd name="T8" fmla="*/ 6 w 27"/>
                    <a:gd name="T9" fmla="*/ 0 h 19"/>
                    <a:gd name="T10" fmla="*/ 0 60000 65536"/>
                    <a:gd name="T11" fmla="*/ 0 60000 65536"/>
                    <a:gd name="T12" fmla="*/ 0 60000 65536"/>
                    <a:gd name="T13" fmla="*/ 0 60000 65536"/>
                    <a:gd name="T14" fmla="*/ 0 60000 65536"/>
                    <a:gd name="T15" fmla="*/ 0 w 27"/>
                    <a:gd name="T16" fmla="*/ 0 h 19"/>
                    <a:gd name="T17" fmla="*/ 27 w 27"/>
                    <a:gd name="T18" fmla="*/ 19 h 19"/>
                  </a:gdLst>
                  <a:ahLst/>
                  <a:cxnLst>
                    <a:cxn ang="T10">
                      <a:pos x="T0" y="T1"/>
                    </a:cxn>
                    <a:cxn ang="T11">
                      <a:pos x="T2" y="T3"/>
                    </a:cxn>
                    <a:cxn ang="T12">
                      <a:pos x="T4" y="T5"/>
                    </a:cxn>
                    <a:cxn ang="T13">
                      <a:pos x="T6" y="T7"/>
                    </a:cxn>
                    <a:cxn ang="T14">
                      <a:pos x="T8" y="T9"/>
                    </a:cxn>
                  </a:cxnLst>
                  <a:rect l="T15" t="T16" r="T17" b="T18"/>
                  <a:pathLst>
                    <a:path w="27" h="19">
                      <a:moveTo>
                        <a:pt x="6" y="0"/>
                      </a:moveTo>
                      <a:lnTo>
                        <a:pt x="0" y="9"/>
                      </a:lnTo>
                      <a:lnTo>
                        <a:pt x="23" y="18"/>
                      </a:lnTo>
                      <a:lnTo>
                        <a:pt x="26" y="11"/>
                      </a:lnTo>
                      <a:lnTo>
                        <a:pt x="6" y="0"/>
                      </a:lnTo>
                    </a:path>
                  </a:pathLst>
                </a:custGeom>
                <a:solidFill>
                  <a:srgbClr val="808080"/>
                </a:solidFill>
                <a:ln w="9525" cap="rnd">
                  <a:noFill/>
                  <a:round/>
                  <a:headEnd/>
                  <a:tailEnd/>
                </a:ln>
              </p:spPr>
              <p:txBody>
                <a:bodyPr/>
                <a:lstStyle/>
                <a:p>
                  <a:endParaRPr lang="en-US"/>
                </a:p>
              </p:txBody>
            </p:sp>
            <p:sp>
              <p:nvSpPr>
                <p:cNvPr id="75" name="Freeform 28"/>
                <p:cNvSpPr>
                  <a:spLocks/>
                </p:cNvSpPr>
                <p:nvPr/>
              </p:nvSpPr>
              <p:spPr bwMode="auto">
                <a:xfrm>
                  <a:off x="5396" y="1529"/>
                  <a:ext cx="32" cy="17"/>
                </a:xfrm>
                <a:custGeom>
                  <a:avLst/>
                  <a:gdLst>
                    <a:gd name="T0" fmla="*/ 3 w 32"/>
                    <a:gd name="T1" fmla="*/ 0 h 17"/>
                    <a:gd name="T2" fmla="*/ 0 w 32"/>
                    <a:gd name="T3" fmla="*/ 8 h 17"/>
                    <a:gd name="T4" fmla="*/ 15 w 32"/>
                    <a:gd name="T5" fmla="*/ 14 h 17"/>
                    <a:gd name="T6" fmla="*/ 22 w 32"/>
                    <a:gd name="T7" fmla="*/ 16 h 17"/>
                    <a:gd name="T8" fmla="*/ 31 w 32"/>
                    <a:gd name="T9" fmla="*/ 16 h 17"/>
                    <a:gd name="T10" fmla="*/ 21 w 32"/>
                    <a:gd name="T11" fmla="*/ 6 h 17"/>
                    <a:gd name="T12" fmla="*/ 3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3" y="0"/>
                      </a:moveTo>
                      <a:lnTo>
                        <a:pt x="0" y="8"/>
                      </a:lnTo>
                      <a:lnTo>
                        <a:pt x="15" y="14"/>
                      </a:lnTo>
                      <a:lnTo>
                        <a:pt x="22" y="16"/>
                      </a:lnTo>
                      <a:lnTo>
                        <a:pt x="31" y="16"/>
                      </a:lnTo>
                      <a:lnTo>
                        <a:pt x="21" y="6"/>
                      </a:lnTo>
                      <a:lnTo>
                        <a:pt x="3" y="0"/>
                      </a:lnTo>
                    </a:path>
                  </a:pathLst>
                </a:custGeom>
                <a:solidFill>
                  <a:srgbClr val="808080"/>
                </a:solidFill>
                <a:ln w="9525" cap="rnd">
                  <a:noFill/>
                  <a:round/>
                  <a:headEnd/>
                  <a:tailEnd/>
                </a:ln>
              </p:spPr>
              <p:txBody>
                <a:bodyPr/>
                <a:lstStyle/>
                <a:p>
                  <a:endParaRPr lang="en-US"/>
                </a:p>
              </p:txBody>
            </p:sp>
            <p:sp>
              <p:nvSpPr>
                <p:cNvPr id="76" name="Freeform 29"/>
                <p:cNvSpPr>
                  <a:spLocks/>
                </p:cNvSpPr>
                <p:nvPr/>
              </p:nvSpPr>
              <p:spPr bwMode="auto">
                <a:xfrm>
                  <a:off x="5340" y="1516"/>
                  <a:ext cx="89" cy="36"/>
                </a:xfrm>
                <a:custGeom>
                  <a:avLst/>
                  <a:gdLst>
                    <a:gd name="T0" fmla="*/ 88 w 89"/>
                    <a:gd name="T1" fmla="*/ 29 h 36"/>
                    <a:gd name="T2" fmla="*/ 88 w 89"/>
                    <a:gd name="T3" fmla="*/ 24 h 36"/>
                    <a:gd name="T4" fmla="*/ 76 w 89"/>
                    <a:gd name="T5" fmla="*/ 25 h 36"/>
                    <a:gd name="T6" fmla="*/ 58 w 89"/>
                    <a:gd name="T7" fmla="*/ 22 h 36"/>
                    <a:gd name="T8" fmla="*/ 47 w 89"/>
                    <a:gd name="T9" fmla="*/ 19 h 36"/>
                    <a:gd name="T10" fmla="*/ 27 w 89"/>
                    <a:gd name="T11" fmla="*/ 11 h 36"/>
                    <a:gd name="T12" fmla="*/ 18 w 89"/>
                    <a:gd name="T13" fmla="*/ 9 h 36"/>
                    <a:gd name="T14" fmla="*/ 9 w 89"/>
                    <a:gd name="T15" fmla="*/ 5 h 36"/>
                    <a:gd name="T16" fmla="*/ 5 w 89"/>
                    <a:gd name="T17" fmla="*/ 0 h 36"/>
                    <a:gd name="T18" fmla="*/ 0 w 89"/>
                    <a:gd name="T19" fmla="*/ 7 h 36"/>
                    <a:gd name="T20" fmla="*/ 0 w 89"/>
                    <a:gd name="T21" fmla="*/ 22 h 36"/>
                    <a:gd name="T22" fmla="*/ 6 w 89"/>
                    <a:gd name="T23" fmla="*/ 24 h 36"/>
                    <a:gd name="T24" fmla="*/ 22 w 89"/>
                    <a:gd name="T25" fmla="*/ 27 h 36"/>
                    <a:gd name="T26" fmla="*/ 29 w 89"/>
                    <a:gd name="T27" fmla="*/ 27 h 36"/>
                    <a:gd name="T28" fmla="*/ 39 w 89"/>
                    <a:gd name="T29" fmla="*/ 32 h 36"/>
                    <a:gd name="T30" fmla="*/ 51 w 89"/>
                    <a:gd name="T31" fmla="*/ 35 h 36"/>
                    <a:gd name="T32" fmla="*/ 59 w 89"/>
                    <a:gd name="T33" fmla="*/ 35 h 36"/>
                    <a:gd name="T34" fmla="*/ 72 w 89"/>
                    <a:gd name="T35" fmla="*/ 35 h 36"/>
                    <a:gd name="T36" fmla="*/ 88 w 89"/>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
                    <a:gd name="T58" fmla="*/ 0 h 36"/>
                    <a:gd name="T59" fmla="*/ 89 w 89"/>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 h="36">
                      <a:moveTo>
                        <a:pt x="88" y="29"/>
                      </a:moveTo>
                      <a:lnTo>
                        <a:pt x="88" y="24"/>
                      </a:lnTo>
                      <a:lnTo>
                        <a:pt x="76" y="25"/>
                      </a:lnTo>
                      <a:lnTo>
                        <a:pt x="58" y="22"/>
                      </a:lnTo>
                      <a:lnTo>
                        <a:pt x="47" y="19"/>
                      </a:lnTo>
                      <a:lnTo>
                        <a:pt x="27" y="11"/>
                      </a:lnTo>
                      <a:lnTo>
                        <a:pt x="18" y="9"/>
                      </a:lnTo>
                      <a:lnTo>
                        <a:pt x="9" y="5"/>
                      </a:lnTo>
                      <a:lnTo>
                        <a:pt x="5" y="0"/>
                      </a:lnTo>
                      <a:lnTo>
                        <a:pt x="0" y="7"/>
                      </a:lnTo>
                      <a:lnTo>
                        <a:pt x="0" y="22"/>
                      </a:lnTo>
                      <a:lnTo>
                        <a:pt x="6" y="24"/>
                      </a:lnTo>
                      <a:lnTo>
                        <a:pt x="22" y="27"/>
                      </a:lnTo>
                      <a:lnTo>
                        <a:pt x="29" y="27"/>
                      </a:lnTo>
                      <a:lnTo>
                        <a:pt x="39" y="32"/>
                      </a:lnTo>
                      <a:lnTo>
                        <a:pt x="51" y="35"/>
                      </a:lnTo>
                      <a:lnTo>
                        <a:pt x="59" y="35"/>
                      </a:lnTo>
                      <a:lnTo>
                        <a:pt x="72" y="35"/>
                      </a:lnTo>
                      <a:lnTo>
                        <a:pt x="88" y="29"/>
                      </a:lnTo>
                    </a:path>
                  </a:pathLst>
                </a:custGeom>
                <a:solidFill>
                  <a:srgbClr val="808080"/>
                </a:solidFill>
                <a:ln w="9525" cap="rnd">
                  <a:noFill/>
                  <a:round/>
                  <a:headEnd/>
                  <a:tailEnd/>
                </a:ln>
              </p:spPr>
              <p:txBody>
                <a:bodyPr/>
                <a:lstStyle/>
                <a:p>
                  <a:endParaRPr lang="en-US"/>
                </a:p>
              </p:txBody>
            </p:sp>
            <p:sp>
              <p:nvSpPr>
                <p:cNvPr id="77" name="Freeform 30"/>
                <p:cNvSpPr>
                  <a:spLocks/>
                </p:cNvSpPr>
                <p:nvPr/>
              </p:nvSpPr>
              <p:spPr bwMode="auto">
                <a:xfrm>
                  <a:off x="5346" y="1496"/>
                  <a:ext cx="30" cy="30"/>
                </a:xfrm>
                <a:custGeom>
                  <a:avLst/>
                  <a:gdLst>
                    <a:gd name="T0" fmla="*/ 28 w 30"/>
                    <a:gd name="T1" fmla="*/ 1 h 30"/>
                    <a:gd name="T2" fmla="*/ 26 w 30"/>
                    <a:gd name="T3" fmla="*/ 16 h 30"/>
                    <a:gd name="T4" fmla="*/ 29 w 30"/>
                    <a:gd name="T5" fmla="*/ 19 h 30"/>
                    <a:gd name="T6" fmla="*/ 22 w 30"/>
                    <a:gd name="T7" fmla="*/ 29 h 30"/>
                    <a:gd name="T8" fmla="*/ 13 w 30"/>
                    <a:gd name="T9" fmla="*/ 29 h 30"/>
                    <a:gd name="T10" fmla="*/ 3 w 30"/>
                    <a:gd name="T11" fmla="*/ 24 h 30"/>
                    <a:gd name="T12" fmla="*/ 0 w 30"/>
                    <a:gd name="T13" fmla="*/ 18 h 30"/>
                    <a:gd name="T14" fmla="*/ 2 w 30"/>
                    <a:gd name="T15" fmla="*/ 15 h 30"/>
                    <a:gd name="T16" fmla="*/ 2 w 30"/>
                    <a:gd name="T17" fmla="*/ 0 h 30"/>
                    <a:gd name="T18" fmla="*/ 28 w 30"/>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0"/>
                    <a:gd name="T32" fmla="*/ 30 w 30"/>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0">
                      <a:moveTo>
                        <a:pt x="28" y="1"/>
                      </a:moveTo>
                      <a:lnTo>
                        <a:pt x="26" y="16"/>
                      </a:lnTo>
                      <a:lnTo>
                        <a:pt x="29" y="19"/>
                      </a:lnTo>
                      <a:lnTo>
                        <a:pt x="22" y="29"/>
                      </a:lnTo>
                      <a:lnTo>
                        <a:pt x="13" y="29"/>
                      </a:lnTo>
                      <a:lnTo>
                        <a:pt x="3" y="24"/>
                      </a:lnTo>
                      <a:lnTo>
                        <a:pt x="0" y="18"/>
                      </a:lnTo>
                      <a:lnTo>
                        <a:pt x="2" y="15"/>
                      </a:lnTo>
                      <a:lnTo>
                        <a:pt x="2" y="0"/>
                      </a:lnTo>
                      <a:lnTo>
                        <a:pt x="28" y="1"/>
                      </a:lnTo>
                    </a:path>
                  </a:pathLst>
                </a:custGeom>
                <a:solidFill>
                  <a:srgbClr val="A0A0A0"/>
                </a:solidFill>
                <a:ln w="9525" cap="rnd">
                  <a:noFill/>
                  <a:round/>
                  <a:headEnd/>
                  <a:tailEnd/>
                </a:ln>
              </p:spPr>
              <p:txBody>
                <a:bodyPr/>
                <a:lstStyle/>
                <a:p>
                  <a:endParaRPr lang="en-US"/>
                </a:p>
              </p:txBody>
            </p:sp>
          </p:grpSp>
          <p:grpSp>
            <p:nvGrpSpPr>
              <p:cNvPr id="10" name="Group 31"/>
              <p:cNvGrpSpPr>
                <a:grpSpLocks/>
              </p:cNvGrpSpPr>
              <p:nvPr/>
            </p:nvGrpSpPr>
            <p:grpSpPr bwMode="auto">
              <a:xfrm>
                <a:off x="5340" y="1392"/>
                <a:ext cx="40" cy="119"/>
                <a:chOff x="5340" y="1392"/>
                <a:chExt cx="40" cy="119"/>
              </a:xfrm>
            </p:grpSpPr>
            <p:sp>
              <p:nvSpPr>
                <p:cNvPr id="71" name="Freeform 32"/>
                <p:cNvSpPr>
                  <a:spLocks/>
                </p:cNvSpPr>
                <p:nvPr/>
              </p:nvSpPr>
              <p:spPr bwMode="auto">
                <a:xfrm>
                  <a:off x="5340" y="1392"/>
                  <a:ext cx="40" cy="119"/>
                </a:xfrm>
                <a:custGeom>
                  <a:avLst/>
                  <a:gdLst>
                    <a:gd name="T0" fmla="*/ 3 w 40"/>
                    <a:gd name="T1" fmla="*/ 2 h 119"/>
                    <a:gd name="T2" fmla="*/ 1 w 40"/>
                    <a:gd name="T3" fmla="*/ 42 h 119"/>
                    <a:gd name="T4" fmla="*/ 1 w 40"/>
                    <a:gd name="T5" fmla="*/ 75 h 119"/>
                    <a:gd name="T6" fmla="*/ 0 w 40"/>
                    <a:gd name="T7" fmla="*/ 112 h 119"/>
                    <a:gd name="T8" fmla="*/ 19 w 40"/>
                    <a:gd name="T9" fmla="*/ 118 h 119"/>
                    <a:gd name="T10" fmla="*/ 37 w 40"/>
                    <a:gd name="T11" fmla="*/ 118 h 119"/>
                    <a:gd name="T12" fmla="*/ 39 w 40"/>
                    <a:gd name="T13" fmla="*/ 0 h 119"/>
                    <a:gd name="T14" fmla="*/ 3 w 40"/>
                    <a:gd name="T15" fmla="*/ 2 h 11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19"/>
                    <a:gd name="T26" fmla="*/ 40 w 40"/>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19">
                      <a:moveTo>
                        <a:pt x="3" y="2"/>
                      </a:moveTo>
                      <a:lnTo>
                        <a:pt x="1" y="42"/>
                      </a:lnTo>
                      <a:lnTo>
                        <a:pt x="1" y="75"/>
                      </a:lnTo>
                      <a:lnTo>
                        <a:pt x="0" y="112"/>
                      </a:lnTo>
                      <a:lnTo>
                        <a:pt x="19" y="118"/>
                      </a:lnTo>
                      <a:lnTo>
                        <a:pt x="37" y="118"/>
                      </a:lnTo>
                      <a:lnTo>
                        <a:pt x="39" y="0"/>
                      </a:lnTo>
                      <a:lnTo>
                        <a:pt x="3" y="2"/>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72" name="Freeform 33"/>
                <p:cNvSpPr>
                  <a:spLocks/>
                </p:cNvSpPr>
                <p:nvPr/>
              </p:nvSpPr>
              <p:spPr bwMode="auto">
                <a:xfrm>
                  <a:off x="5344" y="1394"/>
                  <a:ext cx="34" cy="114"/>
                </a:xfrm>
                <a:custGeom>
                  <a:avLst/>
                  <a:gdLst>
                    <a:gd name="T0" fmla="*/ 2 w 34"/>
                    <a:gd name="T1" fmla="*/ 3 h 114"/>
                    <a:gd name="T2" fmla="*/ 0 w 34"/>
                    <a:gd name="T3" fmla="*/ 37 h 114"/>
                    <a:gd name="T4" fmla="*/ 0 w 34"/>
                    <a:gd name="T5" fmla="*/ 63 h 114"/>
                    <a:gd name="T6" fmla="*/ 0 w 34"/>
                    <a:gd name="T7" fmla="*/ 105 h 114"/>
                    <a:gd name="T8" fmla="*/ 16 w 34"/>
                    <a:gd name="T9" fmla="*/ 113 h 114"/>
                    <a:gd name="T10" fmla="*/ 30 w 34"/>
                    <a:gd name="T11" fmla="*/ 113 h 114"/>
                    <a:gd name="T12" fmla="*/ 33 w 34"/>
                    <a:gd name="T13" fmla="*/ 0 h 114"/>
                    <a:gd name="T14" fmla="*/ 2 w 34"/>
                    <a:gd name="T15" fmla="*/ 3 h 114"/>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14"/>
                    <a:gd name="T26" fmla="*/ 34 w 3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14">
                      <a:moveTo>
                        <a:pt x="2" y="3"/>
                      </a:moveTo>
                      <a:lnTo>
                        <a:pt x="0" y="37"/>
                      </a:lnTo>
                      <a:lnTo>
                        <a:pt x="0" y="63"/>
                      </a:lnTo>
                      <a:lnTo>
                        <a:pt x="0" y="105"/>
                      </a:lnTo>
                      <a:lnTo>
                        <a:pt x="16" y="113"/>
                      </a:lnTo>
                      <a:lnTo>
                        <a:pt x="30" y="113"/>
                      </a:lnTo>
                      <a:lnTo>
                        <a:pt x="33" y="0"/>
                      </a:lnTo>
                      <a:lnTo>
                        <a:pt x="2" y="3"/>
                      </a:lnTo>
                    </a:path>
                  </a:pathLst>
                </a:custGeom>
                <a:solidFill>
                  <a:srgbClr val="808080"/>
                </a:solidFill>
                <a:ln w="9525" cap="rnd">
                  <a:noFill/>
                  <a:round/>
                  <a:headEnd/>
                  <a:tailEnd/>
                </a:ln>
              </p:spPr>
              <p:txBody>
                <a:bodyPr/>
                <a:lstStyle/>
                <a:p>
                  <a:endParaRPr lang="en-US"/>
                </a:p>
              </p:txBody>
            </p:sp>
          </p:grpSp>
          <p:grpSp>
            <p:nvGrpSpPr>
              <p:cNvPr id="11" name="Group 34"/>
              <p:cNvGrpSpPr>
                <a:grpSpLocks/>
              </p:cNvGrpSpPr>
              <p:nvPr/>
            </p:nvGrpSpPr>
            <p:grpSpPr bwMode="auto">
              <a:xfrm>
                <a:off x="5360" y="1512"/>
                <a:ext cx="94" cy="60"/>
                <a:chOff x="5360" y="1512"/>
                <a:chExt cx="94" cy="60"/>
              </a:xfrm>
            </p:grpSpPr>
            <p:sp>
              <p:nvSpPr>
                <p:cNvPr id="66" name="Freeform 35"/>
                <p:cNvSpPr>
                  <a:spLocks/>
                </p:cNvSpPr>
                <p:nvPr/>
              </p:nvSpPr>
              <p:spPr bwMode="auto">
                <a:xfrm>
                  <a:off x="5360" y="1512"/>
                  <a:ext cx="94" cy="60"/>
                </a:xfrm>
                <a:custGeom>
                  <a:avLst/>
                  <a:gdLst>
                    <a:gd name="T0" fmla="*/ 37 w 94"/>
                    <a:gd name="T1" fmla="*/ 1 h 60"/>
                    <a:gd name="T2" fmla="*/ 36 w 94"/>
                    <a:gd name="T3" fmla="*/ 16 h 60"/>
                    <a:gd name="T4" fmla="*/ 61 w 94"/>
                    <a:gd name="T5" fmla="*/ 31 h 60"/>
                    <a:gd name="T6" fmla="*/ 81 w 94"/>
                    <a:gd name="T7" fmla="*/ 37 h 60"/>
                    <a:gd name="T8" fmla="*/ 93 w 94"/>
                    <a:gd name="T9" fmla="*/ 43 h 60"/>
                    <a:gd name="T10" fmla="*/ 92 w 94"/>
                    <a:gd name="T11" fmla="*/ 51 h 60"/>
                    <a:gd name="T12" fmla="*/ 77 w 94"/>
                    <a:gd name="T13" fmla="*/ 57 h 60"/>
                    <a:gd name="T14" fmla="*/ 55 w 94"/>
                    <a:gd name="T15" fmla="*/ 59 h 60"/>
                    <a:gd name="T16" fmla="*/ 36 w 94"/>
                    <a:gd name="T17" fmla="*/ 55 h 60"/>
                    <a:gd name="T18" fmla="*/ 25 w 94"/>
                    <a:gd name="T19" fmla="*/ 51 h 60"/>
                    <a:gd name="T20" fmla="*/ 24 w 94"/>
                    <a:gd name="T21" fmla="*/ 55 h 60"/>
                    <a:gd name="T22" fmla="*/ 10 w 94"/>
                    <a:gd name="T23" fmla="*/ 55 h 60"/>
                    <a:gd name="T24" fmla="*/ 1 w 94"/>
                    <a:gd name="T25" fmla="*/ 52 h 60"/>
                    <a:gd name="T26" fmla="*/ 1 w 94"/>
                    <a:gd name="T27" fmla="*/ 44 h 60"/>
                    <a:gd name="T28" fmla="*/ 0 w 94"/>
                    <a:gd name="T29" fmla="*/ 39 h 60"/>
                    <a:gd name="T30" fmla="*/ 0 w 94"/>
                    <a:gd name="T31" fmla="*/ 28 h 60"/>
                    <a:gd name="T32" fmla="*/ 2 w 94"/>
                    <a:gd name="T33" fmla="*/ 22 h 60"/>
                    <a:gd name="T34" fmla="*/ 7 w 94"/>
                    <a:gd name="T35" fmla="*/ 15 h 60"/>
                    <a:gd name="T36" fmla="*/ 8 w 94"/>
                    <a:gd name="T37" fmla="*/ 0 h 60"/>
                    <a:gd name="T38" fmla="*/ 37 w 94"/>
                    <a:gd name="T39" fmla="*/ 1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4"/>
                    <a:gd name="T61" fmla="*/ 0 h 60"/>
                    <a:gd name="T62" fmla="*/ 94 w 94"/>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4" h="60">
                      <a:moveTo>
                        <a:pt x="37" y="1"/>
                      </a:moveTo>
                      <a:lnTo>
                        <a:pt x="36" y="16"/>
                      </a:lnTo>
                      <a:lnTo>
                        <a:pt x="61" y="31"/>
                      </a:lnTo>
                      <a:lnTo>
                        <a:pt x="81" y="37"/>
                      </a:lnTo>
                      <a:lnTo>
                        <a:pt x="93" y="43"/>
                      </a:lnTo>
                      <a:lnTo>
                        <a:pt x="92" y="51"/>
                      </a:lnTo>
                      <a:lnTo>
                        <a:pt x="77" y="57"/>
                      </a:lnTo>
                      <a:lnTo>
                        <a:pt x="55" y="59"/>
                      </a:lnTo>
                      <a:lnTo>
                        <a:pt x="36" y="55"/>
                      </a:lnTo>
                      <a:lnTo>
                        <a:pt x="25" y="51"/>
                      </a:lnTo>
                      <a:lnTo>
                        <a:pt x="24" y="55"/>
                      </a:lnTo>
                      <a:lnTo>
                        <a:pt x="10" y="55"/>
                      </a:lnTo>
                      <a:lnTo>
                        <a:pt x="1" y="52"/>
                      </a:lnTo>
                      <a:lnTo>
                        <a:pt x="1" y="44"/>
                      </a:lnTo>
                      <a:lnTo>
                        <a:pt x="0" y="39"/>
                      </a:lnTo>
                      <a:lnTo>
                        <a:pt x="0" y="28"/>
                      </a:lnTo>
                      <a:lnTo>
                        <a:pt x="2" y="22"/>
                      </a:lnTo>
                      <a:lnTo>
                        <a:pt x="7" y="15"/>
                      </a:lnTo>
                      <a:lnTo>
                        <a:pt x="8" y="0"/>
                      </a:lnTo>
                      <a:lnTo>
                        <a:pt x="37" y="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67" name="Freeform 36"/>
                <p:cNvSpPr>
                  <a:spLocks/>
                </p:cNvSpPr>
                <p:nvPr/>
              </p:nvSpPr>
              <p:spPr bwMode="auto">
                <a:xfrm>
                  <a:off x="5391" y="1533"/>
                  <a:ext cx="30" cy="19"/>
                </a:xfrm>
                <a:custGeom>
                  <a:avLst/>
                  <a:gdLst>
                    <a:gd name="T0" fmla="*/ 7 w 30"/>
                    <a:gd name="T1" fmla="*/ 0 h 19"/>
                    <a:gd name="T2" fmla="*/ 0 w 30"/>
                    <a:gd name="T3" fmla="*/ 10 h 19"/>
                    <a:gd name="T4" fmla="*/ 26 w 30"/>
                    <a:gd name="T5" fmla="*/ 18 h 19"/>
                    <a:gd name="T6" fmla="*/ 29 w 30"/>
                    <a:gd name="T7" fmla="*/ 11 h 19"/>
                    <a:gd name="T8" fmla="*/ 7 w 30"/>
                    <a:gd name="T9" fmla="*/ 0 h 19"/>
                    <a:gd name="T10" fmla="*/ 0 60000 65536"/>
                    <a:gd name="T11" fmla="*/ 0 60000 65536"/>
                    <a:gd name="T12" fmla="*/ 0 60000 65536"/>
                    <a:gd name="T13" fmla="*/ 0 60000 65536"/>
                    <a:gd name="T14" fmla="*/ 0 60000 65536"/>
                    <a:gd name="T15" fmla="*/ 0 w 30"/>
                    <a:gd name="T16" fmla="*/ 0 h 19"/>
                    <a:gd name="T17" fmla="*/ 30 w 30"/>
                    <a:gd name="T18" fmla="*/ 19 h 19"/>
                  </a:gdLst>
                  <a:ahLst/>
                  <a:cxnLst>
                    <a:cxn ang="T10">
                      <a:pos x="T0" y="T1"/>
                    </a:cxn>
                    <a:cxn ang="T11">
                      <a:pos x="T2" y="T3"/>
                    </a:cxn>
                    <a:cxn ang="T12">
                      <a:pos x="T4" y="T5"/>
                    </a:cxn>
                    <a:cxn ang="T13">
                      <a:pos x="T6" y="T7"/>
                    </a:cxn>
                    <a:cxn ang="T14">
                      <a:pos x="T8" y="T9"/>
                    </a:cxn>
                  </a:cxnLst>
                  <a:rect l="T15" t="T16" r="T17" b="T18"/>
                  <a:pathLst>
                    <a:path w="30" h="19">
                      <a:moveTo>
                        <a:pt x="7" y="0"/>
                      </a:moveTo>
                      <a:lnTo>
                        <a:pt x="0" y="10"/>
                      </a:lnTo>
                      <a:lnTo>
                        <a:pt x="26" y="18"/>
                      </a:lnTo>
                      <a:lnTo>
                        <a:pt x="29" y="11"/>
                      </a:lnTo>
                      <a:lnTo>
                        <a:pt x="7" y="0"/>
                      </a:lnTo>
                    </a:path>
                  </a:pathLst>
                </a:custGeom>
                <a:solidFill>
                  <a:srgbClr val="808080"/>
                </a:solidFill>
                <a:ln w="9525" cap="rnd">
                  <a:noFill/>
                  <a:round/>
                  <a:headEnd/>
                  <a:tailEnd/>
                </a:ln>
              </p:spPr>
              <p:txBody>
                <a:bodyPr/>
                <a:lstStyle/>
                <a:p>
                  <a:endParaRPr lang="en-US"/>
                </a:p>
              </p:txBody>
            </p:sp>
            <p:sp>
              <p:nvSpPr>
                <p:cNvPr id="68" name="Freeform 37"/>
                <p:cNvSpPr>
                  <a:spLocks/>
                </p:cNvSpPr>
                <p:nvPr/>
              </p:nvSpPr>
              <p:spPr bwMode="auto">
                <a:xfrm>
                  <a:off x="5419" y="1546"/>
                  <a:ext cx="32" cy="17"/>
                </a:xfrm>
                <a:custGeom>
                  <a:avLst/>
                  <a:gdLst>
                    <a:gd name="T0" fmla="*/ 4 w 32"/>
                    <a:gd name="T1" fmla="*/ 0 h 17"/>
                    <a:gd name="T2" fmla="*/ 0 w 32"/>
                    <a:gd name="T3" fmla="*/ 7 h 17"/>
                    <a:gd name="T4" fmla="*/ 15 w 32"/>
                    <a:gd name="T5" fmla="*/ 14 h 17"/>
                    <a:gd name="T6" fmla="*/ 22 w 32"/>
                    <a:gd name="T7" fmla="*/ 16 h 17"/>
                    <a:gd name="T8" fmla="*/ 31 w 32"/>
                    <a:gd name="T9" fmla="*/ 16 h 17"/>
                    <a:gd name="T10" fmla="*/ 22 w 32"/>
                    <a:gd name="T11" fmla="*/ 7 h 17"/>
                    <a:gd name="T12" fmla="*/ 4 w 32"/>
                    <a:gd name="T13" fmla="*/ 0 h 17"/>
                    <a:gd name="T14" fmla="*/ 0 60000 65536"/>
                    <a:gd name="T15" fmla="*/ 0 60000 65536"/>
                    <a:gd name="T16" fmla="*/ 0 60000 65536"/>
                    <a:gd name="T17" fmla="*/ 0 60000 65536"/>
                    <a:gd name="T18" fmla="*/ 0 60000 65536"/>
                    <a:gd name="T19" fmla="*/ 0 60000 65536"/>
                    <a:gd name="T20" fmla="*/ 0 60000 65536"/>
                    <a:gd name="T21" fmla="*/ 0 w 32"/>
                    <a:gd name="T22" fmla="*/ 0 h 17"/>
                    <a:gd name="T23" fmla="*/ 32 w 3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17">
                      <a:moveTo>
                        <a:pt x="4" y="0"/>
                      </a:moveTo>
                      <a:lnTo>
                        <a:pt x="0" y="7"/>
                      </a:lnTo>
                      <a:lnTo>
                        <a:pt x="15" y="14"/>
                      </a:lnTo>
                      <a:lnTo>
                        <a:pt x="22" y="16"/>
                      </a:lnTo>
                      <a:lnTo>
                        <a:pt x="31" y="16"/>
                      </a:lnTo>
                      <a:lnTo>
                        <a:pt x="22" y="7"/>
                      </a:lnTo>
                      <a:lnTo>
                        <a:pt x="4" y="0"/>
                      </a:lnTo>
                    </a:path>
                  </a:pathLst>
                </a:custGeom>
                <a:solidFill>
                  <a:srgbClr val="808080"/>
                </a:solidFill>
                <a:ln w="9525" cap="rnd">
                  <a:noFill/>
                  <a:round/>
                  <a:headEnd/>
                  <a:tailEnd/>
                </a:ln>
              </p:spPr>
              <p:txBody>
                <a:bodyPr/>
                <a:lstStyle/>
                <a:p>
                  <a:endParaRPr lang="en-US"/>
                </a:p>
              </p:txBody>
            </p:sp>
            <p:sp>
              <p:nvSpPr>
                <p:cNvPr id="69" name="Freeform 38"/>
                <p:cNvSpPr>
                  <a:spLocks/>
                </p:cNvSpPr>
                <p:nvPr/>
              </p:nvSpPr>
              <p:spPr bwMode="auto">
                <a:xfrm>
                  <a:off x="5362" y="1533"/>
                  <a:ext cx="90" cy="36"/>
                </a:xfrm>
                <a:custGeom>
                  <a:avLst/>
                  <a:gdLst>
                    <a:gd name="T0" fmla="*/ 89 w 90"/>
                    <a:gd name="T1" fmla="*/ 29 h 36"/>
                    <a:gd name="T2" fmla="*/ 89 w 90"/>
                    <a:gd name="T3" fmla="*/ 24 h 36"/>
                    <a:gd name="T4" fmla="*/ 77 w 90"/>
                    <a:gd name="T5" fmla="*/ 26 h 36"/>
                    <a:gd name="T6" fmla="*/ 58 w 90"/>
                    <a:gd name="T7" fmla="*/ 22 h 36"/>
                    <a:gd name="T8" fmla="*/ 47 w 90"/>
                    <a:gd name="T9" fmla="*/ 19 h 36"/>
                    <a:gd name="T10" fmla="*/ 27 w 90"/>
                    <a:gd name="T11" fmla="*/ 11 h 36"/>
                    <a:gd name="T12" fmla="*/ 18 w 90"/>
                    <a:gd name="T13" fmla="*/ 10 h 36"/>
                    <a:gd name="T14" fmla="*/ 9 w 90"/>
                    <a:gd name="T15" fmla="*/ 5 h 36"/>
                    <a:gd name="T16" fmla="*/ 4 w 90"/>
                    <a:gd name="T17" fmla="*/ 0 h 36"/>
                    <a:gd name="T18" fmla="*/ 0 w 90"/>
                    <a:gd name="T19" fmla="*/ 7 h 36"/>
                    <a:gd name="T20" fmla="*/ 0 w 90"/>
                    <a:gd name="T21" fmla="*/ 22 h 36"/>
                    <a:gd name="T22" fmla="*/ 6 w 90"/>
                    <a:gd name="T23" fmla="*/ 24 h 36"/>
                    <a:gd name="T24" fmla="*/ 22 w 90"/>
                    <a:gd name="T25" fmla="*/ 27 h 36"/>
                    <a:gd name="T26" fmla="*/ 29 w 90"/>
                    <a:gd name="T27" fmla="*/ 27 h 36"/>
                    <a:gd name="T28" fmla="*/ 39 w 90"/>
                    <a:gd name="T29" fmla="*/ 32 h 36"/>
                    <a:gd name="T30" fmla="*/ 51 w 90"/>
                    <a:gd name="T31" fmla="*/ 35 h 36"/>
                    <a:gd name="T32" fmla="*/ 60 w 90"/>
                    <a:gd name="T33" fmla="*/ 35 h 36"/>
                    <a:gd name="T34" fmla="*/ 73 w 90"/>
                    <a:gd name="T35" fmla="*/ 35 h 36"/>
                    <a:gd name="T36" fmla="*/ 89 w 90"/>
                    <a:gd name="T37" fmla="*/ 29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36"/>
                    <a:gd name="T59" fmla="*/ 90 w 9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36">
                      <a:moveTo>
                        <a:pt x="89" y="29"/>
                      </a:moveTo>
                      <a:lnTo>
                        <a:pt x="89" y="24"/>
                      </a:lnTo>
                      <a:lnTo>
                        <a:pt x="77" y="26"/>
                      </a:lnTo>
                      <a:lnTo>
                        <a:pt x="58" y="22"/>
                      </a:lnTo>
                      <a:lnTo>
                        <a:pt x="47" y="19"/>
                      </a:lnTo>
                      <a:lnTo>
                        <a:pt x="27" y="11"/>
                      </a:lnTo>
                      <a:lnTo>
                        <a:pt x="18" y="10"/>
                      </a:lnTo>
                      <a:lnTo>
                        <a:pt x="9" y="5"/>
                      </a:lnTo>
                      <a:lnTo>
                        <a:pt x="4" y="0"/>
                      </a:lnTo>
                      <a:lnTo>
                        <a:pt x="0" y="7"/>
                      </a:lnTo>
                      <a:lnTo>
                        <a:pt x="0" y="22"/>
                      </a:lnTo>
                      <a:lnTo>
                        <a:pt x="6" y="24"/>
                      </a:lnTo>
                      <a:lnTo>
                        <a:pt x="22" y="27"/>
                      </a:lnTo>
                      <a:lnTo>
                        <a:pt x="29" y="27"/>
                      </a:lnTo>
                      <a:lnTo>
                        <a:pt x="39" y="32"/>
                      </a:lnTo>
                      <a:lnTo>
                        <a:pt x="51" y="35"/>
                      </a:lnTo>
                      <a:lnTo>
                        <a:pt x="60" y="35"/>
                      </a:lnTo>
                      <a:lnTo>
                        <a:pt x="73" y="35"/>
                      </a:lnTo>
                      <a:lnTo>
                        <a:pt x="89" y="29"/>
                      </a:lnTo>
                    </a:path>
                  </a:pathLst>
                </a:custGeom>
                <a:solidFill>
                  <a:srgbClr val="808080"/>
                </a:solidFill>
                <a:ln w="9525" cap="rnd">
                  <a:noFill/>
                  <a:round/>
                  <a:headEnd/>
                  <a:tailEnd/>
                </a:ln>
              </p:spPr>
              <p:txBody>
                <a:bodyPr/>
                <a:lstStyle/>
                <a:p>
                  <a:endParaRPr lang="en-US"/>
                </a:p>
              </p:txBody>
            </p:sp>
            <p:sp>
              <p:nvSpPr>
                <p:cNvPr id="70" name="Freeform 39"/>
                <p:cNvSpPr>
                  <a:spLocks/>
                </p:cNvSpPr>
                <p:nvPr/>
              </p:nvSpPr>
              <p:spPr bwMode="auto">
                <a:xfrm>
                  <a:off x="5367" y="1513"/>
                  <a:ext cx="31" cy="30"/>
                </a:xfrm>
                <a:custGeom>
                  <a:avLst/>
                  <a:gdLst>
                    <a:gd name="T0" fmla="*/ 29 w 31"/>
                    <a:gd name="T1" fmla="*/ 2 h 30"/>
                    <a:gd name="T2" fmla="*/ 27 w 31"/>
                    <a:gd name="T3" fmla="*/ 16 h 30"/>
                    <a:gd name="T4" fmla="*/ 30 w 31"/>
                    <a:gd name="T5" fmla="*/ 19 h 30"/>
                    <a:gd name="T6" fmla="*/ 23 w 31"/>
                    <a:gd name="T7" fmla="*/ 29 h 30"/>
                    <a:gd name="T8" fmla="*/ 13 w 31"/>
                    <a:gd name="T9" fmla="*/ 29 h 30"/>
                    <a:gd name="T10" fmla="*/ 4 w 31"/>
                    <a:gd name="T11" fmla="*/ 24 h 30"/>
                    <a:gd name="T12" fmla="*/ 0 w 31"/>
                    <a:gd name="T13" fmla="*/ 19 h 30"/>
                    <a:gd name="T14" fmla="*/ 2 w 31"/>
                    <a:gd name="T15" fmla="*/ 15 h 30"/>
                    <a:gd name="T16" fmla="*/ 2 w 31"/>
                    <a:gd name="T17" fmla="*/ 0 h 30"/>
                    <a:gd name="T18" fmla="*/ 29 w 31"/>
                    <a:gd name="T19" fmla="*/ 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30"/>
                    <a:gd name="T32" fmla="*/ 31 w 31"/>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30">
                      <a:moveTo>
                        <a:pt x="29" y="2"/>
                      </a:moveTo>
                      <a:lnTo>
                        <a:pt x="27" y="16"/>
                      </a:lnTo>
                      <a:lnTo>
                        <a:pt x="30" y="19"/>
                      </a:lnTo>
                      <a:lnTo>
                        <a:pt x="23" y="29"/>
                      </a:lnTo>
                      <a:lnTo>
                        <a:pt x="13" y="29"/>
                      </a:lnTo>
                      <a:lnTo>
                        <a:pt x="4" y="24"/>
                      </a:lnTo>
                      <a:lnTo>
                        <a:pt x="0" y="19"/>
                      </a:lnTo>
                      <a:lnTo>
                        <a:pt x="2" y="15"/>
                      </a:lnTo>
                      <a:lnTo>
                        <a:pt x="2" y="0"/>
                      </a:lnTo>
                      <a:lnTo>
                        <a:pt x="29" y="2"/>
                      </a:lnTo>
                    </a:path>
                  </a:pathLst>
                </a:custGeom>
                <a:solidFill>
                  <a:srgbClr val="A0A0A0"/>
                </a:solidFill>
                <a:ln w="9525" cap="rnd">
                  <a:noFill/>
                  <a:round/>
                  <a:headEnd/>
                  <a:tailEnd/>
                </a:ln>
              </p:spPr>
              <p:txBody>
                <a:bodyPr/>
                <a:lstStyle/>
                <a:p>
                  <a:endParaRPr lang="en-US"/>
                </a:p>
              </p:txBody>
            </p:sp>
          </p:grpSp>
          <p:sp>
            <p:nvSpPr>
              <p:cNvPr id="12" name="Oval 40"/>
              <p:cNvSpPr>
                <a:spLocks noChangeArrowheads="1"/>
              </p:cNvSpPr>
              <p:nvPr/>
            </p:nvSpPr>
            <p:spPr bwMode="auto">
              <a:xfrm>
                <a:off x="5225" y="1515"/>
                <a:ext cx="103" cy="49"/>
              </a:xfrm>
              <a:prstGeom prst="ellipse">
                <a:avLst/>
              </a:prstGeom>
              <a:solidFill>
                <a:srgbClr val="606060"/>
              </a:solidFill>
              <a:ln w="12700">
                <a:solidFill>
                  <a:srgbClr val="000000"/>
                </a:solidFill>
                <a:round/>
                <a:headEnd/>
                <a:tailEnd/>
              </a:ln>
            </p:spPr>
            <p:txBody>
              <a:bodyPr wrap="none" anchor="ctr"/>
              <a:lstStyle/>
              <a:p>
                <a:endParaRPr lang="en-US" sz="2400">
                  <a:cs typeface="Angsana New" pitchFamily="18" charset="-34"/>
                </a:endParaRPr>
              </a:p>
            </p:txBody>
          </p:sp>
          <p:sp>
            <p:nvSpPr>
              <p:cNvPr id="13" name="Rectangle 41"/>
              <p:cNvSpPr>
                <a:spLocks noChangeArrowheads="1"/>
              </p:cNvSpPr>
              <p:nvPr/>
            </p:nvSpPr>
            <p:spPr bwMode="auto">
              <a:xfrm>
                <a:off x="5265" y="1408"/>
                <a:ext cx="23" cy="117"/>
              </a:xfrm>
              <a:prstGeom prst="rect">
                <a:avLst/>
              </a:prstGeom>
              <a:solidFill>
                <a:srgbClr val="606060"/>
              </a:solidFill>
              <a:ln w="12700">
                <a:solidFill>
                  <a:srgbClr val="000000"/>
                </a:solidFill>
                <a:miter lim="800000"/>
                <a:headEnd/>
                <a:tailEnd/>
              </a:ln>
            </p:spPr>
            <p:txBody>
              <a:bodyPr wrap="none" anchor="ctr"/>
              <a:lstStyle/>
              <a:p>
                <a:endParaRPr lang="en-US" sz="2400">
                  <a:cs typeface="Angsana New" pitchFamily="18" charset="-34"/>
                </a:endParaRPr>
              </a:p>
            </p:txBody>
          </p:sp>
          <p:grpSp>
            <p:nvGrpSpPr>
              <p:cNvPr id="14" name="Group 42"/>
              <p:cNvGrpSpPr>
                <a:grpSpLocks/>
              </p:cNvGrpSpPr>
              <p:nvPr/>
            </p:nvGrpSpPr>
            <p:grpSpPr bwMode="auto">
              <a:xfrm>
                <a:off x="5212" y="1359"/>
                <a:ext cx="146" cy="65"/>
                <a:chOff x="5212" y="1359"/>
                <a:chExt cx="146" cy="65"/>
              </a:xfrm>
            </p:grpSpPr>
            <p:sp>
              <p:nvSpPr>
                <p:cNvPr id="64" name="Freeform 43"/>
                <p:cNvSpPr>
                  <a:spLocks/>
                </p:cNvSpPr>
                <p:nvPr/>
              </p:nvSpPr>
              <p:spPr bwMode="auto">
                <a:xfrm>
                  <a:off x="5212" y="1359"/>
                  <a:ext cx="146" cy="65"/>
                </a:xfrm>
                <a:custGeom>
                  <a:avLst/>
                  <a:gdLst>
                    <a:gd name="T0" fmla="*/ 145 w 146"/>
                    <a:gd name="T1" fmla="*/ 33 h 65"/>
                    <a:gd name="T2" fmla="*/ 143 w 146"/>
                    <a:gd name="T3" fmla="*/ 52 h 65"/>
                    <a:gd name="T4" fmla="*/ 95 w 146"/>
                    <a:gd name="T5" fmla="*/ 64 h 65"/>
                    <a:gd name="T6" fmla="*/ 43 w 146"/>
                    <a:gd name="T7" fmla="*/ 64 h 65"/>
                    <a:gd name="T8" fmla="*/ 2 w 146"/>
                    <a:gd name="T9" fmla="*/ 47 h 65"/>
                    <a:gd name="T10" fmla="*/ 0 w 146"/>
                    <a:gd name="T11" fmla="*/ 1 h 65"/>
                    <a:gd name="T12" fmla="*/ 81 w 146"/>
                    <a:gd name="T13" fmla="*/ 0 h 65"/>
                    <a:gd name="T14" fmla="*/ 145 w 146"/>
                    <a:gd name="T15" fmla="*/ 33 h 65"/>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65"/>
                    <a:gd name="T26" fmla="*/ 146 w 146"/>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65">
                      <a:moveTo>
                        <a:pt x="145" y="33"/>
                      </a:moveTo>
                      <a:lnTo>
                        <a:pt x="143" y="52"/>
                      </a:lnTo>
                      <a:lnTo>
                        <a:pt x="95" y="64"/>
                      </a:lnTo>
                      <a:lnTo>
                        <a:pt x="43" y="64"/>
                      </a:lnTo>
                      <a:lnTo>
                        <a:pt x="2" y="47"/>
                      </a:lnTo>
                      <a:lnTo>
                        <a:pt x="0" y="1"/>
                      </a:lnTo>
                      <a:lnTo>
                        <a:pt x="81" y="0"/>
                      </a:lnTo>
                      <a:lnTo>
                        <a:pt x="145" y="33"/>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65" name="Freeform 44"/>
                <p:cNvSpPr>
                  <a:spLocks/>
                </p:cNvSpPr>
                <p:nvPr/>
              </p:nvSpPr>
              <p:spPr bwMode="auto">
                <a:xfrm>
                  <a:off x="5215" y="1384"/>
                  <a:ext cx="140" cy="37"/>
                </a:xfrm>
                <a:custGeom>
                  <a:avLst/>
                  <a:gdLst>
                    <a:gd name="T0" fmla="*/ 139 w 140"/>
                    <a:gd name="T1" fmla="*/ 11 h 37"/>
                    <a:gd name="T2" fmla="*/ 137 w 140"/>
                    <a:gd name="T3" fmla="*/ 26 h 37"/>
                    <a:gd name="T4" fmla="*/ 94 w 140"/>
                    <a:gd name="T5" fmla="*/ 36 h 37"/>
                    <a:gd name="T6" fmla="*/ 38 w 140"/>
                    <a:gd name="T7" fmla="*/ 36 h 37"/>
                    <a:gd name="T8" fmla="*/ 0 w 140"/>
                    <a:gd name="T9" fmla="*/ 18 h 37"/>
                    <a:gd name="T10" fmla="*/ 0 w 140"/>
                    <a:gd name="T11" fmla="*/ 0 h 37"/>
                    <a:gd name="T12" fmla="*/ 36 w 140"/>
                    <a:gd name="T13" fmla="*/ 18 h 37"/>
                    <a:gd name="T14" fmla="*/ 93 w 140"/>
                    <a:gd name="T15" fmla="*/ 20 h 37"/>
                    <a:gd name="T16" fmla="*/ 139 w 140"/>
                    <a:gd name="T17" fmla="*/ 11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37"/>
                    <a:gd name="T29" fmla="*/ 140 w 140"/>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37">
                      <a:moveTo>
                        <a:pt x="139" y="11"/>
                      </a:moveTo>
                      <a:lnTo>
                        <a:pt x="137" y="26"/>
                      </a:lnTo>
                      <a:lnTo>
                        <a:pt x="94" y="36"/>
                      </a:lnTo>
                      <a:lnTo>
                        <a:pt x="38" y="36"/>
                      </a:lnTo>
                      <a:lnTo>
                        <a:pt x="0" y="18"/>
                      </a:lnTo>
                      <a:lnTo>
                        <a:pt x="0" y="0"/>
                      </a:lnTo>
                      <a:lnTo>
                        <a:pt x="36" y="18"/>
                      </a:lnTo>
                      <a:lnTo>
                        <a:pt x="93" y="20"/>
                      </a:lnTo>
                      <a:lnTo>
                        <a:pt x="139" y="11"/>
                      </a:lnTo>
                    </a:path>
                  </a:pathLst>
                </a:custGeom>
                <a:solidFill>
                  <a:srgbClr val="606060"/>
                </a:solidFill>
                <a:ln w="9525" cap="rnd">
                  <a:noFill/>
                  <a:round/>
                  <a:headEnd/>
                  <a:tailEnd/>
                </a:ln>
              </p:spPr>
              <p:txBody>
                <a:bodyPr/>
                <a:lstStyle/>
                <a:p>
                  <a:endParaRPr lang="en-US"/>
                </a:p>
              </p:txBody>
            </p:sp>
          </p:grpSp>
          <p:sp>
            <p:nvSpPr>
              <p:cNvPr id="15" name="Freeform 45"/>
              <p:cNvSpPr>
                <a:spLocks/>
              </p:cNvSpPr>
              <p:nvPr/>
            </p:nvSpPr>
            <p:spPr bwMode="auto">
              <a:xfrm>
                <a:off x="5207" y="1291"/>
                <a:ext cx="199" cy="234"/>
              </a:xfrm>
              <a:custGeom>
                <a:avLst/>
                <a:gdLst>
                  <a:gd name="T0" fmla="*/ 197 w 199"/>
                  <a:gd name="T1" fmla="*/ 131 h 234"/>
                  <a:gd name="T2" fmla="*/ 196 w 199"/>
                  <a:gd name="T3" fmla="*/ 107 h 234"/>
                  <a:gd name="T4" fmla="*/ 196 w 199"/>
                  <a:gd name="T5" fmla="*/ 82 h 234"/>
                  <a:gd name="T6" fmla="*/ 195 w 199"/>
                  <a:gd name="T7" fmla="*/ 63 h 234"/>
                  <a:gd name="T8" fmla="*/ 187 w 199"/>
                  <a:gd name="T9" fmla="*/ 52 h 234"/>
                  <a:gd name="T10" fmla="*/ 177 w 199"/>
                  <a:gd name="T11" fmla="*/ 46 h 234"/>
                  <a:gd name="T12" fmla="*/ 153 w 199"/>
                  <a:gd name="T13" fmla="*/ 34 h 234"/>
                  <a:gd name="T14" fmla="*/ 119 w 199"/>
                  <a:gd name="T15" fmla="*/ 24 h 234"/>
                  <a:gd name="T16" fmla="*/ 112 w 199"/>
                  <a:gd name="T17" fmla="*/ 23 h 234"/>
                  <a:gd name="T18" fmla="*/ 107 w 199"/>
                  <a:gd name="T19" fmla="*/ 24 h 234"/>
                  <a:gd name="T20" fmla="*/ 106 w 199"/>
                  <a:gd name="T21" fmla="*/ 22 h 234"/>
                  <a:gd name="T22" fmla="*/ 104 w 199"/>
                  <a:gd name="T23" fmla="*/ 19 h 234"/>
                  <a:gd name="T24" fmla="*/ 102 w 199"/>
                  <a:gd name="T25" fmla="*/ 20 h 234"/>
                  <a:gd name="T26" fmla="*/ 99 w 199"/>
                  <a:gd name="T27" fmla="*/ 20 h 234"/>
                  <a:gd name="T28" fmla="*/ 98 w 199"/>
                  <a:gd name="T29" fmla="*/ 16 h 234"/>
                  <a:gd name="T30" fmla="*/ 95 w 199"/>
                  <a:gd name="T31" fmla="*/ 14 h 234"/>
                  <a:gd name="T32" fmla="*/ 92 w 199"/>
                  <a:gd name="T33" fmla="*/ 13 h 234"/>
                  <a:gd name="T34" fmla="*/ 89 w 199"/>
                  <a:gd name="T35" fmla="*/ 13 h 234"/>
                  <a:gd name="T36" fmla="*/ 90 w 199"/>
                  <a:gd name="T37" fmla="*/ 9 h 234"/>
                  <a:gd name="T38" fmla="*/ 85 w 199"/>
                  <a:gd name="T39" fmla="*/ 0 h 234"/>
                  <a:gd name="T40" fmla="*/ 4 w 199"/>
                  <a:gd name="T41" fmla="*/ 2 h 234"/>
                  <a:gd name="T42" fmla="*/ 5 w 199"/>
                  <a:gd name="T43" fmla="*/ 13 h 234"/>
                  <a:gd name="T44" fmla="*/ 4 w 199"/>
                  <a:gd name="T45" fmla="*/ 22 h 234"/>
                  <a:gd name="T46" fmla="*/ 2 w 199"/>
                  <a:gd name="T47" fmla="*/ 29 h 234"/>
                  <a:gd name="T48" fmla="*/ 1 w 199"/>
                  <a:gd name="T49" fmla="*/ 37 h 234"/>
                  <a:gd name="T50" fmla="*/ 0 w 199"/>
                  <a:gd name="T51" fmla="*/ 50 h 234"/>
                  <a:gd name="T52" fmla="*/ 1 w 199"/>
                  <a:gd name="T53" fmla="*/ 58 h 234"/>
                  <a:gd name="T54" fmla="*/ 4 w 199"/>
                  <a:gd name="T55" fmla="*/ 66 h 234"/>
                  <a:gd name="T56" fmla="*/ 6 w 199"/>
                  <a:gd name="T57" fmla="*/ 72 h 234"/>
                  <a:gd name="T58" fmla="*/ 10 w 199"/>
                  <a:gd name="T59" fmla="*/ 74 h 234"/>
                  <a:gd name="T60" fmla="*/ 16 w 199"/>
                  <a:gd name="T61" fmla="*/ 77 h 234"/>
                  <a:gd name="T62" fmla="*/ 24 w 199"/>
                  <a:gd name="T63" fmla="*/ 80 h 234"/>
                  <a:gd name="T64" fmla="*/ 27 w 199"/>
                  <a:gd name="T65" fmla="*/ 85 h 234"/>
                  <a:gd name="T66" fmla="*/ 31 w 199"/>
                  <a:gd name="T67" fmla="*/ 89 h 234"/>
                  <a:gd name="T68" fmla="*/ 38 w 199"/>
                  <a:gd name="T69" fmla="*/ 93 h 234"/>
                  <a:gd name="T70" fmla="*/ 46 w 199"/>
                  <a:gd name="T71" fmla="*/ 97 h 234"/>
                  <a:gd name="T72" fmla="*/ 58 w 199"/>
                  <a:gd name="T73" fmla="*/ 98 h 234"/>
                  <a:gd name="T74" fmla="*/ 68 w 199"/>
                  <a:gd name="T75" fmla="*/ 98 h 234"/>
                  <a:gd name="T76" fmla="*/ 76 w 199"/>
                  <a:gd name="T77" fmla="*/ 97 h 234"/>
                  <a:gd name="T78" fmla="*/ 83 w 199"/>
                  <a:gd name="T79" fmla="*/ 97 h 234"/>
                  <a:gd name="T80" fmla="*/ 89 w 199"/>
                  <a:gd name="T81" fmla="*/ 100 h 234"/>
                  <a:gd name="T82" fmla="*/ 99 w 199"/>
                  <a:gd name="T83" fmla="*/ 99 h 234"/>
                  <a:gd name="T84" fmla="*/ 141 w 199"/>
                  <a:gd name="T85" fmla="*/ 107 h 234"/>
                  <a:gd name="T86" fmla="*/ 153 w 199"/>
                  <a:gd name="T87" fmla="*/ 108 h 234"/>
                  <a:gd name="T88" fmla="*/ 148 w 199"/>
                  <a:gd name="T89" fmla="*/ 139 h 234"/>
                  <a:gd name="T90" fmla="*/ 148 w 199"/>
                  <a:gd name="T91" fmla="*/ 156 h 234"/>
                  <a:gd name="T92" fmla="*/ 150 w 199"/>
                  <a:gd name="T93" fmla="*/ 177 h 234"/>
                  <a:gd name="T94" fmla="*/ 153 w 199"/>
                  <a:gd name="T95" fmla="*/ 201 h 234"/>
                  <a:gd name="T96" fmla="*/ 153 w 199"/>
                  <a:gd name="T97" fmla="*/ 226 h 234"/>
                  <a:gd name="T98" fmla="*/ 163 w 199"/>
                  <a:gd name="T99" fmla="*/ 229 h 234"/>
                  <a:gd name="T100" fmla="*/ 175 w 199"/>
                  <a:gd name="T101" fmla="*/ 231 h 234"/>
                  <a:gd name="T102" fmla="*/ 186 w 199"/>
                  <a:gd name="T103" fmla="*/ 233 h 234"/>
                  <a:gd name="T104" fmla="*/ 198 w 199"/>
                  <a:gd name="T105" fmla="*/ 231 h 234"/>
                  <a:gd name="T106" fmla="*/ 197 w 199"/>
                  <a:gd name="T107" fmla="*/ 208 h 234"/>
                  <a:gd name="T108" fmla="*/ 197 w 199"/>
                  <a:gd name="T109" fmla="*/ 170 h 234"/>
                  <a:gd name="T110" fmla="*/ 197 w 199"/>
                  <a:gd name="T111" fmla="*/ 136 h 234"/>
                  <a:gd name="T112" fmla="*/ 197 w 199"/>
                  <a:gd name="T113" fmla="*/ 131 h 2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9"/>
                  <a:gd name="T172" fmla="*/ 0 h 234"/>
                  <a:gd name="T173" fmla="*/ 199 w 199"/>
                  <a:gd name="T174" fmla="*/ 234 h 2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9" h="234">
                    <a:moveTo>
                      <a:pt x="197" y="131"/>
                    </a:moveTo>
                    <a:lnTo>
                      <a:pt x="196" y="107"/>
                    </a:lnTo>
                    <a:lnTo>
                      <a:pt x="196" y="82"/>
                    </a:lnTo>
                    <a:lnTo>
                      <a:pt x="195" y="63"/>
                    </a:lnTo>
                    <a:lnTo>
                      <a:pt x="187" y="52"/>
                    </a:lnTo>
                    <a:lnTo>
                      <a:pt x="177" y="46"/>
                    </a:lnTo>
                    <a:lnTo>
                      <a:pt x="153" y="34"/>
                    </a:lnTo>
                    <a:lnTo>
                      <a:pt x="119" y="24"/>
                    </a:lnTo>
                    <a:lnTo>
                      <a:pt x="112" y="23"/>
                    </a:lnTo>
                    <a:lnTo>
                      <a:pt x="107" y="24"/>
                    </a:lnTo>
                    <a:lnTo>
                      <a:pt x="106" y="22"/>
                    </a:lnTo>
                    <a:lnTo>
                      <a:pt x="104" y="19"/>
                    </a:lnTo>
                    <a:lnTo>
                      <a:pt x="102" y="20"/>
                    </a:lnTo>
                    <a:lnTo>
                      <a:pt x="99" y="20"/>
                    </a:lnTo>
                    <a:lnTo>
                      <a:pt x="98" y="16"/>
                    </a:lnTo>
                    <a:lnTo>
                      <a:pt x="95" y="14"/>
                    </a:lnTo>
                    <a:lnTo>
                      <a:pt x="92" y="13"/>
                    </a:lnTo>
                    <a:lnTo>
                      <a:pt x="89" y="13"/>
                    </a:lnTo>
                    <a:lnTo>
                      <a:pt x="90" y="9"/>
                    </a:lnTo>
                    <a:lnTo>
                      <a:pt x="85" y="0"/>
                    </a:lnTo>
                    <a:lnTo>
                      <a:pt x="4" y="2"/>
                    </a:lnTo>
                    <a:lnTo>
                      <a:pt x="5" y="13"/>
                    </a:lnTo>
                    <a:lnTo>
                      <a:pt x="4" y="22"/>
                    </a:lnTo>
                    <a:lnTo>
                      <a:pt x="2" y="29"/>
                    </a:lnTo>
                    <a:lnTo>
                      <a:pt x="1" y="37"/>
                    </a:lnTo>
                    <a:lnTo>
                      <a:pt x="0" y="50"/>
                    </a:lnTo>
                    <a:lnTo>
                      <a:pt x="1" y="58"/>
                    </a:lnTo>
                    <a:lnTo>
                      <a:pt x="4" y="66"/>
                    </a:lnTo>
                    <a:lnTo>
                      <a:pt x="6" y="72"/>
                    </a:lnTo>
                    <a:lnTo>
                      <a:pt x="10" y="74"/>
                    </a:lnTo>
                    <a:lnTo>
                      <a:pt x="16" y="77"/>
                    </a:lnTo>
                    <a:lnTo>
                      <a:pt x="24" y="80"/>
                    </a:lnTo>
                    <a:lnTo>
                      <a:pt x="27" y="85"/>
                    </a:lnTo>
                    <a:lnTo>
                      <a:pt x="31" y="89"/>
                    </a:lnTo>
                    <a:lnTo>
                      <a:pt x="38" y="93"/>
                    </a:lnTo>
                    <a:lnTo>
                      <a:pt x="46" y="97"/>
                    </a:lnTo>
                    <a:lnTo>
                      <a:pt x="58" y="98"/>
                    </a:lnTo>
                    <a:lnTo>
                      <a:pt x="68" y="98"/>
                    </a:lnTo>
                    <a:lnTo>
                      <a:pt x="76" y="97"/>
                    </a:lnTo>
                    <a:lnTo>
                      <a:pt x="83" y="97"/>
                    </a:lnTo>
                    <a:lnTo>
                      <a:pt x="89" y="100"/>
                    </a:lnTo>
                    <a:lnTo>
                      <a:pt x="99" y="99"/>
                    </a:lnTo>
                    <a:lnTo>
                      <a:pt x="141" y="107"/>
                    </a:lnTo>
                    <a:lnTo>
                      <a:pt x="153" y="108"/>
                    </a:lnTo>
                    <a:lnTo>
                      <a:pt x="148" y="139"/>
                    </a:lnTo>
                    <a:lnTo>
                      <a:pt x="148" y="156"/>
                    </a:lnTo>
                    <a:lnTo>
                      <a:pt x="150" y="177"/>
                    </a:lnTo>
                    <a:lnTo>
                      <a:pt x="153" y="201"/>
                    </a:lnTo>
                    <a:lnTo>
                      <a:pt x="153" y="226"/>
                    </a:lnTo>
                    <a:lnTo>
                      <a:pt x="163" y="229"/>
                    </a:lnTo>
                    <a:lnTo>
                      <a:pt x="175" y="231"/>
                    </a:lnTo>
                    <a:lnTo>
                      <a:pt x="186" y="233"/>
                    </a:lnTo>
                    <a:lnTo>
                      <a:pt x="198" y="231"/>
                    </a:lnTo>
                    <a:lnTo>
                      <a:pt x="197" y="208"/>
                    </a:lnTo>
                    <a:lnTo>
                      <a:pt x="197" y="170"/>
                    </a:lnTo>
                    <a:lnTo>
                      <a:pt x="197" y="136"/>
                    </a:lnTo>
                    <a:lnTo>
                      <a:pt x="197" y="131"/>
                    </a:lnTo>
                  </a:path>
                </a:pathLst>
              </a:custGeom>
              <a:solidFill>
                <a:srgbClr val="606060"/>
              </a:solidFill>
              <a:ln w="12700" cap="rnd" cmpd="sng">
                <a:solidFill>
                  <a:srgbClr val="000000"/>
                </a:solidFill>
                <a:prstDash val="solid"/>
                <a:round/>
                <a:headEnd/>
                <a:tailEnd/>
              </a:ln>
            </p:spPr>
            <p:txBody>
              <a:bodyPr/>
              <a:lstStyle/>
              <a:p>
                <a:endParaRPr lang="en-US"/>
              </a:p>
            </p:txBody>
          </p:sp>
          <p:sp>
            <p:nvSpPr>
              <p:cNvPr id="16" name="Freeform 46"/>
              <p:cNvSpPr>
                <a:spLocks/>
              </p:cNvSpPr>
              <p:nvPr/>
            </p:nvSpPr>
            <p:spPr bwMode="auto">
              <a:xfrm>
                <a:off x="5210" y="1301"/>
                <a:ext cx="195" cy="221"/>
              </a:xfrm>
              <a:custGeom>
                <a:avLst/>
                <a:gdLst>
                  <a:gd name="T0" fmla="*/ 6 w 195"/>
                  <a:gd name="T1" fmla="*/ 11 h 221"/>
                  <a:gd name="T2" fmla="*/ 1 w 195"/>
                  <a:gd name="T3" fmla="*/ 23 h 221"/>
                  <a:gd name="T4" fmla="*/ 4 w 195"/>
                  <a:gd name="T5" fmla="*/ 61 h 221"/>
                  <a:gd name="T6" fmla="*/ 15 w 195"/>
                  <a:gd name="T7" fmla="*/ 61 h 221"/>
                  <a:gd name="T8" fmla="*/ 27 w 195"/>
                  <a:gd name="T9" fmla="*/ 74 h 221"/>
                  <a:gd name="T10" fmla="*/ 55 w 195"/>
                  <a:gd name="T11" fmla="*/ 84 h 221"/>
                  <a:gd name="T12" fmla="*/ 81 w 195"/>
                  <a:gd name="T13" fmla="*/ 84 h 221"/>
                  <a:gd name="T14" fmla="*/ 71 w 195"/>
                  <a:gd name="T15" fmla="*/ 70 h 221"/>
                  <a:gd name="T16" fmla="*/ 84 w 195"/>
                  <a:gd name="T17" fmla="*/ 83 h 221"/>
                  <a:gd name="T18" fmla="*/ 97 w 195"/>
                  <a:gd name="T19" fmla="*/ 86 h 221"/>
                  <a:gd name="T20" fmla="*/ 88 w 195"/>
                  <a:gd name="T21" fmla="*/ 77 h 221"/>
                  <a:gd name="T22" fmla="*/ 102 w 195"/>
                  <a:gd name="T23" fmla="*/ 87 h 221"/>
                  <a:gd name="T24" fmla="*/ 146 w 195"/>
                  <a:gd name="T25" fmla="*/ 95 h 221"/>
                  <a:gd name="T26" fmla="*/ 148 w 195"/>
                  <a:gd name="T27" fmla="*/ 138 h 221"/>
                  <a:gd name="T28" fmla="*/ 152 w 195"/>
                  <a:gd name="T29" fmla="*/ 213 h 221"/>
                  <a:gd name="T30" fmla="*/ 179 w 195"/>
                  <a:gd name="T31" fmla="*/ 220 h 221"/>
                  <a:gd name="T32" fmla="*/ 193 w 195"/>
                  <a:gd name="T33" fmla="*/ 165 h 221"/>
                  <a:gd name="T34" fmla="*/ 191 w 195"/>
                  <a:gd name="T35" fmla="*/ 96 h 221"/>
                  <a:gd name="T36" fmla="*/ 191 w 195"/>
                  <a:gd name="T37" fmla="*/ 63 h 221"/>
                  <a:gd name="T38" fmla="*/ 178 w 195"/>
                  <a:gd name="T39" fmla="*/ 43 h 221"/>
                  <a:gd name="T40" fmla="*/ 139 w 195"/>
                  <a:gd name="T41" fmla="*/ 25 h 221"/>
                  <a:gd name="T42" fmla="*/ 106 w 195"/>
                  <a:gd name="T43" fmla="*/ 16 h 221"/>
                  <a:gd name="T44" fmla="*/ 86 w 195"/>
                  <a:gd name="T45" fmla="*/ 34 h 221"/>
                  <a:gd name="T46" fmla="*/ 100 w 195"/>
                  <a:gd name="T47" fmla="*/ 22 h 221"/>
                  <a:gd name="T48" fmla="*/ 102 w 195"/>
                  <a:gd name="T49" fmla="*/ 13 h 221"/>
                  <a:gd name="T50" fmla="*/ 95 w 195"/>
                  <a:gd name="T51" fmla="*/ 16 h 221"/>
                  <a:gd name="T52" fmla="*/ 86 w 195"/>
                  <a:gd name="T53" fmla="*/ 23 h 221"/>
                  <a:gd name="T54" fmla="*/ 95 w 195"/>
                  <a:gd name="T55" fmla="*/ 11 h 221"/>
                  <a:gd name="T56" fmla="*/ 88 w 195"/>
                  <a:gd name="T57" fmla="*/ 6 h 221"/>
                  <a:gd name="T58" fmla="*/ 75 w 195"/>
                  <a:gd name="T59" fmla="*/ 19 h 221"/>
                  <a:gd name="T60" fmla="*/ 84 w 195"/>
                  <a:gd name="T61" fmla="*/ 3 h 221"/>
                  <a:gd name="T62" fmla="*/ 78 w 195"/>
                  <a:gd name="T63" fmla="*/ 1 h 221"/>
                  <a:gd name="T64" fmla="*/ 68 w 195"/>
                  <a:gd name="T65" fmla="*/ 10 h 221"/>
                  <a:gd name="T66" fmla="*/ 50 w 195"/>
                  <a:gd name="T67" fmla="*/ 7 h 221"/>
                  <a:gd name="T68" fmla="*/ 45 w 195"/>
                  <a:gd name="T69" fmla="*/ 11 h 221"/>
                  <a:gd name="T70" fmla="*/ 27 w 195"/>
                  <a:gd name="T71" fmla="*/ 15 h 221"/>
                  <a:gd name="T72" fmla="*/ 24 w 195"/>
                  <a:gd name="T73" fmla="*/ 7 h 221"/>
                  <a:gd name="T74" fmla="*/ 17 w 195"/>
                  <a:gd name="T75" fmla="*/ 15 h 221"/>
                  <a:gd name="T76" fmla="*/ 9 w 195"/>
                  <a:gd name="T77" fmla="*/ 7 h 2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5"/>
                  <a:gd name="T118" fmla="*/ 0 h 221"/>
                  <a:gd name="T119" fmla="*/ 195 w 195"/>
                  <a:gd name="T120" fmla="*/ 221 h 2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5" h="221">
                    <a:moveTo>
                      <a:pt x="6" y="3"/>
                    </a:moveTo>
                    <a:lnTo>
                      <a:pt x="6" y="11"/>
                    </a:lnTo>
                    <a:lnTo>
                      <a:pt x="3" y="7"/>
                    </a:lnTo>
                    <a:lnTo>
                      <a:pt x="1" y="23"/>
                    </a:lnTo>
                    <a:lnTo>
                      <a:pt x="0" y="42"/>
                    </a:lnTo>
                    <a:lnTo>
                      <a:pt x="4" y="61"/>
                    </a:lnTo>
                    <a:lnTo>
                      <a:pt x="17" y="65"/>
                    </a:lnTo>
                    <a:lnTo>
                      <a:pt x="15" y="61"/>
                    </a:lnTo>
                    <a:lnTo>
                      <a:pt x="22" y="67"/>
                    </a:lnTo>
                    <a:lnTo>
                      <a:pt x="27" y="74"/>
                    </a:lnTo>
                    <a:lnTo>
                      <a:pt x="40" y="81"/>
                    </a:lnTo>
                    <a:lnTo>
                      <a:pt x="55" y="84"/>
                    </a:lnTo>
                    <a:lnTo>
                      <a:pt x="73" y="84"/>
                    </a:lnTo>
                    <a:lnTo>
                      <a:pt x="81" y="84"/>
                    </a:lnTo>
                    <a:lnTo>
                      <a:pt x="75" y="80"/>
                    </a:lnTo>
                    <a:lnTo>
                      <a:pt x="71" y="70"/>
                    </a:lnTo>
                    <a:lnTo>
                      <a:pt x="77" y="78"/>
                    </a:lnTo>
                    <a:lnTo>
                      <a:pt x="84" y="83"/>
                    </a:lnTo>
                    <a:lnTo>
                      <a:pt x="90" y="87"/>
                    </a:lnTo>
                    <a:lnTo>
                      <a:pt x="97" y="86"/>
                    </a:lnTo>
                    <a:lnTo>
                      <a:pt x="93" y="82"/>
                    </a:lnTo>
                    <a:lnTo>
                      <a:pt x="88" y="77"/>
                    </a:lnTo>
                    <a:lnTo>
                      <a:pt x="95" y="81"/>
                    </a:lnTo>
                    <a:lnTo>
                      <a:pt x="102" y="87"/>
                    </a:lnTo>
                    <a:lnTo>
                      <a:pt x="124" y="90"/>
                    </a:lnTo>
                    <a:lnTo>
                      <a:pt x="146" y="95"/>
                    </a:lnTo>
                    <a:lnTo>
                      <a:pt x="153" y="97"/>
                    </a:lnTo>
                    <a:lnTo>
                      <a:pt x="148" y="138"/>
                    </a:lnTo>
                    <a:lnTo>
                      <a:pt x="152" y="176"/>
                    </a:lnTo>
                    <a:lnTo>
                      <a:pt x="152" y="213"/>
                    </a:lnTo>
                    <a:lnTo>
                      <a:pt x="166" y="217"/>
                    </a:lnTo>
                    <a:lnTo>
                      <a:pt x="179" y="220"/>
                    </a:lnTo>
                    <a:lnTo>
                      <a:pt x="194" y="219"/>
                    </a:lnTo>
                    <a:lnTo>
                      <a:pt x="193" y="165"/>
                    </a:lnTo>
                    <a:lnTo>
                      <a:pt x="193" y="121"/>
                    </a:lnTo>
                    <a:lnTo>
                      <a:pt x="191" y="96"/>
                    </a:lnTo>
                    <a:lnTo>
                      <a:pt x="193" y="81"/>
                    </a:lnTo>
                    <a:lnTo>
                      <a:pt x="191" y="63"/>
                    </a:lnTo>
                    <a:lnTo>
                      <a:pt x="189" y="52"/>
                    </a:lnTo>
                    <a:lnTo>
                      <a:pt x="178" y="43"/>
                    </a:lnTo>
                    <a:lnTo>
                      <a:pt x="165" y="35"/>
                    </a:lnTo>
                    <a:lnTo>
                      <a:pt x="139" y="25"/>
                    </a:lnTo>
                    <a:lnTo>
                      <a:pt x="118" y="17"/>
                    </a:lnTo>
                    <a:lnTo>
                      <a:pt x="106" y="16"/>
                    </a:lnTo>
                    <a:lnTo>
                      <a:pt x="101" y="25"/>
                    </a:lnTo>
                    <a:lnTo>
                      <a:pt x="86" y="34"/>
                    </a:lnTo>
                    <a:lnTo>
                      <a:pt x="95" y="26"/>
                    </a:lnTo>
                    <a:lnTo>
                      <a:pt x="100" y="22"/>
                    </a:lnTo>
                    <a:lnTo>
                      <a:pt x="102" y="15"/>
                    </a:lnTo>
                    <a:lnTo>
                      <a:pt x="102" y="13"/>
                    </a:lnTo>
                    <a:lnTo>
                      <a:pt x="98" y="13"/>
                    </a:lnTo>
                    <a:lnTo>
                      <a:pt x="95" y="16"/>
                    </a:lnTo>
                    <a:lnTo>
                      <a:pt x="93" y="19"/>
                    </a:lnTo>
                    <a:lnTo>
                      <a:pt x="86" y="23"/>
                    </a:lnTo>
                    <a:lnTo>
                      <a:pt x="92" y="16"/>
                    </a:lnTo>
                    <a:lnTo>
                      <a:pt x="95" y="11"/>
                    </a:lnTo>
                    <a:lnTo>
                      <a:pt x="93" y="7"/>
                    </a:lnTo>
                    <a:lnTo>
                      <a:pt x="88" y="6"/>
                    </a:lnTo>
                    <a:lnTo>
                      <a:pt x="81" y="13"/>
                    </a:lnTo>
                    <a:lnTo>
                      <a:pt x="75" y="19"/>
                    </a:lnTo>
                    <a:lnTo>
                      <a:pt x="82" y="7"/>
                    </a:lnTo>
                    <a:lnTo>
                      <a:pt x="84" y="3"/>
                    </a:lnTo>
                    <a:lnTo>
                      <a:pt x="84" y="0"/>
                    </a:lnTo>
                    <a:lnTo>
                      <a:pt x="78" y="1"/>
                    </a:lnTo>
                    <a:lnTo>
                      <a:pt x="73" y="7"/>
                    </a:lnTo>
                    <a:lnTo>
                      <a:pt x="68" y="10"/>
                    </a:lnTo>
                    <a:lnTo>
                      <a:pt x="50" y="12"/>
                    </a:lnTo>
                    <a:lnTo>
                      <a:pt x="50" y="7"/>
                    </a:lnTo>
                    <a:lnTo>
                      <a:pt x="45" y="4"/>
                    </a:lnTo>
                    <a:lnTo>
                      <a:pt x="45" y="11"/>
                    </a:lnTo>
                    <a:lnTo>
                      <a:pt x="39" y="13"/>
                    </a:lnTo>
                    <a:lnTo>
                      <a:pt x="27" y="15"/>
                    </a:lnTo>
                    <a:lnTo>
                      <a:pt x="28" y="7"/>
                    </a:lnTo>
                    <a:lnTo>
                      <a:pt x="24" y="7"/>
                    </a:lnTo>
                    <a:lnTo>
                      <a:pt x="23" y="15"/>
                    </a:lnTo>
                    <a:lnTo>
                      <a:pt x="17" y="15"/>
                    </a:lnTo>
                    <a:lnTo>
                      <a:pt x="9" y="13"/>
                    </a:lnTo>
                    <a:lnTo>
                      <a:pt x="9" y="7"/>
                    </a:lnTo>
                    <a:lnTo>
                      <a:pt x="6" y="3"/>
                    </a:lnTo>
                  </a:path>
                </a:pathLst>
              </a:custGeom>
              <a:solidFill>
                <a:srgbClr val="808080"/>
              </a:solidFill>
              <a:ln w="9525" cap="rnd">
                <a:noFill/>
                <a:round/>
                <a:headEnd/>
                <a:tailEnd/>
              </a:ln>
            </p:spPr>
            <p:txBody>
              <a:bodyPr/>
              <a:lstStyle/>
              <a:p>
                <a:endParaRPr lang="en-US"/>
              </a:p>
            </p:txBody>
          </p:sp>
          <p:sp>
            <p:nvSpPr>
              <p:cNvPr id="17" name="Freeform 47"/>
              <p:cNvSpPr>
                <a:spLocks/>
              </p:cNvSpPr>
              <p:nvPr/>
            </p:nvSpPr>
            <p:spPr bwMode="auto">
              <a:xfrm>
                <a:off x="5236" y="1338"/>
                <a:ext cx="28" cy="17"/>
              </a:xfrm>
              <a:custGeom>
                <a:avLst/>
                <a:gdLst>
                  <a:gd name="T0" fmla="*/ 0 w 28"/>
                  <a:gd name="T1" fmla="*/ 0 h 17"/>
                  <a:gd name="T2" fmla="*/ 12 w 28"/>
                  <a:gd name="T3" fmla="*/ 16 h 17"/>
                  <a:gd name="T4" fmla="*/ 27 w 28"/>
                  <a:gd name="T5" fmla="*/ 11 h 17"/>
                  <a:gd name="T6" fmla="*/ 0 w 28"/>
                  <a:gd name="T7" fmla="*/ 0 h 17"/>
                  <a:gd name="T8" fmla="*/ 0 60000 65536"/>
                  <a:gd name="T9" fmla="*/ 0 60000 65536"/>
                  <a:gd name="T10" fmla="*/ 0 60000 65536"/>
                  <a:gd name="T11" fmla="*/ 0 60000 65536"/>
                  <a:gd name="T12" fmla="*/ 0 w 28"/>
                  <a:gd name="T13" fmla="*/ 0 h 17"/>
                  <a:gd name="T14" fmla="*/ 28 w 28"/>
                  <a:gd name="T15" fmla="*/ 17 h 17"/>
                </a:gdLst>
                <a:ahLst/>
                <a:cxnLst>
                  <a:cxn ang="T8">
                    <a:pos x="T0" y="T1"/>
                  </a:cxn>
                  <a:cxn ang="T9">
                    <a:pos x="T2" y="T3"/>
                  </a:cxn>
                  <a:cxn ang="T10">
                    <a:pos x="T4" y="T5"/>
                  </a:cxn>
                  <a:cxn ang="T11">
                    <a:pos x="T6" y="T7"/>
                  </a:cxn>
                </a:cxnLst>
                <a:rect l="T12" t="T13" r="T14" b="T15"/>
                <a:pathLst>
                  <a:path w="28" h="17">
                    <a:moveTo>
                      <a:pt x="0" y="0"/>
                    </a:moveTo>
                    <a:lnTo>
                      <a:pt x="12" y="16"/>
                    </a:lnTo>
                    <a:lnTo>
                      <a:pt x="27" y="11"/>
                    </a:lnTo>
                    <a:lnTo>
                      <a:pt x="0" y="0"/>
                    </a:lnTo>
                  </a:path>
                </a:pathLst>
              </a:custGeom>
              <a:solidFill>
                <a:srgbClr val="606060"/>
              </a:solidFill>
              <a:ln w="9525" cap="rnd">
                <a:noFill/>
                <a:round/>
                <a:headEnd/>
                <a:tailEnd/>
              </a:ln>
            </p:spPr>
            <p:txBody>
              <a:bodyPr/>
              <a:lstStyle/>
              <a:p>
                <a:endParaRPr lang="en-US"/>
              </a:p>
            </p:txBody>
          </p:sp>
          <p:sp>
            <p:nvSpPr>
              <p:cNvPr id="18" name="Freeform 48"/>
              <p:cNvSpPr>
                <a:spLocks/>
              </p:cNvSpPr>
              <p:nvPr/>
            </p:nvSpPr>
            <p:spPr bwMode="auto">
              <a:xfrm>
                <a:off x="5211" y="1328"/>
                <a:ext cx="17" cy="17"/>
              </a:xfrm>
              <a:custGeom>
                <a:avLst/>
                <a:gdLst>
                  <a:gd name="T0" fmla="*/ 0 w 17"/>
                  <a:gd name="T1" fmla="*/ 0 h 17"/>
                  <a:gd name="T2" fmla="*/ 4 w 17"/>
                  <a:gd name="T3" fmla="*/ 10 h 17"/>
                  <a:gd name="T4" fmla="*/ 16 w 17"/>
                  <a:gd name="T5" fmla="*/ 14 h 17"/>
                  <a:gd name="T6" fmla="*/ 4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10"/>
                    </a:lnTo>
                    <a:lnTo>
                      <a:pt x="16" y="14"/>
                    </a:lnTo>
                    <a:lnTo>
                      <a:pt x="4" y="16"/>
                    </a:lnTo>
                    <a:lnTo>
                      <a:pt x="0" y="0"/>
                    </a:lnTo>
                  </a:path>
                </a:pathLst>
              </a:custGeom>
              <a:solidFill>
                <a:srgbClr val="606060"/>
              </a:solidFill>
              <a:ln w="9525" cap="rnd">
                <a:noFill/>
                <a:round/>
                <a:headEnd/>
                <a:tailEnd/>
              </a:ln>
            </p:spPr>
            <p:txBody>
              <a:bodyPr/>
              <a:lstStyle/>
              <a:p>
                <a:endParaRPr lang="en-US"/>
              </a:p>
            </p:txBody>
          </p:sp>
          <p:sp>
            <p:nvSpPr>
              <p:cNvPr id="19" name="Freeform 49"/>
              <p:cNvSpPr>
                <a:spLocks/>
              </p:cNvSpPr>
              <p:nvPr/>
            </p:nvSpPr>
            <p:spPr bwMode="auto">
              <a:xfrm>
                <a:off x="5277" y="1323"/>
                <a:ext cx="26" cy="18"/>
              </a:xfrm>
              <a:custGeom>
                <a:avLst/>
                <a:gdLst>
                  <a:gd name="T0" fmla="*/ 0 w 26"/>
                  <a:gd name="T1" fmla="*/ 0 h 18"/>
                  <a:gd name="T2" fmla="*/ 11 w 26"/>
                  <a:gd name="T3" fmla="*/ 1 h 18"/>
                  <a:gd name="T4" fmla="*/ 13 w 26"/>
                  <a:gd name="T5" fmla="*/ 3 h 18"/>
                  <a:gd name="T6" fmla="*/ 13 w 26"/>
                  <a:gd name="T7" fmla="*/ 8 h 18"/>
                  <a:gd name="T8" fmla="*/ 14 w 26"/>
                  <a:gd name="T9" fmla="*/ 14 h 18"/>
                  <a:gd name="T10" fmla="*/ 25 w 26"/>
                  <a:gd name="T11" fmla="*/ 17 h 18"/>
                  <a:gd name="T12" fmla="*/ 12 w 26"/>
                  <a:gd name="T13" fmla="*/ 16 h 18"/>
                  <a:gd name="T14" fmla="*/ 10 w 26"/>
                  <a:gd name="T15" fmla="*/ 5 h 18"/>
                  <a:gd name="T16" fmla="*/ 0 w 26"/>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0" y="0"/>
                    </a:moveTo>
                    <a:lnTo>
                      <a:pt x="11" y="1"/>
                    </a:lnTo>
                    <a:lnTo>
                      <a:pt x="13" y="3"/>
                    </a:lnTo>
                    <a:lnTo>
                      <a:pt x="13" y="8"/>
                    </a:lnTo>
                    <a:lnTo>
                      <a:pt x="14" y="14"/>
                    </a:lnTo>
                    <a:lnTo>
                      <a:pt x="25" y="17"/>
                    </a:lnTo>
                    <a:lnTo>
                      <a:pt x="12" y="16"/>
                    </a:lnTo>
                    <a:lnTo>
                      <a:pt x="10" y="5"/>
                    </a:lnTo>
                    <a:lnTo>
                      <a:pt x="0" y="0"/>
                    </a:lnTo>
                  </a:path>
                </a:pathLst>
              </a:custGeom>
              <a:solidFill>
                <a:srgbClr val="606060"/>
              </a:solidFill>
              <a:ln w="9525" cap="rnd">
                <a:noFill/>
                <a:round/>
                <a:headEnd/>
                <a:tailEnd/>
              </a:ln>
            </p:spPr>
            <p:txBody>
              <a:bodyPr/>
              <a:lstStyle/>
              <a:p>
                <a:endParaRPr lang="en-US"/>
              </a:p>
            </p:txBody>
          </p:sp>
          <p:sp>
            <p:nvSpPr>
              <p:cNvPr id="20" name="Freeform 50"/>
              <p:cNvSpPr>
                <a:spLocks/>
              </p:cNvSpPr>
              <p:nvPr/>
            </p:nvSpPr>
            <p:spPr bwMode="auto">
              <a:xfrm>
                <a:off x="5303" y="1361"/>
                <a:ext cx="80" cy="27"/>
              </a:xfrm>
              <a:custGeom>
                <a:avLst/>
                <a:gdLst>
                  <a:gd name="T0" fmla="*/ 0 w 80"/>
                  <a:gd name="T1" fmla="*/ 0 h 27"/>
                  <a:gd name="T2" fmla="*/ 19 w 80"/>
                  <a:gd name="T3" fmla="*/ 1 h 27"/>
                  <a:gd name="T4" fmla="*/ 40 w 80"/>
                  <a:gd name="T5" fmla="*/ 8 h 27"/>
                  <a:gd name="T6" fmla="*/ 56 w 80"/>
                  <a:gd name="T7" fmla="*/ 8 h 27"/>
                  <a:gd name="T8" fmla="*/ 68 w 80"/>
                  <a:gd name="T9" fmla="*/ 12 h 27"/>
                  <a:gd name="T10" fmla="*/ 73 w 80"/>
                  <a:gd name="T11" fmla="*/ 21 h 27"/>
                  <a:gd name="T12" fmla="*/ 79 w 80"/>
                  <a:gd name="T13" fmla="*/ 26 h 27"/>
                  <a:gd name="T14" fmla="*/ 73 w 80"/>
                  <a:gd name="T15" fmla="*/ 24 h 27"/>
                  <a:gd name="T16" fmla="*/ 68 w 80"/>
                  <a:gd name="T17" fmla="*/ 14 h 27"/>
                  <a:gd name="T18" fmla="*/ 50 w 80"/>
                  <a:gd name="T19" fmla="*/ 10 h 27"/>
                  <a:gd name="T20" fmla="*/ 40 w 80"/>
                  <a:gd name="T21" fmla="*/ 10 h 27"/>
                  <a:gd name="T22" fmla="*/ 32 w 80"/>
                  <a:gd name="T23" fmla="*/ 8 h 27"/>
                  <a:gd name="T24" fmla="*/ 19 w 80"/>
                  <a:gd name="T25" fmla="*/ 3 h 27"/>
                  <a:gd name="T26" fmla="*/ 0 w 80"/>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27"/>
                  <a:gd name="T44" fmla="*/ 80 w 80"/>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27">
                    <a:moveTo>
                      <a:pt x="0" y="0"/>
                    </a:moveTo>
                    <a:lnTo>
                      <a:pt x="19" y="1"/>
                    </a:lnTo>
                    <a:lnTo>
                      <a:pt x="40" y="8"/>
                    </a:lnTo>
                    <a:lnTo>
                      <a:pt x="56" y="8"/>
                    </a:lnTo>
                    <a:lnTo>
                      <a:pt x="68" y="12"/>
                    </a:lnTo>
                    <a:lnTo>
                      <a:pt x="73" y="21"/>
                    </a:lnTo>
                    <a:lnTo>
                      <a:pt x="79" y="26"/>
                    </a:lnTo>
                    <a:lnTo>
                      <a:pt x="73" y="24"/>
                    </a:lnTo>
                    <a:lnTo>
                      <a:pt x="68" y="14"/>
                    </a:lnTo>
                    <a:lnTo>
                      <a:pt x="50" y="10"/>
                    </a:lnTo>
                    <a:lnTo>
                      <a:pt x="40" y="10"/>
                    </a:lnTo>
                    <a:lnTo>
                      <a:pt x="32" y="8"/>
                    </a:lnTo>
                    <a:lnTo>
                      <a:pt x="19" y="3"/>
                    </a:lnTo>
                    <a:lnTo>
                      <a:pt x="0" y="0"/>
                    </a:lnTo>
                  </a:path>
                </a:pathLst>
              </a:custGeom>
              <a:solidFill>
                <a:srgbClr val="606060"/>
              </a:solidFill>
              <a:ln w="9525" cap="rnd">
                <a:noFill/>
                <a:round/>
                <a:headEnd/>
                <a:tailEnd/>
              </a:ln>
            </p:spPr>
            <p:txBody>
              <a:bodyPr/>
              <a:lstStyle/>
              <a:p>
                <a:endParaRPr lang="en-US"/>
              </a:p>
            </p:txBody>
          </p:sp>
          <p:sp>
            <p:nvSpPr>
              <p:cNvPr id="21" name="Freeform 51"/>
              <p:cNvSpPr>
                <a:spLocks/>
              </p:cNvSpPr>
              <p:nvPr/>
            </p:nvSpPr>
            <p:spPr bwMode="auto">
              <a:xfrm>
                <a:off x="5222" y="1021"/>
                <a:ext cx="71" cy="98"/>
              </a:xfrm>
              <a:custGeom>
                <a:avLst/>
                <a:gdLst>
                  <a:gd name="T0" fmla="*/ 46 w 71"/>
                  <a:gd name="T1" fmla="*/ 3 h 98"/>
                  <a:gd name="T2" fmla="*/ 53 w 71"/>
                  <a:gd name="T3" fmla="*/ 8 h 98"/>
                  <a:gd name="T4" fmla="*/ 56 w 71"/>
                  <a:gd name="T5" fmla="*/ 16 h 98"/>
                  <a:gd name="T6" fmla="*/ 59 w 71"/>
                  <a:gd name="T7" fmla="*/ 23 h 98"/>
                  <a:gd name="T8" fmla="*/ 61 w 71"/>
                  <a:gd name="T9" fmla="*/ 27 h 98"/>
                  <a:gd name="T10" fmla="*/ 61 w 71"/>
                  <a:gd name="T11" fmla="*/ 31 h 98"/>
                  <a:gd name="T12" fmla="*/ 60 w 71"/>
                  <a:gd name="T13" fmla="*/ 36 h 98"/>
                  <a:gd name="T14" fmla="*/ 63 w 71"/>
                  <a:gd name="T15" fmla="*/ 40 h 98"/>
                  <a:gd name="T16" fmla="*/ 67 w 71"/>
                  <a:gd name="T17" fmla="*/ 50 h 98"/>
                  <a:gd name="T18" fmla="*/ 70 w 71"/>
                  <a:gd name="T19" fmla="*/ 56 h 98"/>
                  <a:gd name="T20" fmla="*/ 70 w 71"/>
                  <a:gd name="T21" fmla="*/ 57 h 98"/>
                  <a:gd name="T22" fmla="*/ 69 w 71"/>
                  <a:gd name="T23" fmla="*/ 60 h 98"/>
                  <a:gd name="T24" fmla="*/ 67 w 71"/>
                  <a:gd name="T25" fmla="*/ 60 h 98"/>
                  <a:gd name="T26" fmla="*/ 64 w 71"/>
                  <a:gd name="T27" fmla="*/ 60 h 98"/>
                  <a:gd name="T28" fmla="*/ 63 w 71"/>
                  <a:gd name="T29" fmla="*/ 61 h 98"/>
                  <a:gd name="T30" fmla="*/ 63 w 71"/>
                  <a:gd name="T31" fmla="*/ 65 h 98"/>
                  <a:gd name="T32" fmla="*/ 63 w 71"/>
                  <a:gd name="T33" fmla="*/ 70 h 98"/>
                  <a:gd name="T34" fmla="*/ 62 w 71"/>
                  <a:gd name="T35" fmla="*/ 72 h 98"/>
                  <a:gd name="T36" fmla="*/ 63 w 71"/>
                  <a:gd name="T37" fmla="*/ 76 h 98"/>
                  <a:gd name="T38" fmla="*/ 60 w 71"/>
                  <a:gd name="T39" fmla="*/ 79 h 98"/>
                  <a:gd name="T40" fmla="*/ 59 w 71"/>
                  <a:gd name="T41" fmla="*/ 85 h 98"/>
                  <a:gd name="T42" fmla="*/ 57 w 71"/>
                  <a:gd name="T43" fmla="*/ 87 h 98"/>
                  <a:gd name="T44" fmla="*/ 54 w 71"/>
                  <a:gd name="T45" fmla="*/ 87 h 98"/>
                  <a:gd name="T46" fmla="*/ 49 w 71"/>
                  <a:gd name="T47" fmla="*/ 86 h 98"/>
                  <a:gd name="T48" fmla="*/ 44 w 71"/>
                  <a:gd name="T49" fmla="*/ 85 h 98"/>
                  <a:gd name="T50" fmla="*/ 45 w 71"/>
                  <a:gd name="T51" fmla="*/ 97 h 98"/>
                  <a:gd name="T52" fmla="*/ 7 w 71"/>
                  <a:gd name="T53" fmla="*/ 81 h 98"/>
                  <a:gd name="T54" fmla="*/ 11 w 71"/>
                  <a:gd name="T55" fmla="*/ 72 h 98"/>
                  <a:gd name="T56" fmla="*/ 9 w 71"/>
                  <a:gd name="T57" fmla="*/ 65 h 98"/>
                  <a:gd name="T58" fmla="*/ 0 w 71"/>
                  <a:gd name="T59" fmla="*/ 52 h 98"/>
                  <a:gd name="T60" fmla="*/ 0 w 71"/>
                  <a:gd name="T61" fmla="*/ 18 h 98"/>
                  <a:gd name="T62" fmla="*/ 7 w 71"/>
                  <a:gd name="T63" fmla="*/ 9 h 98"/>
                  <a:gd name="T64" fmla="*/ 15 w 71"/>
                  <a:gd name="T65" fmla="*/ 4 h 98"/>
                  <a:gd name="T66" fmla="*/ 24 w 71"/>
                  <a:gd name="T67" fmla="*/ 0 h 98"/>
                  <a:gd name="T68" fmla="*/ 36 w 71"/>
                  <a:gd name="T69" fmla="*/ 2 h 98"/>
                  <a:gd name="T70" fmla="*/ 46 w 71"/>
                  <a:gd name="T71" fmla="*/ 3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98"/>
                  <a:gd name="T110" fmla="*/ 71 w 71"/>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98">
                    <a:moveTo>
                      <a:pt x="46" y="3"/>
                    </a:moveTo>
                    <a:lnTo>
                      <a:pt x="53" y="8"/>
                    </a:lnTo>
                    <a:lnTo>
                      <a:pt x="56" y="16"/>
                    </a:lnTo>
                    <a:lnTo>
                      <a:pt x="59" y="23"/>
                    </a:lnTo>
                    <a:lnTo>
                      <a:pt x="61" y="27"/>
                    </a:lnTo>
                    <a:lnTo>
                      <a:pt x="61" y="31"/>
                    </a:lnTo>
                    <a:lnTo>
                      <a:pt x="60" y="36"/>
                    </a:lnTo>
                    <a:lnTo>
                      <a:pt x="63" y="40"/>
                    </a:lnTo>
                    <a:lnTo>
                      <a:pt x="67" y="50"/>
                    </a:lnTo>
                    <a:lnTo>
                      <a:pt x="70" y="56"/>
                    </a:lnTo>
                    <a:lnTo>
                      <a:pt x="70" y="57"/>
                    </a:lnTo>
                    <a:lnTo>
                      <a:pt x="69" y="60"/>
                    </a:lnTo>
                    <a:lnTo>
                      <a:pt x="67" y="60"/>
                    </a:lnTo>
                    <a:lnTo>
                      <a:pt x="64" y="60"/>
                    </a:lnTo>
                    <a:lnTo>
                      <a:pt x="63" y="61"/>
                    </a:lnTo>
                    <a:lnTo>
                      <a:pt x="63" y="65"/>
                    </a:lnTo>
                    <a:lnTo>
                      <a:pt x="63" y="70"/>
                    </a:lnTo>
                    <a:lnTo>
                      <a:pt x="62" y="72"/>
                    </a:lnTo>
                    <a:lnTo>
                      <a:pt x="63" y="76"/>
                    </a:lnTo>
                    <a:lnTo>
                      <a:pt x="60" y="79"/>
                    </a:lnTo>
                    <a:lnTo>
                      <a:pt x="59" y="85"/>
                    </a:lnTo>
                    <a:lnTo>
                      <a:pt x="57" y="87"/>
                    </a:lnTo>
                    <a:lnTo>
                      <a:pt x="54" y="87"/>
                    </a:lnTo>
                    <a:lnTo>
                      <a:pt x="49" y="86"/>
                    </a:lnTo>
                    <a:lnTo>
                      <a:pt x="44" y="85"/>
                    </a:lnTo>
                    <a:lnTo>
                      <a:pt x="45" y="97"/>
                    </a:lnTo>
                    <a:lnTo>
                      <a:pt x="7" y="81"/>
                    </a:lnTo>
                    <a:lnTo>
                      <a:pt x="11" y="72"/>
                    </a:lnTo>
                    <a:lnTo>
                      <a:pt x="9" y="65"/>
                    </a:lnTo>
                    <a:lnTo>
                      <a:pt x="0" y="52"/>
                    </a:lnTo>
                    <a:lnTo>
                      <a:pt x="0" y="18"/>
                    </a:lnTo>
                    <a:lnTo>
                      <a:pt x="7" y="9"/>
                    </a:lnTo>
                    <a:lnTo>
                      <a:pt x="15" y="4"/>
                    </a:lnTo>
                    <a:lnTo>
                      <a:pt x="24" y="0"/>
                    </a:lnTo>
                    <a:lnTo>
                      <a:pt x="36" y="2"/>
                    </a:lnTo>
                    <a:lnTo>
                      <a:pt x="46" y="3"/>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22" name="Freeform 52"/>
              <p:cNvSpPr>
                <a:spLocks/>
              </p:cNvSpPr>
              <p:nvPr/>
            </p:nvSpPr>
            <p:spPr bwMode="auto">
              <a:xfrm>
                <a:off x="5284" y="1079"/>
                <a:ext cx="17" cy="17"/>
              </a:xfrm>
              <a:custGeom>
                <a:avLst/>
                <a:gdLst>
                  <a:gd name="T0" fmla="*/ 16 w 17"/>
                  <a:gd name="T1" fmla="*/ 16 h 17"/>
                  <a:gd name="T2" fmla="*/ 12 w 17"/>
                  <a:gd name="T3" fmla="*/ 16 h 17"/>
                  <a:gd name="T4" fmla="*/ 3 w 17"/>
                  <a:gd name="T5" fmla="*/ 16 h 17"/>
                  <a:gd name="T6" fmla="*/ 0 w 17"/>
                  <a:gd name="T7" fmla="*/ 16 h 17"/>
                  <a:gd name="T8" fmla="*/ 0 w 17"/>
                  <a:gd name="T9" fmla="*/ 0 h 17"/>
                  <a:gd name="T10" fmla="*/ 3 w 17"/>
                  <a:gd name="T11" fmla="*/ 0 h 17"/>
                  <a:gd name="T12" fmla="*/ 16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12" y="16"/>
                    </a:lnTo>
                    <a:lnTo>
                      <a:pt x="3" y="16"/>
                    </a:lnTo>
                    <a:lnTo>
                      <a:pt x="0" y="16"/>
                    </a:lnTo>
                    <a:lnTo>
                      <a:pt x="0" y="0"/>
                    </a:lnTo>
                    <a:lnTo>
                      <a:pt x="3" y="0"/>
                    </a:lnTo>
                    <a:lnTo>
                      <a:pt x="16" y="16"/>
                    </a:lnTo>
                  </a:path>
                </a:pathLst>
              </a:custGeom>
              <a:solidFill>
                <a:srgbClr val="402000"/>
              </a:solidFill>
              <a:ln w="9525" cap="rnd">
                <a:noFill/>
                <a:round/>
                <a:headEnd/>
                <a:tailEnd/>
              </a:ln>
            </p:spPr>
            <p:txBody>
              <a:bodyPr/>
              <a:lstStyle/>
              <a:p>
                <a:endParaRPr lang="en-US"/>
              </a:p>
            </p:txBody>
          </p:sp>
          <p:sp>
            <p:nvSpPr>
              <p:cNvPr id="23" name="Freeform 53"/>
              <p:cNvSpPr>
                <a:spLocks/>
              </p:cNvSpPr>
              <p:nvPr/>
            </p:nvSpPr>
            <p:spPr bwMode="auto">
              <a:xfrm>
                <a:off x="5283" y="1075"/>
                <a:ext cx="17" cy="17"/>
              </a:xfrm>
              <a:custGeom>
                <a:avLst/>
                <a:gdLst>
                  <a:gd name="T0" fmla="*/ 16 w 17"/>
                  <a:gd name="T1" fmla="*/ 0 h 17"/>
                  <a:gd name="T2" fmla="*/ 8 w 17"/>
                  <a:gd name="T3" fmla="*/ 6 h 17"/>
                  <a:gd name="T4" fmla="*/ 8 w 17"/>
                  <a:gd name="T5" fmla="*/ 9 h 17"/>
                  <a:gd name="T6" fmla="*/ 0 w 17"/>
                  <a:gd name="T7" fmla="*/ 16 h 17"/>
                  <a:gd name="T8" fmla="*/ 0 w 17"/>
                  <a:gd name="T9" fmla="*/ 6 h 17"/>
                  <a:gd name="T10" fmla="*/ 0 w 17"/>
                  <a:gd name="T11" fmla="*/ 3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8" y="6"/>
                    </a:lnTo>
                    <a:lnTo>
                      <a:pt x="8" y="9"/>
                    </a:lnTo>
                    <a:lnTo>
                      <a:pt x="0" y="16"/>
                    </a:lnTo>
                    <a:lnTo>
                      <a:pt x="0" y="6"/>
                    </a:lnTo>
                    <a:lnTo>
                      <a:pt x="0" y="3"/>
                    </a:lnTo>
                    <a:lnTo>
                      <a:pt x="16" y="0"/>
                    </a:lnTo>
                  </a:path>
                </a:pathLst>
              </a:custGeom>
              <a:solidFill>
                <a:srgbClr val="402000"/>
              </a:solidFill>
              <a:ln w="9525" cap="rnd">
                <a:noFill/>
                <a:round/>
                <a:headEnd/>
                <a:tailEnd/>
              </a:ln>
            </p:spPr>
            <p:txBody>
              <a:bodyPr/>
              <a:lstStyle/>
              <a:p>
                <a:endParaRPr lang="en-US"/>
              </a:p>
            </p:txBody>
          </p:sp>
          <p:sp>
            <p:nvSpPr>
              <p:cNvPr id="24" name="Freeform 54"/>
              <p:cNvSpPr>
                <a:spLocks/>
              </p:cNvSpPr>
              <p:nvPr/>
            </p:nvSpPr>
            <p:spPr bwMode="auto">
              <a:xfrm>
                <a:off x="5280" y="1064"/>
                <a:ext cx="17" cy="17"/>
              </a:xfrm>
              <a:custGeom>
                <a:avLst/>
                <a:gdLst>
                  <a:gd name="T0" fmla="*/ 0 w 17"/>
                  <a:gd name="T1" fmla="*/ 0 h 17"/>
                  <a:gd name="T2" fmla="*/ 16 w 17"/>
                  <a:gd name="T3" fmla="*/ 10 h 17"/>
                  <a:gd name="T4" fmla="*/ 16 w 17"/>
                  <a:gd name="T5" fmla="*/ 16 h 17"/>
                  <a:gd name="T6" fmla="*/ 8 w 17"/>
                  <a:gd name="T7" fmla="*/ 1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10"/>
                    </a:lnTo>
                    <a:lnTo>
                      <a:pt x="16" y="16"/>
                    </a:lnTo>
                    <a:lnTo>
                      <a:pt x="8" y="12"/>
                    </a:lnTo>
                    <a:lnTo>
                      <a:pt x="0" y="0"/>
                    </a:lnTo>
                  </a:path>
                </a:pathLst>
              </a:custGeom>
              <a:solidFill>
                <a:srgbClr val="402000"/>
              </a:solidFill>
              <a:ln w="9525" cap="rnd">
                <a:noFill/>
                <a:round/>
                <a:headEnd/>
                <a:tailEnd/>
              </a:ln>
            </p:spPr>
            <p:txBody>
              <a:bodyPr/>
              <a:lstStyle/>
              <a:p>
                <a:endParaRPr lang="en-US"/>
              </a:p>
            </p:txBody>
          </p:sp>
          <p:sp>
            <p:nvSpPr>
              <p:cNvPr id="25" name="Freeform 55"/>
              <p:cNvSpPr>
                <a:spLocks/>
              </p:cNvSpPr>
              <p:nvPr/>
            </p:nvSpPr>
            <p:spPr bwMode="auto">
              <a:xfrm>
                <a:off x="5272" y="1057"/>
                <a:ext cx="17" cy="17"/>
              </a:xfrm>
              <a:custGeom>
                <a:avLst/>
                <a:gdLst>
                  <a:gd name="T0" fmla="*/ 16 w 17"/>
                  <a:gd name="T1" fmla="*/ 0 h 17"/>
                  <a:gd name="T2" fmla="*/ 13 w 17"/>
                  <a:gd name="T3" fmla="*/ 9 h 17"/>
                  <a:gd name="T4" fmla="*/ 13 w 17"/>
                  <a:gd name="T5" fmla="*/ 11 h 17"/>
                  <a:gd name="T6" fmla="*/ 13 w 17"/>
                  <a:gd name="T7" fmla="*/ 13 h 17"/>
                  <a:gd name="T8" fmla="*/ 14 w 17"/>
                  <a:gd name="T9" fmla="*/ 16 h 17"/>
                  <a:gd name="T10" fmla="*/ 11 w 17"/>
                  <a:gd name="T11" fmla="*/ 11 h 17"/>
                  <a:gd name="T12" fmla="*/ 8 w 17"/>
                  <a:gd name="T13" fmla="*/ 11 h 17"/>
                  <a:gd name="T14" fmla="*/ 5 w 17"/>
                  <a:gd name="T15" fmla="*/ 9 h 17"/>
                  <a:gd name="T16" fmla="*/ 0 w 17"/>
                  <a:gd name="T17" fmla="*/ 9 h 17"/>
                  <a:gd name="T18" fmla="*/ 5 w 17"/>
                  <a:gd name="T19" fmla="*/ 2 h 17"/>
                  <a:gd name="T20" fmla="*/ 16 w 1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6" y="0"/>
                    </a:moveTo>
                    <a:lnTo>
                      <a:pt x="13" y="9"/>
                    </a:lnTo>
                    <a:lnTo>
                      <a:pt x="13" y="11"/>
                    </a:lnTo>
                    <a:lnTo>
                      <a:pt x="13" y="13"/>
                    </a:lnTo>
                    <a:lnTo>
                      <a:pt x="14" y="16"/>
                    </a:lnTo>
                    <a:lnTo>
                      <a:pt x="11" y="11"/>
                    </a:lnTo>
                    <a:lnTo>
                      <a:pt x="8" y="11"/>
                    </a:lnTo>
                    <a:lnTo>
                      <a:pt x="5" y="9"/>
                    </a:lnTo>
                    <a:lnTo>
                      <a:pt x="0" y="9"/>
                    </a:lnTo>
                    <a:lnTo>
                      <a:pt x="5" y="2"/>
                    </a:lnTo>
                    <a:lnTo>
                      <a:pt x="16" y="0"/>
                    </a:lnTo>
                  </a:path>
                </a:pathLst>
              </a:custGeom>
              <a:solidFill>
                <a:srgbClr val="402000"/>
              </a:solidFill>
              <a:ln w="9525" cap="rnd">
                <a:noFill/>
                <a:round/>
                <a:headEnd/>
                <a:tailEnd/>
              </a:ln>
            </p:spPr>
            <p:txBody>
              <a:bodyPr/>
              <a:lstStyle/>
              <a:p>
                <a:endParaRPr lang="en-US"/>
              </a:p>
            </p:txBody>
          </p:sp>
          <p:sp>
            <p:nvSpPr>
              <p:cNvPr id="26" name="Freeform 56"/>
              <p:cNvSpPr>
                <a:spLocks/>
              </p:cNvSpPr>
              <p:nvPr/>
            </p:nvSpPr>
            <p:spPr bwMode="auto">
              <a:xfrm>
                <a:off x="5269" y="1048"/>
                <a:ext cx="17" cy="17"/>
              </a:xfrm>
              <a:custGeom>
                <a:avLst/>
                <a:gdLst>
                  <a:gd name="T0" fmla="*/ 16 w 17"/>
                  <a:gd name="T1" fmla="*/ 9 h 17"/>
                  <a:gd name="T2" fmla="*/ 15 w 17"/>
                  <a:gd name="T3" fmla="*/ 13 h 17"/>
                  <a:gd name="T4" fmla="*/ 13 w 17"/>
                  <a:gd name="T5" fmla="*/ 16 h 17"/>
                  <a:gd name="T6" fmla="*/ 10 w 17"/>
                  <a:gd name="T7" fmla="*/ 11 h 17"/>
                  <a:gd name="T8" fmla="*/ 8 w 17"/>
                  <a:gd name="T9" fmla="*/ 9 h 17"/>
                  <a:gd name="T10" fmla="*/ 1 w 17"/>
                  <a:gd name="T11" fmla="*/ 9 h 17"/>
                  <a:gd name="T12" fmla="*/ 0 w 17"/>
                  <a:gd name="T13" fmla="*/ 9 h 17"/>
                  <a:gd name="T14" fmla="*/ 3 w 17"/>
                  <a:gd name="T15" fmla="*/ 4 h 17"/>
                  <a:gd name="T16" fmla="*/ 6 w 17"/>
                  <a:gd name="T17" fmla="*/ 2 h 17"/>
                  <a:gd name="T18" fmla="*/ 6 w 17"/>
                  <a:gd name="T19" fmla="*/ 0 h 17"/>
                  <a:gd name="T20" fmla="*/ 8 w 17"/>
                  <a:gd name="T21" fmla="*/ 4 h 17"/>
                  <a:gd name="T22" fmla="*/ 8 w 17"/>
                  <a:gd name="T23" fmla="*/ 2 h 17"/>
                  <a:gd name="T24" fmla="*/ 10 w 17"/>
                  <a:gd name="T25" fmla="*/ 4 h 17"/>
                  <a:gd name="T26" fmla="*/ 13 w 17"/>
                  <a:gd name="T27" fmla="*/ 4 h 17"/>
                  <a:gd name="T28" fmla="*/ 16 w 17"/>
                  <a:gd name="T29" fmla="*/ 9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9"/>
                    </a:moveTo>
                    <a:lnTo>
                      <a:pt x="15" y="13"/>
                    </a:lnTo>
                    <a:lnTo>
                      <a:pt x="13" y="16"/>
                    </a:lnTo>
                    <a:lnTo>
                      <a:pt x="10" y="11"/>
                    </a:lnTo>
                    <a:lnTo>
                      <a:pt x="8" y="9"/>
                    </a:lnTo>
                    <a:lnTo>
                      <a:pt x="1" y="9"/>
                    </a:lnTo>
                    <a:lnTo>
                      <a:pt x="0" y="9"/>
                    </a:lnTo>
                    <a:lnTo>
                      <a:pt x="3" y="4"/>
                    </a:lnTo>
                    <a:lnTo>
                      <a:pt x="6" y="2"/>
                    </a:lnTo>
                    <a:lnTo>
                      <a:pt x="6" y="0"/>
                    </a:lnTo>
                    <a:lnTo>
                      <a:pt x="8" y="4"/>
                    </a:lnTo>
                    <a:lnTo>
                      <a:pt x="8" y="2"/>
                    </a:lnTo>
                    <a:lnTo>
                      <a:pt x="10" y="4"/>
                    </a:lnTo>
                    <a:lnTo>
                      <a:pt x="13" y="4"/>
                    </a:lnTo>
                    <a:lnTo>
                      <a:pt x="16" y="9"/>
                    </a:lnTo>
                  </a:path>
                </a:pathLst>
              </a:custGeom>
              <a:solidFill>
                <a:srgbClr val="402000"/>
              </a:solidFill>
              <a:ln w="9525" cap="rnd">
                <a:noFill/>
                <a:round/>
                <a:headEnd/>
                <a:tailEnd/>
              </a:ln>
            </p:spPr>
            <p:txBody>
              <a:bodyPr/>
              <a:lstStyle/>
              <a:p>
                <a:endParaRPr lang="en-US"/>
              </a:p>
            </p:txBody>
          </p:sp>
          <p:sp>
            <p:nvSpPr>
              <p:cNvPr id="27" name="Freeform 57"/>
              <p:cNvSpPr>
                <a:spLocks/>
              </p:cNvSpPr>
              <p:nvPr/>
            </p:nvSpPr>
            <p:spPr bwMode="auto">
              <a:xfrm>
                <a:off x="5246" y="1056"/>
                <a:ext cx="17" cy="20"/>
              </a:xfrm>
              <a:custGeom>
                <a:avLst/>
                <a:gdLst>
                  <a:gd name="T0" fmla="*/ 16 w 17"/>
                  <a:gd name="T1" fmla="*/ 3 h 20"/>
                  <a:gd name="T2" fmla="*/ 10 w 17"/>
                  <a:gd name="T3" fmla="*/ 1 h 20"/>
                  <a:gd name="T4" fmla="*/ 5 w 17"/>
                  <a:gd name="T5" fmla="*/ 2 h 20"/>
                  <a:gd name="T6" fmla="*/ 2 w 17"/>
                  <a:gd name="T7" fmla="*/ 5 h 20"/>
                  <a:gd name="T8" fmla="*/ 1 w 17"/>
                  <a:gd name="T9" fmla="*/ 9 h 20"/>
                  <a:gd name="T10" fmla="*/ 2 w 17"/>
                  <a:gd name="T11" fmla="*/ 12 h 20"/>
                  <a:gd name="T12" fmla="*/ 4 w 17"/>
                  <a:gd name="T13" fmla="*/ 15 h 20"/>
                  <a:gd name="T14" fmla="*/ 7 w 17"/>
                  <a:gd name="T15" fmla="*/ 11 h 20"/>
                  <a:gd name="T16" fmla="*/ 10 w 17"/>
                  <a:gd name="T17" fmla="*/ 8 h 20"/>
                  <a:gd name="T18" fmla="*/ 14 w 17"/>
                  <a:gd name="T19" fmla="*/ 7 h 20"/>
                  <a:gd name="T20" fmla="*/ 10 w 17"/>
                  <a:gd name="T21" fmla="*/ 10 h 20"/>
                  <a:gd name="T22" fmla="*/ 5 w 17"/>
                  <a:gd name="T23" fmla="*/ 13 h 20"/>
                  <a:gd name="T24" fmla="*/ 5 w 17"/>
                  <a:gd name="T25" fmla="*/ 15 h 20"/>
                  <a:gd name="T26" fmla="*/ 7 w 17"/>
                  <a:gd name="T27" fmla="*/ 18 h 20"/>
                  <a:gd name="T28" fmla="*/ 10 w 17"/>
                  <a:gd name="T29" fmla="*/ 19 h 20"/>
                  <a:gd name="T30" fmla="*/ 4 w 17"/>
                  <a:gd name="T31" fmla="*/ 18 h 20"/>
                  <a:gd name="T32" fmla="*/ 0 w 17"/>
                  <a:gd name="T33" fmla="*/ 14 h 20"/>
                  <a:gd name="T34" fmla="*/ 0 w 17"/>
                  <a:gd name="T35" fmla="*/ 8 h 20"/>
                  <a:gd name="T36" fmla="*/ 0 w 17"/>
                  <a:gd name="T37" fmla="*/ 3 h 20"/>
                  <a:gd name="T38" fmla="*/ 4 w 17"/>
                  <a:gd name="T39" fmla="*/ 0 h 20"/>
                  <a:gd name="T40" fmla="*/ 8 w 17"/>
                  <a:gd name="T41" fmla="*/ 0 h 20"/>
                  <a:gd name="T42" fmla="*/ 13 w 17"/>
                  <a:gd name="T43" fmla="*/ 0 h 20"/>
                  <a:gd name="T44" fmla="*/ 16 w 17"/>
                  <a:gd name="T45" fmla="*/ 3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0"/>
                  <a:gd name="T71" fmla="*/ 17 w 17"/>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0">
                    <a:moveTo>
                      <a:pt x="16" y="3"/>
                    </a:moveTo>
                    <a:lnTo>
                      <a:pt x="10" y="1"/>
                    </a:lnTo>
                    <a:lnTo>
                      <a:pt x="5" y="2"/>
                    </a:lnTo>
                    <a:lnTo>
                      <a:pt x="2" y="5"/>
                    </a:lnTo>
                    <a:lnTo>
                      <a:pt x="1" y="9"/>
                    </a:lnTo>
                    <a:lnTo>
                      <a:pt x="2" y="12"/>
                    </a:lnTo>
                    <a:lnTo>
                      <a:pt x="4" y="15"/>
                    </a:lnTo>
                    <a:lnTo>
                      <a:pt x="7" y="11"/>
                    </a:lnTo>
                    <a:lnTo>
                      <a:pt x="10" y="8"/>
                    </a:lnTo>
                    <a:lnTo>
                      <a:pt x="14" y="7"/>
                    </a:lnTo>
                    <a:lnTo>
                      <a:pt x="10" y="10"/>
                    </a:lnTo>
                    <a:lnTo>
                      <a:pt x="5" y="13"/>
                    </a:lnTo>
                    <a:lnTo>
                      <a:pt x="5" y="15"/>
                    </a:lnTo>
                    <a:lnTo>
                      <a:pt x="7" y="18"/>
                    </a:lnTo>
                    <a:lnTo>
                      <a:pt x="10" y="19"/>
                    </a:lnTo>
                    <a:lnTo>
                      <a:pt x="4" y="18"/>
                    </a:lnTo>
                    <a:lnTo>
                      <a:pt x="0" y="14"/>
                    </a:lnTo>
                    <a:lnTo>
                      <a:pt x="0" y="8"/>
                    </a:lnTo>
                    <a:lnTo>
                      <a:pt x="0" y="3"/>
                    </a:lnTo>
                    <a:lnTo>
                      <a:pt x="4" y="0"/>
                    </a:lnTo>
                    <a:lnTo>
                      <a:pt x="8" y="0"/>
                    </a:lnTo>
                    <a:lnTo>
                      <a:pt x="13" y="0"/>
                    </a:lnTo>
                    <a:lnTo>
                      <a:pt x="16" y="3"/>
                    </a:lnTo>
                  </a:path>
                </a:pathLst>
              </a:custGeom>
              <a:solidFill>
                <a:srgbClr val="402000"/>
              </a:solidFill>
              <a:ln w="9525" cap="rnd">
                <a:noFill/>
                <a:round/>
                <a:headEnd/>
                <a:tailEnd/>
              </a:ln>
            </p:spPr>
            <p:txBody>
              <a:bodyPr/>
              <a:lstStyle/>
              <a:p>
                <a:endParaRPr lang="en-US"/>
              </a:p>
            </p:txBody>
          </p:sp>
          <p:sp>
            <p:nvSpPr>
              <p:cNvPr id="28" name="Freeform 58"/>
              <p:cNvSpPr>
                <a:spLocks/>
              </p:cNvSpPr>
              <p:nvPr/>
            </p:nvSpPr>
            <p:spPr bwMode="auto">
              <a:xfrm>
                <a:off x="5243" y="1052"/>
                <a:ext cx="17" cy="27"/>
              </a:xfrm>
              <a:custGeom>
                <a:avLst/>
                <a:gdLst>
                  <a:gd name="T0" fmla="*/ 16 w 17"/>
                  <a:gd name="T1" fmla="*/ 6 h 27"/>
                  <a:gd name="T2" fmla="*/ 13 w 17"/>
                  <a:gd name="T3" fmla="*/ 2 h 27"/>
                  <a:gd name="T4" fmla="*/ 9 w 17"/>
                  <a:gd name="T5" fmla="*/ 1 h 27"/>
                  <a:gd name="T6" fmla="*/ 4 w 17"/>
                  <a:gd name="T7" fmla="*/ 2 h 27"/>
                  <a:gd name="T8" fmla="*/ 2 w 17"/>
                  <a:gd name="T9" fmla="*/ 4 h 27"/>
                  <a:gd name="T10" fmla="*/ 1 w 17"/>
                  <a:gd name="T11" fmla="*/ 8 h 27"/>
                  <a:gd name="T12" fmla="*/ 1 w 17"/>
                  <a:gd name="T13" fmla="*/ 11 h 27"/>
                  <a:gd name="T14" fmla="*/ 2 w 17"/>
                  <a:gd name="T15" fmla="*/ 13 h 27"/>
                  <a:gd name="T16" fmla="*/ 2 w 17"/>
                  <a:gd name="T17" fmla="*/ 17 h 27"/>
                  <a:gd name="T18" fmla="*/ 2 w 17"/>
                  <a:gd name="T19" fmla="*/ 21 h 27"/>
                  <a:gd name="T20" fmla="*/ 6 w 17"/>
                  <a:gd name="T21" fmla="*/ 24 h 27"/>
                  <a:gd name="T22" fmla="*/ 8 w 17"/>
                  <a:gd name="T23" fmla="*/ 24 h 27"/>
                  <a:gd name="T24" fmla="*/ 10 w 17"/>
                  <a:gd name="T25" fmla="*/ 24 h 27"/>
                  <a:gd name="T26" fmla="*/ 10 w 17"/>
                  <a:gd name="T27" fmla="*/ 25 h 27"/>
                  <a:gd name="T28" fmla="*/ 8 w 17"/>
                  <a:gd name="T29" fmla="*/ 26 h 27"/>
                  <a:gd name="T30" fmla="*/ 6 w 17"/>
                  <a:gd name="T31" fmla="*/ 26 h 27"/>
                  <a:gd name="T32" fmla="*/ 3 w 17"/>
                  <a:gd name="T33" fmla="*/ 25 h 27"/>
                  <a:gd name="T34" fmla="*/ 1 w 17"/>
                  <a:gd name="T35" fmla="*/ 21 h 27"/>
                  <a:gd name="T36" fmla="*/ 0 w 17"/>
                  <a:gd name="T37" fmla="*/ 14 h 27"/>
                  <a:gd name="T38" fmla="*/ 0 w 17"/>
                  <a:gd name="T39" fmla="*/ 10 h 27"/>
                  <a:gd name="T40" fmla="*/ 0 w 17"/>
                  <a:gd name="T41" fmla="*/ 7 h 27"/>
                  <a:gd name="T42" fmla="*/ 1 w 17"/>
                  <a:gd name="T43" fmla="*/ 4 h 27"/>
                  <a:gd name="T44" fmla="*/ 3 w 17"/>
                  <a:gd name="T45" fmla="*/ 1 h 27"/>
                  <a:gd name="T46" fmla="*/ 7 w 17"/>
                  <a:gd name="T47" fmla="*/ 0 h 27"/>
                  <a:gd name="T48" fmla="*/ 13 w 17"/>
                  <a:gd name="T49" fmla="*/ 0 h 27"/>
                  <a:gd name="T50" fmla="*/ 15 w 17"/>
                  <a:gd name="T51" fmla="*/ 2 h 27"/>
                  <a:gd name="T52" fmla="*/ 16 w 17"/>
                  <a:gd name="T53" fmla="*/ 6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27"/>
                  <a:gd name="T83" fmla="*/ 17 w 17"/>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27">
                    <a:moveTo>
                      <a:pt x="16" y="6"/>
                    </a:moveTo>
                    <a:lnTo>
                      <a:pt x="13" y="2"/>
                    </a:lnTo>
                    <a:lnTo>
                      <a:pt x="9" y="1"/>
                    </a:lnTo>
                    <a:lnTo>
                      <a:pt x="4" y="2"/>
                    </a:lnTo>
                    <a:lnTo>
                      <a:pt x="2" y="4"/>
                    </a:lnTo>
                    <a:lnTo>
                      <a:pt x="1" y="8"/>
                    </a:lnTo>
                    <a:lnTo>
                      <a:pt x="1" y="11"/>
                    </a:lnTo>
                    <a:lnTo>
                      <a:pt x="2" y="13"/>
                    </a:lnTo>
                    <a:lnTo>
                      <a:pt x="2" y="17"/>
                    </a:lnTo>
                    <a:lnTo>
                      <a:pt x="2" y="21"/>
                    </a:lnTo>
                    <a:lnTo>
                      <a:pt x="6" y="24"/>
                    </a:lnTo>
                    <a:lnTo>
                      <a:pt x="8" y="24"/>
                    </a:lnTo>
                    <a:lnTo>
                      <a:pt x="10" y="24"/>
                    </a:lnTo>
                    <a:lnTo>
                      <a:pt x="10" y="25"/>
                    </a:lnTo>
                    <a:lnTo>
                      <a:pt x="8" y="26"/>
                    </a:lnTo>
                    <a:lnTo>
                      <a:pt x="6" y="26"/>
                    </a:lnTo>
                    <a:lnTo>
                      <a:pt x="3" y="25"/>
                    </a:lnTo>
                    <a:lnTo>
                      <a:pt x="1" y="21"/>
                    </a:lnTo>
                    <a:lnTo>
                      <a:pt x="0" y="14"/>
                    </a:lnTo>
                    <a:lnTo>
                      <a:pt x="0" y="10"/>
                    </a:lnTo>
                    <a:lnTo>
                      <a:pt x="0" y="7"/>
                    </a:lnTo>
                    <a:lnTo>
                      <a:pt x="1" y="4"/>
                    </a:lnTo>
                    <a:lnTo>
                      <a:pt x="3" y="1"/>
                    </a:lnTo>
                    <a:lnTo>
                      <a:pt x="7" y="0"/>
                    </a:lnTo>
                    <a:lnTo>
                      <a:pt x="13" y="0"/>
                    </a:lnTo>
                    <a:lnTo>
                      <a:pt x="15" y="2"/>
                    </a:lnTo>
                    <a:lnTo>
                      <a:pt x="16" y="6"/>
                    </a:lnTo>
                  </a:path>
                </a:pathLst>
              </a:custGeom>
              <a:solidFill>
                <a:srgbClr val="402000"/>
              </a:solidFill>
              <a:ln w="9525" cap="rnd">
                <a:noFill/>
                <a:round/>
                <a:headEnd/>
                <a:tailEnd/>
              </a:ln>
            </p:spPr>
            <p:txBody>
              <a:bodyPr/>
              <a:lstStyle/>
              <a:p>
                <a:endParaRPr lang="en-US"/>
              </a:p>
            </p:txBody>
          </p:sp>
          <p:sp>
            <p:nvSpPr>
              <p:cNvPr id="29" name="Freeform 59"/>
              <p:cNvSpPr>
                <a:spLocks/>
              </p:cNvSpPr>
              <p:nvPr/>
            </p:nvSpPr>
            <p:spPr bwMode="auto">
              <a:xfrm>
                <a:off x="5251" y="1080"/>
                <a:ext cx="17" cy="23"/>
              </a:xfrm>
              <a:custGeom>
                <a:avLst/>
                <a:gdLst>
                  <a:gd name="T0" fmla="*/ 0 w 17"/>
                  <a:gd name="T1" fmla="*/ 0 h 23"/>
                  <a:gd name="T2" fmla="*/ 2 w 17"/>
                  <a:gd name="T3" fmla="*/ 4 h 23"/>
                  <a:gd name="T4" fmla="*/ 5 w 17"/>
                  <a:gd name="T5" fmla="*/ 9 h 23"/>
                  <a:gd name="T6" fmla="*/ 8 w 17"/>
                  <a:gd name="T7" fmla="*/ 13 h 23"/>
                  <a:gd name="T8" fmla="*/ 13 w 17"/>
                  <a:gd name="T9" fmla="*/ 19 h 23"/>
                  <a:gd name="T10" fmla="*/ 16 w 17"/>
                  <a:gd name="T11" fmla="*/ 22 h 23"/>
                  <a:gd name="T12" fmla="*/ 10 w 17"/>
                  <a:gd name="T13" fmla="*/ 19 h 23"/>
                  <a:gd name="T14" fmla="*/ 6 w 17"/>
                  <a:gd name="T15" fmla="*/ 13 h 23"/>
                  <a:gd name="T16" fmla="*/ 2 w 17"/>
                  <a:gd name="T17" fmla="*/ 8 h 23"/>
                  <a:gd name="T18" fmla="*/ 0 w 1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3"/>
                  <a:gd name="T32" fmla="*/ 17 w 1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3">
                    <a:moveTo>
                      <a:pt x="0" y="0"/>
                    </a:moveTo>
                    <a:lnTo>
                      <a:pt x="2" y="4"/>
                    </a:lnTo>
                    <a:lnTo>
                      <a:pt x="5" y="9"/>
                    </a:lnTo>
                    <a:lnTo>
                      <a:pt x="8" y="13"/>
                    </a:lnTo>
                    <a:lnTo>
                      <a:pt x="13" y="19"/>
                    </a:lnTo>
                    <a:lnTo>
                      <a:pt x="16" y="22"/>
                    </a:lnTo>
                    <a:lnTo>
                      <a:pt x="10" y="19"/>
                    </a:lnTo>
                    <a:lnTo>
                      <a:pt x="6" y="13"/>
                    </a:lnTo>
                    <a:lnTo>
                      <a:pt x="2" y="8"/>
                    </a:lnTo>
                    <a:lnTo>
                      <a:pt x="0" y="0"/>
                    </a:lnTo>
                  </a:path>
                </a:pathLst>
              </a:custGeom>
              <a:solidFill>
                <a:srgbClr val="402000"/>
              </a:solidFill>
              <a:ln w="9525" cap="rnd">
                <a:noFill/>
                <a:round/>
                <a:headEnd/>
                <a:tailEnd/>
              </a:ln>
            </p:spPr>
            <p:txBody>
              <a:bodyPr/>
              <a:lstStyle/>
              <a:p>
                <a:endParaRPr lang="en-US"/>
              </a:p>
            </p:txBody>
          </p:sp>
          <p:sp>
            <p:nvSpPr>
              <p:cNvPr id="30" name="Freeform 60"/>
              <p:cNvSpPr>
                <a:spLocks/>
              </p:cNvSpPr>
              <p:nvPr/>
            </p:nvSpPr>
            <p:spPr bwMode="auto">
              <a:xfrm>
                <a:off x="5217" y="1008"/>
                <a:ext cx="64" cy="80"/>
              </a:xfrm>
              <a:custGeom>
                <a:avLst/>
                <a:gdLst>
                  <a:gd name="T0" fmla="*/ 58 w 64"/>
                  <a:gd name="T1" fmla="*/ 22 h 80"/>
                  <a:gd name="T2" fmla="*/ 48 w 64"/>
                  <a:gd name="T3" fmla="*/ 20 h 80"/>
                  <a:gd name="T4" fmla="*/ 42 w 64"/>
                  <a:gd name="T5" fmla="*/ 22 h 80"/>
                  <a:gd name="T6" fmla="*/ 38 w 64"/>
                  <a:gd name="T7" fmla="*/ 27 h 80"/>
                  <a:gd name="T8" fmla="*/ 40 w 64"/>
                  <a:gd name="T9" fmla="*/ 34 h 80"/>
                  <a:gd name="T10" fmla="*/ 43 w 64"/>
                  <a:gd name="T11" fmla="*/ 37 h 80"/>
                  <a:gd name="T12" fmla="*/ 44 w 64"/>
                  <a:gd name="T13" fmla="*/ 43 h 80"/>
                  <a:gd name="T14" fmla="*/ 42 w 64"/>
                  <a:gd name="T15" fmla="*/ 47 h 80"/>
                  <a:gd name="T16" fmla="*/ 44 w 64"/>
                  <a:gd name="T17" fmla="*/ 53 h 80"/>
                  <a:gd name="T18" fmla="*/ 40 w 64"/>
                  <a:gd name="T19" fmla="*/ 53 h 80"/>
                  <a:gd name="T20" fmla="*/ 39 w 64"/>
                  <a:gd name="T21" fmla="*/ 46 h 80"/>
                  <a:gd name="T22" fmla="*/ 36 w 64"/>
                  <a:gd name="T23" fmla="*/ 43 h 80"/>
                  <a:gd name="T24" fmla="*/ 31 w 64"/>
                  <a:gd name="T25" fmla="*/ 43 h 80"/>
                  <a:gd name="T26" fmla="*/ 27 w 64"/>
                  <a:gd name="T27" fmla="*/ 45 h 80"/>
                  <a:gd name="T28" fmla="*/ 26 w 64"/>
                  <a:gd name="T29" fmla="*/ 49 h 80"/>
                  <a:gd name="T30" fmla="*/ 25 w 64"/>
                  <a:gd name="T31" fmla="*/ 56 h 80"/>
                  <a:gd name="T32" fmla="*/ 26 w 64"/>
                  <a:gd name="T33" fmla="*/ 60 h 80"/>
                  <a:gd name="T34" fmla="*/ 26 w 64"/>
                  <a:gd name="T35" fmla="*/ 64 h 80"/>
                  <a:gd name="T36" fmla="*/ 25 w 64"/>
                  <a:gd name="T37" fmla="*/ 68 h 80"/>
                  <a:gd name="T38" fmla="*/ 22 w 64"/>
                  <a:gd name="T39" fmla="*/ 72 h 80"/>
                  <a:gd name="T40" fmla="*/ 20 w 64"/>
                  <a:gd name="T41" fmla="*/ 75 h 80"/>
                  <a:gd name="T42" fmla="*/ 15 w 64"/>
                  <a:gd name="T43" fmla="*/ 79 h 80"/>
                  <a:gd name="T44" fmla="*/ 4 w 64"/>
                  <a:gd name="T45" fmla="*/ 65 h 80"/>
                  <a:gd name="T46" fmla="*/ 2 w 64"/>
                  <a:gd name="T47" fmla="*/ 55 h 80"/>
                  <a:gd name="T48" fmla="*/ 0 w 64"/>
                  <a:gd name="T49" fmla="*/ 37 h 80"/>
                  <a:gd name="T50" fmla="*/ 0 w 64"/>
                  <a:gd name="T51" fmla="*/ 25 h 80"/>
                  <a:gd name="T52" fmla="*/ 1 w 64"/>
                  <a:gd name="T53" fmla="*/ 13 h 80"/>
                  <a:gd name="T54" fmla="*/ 4 w 64"/>
                  <a:gd name="T55" fmla="*/ 7 h 80"/>
                  <a:gd name="T56" fmla="*/ 10 w 64"/>
                  <a:gd name="T57" fmla="*/ 2 h 80"/>
                  <a:gd name="T58" fmla="*/ 15 w 64"/>
                  <a:gd name="T59" fmla="*/ 0 h 80"/>
                  <a:gd name="T60" fmla="*/ 27 w 64"/>
                  <a:gd name="T61" fmla="*/ 0 h 80"/>
                  <a:gd name="T62" fmla="*/ 37 w 64"/>
                  <a:gd name="T63" fmla="*/ 0 h 80"/>
                  <a:gd name="T64" fmla="*/ 50 w 64"/>
                  <a:gd name="T65" fmla="*/ 3 h 80"/>
                  <a:gd name="T66" fmla="*/ 56 w 64"/>
                  <a:gd name="T67" fmla="*/ 7 h 80"/>
                  <a:gd name="T68" fmla="*/ 59 w 64"/>
                  <a:gd name="T69" fmla="*/ 11 h 80"/>
                  <a:gd name="T70" fmla="*/ 63 w 64"/>
                  <a:gd name="T71" fmla="*/ 16 h 80"/>
                  <a:gd name="T72" fmla="*/ 62 w 64"/>
                  <a:gd name="T73" fmla="*/ 19 h 80"/>
                  <a:gd name="T74" fmla="*/ 58 w 64"/>
                  <a:gd name="T75" fmla="*/ 22 h 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
                  <a:gd name="T115" fmla="*/ 0 h 80"/>
                  <a:gd name="T116" fmla="*/ 64 w 64"/>
                  <a:gd name="T117" fmla="*/ 80 h 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 h="80">
                    <a:moveTo>
                      <a:pt x="58" y="22"/>
                    </a:moveTo>
                    <a:lnTo>
                      <a:pt x="48" y="20"/>
                    </a:lnTo>
                    <a:lnTo>
                      <a:pt x="42" y="22"/>
                    </a:lnTo>
                    <a:lnTo>
                      <a:pt x="38" y="27"/>
                    </a:lnTo>
                    <a:lnTo>
                      <a:pt x="40" y="34"/>
                    </a:lnTo>
                    <a:lnTo>
                      <a:pt x="43" y="37"/>
                    </a:lnTo>
                    <a:lnTo>
                      <a:pt x="44" y="43"/>
                    </a:lnTo>
                    <a:lnTo>
                      <a:pt x="42" y="47"/>
                    </a:lnTo>
                    <a:lnTo>
                      <a:pt x="44" y="53"/>
                    </a:lnTo>
                    <a:lnTo>
                      <a:pt x="40" y="53"/>
                    </a:lnTo>
                    <a:lnTo>
                      <a:pt x="39" y="46"/>
                    </a:lnTo>
                    <a:lnTo>
                      <a:pt x="36" y="43"/>
                    </a:lnTo>
                    <a:lnTo>
                      <a:pt x="31" y="43"/>
                    </a:lnTo>
                    <a:lnTo>
                      <a:pt x="27" y="45"/>
                    </a:lnTo>
                    <a:lnTo>
                      <a:pt x="26" y="49"/>
                    </a:lnTo>
                    <a:lnTo>
                      <a:pt x="25" y="56"/>
                    </a:lnTo>
                    <a:lnTo>
                      <a:pt x="26" y="60"/>
                    </a:lnTo>
                    <a:lnTo>
                      <a:pt x="26" y="64"/>
                    </a:lnTo>
                    <a:lnTo>
                      <a:pt x="25" y="68"/>
                    </a:lnTo>
                    <a:lnTo>
                      <a:pt x="22" y="72"/>
                    </a:lnTo>
                    <a:lnTo>
                      <a:pt x="20" y="75"/>
                    </a:lnTo>
                    <a:lnTo>
                      <a:pt x="15" y="79"/>
                    </a:lnTo>
                    <a:lnTo>
                      <a:pt x="4" y="65"/>
                    </a:lnTo>
                    <a:lnTo>
                      <a:pt x="2" y="55"/>
                    </a:lnTo>
                    <a:lnTo>
                      <a:pt x="0" y="37"/>
                    </a:lnTo>
                    <a:lnTo>
                      <a:pt x="0" y="25"/>
                    </a:lnTo>
                    <a:lnTo>
                      <a:pt x="1" y="13"/>
                    </a:lnTo>
                    <a:lnTo>
                      <a:pt x="4" y="7"/>
                    </a:lnTo>
                    <a:lnTo>
                      <a:pt x="10" y="2"/>
                    </a:lnTo>
                    <a:lnTo>
                      <a:pt x="15" y="0"/>
                    </a:lnTo>
                    <a:lnTo>
                      <a:pt x="27" y="0"/>
                    </a:lnTo>
                    <a:lnTo>
                      <a:pt x="37" y="0"/>
                    </a:lnTo>
                    <a:lnTo>
                      <a:pt x="50" y="3"/>
                    </a:lnTo>
                    <a:lnTo>
                      <a:pt x="56" y="7"/>
                    </a:lnTo>
                    <a:lnTo>
                      <a:pt x="59" y="11"/>
                    </a:lnTo>
                    <a:lnTo>
                      <a:pt x="63" y="16"/>
                    </a:lnTo>
                    <a:lnTo>
                      <a:pt x="62" y="19"/>
                    </a:lnTo>
                    <a:lnTo>
                      <a:pt x="58" y="22"/>
                    </a:lnTo>
                  </a:path>
                </a:pathLst>
              </a:custGeom>
              <a:solidFill>
                <a:srgbClr val="603000"/>
              </a:solidFill>
              <a:ln w="9525" cap="rnd">
                <a:noFill/>
                <a:round/>
                <a:headEnd/>
                <a:tailEnd/>
              </a:ln>
            </p:spPr>
            <p:txBody>
              <a:bodyPr/>
              <a:lstStyle/>
              <a:p>
                <a:endParaRPr lang="en-US"/>
              </a:p>
            </p:txBody>
          </p:sp>
          <p:sp>
            <p:nvSpPr>
              <p:cNvPr id="31" name="Freeform 61"/>
              <p:cNvSpPr>
                <a:spLocks/>
              </p:cNvSpPr>
              <p:nvPr/>
            </p:nvSpPr>
            <p:spPr bwMode="auto">
              <a:xfrm>
                <a:off x="5218" y="1009"/>
                <a:ext cx="60" cy="77"/>
              </a:xfrm>
              <a:custGeom>
                <a:avLst/>
                <a:gdLst>
                  <a:gd name="T0" fmla="*/ 56 w 60"/>
                  <a:gd name="T1" fmla="*/ 11 h 77"/>
                  <a:gd name="T2" fmla="*/ 57 w 60"/>
                  <a:gd name="T3" fmla="*/ 18 h 77"/>
                  <a:gd name="T4" fmla="*/ 44 w 60"/>
                  <a:gd name="T5" fmla="*/ 19 h 77"/>
                  <a:gd name="T6" fmla="*/ 32 w 60"/>
                  <a:gd name="T7" fmla="*/ 15 h 77"/>
                  <a:gd name="T8" fmla="*/ 37 w 60"/>
                  <a:gd name="T9" fmla="*/ 17 h 77"/>
                  <a:gd name="T10" fmla="*/ 39 w 60"/>
                  <a:gd name="T11" fmla="*/ 19 h 77"/>
                  <a:gd name="T12" fmla="*/ 33 w 60"/>
                  <a:gd name="T13" fmla="*/ 19 h 77"/>
                  <a:gd name="T14" fmla="*/ 32 w 60"/>
                  <a:gd name="T15" fmla="*/ 20 h 77"/>
                  <a:gd name="T16" fmla="*/ 35 w 60"/>
                  <a:gd name="T17" fmla="*/ 26 h 77"/>
                  <a:gd name="T18" fmla="*/ 34 w 60"/>
                  <a:gd name="T19" fmla="*/ 26 h 77"/>
                  <a:gd name="T20" fmla="*/ 37 w 60"/>
                  <a:gd name="T21" fmla="*/ 33 h 77"/>
                  <a:gd name="T22" fmla="*/ 26 w 60"/>
                  <a:gd name="T23" fmla="*/ 30 h 77"/>
                  <a:gd name="T24" fmla="*/ 41 w 60"/>
                  <a:gd name="T25" fmla="*/ 37 h 77"/>
                  <a:gd name="T26" fmla="*/ 32 w 60"/>
                  <a:gd name="T27" fmla="*/ 35 h 77"/>
                  <a:gd name="T28" fmla="*/ 40 w 60"/>
                  <a:gd name="T29" fmla="*/ 40 h 77"/>
                  <a:gd name="T30" fmla="*/ 37 w 60"/>
                  <a:gd name="T31" fmla="*/ 42 h 77"/>
                  <a:gd name="T32" fmla="*/ 26 w 60"/>
                  <a:gd name="T33" fmla="*/ 41 h 77"/>
                  <a:gd name="T34" fmla="*/ 17 w 60"/>
                  <a:gd name="T35" fmla="*/ 41 h 77"/>
                  <a:gd name="T36" fmla="*/ 18 w 60"/>
                  <a:gd name="T37" fmla="*/ 45 h 77"/>
                  <a:gd name="T38" fmla="*/ 16 w 60"/>
                  <a:gd name="T39" fmla="*/ 46 h 77"/>
                  <a:gd name="T40" fmla="*/ 23 w 60"/>
                  <a:gd name="T41" fmla="*/ 53 h 77"/>
                  <a:gd name="T42" fmla="*/ 17 w 60"/>
                  <a:gd name="T43" fmla="*/ 52 h 77"/>
                  <a:gd name="T44" fmla="*/ 23 w 60"/>
                  <a:gd name="T45" fmla="*/ 60 h 77"/>
                  <a:gd name="T46" fmla="*/ 19 w 60"/>
                  <a:gd name="T47" fmla="*/ 60 h 77"/>
                  <a:gd name="T48" fmla="*/ 20 w 60"/>
                  <a:gd name="T49" fmla="*/ 69 h 77"/>
                  <a:gd name="T50" fmla="*/ 13 w 60"/>
                  <a:gd name="T51" fmla="*/ 56 h 77"/>
                  <a:gd name="T52" fmla="*/ 20 w 60"/>
                  <a:gd name="T53" fmla="*/ 71 h 77"/>
                  <a:gd name="T54" fmla="*/ 11 w 60"/>
                  <a:gd name="T55" fmla="*/ 65 h 77"/>
                  <a:gd name="T56" fmla="*/ 13 w 60"/>
                  <a:gd name="T57" fmla="*/ 71 h 77"/>
                  <a:gd name="T58" fmla="*/ 8 w 60"/>
                  <a:gd name="T59" fmla="*/ 71 h 77"/>
                  <a:gd name="T60" fmla="*/ 1 w 60"/>
                  <a:gd name="T61" fmla="*/ 45 h 77"/>
                  <a:gd name="T62" fmla="*/ 5 w 60"/>
                  <a:gd name="T63" fmla="*/ 30 h 77"/>
                  <a:gd name="T64" fmla="*/ 11 w 60"/>
                  <a:gd name="T65" fmla="*/ 31 h 77"/>
                  <a:gd name="T66" fmla="*/ 0 w 60"/>
                  <a:gd name="T67" fmla="*/ 26 h 77"/>
                  <a:gd name="T68" fmla="*/ 8 w 60"/>
                  <a:gd name="T69" fmla="*/ 16 h 77"/>
                  <a:gd name="T70" fmla="*/ 13 w 60"/>
                  <a:gd name="T71" fmla="*/ 16 h 77"/>
                  <a:gd name="T72" fmla="*/ 2 w 60"/>
                  <a:gd name="T73" fmla="*/ 8 h 77"/>
                  <a:gd name="T74" fmla="*/ 14 w 60"/>
                  <a:gd name="T75" fmla="*/ 4 h 77"/>
                  <a:gd name="T76" fmla="*/ 11 w 60"/>
                  <a:gd name="T77" fmla="*/ 2 h 77"/>
                  <a:gd name="T78" fmla="*/ 26 w 60"/>
                  <a:gd name="T79" fmla="*/ 1 h 77"/>
                  <a:gd name="T80" fmla="*/ 31 w 60"/>
                  <a:gd name="T81" fmla="*/ 3 h 77"/>
                  <a:gd name="T82" fmla="*/ 32 w 60"/>
                  <a:gd name="T83" fmla="*/ 0 h 77"/>
                  <a:gd name="T84" fmla="*/ 43 w 60"/>
                  <a:gd name="T85" fmla="*/ 6 h 77"/>
                  <a:gd name="T86" fmla="*/ 41 w 60"/>
                  <a:gd name="T87" fmla="*/ 2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0"/>
                  <a:gd name="T133" fmla="*/ 0 h 77"/>
                  <a:gd name="T134" fmla="*/ 60 w 60"/>
                  <a:gd name="T135" fmla="*/ 77 h 7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0" h="77">
                    <a:moveTo>
                      <a:pt x="49" y="4"/>
                    </a:moveTo>
                    <a:lnTo>
                      <a:pt x="54" y="7"/>
                    </a:lnTo>
                    <a:lnTo>
                      <a:pt x="56" y="11"/>
                    </a:lnTo>
                    <a:lnTo>
                      <a:pt x="58" y="14"/>
                    </a:lnTo>
                    <a:lnTo>
                      <a:pt x="59" y="16"/>
                    </a:lnTo>
                    <a:lnTo>
                      <a:pt x="57" y="18"/>
                    </a:lnTo>
                    <a:lnTo>
                      <a:pt x="55" y="19"/>
                    </a:lnTo>
                    <a:lnTo>
                      <a:pt x="48" y="19"/>
                    </a:lnTo>
                    <a:lnTo>
                      <a:pt x="44" y="19"/>
                    </a:lnTo>
                    <a:lnTo>
                      <a:pt x="41" y="16"/>
                    </a:lnTo>
                    <a:lnTo>
                      <a:pt x="36" y="15"/>
                    </a:lnTo>
                    <a:lnTo>
                      <a:pt x="32" y="15"/>
                    </a:lnTo>
                    <a:lnTo>
                      <a:pt x="27" y="15"/>
                    </a:lnTo>
                    <a:lnTo>
                      <a:pt x="34" y="16"/>
                    </a:lnTo>
                    <a:lnTo>
                      <a:pt x="37" y="17"/>
                    </a:lnTo>
                    <a:lnTo>
                      <a:pt x="40" y="19"/>
                    </a:lnTo>
                    <a:lnTo>
                      <a:pt x="41" y="19"/>
                    </a:lnTo>
                    <a:lnTo>
                      <a:pt x="39" y="19"/>
                    </a:lnTo>
                    <a:lnTo>
                      <a:pt x="37" y="22"/>
                    </a:lnTo>
                    <a:lnTo>
                      <a:pt x="35" y="19"/>
                    </a:lnTo>
                    <a:lnTo>
                      <a:pt x="33" y="19"/>
                    </a:lnTo>
                    <a:lnTo>
                      <a:pt x="28" y="19"/>
                    </a:lnTo>
                    <a:lnTo>
                      <a:pt x="27" y="19"/>
                    </a:lnTo>
                    <a:lnTo>
                      <a:pt x="32" y="20"/>
                    </a:lnTo>
                    <a:lnTo>
                      <a:pt x="34" y="22"/>
                    </a:lnTo>
                    <a:lnTo>
                      <a:pt x="37" y="23"/>
                    </a:lnTo>
                    <a:lnTo>
                      <a:pt x="35" y="26"/>
                    </a:lnTo>
                    <a:lnTo>
                      <a:pt x="32" y="24"/>
                    </a:lnTo>
                    <a:lnTo>
                      <a:pt x="28" y="23"/>
                    </a:lnTo>
                    <a:lnTo>
                      <a:pt x="34" y="26"/>
                    </a:lnTo>
                    <a:lnTo>
                      <a:pt x="36" y="28"/>
                    </a:lnTo>
                    <a:lnTo>
                      <a:pt x="37" y="31"/>
                    </a:lnTo>
                    <a:lnTo>
                      <a:pt x="37" y="33"/>
                    </a:lnTo>
                    <a:lnTo>
                      <a:pt x="34" y="31"/>
                    </a:lnTo>
                    <a:lnTo>
                      <a:pt x="31" y="30"/>
                    </a:lnTo>
                    <a:lnTo>
                      <a:pt x="26" y="30"/>
                    </a:lnTo>
                    <a:lnTo>
                      <a:pt x="33" y="33"/>
                    </a:lnTo>
                    <a:lnTo>
                      <a:pt x="38" y="34"/>
                    </a:lnTo>
                    <a:lnTo>
                      <a:pt x="41" y="37"/>
                    </a:lnTo>
                    <a:lnTo>
                      <a:pt x="41" y="39"/>
                    </a:lnTo>
                    <a:lnTo>
                      <a:pt x="37" y="38"/>
                    </a:lnTo>
                    <a:lnTo>
                      <a:pt x="32" y="35"/>
                    </a:lnTo>
                    <a:lnTo>
                      <a:pt x="30" y="35"/>
                    </a:lnTo>
                    <a:lnTo>
                      <a:pt x="36" y="38"/>
                    </a:lnTo>
                    <a:lnTo>
                      <a:pt x="40" y="40"/>
                    </a:lnTo>
                    <a:lnTo>
                      <a:pt x="41" y="41"/>
                    </a:lnTo>
                    <a:lnTo>
                      <a:pt x="41" y="44"/>
                    </a:lnTo>
                    <a:lnTo>
                      <a:pt x="37" y="42"/>
                    </a:lnTo>
                    <a:lnTo>
                      <a:pt x="34" y="41"/>
                    </a:lnTo>
                    <a:lnTo>
                      <a:pt x="28" y="40"/>
                    </a:lnTo>
                    <a:lnTo>
                      <a:pt x="26" y="41"/>
                    </a:lnTo>
                    <a:lnTo>
                      <a:pt x="20" y="41"/>
                    </a:lnTo>
                    <a:lnTo>
                      <a:pt x="13" y="40"/>
                    </a:lnTo>
                    <a:lnTo>
                      <a:pt x="17" y="41"/>
                    </a:lnTo>
                    <a:lnTo>
                      <a:pt x="24" y="43"/>
                    </a:lnTo>
                    <a:lnTo>
                      <a:pt x="23" y="46"/>
                    </a:lnTo>
                    <a:lnTo>
                      <a:pt x="18" y="45"/>
                    </a:lnTo>
                    <a:lnTo>
                      <a:pt x="13" y="42"/>
                    </a:lnTo>
                    <a:lnTo>
                      <a:pt x="10" y="41"/>
                    </a:lnTo>
                    <a:lnTo>
                      <a:pt x="16" y="46"/>
                    </a:lnTo>
                    <a:lnTo>
                      <a:pt x="20" y="48"/>
                    </a:lnTo>
                    <a:lnTo>
                      <a:pt x="23" y="49"/>
                    </a:lnTo>
                    <a:lnTo>
                      <a:pt x="23" y="53"/>
                    </a:lnTo>
                    <a:lnTo>
                      <a:pt x="18" y="51"/>
                    </a:lnTo>
                    <a:lnTo>
                      <a:pt x="15" y="50"/>
                    </a:lnTo>
                    <a:lnTo>
                      <a:pt x="17" y="52"/>
                    </a:lnTo>
                    <a:lnTo>
                      <a:pt x="21" y="53"/>
                    </a:lnTo>
                    <a:lnTo>
                      <a:pt x="23" y="53"/>
                    </a:lnTo>
                    <a:lnTo>
                      <a:pt x="23" y="60"/>
                    </a:lnTo>
                    <a:lnTo>
                      <a:pt x="18" y="58"/>
                    </a:lnTo>
                    <a:lnTo>
                      <a:pt x="15" y="57"/>
                    </a:lnTo>
                    <a:lnTo>
                      <a:pt x="19" y="60"/>
                    </a:lnTo>
                    <a:lnTo>
                      <a:pt x="24" y="63"/>
                    </a:lnTo>
                    <a:lnTo>
                      <a:pt x="23" y="65"/>
                    </a:lnTo>
                    <a:lnTo>
                      <a:pt x="20" y="69"/>
                    </a:lnTo>
                    <a:lnTo>
                      <a:pt x="18" y="65"/>
                    </a:lnTo>
                    <a:lnTo>
                      <a:pt x="15" y="60"/>
                    </a:lnTo>
                    <a:lnTo>
                      <a:pt x="13" y="56"/>
                    </a:lnTo>
                    <a:lnTo>
                      <a:pt x="15" y="63"/>
                    </a:lnTo>
                    <a:lnTo>
                      <a:pt x="17" y="65"/>
                    </a:lnTo>
                    <a:lnTo>
                      <a:pt x="20" y="71"/>
                    </a:lnTo>
                    <a:lnTo>
                      <a:pt x="17" y="74"/>
                    </a:lnTo>
                    <a:lnTo>
                      <a:pt x="14" y="70"/>
                    </a:lnTo>
                    <a:lnTo>
                      <a:pt x="11" y="65"/>
                    </a:lnTo>
                    <a:lnTo>
                      <a:pt x="8" y="60"/>
                    </a:lnTo>
                    <a:lnTo>
                      <a:pt x="11" y="68"/>
                    </a:lnTo>
                    <a:lnTo>
                      <a:pt x="13" y="71"/>
                    </a:lnTo>
                    <a:lnTo>
                      <a:pt x="15" y="75"/>
                    </a:lnTo>
                    <a:lnTo>
                      <a:pt x="13" y="76"/>
                    </a:lnTo>
                    <a:lnTo>
                      <a:pt x="8" y="71"/>
                    </a:lnTo>
                    <a:lnTo>
                      <a:pt x="4" y="63"/>
                    </a:lnTo>
                    <a:lnTo>
                      <a:pt x="2" y="57"/>
                    </a:lnTo>
                    <a:lnTo>
                      <a:pt x="1" y="45"/>
                    </a:lnTo>
                    <a:lnTo>
                      <a:pt x="1" y="38"/>
                    </a:lnTo>
                    <a:lnTo>
                      <a:pt x="0" y="28"/>
                    </a:lnTo>
                    <a:lnTo>
                      <a:pt x="5" y="30"/>
                    </a:lnTo>
                    <a:lnTo>
                      <a:pt x="10" y="33"/>
                    </a:lnTo>
                    <a:lnTo>
                      <a:pt x="19" y="35"/>
                    </a:lnTo>
                    <a:lnTo>
                      <a:pt x="11" y="31"/>
                    </a:lnTo>
                    <a:lnTo>
                      <a:pt x="8" y="29"/>
                    </a:lnTo>
                    <a:lnTo>
                      <a:pt x="3" y="26"/>
                    </a:lnTo>
                    <a:lnTo>
                      <a:pt x="0" y="26"/>
                    </a:lnTo>
                    <a:lnTo>
                      <a:pt x="0" y="21"/>
                    </a:lnTo>
                    <a:lnTo>
                      <a:pt x="1" y="15"/>
                    </a:lnTo>
                    <a:lnTo>
                      <a:pt x="8" y="16"/>
                    </a:lnTo>
                    <a:lnTo>
                      <a:pt x="12" y="19"/>
                    </a:lnTo>
                    <a:lnTo>
                      <a:pt x="17" y="21"/>
                    </a:lnTo>
                    <a:lnTo>
                      <a:pt x="13" y="16"/>
                    </a:lnTo>
                    <a:lnTo>
                      <a:pt x="6" y="15"/>
                    </a:lnTo>
                    <a:lnTo>
                      <a:pt x="1" y="13"/>
                    </a:lnTo>
                    <a:lnTo>
                      <a:pt x="2" y="8"/>
                    </a:lnTo>
                    <a:lnTo>
                      <a:pt x="4" y="5"/>
                    </a:lnTo>
                    <a:lnTo>
                      <a:pt x="9" y="3"/>
                    </a:lnTo>
                    <a:lnTo>
                      <a:pt x="14" y="4"/>
                    </a:lnTo>
                    <a:lnTo>
                      <a:pt x="19" y="9"/>
                    </a:lnTo>
                    <a:lnTo>
                      <a:pt x="15" y="4"/>
                    </a:lnTo>
                    <a:lnTo>
                      <a:pt x="11" y="2"/>
                    </a:lnTo>
                    <a:lnTo>
                      <a:pt x="16" y="0"/>
                    </a:lnTo>
                    <a:lnTo>
                      <a:pt x="20" y="0"/>
                    </a:lnTo>
                    <a:lnTo>
                      <a:pt x="26" y="1"/>
                    </a:lnTo>
                    <a:lnTo>
                      <a:pt x="29" y="4"/>
                    </a:lnTo>
                    <a:lnTo>
                      <a:pt x="35" y="6"/>
                    </a:lnTo>
                    <a:lnTo>
                      <a:pt x="31" y="3"/>
                    </a:lnTo>
                    <a:lnTo>
                      <a:pt x="28" y="1"/>
                    </a:lnTo>
                    <a:lnTo>
                      <a:pt x="26" y="0"/>
                    </a:lnTo>
                    <a:lnTo>
                      <a:pt x="32" y="0"/>
                    </a:lnTo>
                    <a:lnTo>
                      <a:pt x="37" y="0"/>
                    </a:lnTo>
                    <a:lnTo>
                      <a:pt x="41" y="3"/>
                    </a:lnTo>
                    <a:lnTo>
                      <a:pt x="43" y="6"/>
                    </a:lnTo>
                    <a:lnTo>
                      <a:pt x="46" y="11"/>
                    </a:lnTo>
                    <a:lnTo>
                      <a:pt x="45" y="5"/>
                    </a:lnTo>
                    <a:lnTo>
                      <a:pt x="41" y="2"/>
                    </a:lnTo>
                    <a:lnTo>
                      <a:pt x="49" y="4"/>
                    </a:lnTo>
                  </a:path>
                </a:pathLst>
              </a:custGeom>
              <a:solidFill>
                <a:srgbClr val="A05000"/>
              </a:solidFill>
              <a:ln w="9525" cap="rnd">
                <a:noFill/>
                <a:round/>
                <a:headEnd/>
                <a:tailEnd/>
              </a:ln>
            </p:spPr>
            <p:txBody>
              <a:bodyPr/>
              <a:lstStyle/>
              <a:p>
                <a:endParaRPr lang="en-US"/>
              </a:p>
            </p:txBody>
          </p:sp>
          <p:grpSp>
            <p:nvGrpSpPr>
              <p:cNvPr id="32" name="Group 62"/>
              <p:cNvGrpSpPr>
                <a:grpSpLocks/>
              </p:cNvGrpSpPr>
              <p:nvPr/>
            </p:nvGrpSpPr>
            <p:grpSpPr bwMode="auto">
              <a:xfrm>
                <a:off x="5340" y="1203"/>
                <a:ext cx="78" cy="51"/>
                <a:chOff x="5340" y="1203"/>
                <a:chExt cx="78" cy="51"/>
              </a:xfrm>
            </p:grpSpPr>
            <p:sp>
              <p:nvSpPr>
                <p:cNvPr id="54" name="Freeform 63"/>
                <p:cNvSpPr>
                  <a:spLocks/>
                </p:cNvSpPr>
                <p:nvPr/>
              </p:nvSpPr>
              <p:spPr bwMode="auto">
                <a:xfrm>
                  <a:off x="5340" y="1203"/>
                  <a:ext cx="66" cy="51"/>
                </a:xfrm>
                <a:custGeom>
                  <a:avLst/>
                  <a:gdLst>
                    <a:gd name="T0" fmla="*/ 0 w 66"/>
                    <a:gd name="T1" fmla="*/ 29 h 51"/>
                    <a:gd name="T2" fmla="*/ 8 w 66"/>
                    <a:gd name="T3" fmla="*/ 27 h 51"/>
                    <a:gd name="T4" fmla="*/ 10 w 66"/>
                    <a:gd name="T5" fmla="*/ 26 h 51"/>
                    <a:gd name="T6" fmla="*/ 13 w 66"/>
                    <a:gd name="T7" fmla="*/ 24 h 51"/>
                    <a:gd name="T8" fmla="*/ 15 w 66"/>
                    <a:gd name="T9" fmla="*/ 21 h 51"/>
                    <a:gd name="T10" fmla="*/ 18 w 66"/>
                    <a:gd name="T11" fmla="*/ 16 h 51"/>
                    <a:gd name="T12" fmla="*/ 26 w 66"/>
                    <a:gd name="T13" fmla="*/ 8 h 51"/>
                    <a:gd name="T14" fmla="*/ 27 w 66"/>
                    <a:gd name="T15" fmla="*/ 6 h 51"/>
                    <a:gd name="T16" fmla="*/ 28 w 66"/>
                    <a:gd name="T17" fmla="*/ 3 h 51"/>
                    <a:gd name="T18" fmla="*/ 32 w 66"/>
                    <a:gd name="T19" fmla="*/ 3 h 51"/>
                    <a:gd name="T20" fmla="*/ 43 w 66"/>
                    <a:gd name="T21" fmla="*/ 0 h 51"/>
                    <a:gd name="T22" fmla="*/ 47 w 66"/>
                    <a:gd name="T23" fmla="*/ 0 h 51"/>
                    <a:gd name="T24" fmla="*/ 49 w 66"/>
                    <a:gd name="T25" fmla="*/ 1 h 51"/>
                    <a:gd name="T26" fmla="*/ 51 w 66"/>
                    <a:gd name="T27" fmla="*/ 3 h 51"/>
                    <a:gd name="T28" fmla="*/ 58 w 66"/>
                    <a:gd name="T29" fmla="*/ 5 h 51"/>
                    <a:gd name="T30" fmla="*/ 60 w 66"/>
                    <a:gd name="T31" fmla="*/ 7 h 51"/>
                    <a:gd name="T32" fmla="*/ 61 w 66"/>
                    <a:gd name="T33" fmla="*/ 8 h 51"/>
                    <a:gd name="T34" fmla="*/ 62 w 66"/>
                    <a:gd name="T35" fmla="*/ 12 h 51"/>
                    <a:gd name="T36" fmla="*/ 63 w 66"/>
                    <a:gd name="T37" fmla="*/ 15 h 51"/>
                    <a:gd name="T38" fmla="*/ 63 w 66"/>
                    <a:gd name="T39" fmla="*/ 16 h 51"/>
                    <a:gd name="T40" fmla="*/ 65 w 66"/>
                    <a:gd name="T41" fmla="*/ 19 h 51"/>
                    <a:gd name="T42" fmla="*/ 65 w 66"/>
                    <a:gd name="T43" fmla="*/ 20 h 51"/>
                    <a:gd name="T44" fmla="*/ 63 w 66"/>
                    <a:gd name="T45" fmla="*/ 22 h 51"/>
                    <a:gd name="T46" fmla="*/ 60 w 66"/>
                    <a:gd name="T47" fmla="*/ 22 h 51"/>
                    <a:gd name="T48" fmla="*/ 56 w 66"/>
                    <a:gd name="T49" fmla="*/ 19 h 51"/>
                    <a:gd name="T50" fmla="*/ 51 w 66"/>
                    <a:gd name="T51" fmla="*/ 18 h 51"/>
                    <a:gd name="T52" fmla="*/ 46 w 66"/>
                    <a:gd name="T53" fmla="*/ 19 h 51"/>
                    <a:gd name="T54" fmla="*/ 51 w 66"/>
                    <a:gd name="T55" fmla="*/ 20 h 51"/>
                    <a:gd name="T56" fmla="*/ 54 w 66"/>
                    <a:gd name="T57" fmla="*/ 22 h 51"/>
                    <a:gd name="T58" fmla="*/ 59 w 66"/>
                    <a:gd name="T59" fmla="*/ 24 h 51"/>
                    <a:gd name="T60" fmla="*/ 60 w 66"/>
                    <a:gd name="T61" fmla="*/ 26 h 51"/>
                    <a:gd name="T62" fmla="*/ 60 w 66"/>
                    <a:gd name="T63" fmla="*/ 28 h 51"/>
                    <a:gd name="T64" fmla="*/ 58 w 66"/>
                    <a:gd name="T65" fmla="*/ 29 h 51"/>
                    <a:gd name="T66" fmla="*/ 56 w 66"/>
                    <a:gd name="T67" fmla="*/ 29 h 51"/>
                    <a:gd name="T68" fmla="*/ 51 w 66"/>
                    <a:gd name="T69" fmla="*/ 27 h 51"/>
                    <a:gd name="T70" fmla="*/ 45 w 66"/>
                    <a:gd name="T71" fmla="*/ 26 h 51"/>
                    <a:gd name="T72" fmla="*/ 41 w 66"/>
                    <a:gd name="T73" fmla="*/ 27 h 51"/>
                    <a:gd name="T74" fmla="*/ 39 w 66"/>
                    <a:gd name="T75" fmla="*/ 29 h 51"/>
                    <a:gd name="T76" fmla="*/ 36 w 66"/>
                    <a:gd name="T77" fmla="*/ 32 h 51"/>
                    <a:gd name="T78" fmla="*/ 34 w 66"/>
                    <a:gd name="T79" fmla="*/ 36 h 51"/>
                    <a:gd name="T80" fmla="*/ 32 w 66"/>
                    <a:gd name="T81" fmla="*/ 40 h 51"/>
                    <a:gd name="T82" fmla="*/ 30 w 66"/>
                    <a:gd name="T83" fmla="*/ 42 h 51"/>
                    <a:gd name="T84" fmla="*/ 28 w 66"/>
                    <a:gd name="T85" fmla="*/ 46 h 51"/>
                    <a:gd name="T86" fmla="*/ 25 w 66"/>
                    <a:gd name="T87" fmla="*/ 46 h 51"/>
                    <a:gd name="T88" fmla="*/ 21 w 66"/>
                    <a:gd name="T89" fmla="*/ 46 h 51"/>
                    <a:gd name="T90" fmla="*/ 17 w 66"/>
                    <a:gd name="T91" fmla="*/ 46 h 51"/>
                    <a:gd name="T92" fmla="*/ 15 w 66"/>
                    <a:gd name="T93" fmla="*/ 46 h 51"/>
                    <a:gd name="T94" fmla="*/ 10 w 66"/>
                    <a:gd name="T95" fmla="*/ 47 h 51"/>
                    <a:gd name="T96" fmla="*/ 0 w 66"/>
                    <a:gd name="T97" fmla="*/ 50 h 51"/>
                    <a:gd name="T98" fmla="*/ 0 w 66"/>
                    <a:gd name="T99" fmla="*/ 29 h 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51"/>
                    <a:gd name="T152" fmla="*/ 66 w 66"/>
                    <a:gd name="T153" fmla="*/ 51 h 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51">
                      <a:moveTo>
                        <a:pt x="0" y="29"/>
                      </a:moveTo>
                      <a:lnTo>
                        <a:pt x="8" y="27"/>
                      </a:lnTo>
                      <a:lnTo>
                        <a:pt x="10" y="26"/>
                      </a:lnTo>
                      <a:lnTo>
                        <a:pt x="13" y="24"/>
                      </a:lnTo>
                      <a:lnTo>
                        <a:pt x="15" y="21"/>
                      </a:lnTo>
                      <a:lnTo>
                        <a:pt x="18" y="16"/>
                      </a:lnTo>
                      <a:lnTo>
                        <a:pt x="26" y="8"/>
                      </a:lnTo>
                      <a:lnTo>
                        <a:pt x="27" y="6"/>
                      </a:lnTo>
                      <a:lnTo>
                        <a:pt x="28" y="3"/>
                      </a:lnTo>
                      <a:lnTo>
                        <a:pt x="32" y="3"/>
                      </a:lnTo>
                      <a:lnTo>
                        <a:pt x="43" y="0"/>
                      </a:lnTo>
                      <a:lnTo>
                        <a:pt x="47" y="0"/>
                      </a:lnTo>
                      <a:lnTo>
                        <a:pt x="49" y="1"/>
                      </a:lnTo>
                      <a:lnTo>
                        <a:pt x="51" y="3"/>
                      </a:lnTo>
                      <a:lnTo>
                        <a:pt x="58" y="5"/>
                      </a:lnTo>
                      <a:lnTo>
                        <a:pt x="60" y="7"/>
                      </a:lnTo>
                      <a:lnTo>
                        <a:pt x="61" y="8"/>
                      </a:lnTo>
                      <a:lnTo>
                        <a:pt x="62" y="12"/>
                      </a:lnTo>
                      <a:lnTo>
                        <a:pt x="63" y="15"/>
                      </a:lnTo>
                      <a:lnTo>
                        <a:pt x="63" y="16"/>
                      </a:lnTo>
                      <a:lnTo>
                        <a:pt x="65" y="19"/>
                      </a:lnTo>
                      <a:lnTo>
                        <a:pt x="65" y="20"/>
                      </a:lnTo>
                      <a:lnTo>
                        <a:pt x="63" y="22"/>
                      </a:lnTo>
                      <a:lnTo>
                        <a:pt x="60" y="22"/>
                      </a:lnTo>
                      <a:lnTo>
                        <a:pt x="56" y="19"/>
                      </a:lnTo>
                      <a:lnTo>
                        <a:pt x="51" y="18"/>
                      </a:lnTo>
                      <a:lnTo>
                        <a:pt x="46" y="19"/>
                      </a:lnTo>
                      <a:lnTo>
                        <a:pt x="51" y="20"/>
                      </a:lnTo>
                      <a:lnTo>
                        <a:pt x="54" y="22"/>
                      </a:lnTo>
                      <a:lnTo>
                        <a:pt x="59" y="24"/>
                      </a:lnTo>
                      <a:lnTo>
                        <a:pt x="60" y="26"/>
                      </a:lnTo>
                      <a:lnTo>
                        <a:pt x="60" y="28"/>
                      </a:lnTo>
                      <a:lnTo>
                        <a:pt x="58" y="29"/>
                      </a:lnTo>
                      <a:lnTo>
                        <a:pt x="56" y="29"/>
                      </a:lnTo>
                      <a:lnTo>
                        <a:pt x="51" y="27"/>
                      </a:lnTo>
                      <a:lnTo>
                        <a:pt x="45" y="26"/>
                      </a:lnTo>
                      <a:lnTo>
                        <a:pt x="41" y="27"/>
                      </a:lnTo>
                      <a:lnTo>
                        <a:pt x="39" y="29"/>
                      </a:lnTo>
                      <a:lnTo>
                        <a:pt x="36" y="32"/>
                      </a:lnTo>
                      <a:lnTo>
                        <a:pt x="34" y="36"/>
                      </a:lnTo>
                      <a:lnTo>
                        <a:pt x="32" y="40"/>
                      </a:lnTo>
                      <a:lnTo>
                        <a:pt x="30" y="42"/>
                      </a:lnTo>
                      <a:lnTo>
                        <a:pt x="28" y="46"/>
                      </a:lnTo>
                      <a:lnTo>
                        <a:pt x="25" y="46"/>
                      </a:lnTo>
                      <a:lnTo>
                        <a:pt x="21" y="46"/>
                      </a:lnTo>
                      <a:lnTo>
                        <a:pt x="17" y="46"/>
                      </a:lnTo>
                      <a:lnTo>
                        <a:pt x="15" y="46"/>
                      </a:lnTo>
                      <a:lnTo>
                        <a:pt x="10" y="47"/>
                      </a:lnTo>
                      <a:lnTo>
                        <a:pt x="0" y="50"/>
                      </a:lnTo>
                      <a:lnTo>
                        <a:pt x="0" y="29"/>
                      </a:lnTo>
                    </a:path>
                  </a:pathLst>
                </a:custGeom>
                <a:solidFill>
                  <a:srgbClr val="FFC080"/>
                </a:solidFill>
                <a:ln w="12700" cap="rnd" cmpd="sng">
                  <a:solidFill>
                    <a:srgbClr val="402000"/>
                  </a:solidFill>
                  <a:prstDash val="solid"/>
                  <a:round/>
                  <a:headEnd/>
                  <a:tailEnd/>
                </a:ln>
              </p:spPr>
              <p:txBody>
                <a:bodyPr/>
                <a:lstStyle/>
                <a:p>
                  <a:endParaRPr lang="en-US"/>
                </a:p>
              </p:txBody>
            </p:sp>
            <p:sp>
              <p:nvSpPr>
                <p:cNvPr id="55" name="Freeform 64"/>
                <p:cNvSpPr>
                  <a:spLocks/>
                </p:cNvSpPr>
                <p:nvPr/>
              </p:nvSpPr>
              <p:spPr bwMode="auto">
                <a:xfrm>
                  <a:off x="5381" y="1211"/>
                  <a:ext cx="22" cy="17"/>
                </a:xfrm>
                <a:custGeom>
                  <a:avLst/>
                  <a:gdLst>
                    <a:gd name="T0" fmla="*/ 21 w 22"/>
                    <a:gd name="T1" fmla="*/ 16 h 17"/>
                    <a:gd name="T2" fmla="*/ 17 w 22"/>
                    <a:gd name="T3" fmla="*/ 10 h 17"/>
                    <a:gd name="T4" fmla="*/ 14 w 22"/>
                    <a:gd name="T5" fmla="*/ 8 h 17"/>
                    <a:gd name="T6" fmla="*/ 11 w 22"/>
                    <a:gd name="T7" fmla="*/ 6 h 17"/>
                    <a:gd name="T8" fmla="*/ 7 w 22"/>
                    <a:gd name="T9" fmla="*/ 2 h 17"/>
                    <a:gd name="T10" fmla="*/ 3 w 22"/>
                    <a:gd name="T11" fmla="*/ 4 h 17"/>
                    <a:gd name="T12" fmla="*/ 0 w 22"/>
                    <a:gd name="T13" fmla="*/ 6 h 17"/>
                    <a:gd name="T14" fmla="*/ 4 w 22"/>
                    <a:gd name="T15" fmla="*/ 2 h 17"/>
                    <a:gd name="T16" fmla="*/ 9 w 22"/>
                    <a:gd name="T17" fmla="*/ 0 h 17"/>
                    <a:gd name="T18" fmla="*/ 14 w 22"/>
                    <a:gd name="T19" fmla="*/ 8 h 17"/>
                    <a:gd name="T20" fmla="*/ 17 w 22"/>
                    <a:gd name="T21" fmla="*/ 8 h 17"/>
                    <a:gd name="T22" fmla="*/ 21 w 22"/>
                    <a:gd name="T23" fmla="*/ 12 h 17"/>
                    <a:gd name="T24" fmla="*/ 21 w 22"/>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7"/>
                    <a:gd name="T41" fmla="*/ 22 w 2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7">
                      <a:moveTo>
                        <a:pt x="21" y="16"/>
                      </a:moveTo>
                      <a:lnTo>
                        <a:pt x="17" y="10"/>
                      </a:lnTo>
                      <a:lnTo>
                        <a:pt x="14" y="8"/>
                      </a:lnTo>
                      <a:lnTo>
                        <a:pt x="11" y="6"/>
                      </a:lnTo>
                      <a:lnTo>
                        <a:pt x="7" y="2"/>
                      </a:lnTo>
                      <a:lnTo>
                        <a:pt x="3" y="4"/>
                      </a:lnTo>
                      <a:lnTo>
                        <a:pt x="0" y="6"/>
                      </a:lnTo>
                      <a:lnTo>
                        <a:pt x="4" y="2"/>
                      </a:lnTo>
                      <a:lnTo>
                        <a:pt x="9" y="0"/>
                      </a:lnTo>
                      <a:lnTo>
                        <a:pt x="14" y="8"/>
                      </a:lnTo>
                      <a:lnTo>
                        <a:pt x="17" y="8"/>
                      </a:lnTo>
                      <a:lnTo>
                        <a:pt x="21" y="12"/>
                      </a:lnTo>
                      <a:lnTo>
                        <a:pt x="21" y="16"/>
                      </a:lnTo>
                    </a:path>
                  </a:pathLst>
                </a:custGeom>
                <a:solidFill>
                  <a:srgbClr val="402000"/>
                </a:solidFill>
                <a:ln w="9525" cap="rnd">
                  <a:noFill/>
                  <a:round/>
                  <a:headEnd/>
                  <a:tailEnd/>
                </a:ln>
              </p:spPr>
              <p:txBody>
                <a:bodyPr/>
                <a:lstStyle/>
                <a:p>
                  <a:endParaRPr lang="en-US"/>
                </a:p>
              </p:txBody>
            </p:sp>
            <p:sp>
              <p:nvSpPr>
                <p:cNvPr id="56" name="Freeform 65"/>
                <p:cNvSpPr>
                  <a:spLocks/>
                </p:cNvSpPr>
                <p:nvPr/>
              </p:nvSpPr>
              <p:spPr bwMode="auto">
                <a:xfrm>
                  <a:off x="5372" y="1204"/>
                  <a:ext cx="20" cy="17"/>
                </a:xfrm>
                <a:custGeom>
                  <a:avLst/>
                  <a:gdLst>
                    <a:gd name="T0" fmla="*/ 13 w 20"/>
                    <a:gd name="T1" fmla="*/ 0 h 17"/>
                    <a:gd name="T2" fmla="*/ 16 w 20"/>
                    <a:gd name="T3" fmla="*/ 2 h 17"/>
                    <a:gd name="T4" fmla="*/ 19 w 20"/>
                    <a:gd name="T5" fmla="*/ 5 h 17"/>
                    <a:gd name="T6" fmla="*/ 16 w 20"/>
                    <a:gd name="T7" fmla="*/ 5 h 17"/>
                    <a:gd name="T8" fmla="*/ 13 w 20"/>
                    <a:gd name="T9" fmla="*/ 2 h 17"/>
                    <a:gd name="T10" fmla="*/ 8 w 20"/>
                    <a:gd name="T11" fmla="*/ 10 h 17"/>
                    <a:gd name="T12" fmla="*/ 4 w 20"/>
                    <a:gd name="T13" fmla="*/ 13 h 17"/>
                    <a:gd name="T14" fmla="*/ 0 w 20"/>
                    <a:gd name="T15" fmla="*/ 16 h 17"/>
                    <a:gd name="T16" fmla="*/ 0 w 20"/>
                    <a:gd name="T17" fmla="*/ 13 h 17"/>
                    <a:gd name="T18" fmla="*/ 4 w 20"/>
                    <a:gd name="T19" fmla="*/ 10 h 17"/>
                    <a:gd name="T20" fmla="*/ 9 w 20"/>
                    <a:gd name="T21" fmla="*/ 5 h 17"/>
                    <a:gd name="T22" fmla="*/ 13 w 2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3" y="0"/>
                      </a:moveTo>
                      <a:lnTo>
                        <a:pt x="16" y="2"/>
                      </a:lnTo>
                      <a:lnTo>
                        <a:pt x="19" y="5"/>
                      </a:lnTo>
                      <a:lnTo>
                        <a:pt x="16" y="5"/>
                      </a:lnTo>
                      <a:lnTo>
                        <a:pt x="13" y="2"/>
                      </a:lnTo>
                      <a:lnTo>
                        <a:pt x="8" y="10"/>
                      </a:lnTo>
                      <a:lnTo>
                        <a:pt x="4" y="13"/>
                      </a:lnTo>
                      <a:lnTo>
                        <a:pt x="0" y="16"/>
                      </a:lnTo>
                      <a:lnTo>
                        <a:pt x="0" y="13"/>
                      </a:lnTo>
                      <a:lnTo>
                        <a:pt x="4" y="10"/>
                      </a:lnTo>
                      <a:lnTo>
                        <a:pt x="9" y="5"/>
                      </a:lnTo>
                      <a:lnTo>
                        <a:pt x="13" y="0"/>
                      </a:lnTo>
                    </a:path>
                  </a:pathLst>
                </a:custGeom>
                <a:solidFill>
                  <a:srgbClr val="402000"/>
                </a:solidFill>
                <a:ln w="9525" cap="rnd">
                  <a:noFill/>
                  <a:round/>
                  <a:headEnd/>
                  <a:tailEnd/>
                </a:ln>
              </p:spPr>
              <p:txBody>
                <a:bodyPr/>
                <a:lstStyle/>
                <a:p>
                  <a:endParaRPr lang="en-US"/>
                </a:p>
              </p:txBody>
            </p:sp>
            <p:sp>
              <p:nvSpPr>
                <p:cNvPr id="57" name="Freeform 66"/>
                <p:cNvSpPr>
                  <a:spLocks/>
                </p:cNvSpPr>
                <p:nvPr/>
              </p:nvSpPr>
              <p:spPr bwMode="auto">
                <a:xfrm>
                  <a:off x="5380" y="1220"/>
                  <a:ext cx="17" cy="17"/>
                </a:xfrm>
                <a:custGeom>
                  <a:avLst/>
                  <a:gdLst>
                    <a:gd name="T0" fmla="*/ 16 w 17"/>
                    <a:gd name="T1" fmla="*/ 5 h 17"/>
                    <a:gd name="T2" fmla="*/ 14 w 17"/>
                    <a:gd name="T3" fmla="*/ 16 h 17"/>
                    <a:gd name="T4" fmla="*/ 8 w 17"/>
                    <a:gd name="T5" fmla="*/ 10 h 17"/>
                    <a:gd name="T6" fmla="*/ 1 w 17"/>
                    <a:gd name="T7" fmla="*/ 10 h 17"/>
                    <a:gd name="T8" fmla="*/ 0 w 17"/>
                    <a:gd name="T9" fmla="*/ 0 h 17"/>
                    <a:gd name="T10" fmla="*/ 4 w 17"/>
                    <a:gd name="T11" fmla="*/ 5 h 17"/>
                    <a:gd name="T12" fmla="*/ 16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5"/>
                      </a:moveTo>
                      <a:lnTo>
                        <a:pt x="14" y="16"/>
                      </a:lnTo>
                      <a:lnTo>
                        <a:pt x="8" y="10"/>
                      </a:lnTo>
                      <a:lnTo>
                        <a:pt x="1" y="10"/>
                      </a:lnTo>
                      <a:lnTo>
                        <a:pt x="0" y="0"/>
                      </a:lnTo>
                      <a:lnTo>
                        <a:pt x="4" y="5"/>
                      </a:lnTo>
                      <a:lnTo>
                        <a:pt x="16" y="5"/>
                      </a:lnTo>
                    </a:path>
                  </a:pathLst>
                </a:custGeom>
                <a:solidFill>
                  <a:srgbClr val="402000"/>
                </a:solidFill>
                <a:ln w="9525" cap="rnd">
                  <a:noFill/>
                  <a:round/>
                  <a:headEnd/>
                  <a:tailEnd/>
                </a:ln>
              </p:spPr>
              <p:txBody>
                <a:bodyPr/>
                <a:lstStyle/>
                <a:p>
                  <a:endParaRPr lang="en-US"/>
                </a:p>
              </p:txBody>
            </p:sp>
            <p:sp>
              <p:nvSpPr>
                <p:cNvPr id="58" name="Freeform 67"/>
                <p:cNvSpPr>
                  <a:spLocks/>
                </p:cNvSpPr>
                <p:nvPr/>
              </p:nvSpPr>
              <p:spPr bwMode="auto">
                <a:xfrm>
                  <a:off x="5401" y="1218"/>
                  <a:ext cx="17" cy="17"/>
                </a:xfrm>
                <a:custGeom>
                  <a:avLst/>
                  <a:gdLst>
                    <a:gd name="T0" fmla="*/ 0 w 17"/>
                    <a:gd name="T1" fmla="*/ 0 h 17"/>
                    <a:gd name="T2" fmla="*/ 0 w 17"/>
                    <a:gd name="T3" fmla="*/ 3 h 17"/>
                    <a:gd name="T4" fmla="*/ 8 w 17"/>
                    <a:gd name="T5" fmla="*/ 12 h 17"/>
                    <a:gd name="T6" fmla="*/ 16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3"/>
                      </a:lnTo>
                      <a:lnTo>
                        <a:pt x="8" y="12"/>
                      </a:lnTo>
                      <a:lnTo>
                        <a:pt x="16" y="16"/>
                      </a:lnTo>
                      <a:lnTo>
                        <a:pt x="0" y="0"/>
                      </a:lnTo>
                    </a:path>
                  </a:pathLst>
                </a:custGeom>
                <a:solidFill>
                  <a:srgbClr val="402000"/>
                </a:solidFill>
                <a:ln w="9525" cap="rnd">
                  <a:noFill/>
                  <a:round/>
                  <a:headEnd/>
                  <a:tailEnd/>
                </a:ln>
              </p:spPr>
              <p:txBody>
                <a:bodyPr/>
                <a:lstStyle/>
                <a:p>
                  <a:endParaRPr lang="en-US"/>
                </a:p>
              </p:txBody>
            </p:sp>
            <p:sp>
              <p:nvSpPr>
                <p:cNvPr id="59" name="Freeform 68"/>
                <p:cNvSpPr>
                  <a:spLocks/>
                </p:cNvSpPr>
                <p:nvPr/>
              </p:nvSpPr>
              <p:spPr bwMode="auto">
                <a:xfrm>
                  <a:off x="5396" y="1228"/>
                  <a:ext cx="17" cy="17"/>
                </a:xfrm>
                <a:custGeom>
                  <a:avLst/>
                  <a:gdLst>
                    <a:gd name="T0" fmla="*/ 0 w 17"/>
                    <a:gd name="T1" fmla="*/ 0 h 17"/>
                    <a:gd name="T2" fmla="*/ 8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8" y="8"/>
                      </a:lnTo>
                      <a:lnTo>
                        <a:pt x="16" y="16"/>
                      </a:lnTo>
                      <a:lnTo>
                        <a:pt x="0" y="0"/>
                      </a:lnTo>
                    </a:path>
                  </a:pathLst>
                </a:custGeom>
                <a:solidFill>
                  <a:srgbClr val="402000"/>
                </a:solidFill>
                <a:ln w="9525" cap="rnd">
                  <a:noFill/>
                  <a:round/>
                  <a:headEnd/>
                  <a:tailEnd/>
                </a:ln>
              </p:spPr>
              <p:txBody>
                <a:bodyPr/>
                <a:lstStyle/>
                <a:p>
                  <a:endParaRPr lang="en-US"/>
                </a:p>
              </p:txBody>
            </p:sp>
            <p:sp>
              <p:nvSpPr>
                <p:cNvPr id="60" name="Freeform 69"/>
                <p:cNvSpPr>
                  <a:spLocks/>
                </p:cNvSpPr>
                <p:nvPr/>
              </p:nvSpPr>
              <p:spPr bwMode="auto">
                <a:xfrm>
                  <a:off x="5371" y="1214"/>
                  <a:ext cx="17" cy="17"/>
                </a:xfrm>
                <a:custGeom>
                  <a:avLst/>
                  <a:gdLst>
                    <a:gd name="T0" fmla="*/ 16 w 17"/>
                    <a:gd name="T1" fmla="*/ 0 h 17"/>
                    <a:gd name="T2" fmla="*/ 12 w 17"/>
                    <a:gd name="T3" fmla="*/ 5 h 17"/>
                    <a:gd name="T4" fmla="*/ 12 w 17"/>
                    <a:gd name="T5" fmla="*/ 10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2" y="5"/>
                      </a:lnTo>
                      <a:lnTo>
                        <a:pt x="12" y="10"/>
                      </a:lnTo>
                      <a:lnTo>
                        <a:pt x="0" y="16"/>
                      </a:lnTo>
                      <a:lnTo>
                        <a:pt x="16" y="0"/>
                      </a:lnTo>
                    </a:path>
                  </a:pathLst>
                </a:custGeom>
                <a:solidFill>
                  <a:srgbClr val="402000"/>
                </a:solidFill>
                <a:ln w="9525" cap="rnd">
                  <a:noFill/>
                  <a:round/>
                  <a:headEnd/>
                  <a:tailEnd/>
                </a:ln>
              </p:spPr>
              <p:txBody>
                <a:bodyPr/>
                <a:lstStyle/>
                <a:p>
                  <a:endParaRPr lang="en-US"/>
                </a:p>
              </p:txBody>
            </p:sp>
            <p:sp>
              <p:nvSpPr>
                <p:cNvPr id="61" name="Freeform 70"/>
                <p:cNvSpPr>
                  <a:spLocks/>
                </p:cNvSpPr>
                <p:nvPr/>
              </p:nvSpPr>
              <p:spPr bwMode="auto">
                <a:xfrm>
                  <a:off x="5356" y="1214"/>
                  <a:ext cx="17" cy="17"/>
                </a:xfrm>
                <a:custGeom>
                  <a:avLst/>
                  <a:gdLst>
                    <a:gd name="T0" fmla="*/ 16 w 17"/>
                    <a:gd name="T1" fmla="*/ 0 h 17"/>
                    <a:gd name="T2" fmla="*/ 13 w 17"/>
                    <a:gd name="T3" fmla="*/ 4 h 17"/>
                    <a:gd name="T4" fmla="*/ 10 w 17"/>
                    <a:gd name="T5" fmla="*/ 9 h 17"/>
                    <a:gd name="T6" fmla="*/ 0 w 17"/>
                    <a:gd name="T7" fmla="*/ 16 h 17"/>
                    <a:gd name="T8" fmla="*/ 9 w 17"/>
                    <a:gd name="T9" fmla="*/ 7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13" y="4"/>
                      </a:lnTo>
                      <a:lnTo>
                        <a:pt x="10" y="9"/>
                      </a:lnTo>
                      <a:lnTo>
                        <a:pt x="0" y="16"/>
                      </a:lnTo>
                      <a:lnTo>
                        <a:pt x="9" y="7"/>
                      </a:lnTo>
                      <a:lnTo>
                        <a:pt x="16" y="0"/>
                      </a:lnTo>
                    </a:path>
                  </a:pathLst>
                </a:custGeom>
                <a:solidFill>
                  <a:srgbClr val="402000"/>
                </a:solidFill>
                <a:ln w="9525" cap="rnd">
                  <a:noFill/>
                  <a:round/>
                  <a:headEnd/>
                  <a:tailEnd/>
                </a:ln>
              </p:spPr>
              <p:txBody>
                <a:bodyPr/>
                <a:lstStyle/>
                <a:p>
                  <a:endParaRPr lang="en-US"/>
                </a:p>
              </p:txBody>
            </p:sp>
            <p:sp>
              <p:nvSpPr>
                <p:cNvPr id="62" name="Freeform 71"/>
                <p:cNvSpPr>
                  <a:spLocks/>
                </p:cNvSpPr>
                <p:nvPr/>
              </p:nvSpPr>
              <p:spPr bwMode="auto">
                <a:xfrm>
                  <a:off x="5352" y="1234"/>
                  <a:ext cx="17" cy="17"/>
                </a:xfrm>
                <a:custGeom>
                  <a:avLst/>
                  <a:gdLst>
                    <a:gd name="T0" fmla="*/ 0 w 17"/>
                    <a:gd name="T1" fmla="*/ 0 h 17"/>
                    <a:gd name="T2" fmla="*/ 10 w 17"/>
                    <a:gd name="T3" fmla="*/ 5 h 17"/>
                    <a:gd name="T4" fmla="*/ 16 w 17"/>
                    <a:gd name="T5" fmla="*/ 12 h 17"/>
                    <a:gd name="T6" fmla="*/ 16 w 17"/>
                    <a:gd name="T7" fmla="*/ 16 h 17"/>
                    <a:gd name="T8" fmla="*/ 16 w 17"/>
                    <a:gd name="T9" fmla="*/ 9 h 17"/>
                    <a:gd name="T10" fmla="*/ 16 w 17"/>
                    <a:gd name="T11" fmla="*/ 4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10" y="5"/>
                      </a:lnTo>
                      <a:lnTo>
                        <a:pt x="16" y="12"/>
                      </a:lnTo>
                      <a:lnTo>
                        <a:pt x="16" y="16"/>
                      </a:lnTo>
                      <a:lnTo>
                        <a:pt x="16" y="9"/>
                      </a:lnTo>
                      <a:lnTo>
                        <a:pt x="16" y="4"/>
                      </a:lnTo>
                      <a:lnTo>
                        <a:pt x="0" y="0"/>
                      </a:lnTo>
                    </a:path>
                  </a:pathLst>
                </a:custGeom>
                <a:solidFill>
                  <a:srgbClr val="402000"/>
                </a:solidFill>
                <a:ln w="9525" cap="rnd">
                  <a:noFill/>
                  <a:round/>
                  <a:headEnd/>
                  <a:tailEnd/>
                </a:ln>
              </p:spPr>
              <p:txBody>
                <a:bodyPr/>
                <a:lstStyle/>
                <a:p>
                  <a:endParaRPr lang="en-US"/>
                </a:p>
              </p:txBody>
            </p:sp>
            <p:sp>
              <p:nvSpPr>
                <p:cNvPr id="63" name="Freeform 72"/>
                <p:cNvSpPr>
                  <a:spLocks/>
                </p:cNvSpPr>
                <p:nvPr/>
              </p:nvSpPr>
              <p:spPr bwMode="auto">
                <a:xfrm>
                  <a:off x="5376" y="1223"/>
                  <a:ext cx="17" cy="17"/>
                </a:xfrm>
                <a:custGeom>
                  <a:avLst/>
                  <a:gdLst>
                    <a:gd name="T0" fmla="*/ 8 w 17"/>
                    <a:gd name="T1" fmla="*/ 0 h 17"/>
                    <a:gd name="T2" fmla="*/ 0 w 17"/>
                    <a:gd name="T3" fmla="*/ 6 h 17"/>
                    <a:gd name="T4" fmla="*/ 16 w 17"/>
                    <a:gd name="T5" fmla="*/ 16 h 17"/>
                    <a:gd name="T6" fmla="*/ 8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8" y="0"/>
                      </a:moveTo>
                      <a:lnTo>
                        <a:pt x="0" y="6"/>
                      </a:lnTo>
                      <a:lnTo>
                        <a:pt x="16" y="16"/>
                      </a:lnTo>
                      <a:lnTo>
                        <a:pt x="8" y="0"/>
                      </a:lnTo>
                    </a:path>
                  </a:pathLst>
                </a:custGeom>
                <a:solidFill>
                  <a:srgbClr val="402000"/>
                </a:solidFill>
                <a:ln w="9525" cap="rnd">
                  <a:noFill/>
                  <a:round/>
                  <a:headEnd/>
                  <a:tailEnd/>
                </a:ln>
              </p:spPr>
              <p:txBody>
                <a:bodyPr/>
                <a:lstStyle/>
                <a:p>
                  <a:endParaRPr lang="en-US"/>
                </a:p>
              </p:txBody>
            </p:sp>
          </p:grpSp>
          <p:grpSp>
            <p:nvGrpSpPr>
              <p:cNvPr id="33" name="Group 73"/>
              <p:cNvGrpSpPr>
                <a:grpSpLocks/>
              </p:cNvGrpSpPr>
              <p:nvPr/>
            </p:nvGrpSpPr>
            <p:grpSpPr bwMode="auto">
              <a:xfrm>
                <a:off x="5198" y="1091"/>
                <a:ext cx="152" cy="219"/>
                <a:chOff x="5198" y="1091"/>
                <a:chExt cx="152" cy="219"/>
              </a:xfrm>
            </p:grpSpPr>
            <p:sp>
              <p:nvSpPr>
                <p:cNvPr id="40" name="Freeform 74"/>
                <p:cNvSpPr>
                  <a:spLocks/>
                </p:cNvSpPr>
                <p:nvPr/>
              </p:nvSpPr>
              <p:spPr bwMode="auto">
                <a:xfrm>
                  <a:off x="5280" y="1091"/>
                  <a:ext cx="17" cy="17"/>
                </a:xfrm>
                <a:custGeom>
                  <a:avLst/>
                  <a:gdLst>
                    <a:gd name="T0" fmla="*/ 16 w 17"/>
                    <a:gd name="T1" fmla="*/ 0 h 17"/>
                    <a:gd name="T2" fmla="*/ 11 w 17"/>
                    <a:gd name="T3" fmla="*/ 3 h 17"/>
                    <a:gd name="T4" fmla="*/ 6 w 17"/>
                    <a:gd name="T5" fmla="*/ 6 h 17"/>
                    <a:gd name="T6" fmla="*/ 2 w 17"/>
                    <a:gd name="T7" fmla="*/ 9 h 17"/>
                    <a:gd name="T8" fmla="*/ 0 w 17"/>
                    <a:gd name="T9" fmla="*/ 16 h 17"/>
                    <a:gd name="T10" fmla="*/ 4 w 17"/>
                    <a:gd name="T11" fmla="*/ 12 h 17"/>
                    <a:gd name="T12" fmla="*/ 11 w 17"/>
                    <a:gd name="T13" fmla="*/ 9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1" y="3"/>
                      </a:lnTo>
                      <a:lnTo>
                        <a:pt x="6" y="6"/>
                      </a:lnTo>
                      <a:lnTo>
                        <a:pt x="2" y="9"/>
                      </a:lnTo>
                      <a:lnTo>
                        <a:pt x="0" y="16"/>
                      </a:lnTo>
                      <a:lnTo>
                        <a:pt x="4" y="12"/>
                      </a:lnTo>
                      <a:lnTo>
                        <a:pt x="11" y="9"/>
                      </a:lnTo>
                      <a:lnTo>
                        <a:pt x="16" y="0"/>
                      </a:lnTo>
                    </a:path>
                  </a:pathLst>
                </a:custGeom>
                <a:solidFill>
                  <a:srgbClr val="402000"/>
                </a:solidFill>
                <a:ln w="9525" cap="rnd">
                  <a:noFill/>
                  <a:round/>
                  <a:headEnd/>
                  <a:tailEnd/>
                </a:ln>
              </p:spPr>
              <p:txBody>
                <a:bodyPr/>
                <a:lstStyle/>
                <a:p>
                  <a:endParaRPr lang="en-US"/>
                </a:p>
              </p:txBody>
            </p:sp>
            <p:sp>
              <p:nvSpPr>
                <p:cNvPr id="41" name="Freeform 75"/>
                <p:cNvSpPr>
                  <a:spLocks/>
                </p:cNvSpPr>
                <p:nvPr/>
              </p:nvSpPr>
              <p:spPr bwMode="auto">
                <a:xfrm>
                  <a:off x="5282" y="1098"/>
                  <a:ext cx="17" cy="17"/>
                </a:xfrm>
                <a:custGeom>
                  <a:avLst/>
                  <a:gdLst>
                    <a:gd name="T0" fmla="*/ 16 w 17"/>
                    <a:gd name="T1" fmla="*/ 0 h 17"/>
                    <a:gd name="T2" fmla="*/ 0 w 17"/>
                    <a:gd name="T3" fmla="*/ 0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0"/>
                      </a:lnTo>
                      <a:lnTo>
                        <a:pt x="0" y="16"/>
                      </a:lnTo>
                      <a:lnTo>
                        <a:pt x="16" y="0"/>
                      </a:lnTo>
                    </a:path>
                  </a:pathLst>
                </a:custGeom>
                <a:solidFill>
                  <a:srgbClr val="402000"/>
                </a:solidFill>
                <a:ln w="9525" cap="rnd">
                  <a:noFill/>
                  <a:round/>
                  <a:headEnd/>
                  <a:tailEnd/>
                </a:ln>
              </p:spPr>
              <p:txBody>
                <a:bodyPr/>
                <a:lstStyle/>
                <a:p>
                  <a:endParaRPr lang="en-US"/>
                </a:p>
              </p:txBody>
            </p:sp>
            <p:sp>
              <p:nvSpPr>
                <p:cNvPr id="42" name="Freeform 76"/>
                <p:cNvSpPr>
                  <a:spLocks/>
                </p:cNvSpPr>
                <p:nvPr/>
              </p:nvSpPr>
              <p:spPr bwMode="auto">
                <a:xfrm>
                  <a:off x="5263" y="1120"/>
                  <a:ext cx="41" cy="129"/>
                </a:xfrm>
                <a:custGeom>
                  <a:avLst/>
                  <a:gdLst>
                    <a:gd name="T0" fmla="*/ 5 w 41"/>
                    <a:gd name="T1" fmla="*/ 0 h 129"/>
                    <a:gd name="T2" fmla="*/ 9 w 41"/>
                    <a:gd name="T3" fmla="*/ 5 h 129"/>
                    <a:gd name="T4" fmla="*/ 11 w 41"/>
                    <a:gd name="T5" fmla="*/ 12 h 129"/>
                    <a:gd name="T6" fmla="*/ 16 w 41"/>
                    <a:gd name="T7" fmla="*/ 19 h 129"/>
                    <a:gd name="T8" fmla="*/ 28 w 41"/>
                    <a:gd name="T9" fmla="*/ 54 h 129"/>
                    <a:gd name="T10" fmla="*/ 35 w 41"/>
                    <a:gd name="T11" fmla="*/ 85 h 129"/>
                    <a:gd name="T12" fmla="*/ 40 w 41"/>
                    <a:gd name="T13" fmla="*/ 128 h 129"/>
                    <a:gd name="T14" fmla="*/ 23 w 41"/>
                    <a:gd name="T15" fmla="*/ 109 h 129"/>
                    <a:gd name="T16" fmla="*/ 0 w 41"/>
                    <a:gd name="T17" fmla="*/ 16 h 129"/>
                    <a:gd name="T18" fmla="*/ 5 w 41"/>
                    <a:gd name="T19" fmla="*/ 0 h 1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29"/>
                    <a:gd name="T32" fmla="*/ 41 w 41"/>
                    <a:gd name="T33" fmla="*/ 129 h 1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29">
                      <a:moveTo>
                        <a:pt x="5" y="0"/>
                      </a:moveTo>
                      <a:lnTo>
                        <a:pt x="9" y="5"/>
                      </a:lnTo>
                      <a:lnTo>
                        <a:pt x="11" y="12"/>
                      </a:lnTo>
                      <a:lnTo>
                        <a:pt x="16" y="19"/>
                      </a:lnTo>
                      <a:lnTo>
                        <a:pt x="28" y="54"/>
                      </a:lnTo>
                      <a:lnTo>
                        <a:pt x="35" y="85"/>
                      </a:lnTo>
                      <a:lnTo>
                        <a:pt x="40" y="128"/>
                      </a:lnTo>
                      <a:lnTo>
                        <a:pt x="23" y="109"/>
                      </a:lnTo>
                      <a:lnTo>
                        <a:pt x="0" y="16"/>
                      </a:lnTo>
                      <a:lnTo>
                        <a:pt x="5" y="0"/>
                      </a:lnTo>
                    </a:path>
                  </a:pathLst>
                </a:custGeom>
                <a:solidFill>
                  <a:srgbClr val="400000"/>
                </a:solidFill>
                <a:ln w="12700" cap="rnd" cmpd="sng">
                  <a:solidFill>
                    <a:srgbClr val="000000"/>
                  </a:solidFill>
                  <a:prstDash val="solid"/>
                  <a:round/>
                  <a:headEnd/>
                  <a:tailEnd/>
                </a:ln>
              </p:spPr>
              <p:txBody>
                <a:bodyPr/>
                <a:lstStyle/>
                <a:p>
                  <a:endParaRPr lang="en-US"/>
                </a:p>
              </p:txBody>
            </p:sp>
            <p:sp>
              <p:nvSpPr>
                <p:cNvPr id="43" name="Freeform 77"/>
                <p:cNvSpPr>
                  <a:spLocks/>
                </p:cNvSpPr>
                <p:nvPr/>
              </p:nvSpPr>
              <p:spPr bwMode="auto">
                <a:xfrm>
                  <a:off x="5198" y="1095"/>
                  <a:ext cx="152" cy="215"/>
                </a:xfrm>
                <a:custGeom>
                  <a:avLst/>
                  <a:gdLst>
                    <a:gd name="T0" fmla="*/ 27 w 152"/>
                    <a:gd name="T1" fmla="*/ 11 h 215"/>
                    <a:gd name="T2" fmla="*/ 32 w 152"/>
                    <a:gd name="T3" fmla="*/ 0 h 215"/>
                    <a:gd name="T4" fmla="*/ 69 w 152"/>
                    <a:gd name="T5" fmla="*/ 19 h 215"/>
                    <a:gd name="T6" fmla="*/ 70 w 152"/>
                    <a:gd name="T7" fmla="*/ 34 h 215"/>
                    <a:gd name="T8" fmla="*/ 74 w 152"/>
                    <a:gd name="T9" fmla="*/ 39 h 215"/>
                    <a:gd name="T10" fmla="*/ 78 w 152"/>
                    <a:gd name="T11" fmla="*/ 45 h 215"/>
                    <a:gd name="T12" fmla="*/ 80 w 152"/>
                    <a:gd name="T13" fmla="*/ 56 h 215"/>
                    <a:gd name="T14" fmla="*/ 89 w 152"/>
                    <a:gd name="T15" fmla="*/ 81 h 215"/>
                    <a:gd name="T16" fmla="*/ 96 w 152"/>
                    <a:gd name="T17" fmla="*/ 109 h 215"/>
                    <a:gd name="T18" fmla="*/ 98 w 152"/>
                    <a:gd name="T19" fmla="*/ 129 h 215"/>
                    <a:gd name="T20" fmla="*/ 128 w 152"/>
                    <a:gd name="T21" fmla="*/ 130 h 215"/>
                    <a:gd name="T22" fmla="*/ 132 w 152"/>
                    <a:gd name="T23" fmla="*/ 134 h 215"/>
                    <a:gd name="T24" fmla="*/ 146 w 152"/>
                    <a:gd name="T25" fmla="*/ 134 h 215"/>
                    <a:gd name="T26" fmla="*/ 151 w 152"/>
                    <a:gd name="T27" fmla="*/ 141 h 215"/>
                    <a:gd name="T28" fmla="*/ 151 w 152"/>
                    <a:gd name="T29" fmla="*/ 150 h 215"/>
                    <a:gd name="T30" fmla="*/ 150 w 152"/>
                    <a:gd name="T31" fmla="*/ 159 h 215"/>
                    <a:gd name="T32" fmla="*/ 137 w 152"/>
                    <a:gd name="T33" fmla="*/ 161 h 215"/>
                    <a:gd name="T34" fmla="*/ 131 w 152"/>
                    <a:gd name="T35" fmla="*/ 173 h 215"/>
                    <a:gd name="T36" fmla="*/ 119 w 152"/>
                    <a:gd name="T37" fmla="*/ 176 h 215"/>
                    <a:gd name="T38" fmla="*/ 110 w 152"/>
                    <a:gd name="T39" fmla="*/ 176 h 215"/>
                    <a:gd name="T40" fmla="*/ 100 w 152"/>
                    <a:gd name="T41" fmla="*/ 178 h 215"/>
                    <a:gd name="T42" fmla="*/ 100 w 152"/>
                    <a:gd name="T43" fmla="*/ 184 h 215"/>
                    <a:gd name="T44" fmla="*/ 100 w 152"/>
                    <a:gd name="T45" fmla="*/ 195 h 215"/>
                    <a:gd name="T46" fmla="*/ 99 w 152"/>
                    <a:gd name="T47" fmla="*/ 202 h 215"/>
                    <a:gd name="T48" fmla="*/ 93 w 152"/>
                    <a:gd name="T49" fmla="*/ 203 h 215"/>
                    <a:gd name="T50" fmla="*/ 86 w 152"/>
                    <a:gd name="T51" fmla="*/ 205 h 215"/>
                    <a:gd name="T52" fmla="*/ 80 w 152"/>
                    <a:gd name="T53" fmla="*/ 213 h 215"/>
                    <a:gd name="T54" fmla="*/ 73 w 152"/>
                    <a:gd name="T55" fmla="*/ 213 h 215"/>
                    <a:gd name="T56" fmla="*/ 66 w 152"/>
                    <a:gd name="T57" fmla="*/ 212 h 215"/>
                    <a:gd name="T58" fmla="*/ 54 w 152"/>
                    <a:gd name="T59" fmla="*/ 207 h 215"/>
                    <a:gd name="T60" fmla="*/ 43 w 152"/>
                    <a:gd name="T61" fmla="*/ 209 h 215"/>
                    <a:gd name="T62" fmla="*/ 31 w 152"/>
                    <a:gd name="T63" fmla="*/ 214 h 215"/>
                    <a:gd name="T64" fmla="*/ 20 w 152"/>
                    <a:gd name="T65" fmla="*/ 210 h 215"/>
                    <a:gd name="T66" fmla="*/ 12 w 152"/>
                    <a:gd name="T67" fmla="*/ 199 h 215"/>
                    <a:gd name="T68" fmla="*/ 13 w 152"/>
                    <a:gd name="T69" fmla="*/ 187 h 215"/>
                    <a:gd name="T70" fmla="*/ 9 w 152"/>
                    <a:gd name="T71" fmla="*/ 172 h 215"/>
                    <a:gd name="T72" fmla="*/ 8 w 152"/>
                    <a:gd name="T73" fmla="*/ 152 h 215"/>
                    <a:gd name="T74" fmla="*/ 4 w 152"/>
                    <a:gd name="T75" fmla="*/ 135 h 215"/>
                    <a:gd name="T76" fmla="*/ 0 w 152"/>
                    <a:gd name="T77" fmla="*/ 108 h 215"/>
                    <a:gd name="T78" fmla="*/ 0 w 152"/>
                    <a:gd name="T79" fmla="*/ 81 h 215"/>
                    <a:gd name="T80" fmla="*/ 0 w 152"/>
                    <a:gd name="T81" fmla="*/ 56 h 215"/>
                    <a:gd name="T82" fmla="*/ 1 w 152"/>
                    <a:gd name="T83" fmla="*/ 40 h 215"/>
                    <a:gd name="T84" fmla="*/ 4 w 152"/>
                    <a:gd name="T85" fmla="*/ 32 h 215"/>
                    <a:gd name="T86" fmla="*/ 11 w 152"/>
                    <a:gd name="T87" fmla="*/ 27 h 215"/>
                    <a:gd name="T88" fmla="*/ 18 w 152"/>
                    <a:gd name="T89" fmla="*/ 16 h 215"/>
                    <a:gd name="T90" fmla="*/ 27 w 152"/>
                    <a:gd name="T91" fmla="*/ 11 h 2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215"/>
                    <a:gd name="T140" fmla="*/ 152 w 152"/>
                    <a:gd name="T141" fmla="*/ 215 h 2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215">
                      <a:moveTo>
                        <a:pt x="27" y="11"/>
                      </a:moveTo>
                      <a:lnTo>
                        <a:pt x="32" y="0"/>
                      </a:lnTo>
                      <a:lnTo>
                        <a:pt x="69" y="19"/>
                      </a:lnTo>
                      <a:lnTo>
                        <a:pt x="70" y="34"/>
                      </a:lnTo>
                      <a:lnTo>
                        <a:pt x="74" y="39"/>
                      </a:lnTo>
                      <a:lnTo>
                        <a:pt x="78" y="45"/>
                      </a:lnTo>
                      <a:lnTo>
                        <a:pt x="80" y="56"/>
                      </a:lnTo>
                      <a:lnTo>
                        <a:pt x="89" y="81"/>
                      </a:lnTo>
                      <a:lnTo>
                        <a:pt x="96" y="109"/>
                      </a:lnTo>
                      <a:lnTo>
                        <a:pt x="98" y="129"/>
                      </a:lnTo>
                      <a:lnTo>
                        <a:pt x="128" y="130"/>
                      </a:lnTo>
                      <a:lnTo>
                        <a:pt x="132" y="134"/>
                      </a:lnTo>
                      <a:lnTo>
                        <a:pt x="146" y="134"/>
                      </a:lnTo>
                      <a:lnTo>
                        <a:pt x="151" y="141"/>
                      </a:lnTo>
                      <a:lnTo>
                        <a:pt x="151" y="150"/>
                      </a:lnTo>
                      <a:lnTo>
                        <a:pt x="150" y="159"/>
                      </a:lnTo>
                      <a:lnTo>
                        <a:pt x="137" y="161"/>
                      </a:lnTo>
                      <a:lnTo>
                        <a:pt x="131" y="173"/>
                      </a:lnTo>
                      <a:lnTo>
                        <a:pt x="119" y="176"/>
                      </a:lnTo>
                      <a:lnTo>
                        <a:pt x="110" y="176"/>
                      </a:lnTo>
                      <a:lnTo>
                        <a:pt x="100" y="178"/>
                      </a:lnTo>
                      <a:lnTo>
                        <a:pt x="100" y="184"/>
                      </a:lnTo>
                      <a:lnTo>
                        <a:pt x="100" y="195"/>
                      </a:lnTo>
                      <a:lnTo>
                        <a:pt x="99" y="202"/>
                      </a:lnTo>
                      <a:lnTo>
                        <a:pt x="93" y="203"/>
                      </a:lnTo>
                      <a:lnTo>
                        <a:pt x="86" y="205"/>
                      </a:lnTo>
                      <a:lnTo>
                        <a:pt x="80" y="213"/>
                      </a:lnTo>
                      <a:lnTo>
                        <a:pt x="73" y="213"/>
                      </a:lnTo>
                      <a:lnTo>
                        <a:pt x="66" y="212"/>
                      </a:lnTo>
                      <a:lnTo>
                        <a:pt x="54" y="207"/>
                      </a:lnTo>
                      <a:lnTo>
                        <a:pt x="43" y="209"/>
                      </a:lnTo>
                      <a:lnTo>
                        <a:pt x="31" y="214"/>
                      </a:lnTo>
                      <a:lnTo>
                        <a:pt x="20" y="210"/>
                      </a:lnTo>
                      <a:lnTo>
                        <a:pt x="12" y="199"/>
                      </a:lnTo>
                      <a:lnTo>
                        <a:pt x="13" y="187"/>
                      </a:lnTo>
                      <a:lnTo>
                        <a:pt x="9" y="172"/>
                      </a:lnTo>
                      <a:lnTo>
                        <a:pt x="8" y="152"/>
                      </a:lnTo>
                      <a:lnTo>
                        <a:pt x="4" y="135"/>
                      </a:lnTo>
                      <a:lnTo>
                        <a:pt x="0" y="108"/>
                      </a:lnTo>
                      <a:lnTo>
                        <a:pt x="0" y="81"/>
                      </a:lnTo>
                      <a:lnTo>
                        <a:pt x="0" y="56"/>
                      </a:lnTo>
                      <a:lnTo>
                        <a:pt x="1" y="40"/>
                      </a:lnTo>
                      <a:lnTo>
                        <a:pt x="4" y="32"/>
                      </a:lnTo>
                      <a:lnTo>
                        <a:pt x="11" y="27"/>
                      </a:lnTo>
                      <a:lnTo>
                        <a:pt x="18" y="16"/>
                      </a:lnTo>
                      <a:lnTo>
                        <a:pt x="27" y="11"/>
                      </a:lnTo>
                    </a:path>
                  </a:pathLst>
                </a:custGeom>
                <a:solidFill>
                  <a:srgbClr val="C0C0C0"/>
                </a:solidFill>
                <a:ln w="12700" cap="rnd" cmpd="sng">
                  <a:solidFill>
                    <a:srgbClr val="000000"/>
                  </a:solidFill>
                  <a:prstDash val="solid"/>
                  <a:round/>
                  <a:headEnd/>
                  <a:tailEnd/>
                </a:ln>
              </p:spPr>
              <p:txBody>
                <a:bodyPr/>
                <a:lstStyle/>
                <a:p>
                  <a:endParaRPr lang="en-US"/>
                </a:p>
              </p:txBody>
            </p:sp>
            <p:sp>
              <p:nvSpPr>
                <p:cNvPr id="44" name="Freeform 78"/>
                <p:cNvSpPr>
                  <a:spLocks/>
                </p:cNvSpPr>
                <p:nvPr/>
              </p:nvSpPr>
              <p:spPr bwMode="auto">
                <a:xfrm>
                  <a:off x="5201" y="1108"/>
                  <a:ext cx="97" cy="200"/>
                </a:xfrm>
                <a:custGeom>
                  <a:avLst/>
                  <a:gdLst>
                    <a:gd name="T0" fmla="*/ 83 w 97"/>
                    <a:gd name="T1" fmla="*/ 164 h 200"/>
                    <a:gd name="T2" fmla="*/ 60 w 97"/>
                    <a:gd name="T3" fmla="*/ 162 h 200"/>
                    <a:gd name="T4" fmla="*/ 41 w 97"/>
                    <a:gd name="T5" fmla="*/ 155 h 200"/>
                    <a:gd name="T6" fmla="*/ 34 w 97"/>
                    <a:gd name="T7" fmla="*/ 136 h 200"/>
                    <a:gd name="T8" fmla="*/ 36 w 97"/>
                    <a:gd name="T9" fmla="*/ 124 h 200"/>
                    <a:gd name="T10" fmla="*/ 21 w 97"/>
                    <a:gd name="T11" fmla="*/ 99 h 200"/>
                    <a:gd name="T12" fmla="*/ 35 w 97"/>
                    <a:gd name="T13" fmla="*/ 110 h 200"/>
                    <a:gd name="T14" fmla="*/ 27 w 97"/>
                    <a:gd name="T15" fmla="*/ 88 h 200"/>
                    <a:gd name="T16" fmla="*/ 16 w 97"/>
                    <a:gd name="T17" fmla="*/ 58 h 200"/>
                    <a:gd name="T18" fmla="*/ 34 w 97"/>
                    <a:gd name="T19" fmla="*/ 83 h 200"/>
                    <a:gd name="T20" fmla="*/ 36 w 97"/>
                    <a:gd name="T21" fmla="*/ 44 h 200"/>
                    <a:gd name="T22" fmla="*/ 45 w 97"/>
                    <a:gd name="T23" fmla="*/ 31 h 200"/>
                    <a:gd name="T24" fmla="*/ 57 w 97"/>
                    <a:gd name="T25" fmla="*/ 25 h 200"/>
                    <a:gd name="T26" fmla="*/ 33 w 97"/>
                    <a:gd name="T27" fmla="*/ 15 h 200"/>
                    <a:gd name="T28" fmla="*/ 22 w 97"/>
                    <a:gd name="T29" fmla="*/ 27 h 200"/>
                    <a:gd name="T30" fmla="*/ 29 w 97"/>
                    <a:gd name="T31" fmla="*/ 15 h 200"/>
                    <a:gd name="T32" fmla="*/ 43 w 97"/>
                    <a:gd name="T33" fmla="*/ 9 h 200"/>
                    <a:gd name="T34" fmla="*/ 33 w 97"/>
                    <a:gd name="T35" fmla="*/ 5 h 200"/>
                    <a:gd name="T36" fmla="*/ 25 w 97"/>
                    <a:gd name="T37" fmla="*/ 0 h 200"/>
                    <a:gd name="T38" fmla="*/ 13 w 97"/>
                    <a:gd name="T39" fmla="*/ 11 h 200"/>
                    <a:gd name="T40" fmla="*/ 3 w 97"/>
                    <a:gd name="T41" fmla="*/ 21 h 200"/>
                    <a:gd name="T42" fmla="*/ 0 w 97"/>
                    <a:gd name="T43" fmla="*/ 39 h 200"/>
                    <a:gd name="T44" fmla="*/ 0 w 97"/>
                    <a:gd name="T45" fmla="*/ 74 h 200"/>
                    <a:gd name="T46" fmla="*/ 4 w 97"/>
                    <a:gd name="T47" fmla="*/ 116 h 200"/>
                    <a:gd name="T48" fmla="*/ 9 w 97"/>
                    <a:gd name="T49" fmla="*/ 156 h 200"/>
                    <a:gd name="T50" fmla="*/ 11 w 97"/>
                    <a:gd name="T51" fmla="*/ 182 h 200"/>
                    <a:gd name="T52" fmla="*/ 17 w 97"/>
                    <a:gd name="T53" fmla="*/ 193 h 200"/>
                    <a:gd name="T54" fmla="*/ 29 w 97"/>
                    <a:gd name="T55" fmla="*/ 199 h 200"/>
                    <a:gd name="T56" fmla="*/ 38 w 97"/>
                    <a:gd name="T57" fmla="*/ 196 h 200"/>
                    <a:gd name="T58" fmla="*/ 44 w 97"/>
                    <a:gd name="T59" fmla="*/ 185 h 200"/>
                    <a:gd name="T60" fmla="*/ 47 w 97"/>
                    <a:gd name="T61" fmla="*/ 182 h 200"/>
                    <a:gd name="T62" fmla="*/ 57 w 97"/>
                    <a:gd name="T63" fmla="*/ 193 h 200"/>
                    <a:gd name="T64" fmla="*/ 69 w 97"/>
                    <a:gd name="T65" fmla="*/ 197 h 200"/>
                    <a:gd name="T66" fmla="*/ 79 w 97"/>
                    <a:gd name="T67" fmla="*/ 195 h 200"/>
                    <a:gd name="T68" fmla="*/ 73 w 97"/>
                    <a:gd name="T69" fmla="*/ 186 h 200"/>
                    <a:gd name="T70" fmla="*/ 62 w 97"/>
                    <a:gd name="T71" fmla="*/ 171 h 200"/>
                    <a:gd name="T72" fmla="*/ 79 w 97"/>
                    <a:gd name="T73" fmla="*/ 183 h 200"/>
                    <a:gd name="T74" fmla="*/ 92 w 97"/>
                    <a:gd name="T75" fmla="*/ 189 h 200"/>
                    <a:gd name="T76" fmla="*/ 96 w 97"/>
                    <a:gd name="T77" fmla="*/ 182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200"/>
                    <a:gd name="T119" fmla="*/ 97 w 97"/>
                    <a:gd name="T120" fmla="*/ 200 h 2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200">
                      <a:moveTo>
                        <a:pt x="96" y="167"/>
                      </a:moveTo>
                      <a:lnTo>
                        <a:pt x="83" y="164"/>
                      </a:lnTo>
                      <a:lnTo>
                        <a:pt x="72" y="163"/>
                      </a:lnTo>
                      <a:lnTo>
                        <a:pt x="60" y="162"/>
                      </a:lnTo>
                      <a:lnTo>
                        <a:pt x="47" y="159"/>
                      </a:lnTo>
                      <a:lnTo>
                        <a:pt x="41" y="155"/>
                      </a:lnTo>
                      <a:lnTo>
                        <a:pt x="25" y="129"/>
                      </a:lnTo>
                      <a:lnTo>
                        <a:pt x="34" y="136"/>
                      </a:lnTo>
                      <a:lnTo>
                        <a:pt x="38" y="143"/>
                      </a:lnTo>
                      <a:lnTo>
                        <a:pt x="36" y="124"/>
                      </a:lnTo>
                      <a:lnTo>
                        <a:pt x="29" y="118"/>
                      </a:lnTo>
                      <a:lnTo>
                        <a:pt x="21" y="99"/>
                      </a:lnTo>
                      <a:lnTo>
                        <a:pt x="29" y="108"/>
                      </a:lnTo>
                      <a:lnTo>
                        <a:pt x="35" y="110"/>
                      </a:lnTo>
                      <a:lnTo>
                        <a:pt x="34" y="97"/>
                      </a:lnTo>
                      <a:lnTo>
                        <a:pt x="27" y="88"/>
                      </a:lnTo>
                      <a:lnTo>
                        <a:pt x="22" y="81"/>
                      </a:lnTo>
                      <a:lnTo>
                        <a:pt x="16" y="58"/>
                      </a:lnTo>
                      <a:lnTo>
                        <a:pt x="27" y="77"/>
                      </a:lnTo>
                      <a:lnTo>
                        <a:pt x="34" y="83"/>
                      </a:lnTo>
                      <a:lnTo>
                        <a:pt x="34" y="55"/>
                      </a:lnTo>
                      <a:lnTo>
                        <a:pt x="36" y="44"/>
                      </a:lnTo>
                      <a:lnTo>
                        <a:pt x="39" y="39"/>
                      </a:lnTo>
                      <a:lnTo>
                        <a:pt x="45" y="31"/>
                      </a:lnTo>
                      <a:lnTo>
                        <a:pt x="53" y="27"/>
                      </a:lnTo>
                      <a:lnTo>
                        <a:pt x="57" y="25"/>
                      </a:lnTo>
                      <a:lnTo>
                        <a:pt x="45" y="11"/>
                      </a:lnTo>
                      <a:lnTo>
                        <a:pt x="33" y="15"/>
                      </a:lnTo>
                      <a:lnTo>
                        <a:pt x="25" y="20"/>
                      </a:lnTo>
                      <a:lnTo>
                        <a:pt x="22" y="27"/>
                      </a:lnTo>
                      <a:lnTo>
                        <a:pt x="24" y="17"/>
                      </a:lnTo>
                      <a:lnTo>
                        <a:pt x="29" y="15"/>
                      </a:lnTo>
                      <a:lnTo>
                        <a:pt x="36" y="11"/>
                      </a:lnTo>
                      <a:lnTo>
                        <a:pt x="43" y="9"/>
                      </a:lnTo>
                      <a:lnTo>
                        <a:pt x="38" y="7"/>
                      </a:lnTo>
                      <a:lnTo>
                        <a:pt x="33" y="5"/>
                      </a:lnTo>
                      <a:lnTo>
                        <a:pt x="27" y="2"/>
                      </a:lnTo>
                      <a:lnTo>
                        <a:pt x="25" y="0"/>
                      </a:lnTo>
                      <a:lnTo>
                        <a:pt x="18" y="5"/>
                      </a:lnTo>
                      <a:lnTo>
                        <a:pt x="13" y="11"/>
                      </a:lnTo>
                      <a:lnTo>
                        <a:pt x="9" y="17"/>
                      </a:lnTo>
                      <a:lnTo>
                        <a:pt x="3" y="21"/>
                      </a:lnTo>
                      <a:lnTo>
                        <a:pt x="2" y="28"/>
                      </a:lnTo>
                      <a:lnTo>
                        <a:pt x="0" y="39"/>
                      </a:lnTo>
                      <a:lnTo>
                        <a:pt x="0" y="56"/>
                      </a:lnTo>
                      <a:lnTo>
                        <a:pt x="0" y="74"/>
                      </a:lnTo>
                      <a:lnTo>
                        <a:pt x="1" y="95"/>
                      </a:lnTo>
                      <a:lnTo>
                        <a:pt x="4" y="116"/>
                      </a:lnTo>
                      <a:lnTo>
                        <a:pt x="7" y="137"/>
                      </a:lnTo>
                      <a:lnTo>
                        <a:pt x="9" y="156"/>
                      </a:lnTo>
                      <a:lnTo>
                        <a:pt x="12" y="169"/>
                      </a:lnTo>
                      <a:lnTo>
                        <a:pt x="11" y="182"/>
                      </a:lnTo>
                      <a:lnTo>
                        <a:pt x="13" y="188"/>
                      </a:lnTo>
                      <a:lnTo>
                        <a:pt x="17" y="193"/>
                      </a:lnTo>
                      <a:lnTo>
                        <a:pt x="22" y="198"/>
                      </a:lnTo>
                      <a:lnTo>
                        <a:pt x="29" y="199"/>
                      </a:lnTo>
                      <a:lnTo>
                        <a:pt x="33" y="197"/>
                      </a:lnTo>
                      <a:lnTo>
                        <a:pt x="38" y="196"/>
                      </a:lnTo>
                      <a:lnTo>
                        <a:pt x="49" y="193"/>
                      </a:lnTo>
                      <a:lnTo>
                        <a:pt x="44" y="185"/>
                      </a:lnTo>
                      <a:lnTo>
                        <a:pt x="38" y="175"/>
                      </a:lnTo>
                      <a:lnTo>
                        <a:pt x="47" y="182"/>
                      </a:lnTo>
                      <a:lnTo>
                        <a:pt x="52" y="189"/>
                      </a:lnTo>
                      <a:lnTo>
                        <a:pt x="57" y="193"/>
                      </a:lnTo>
                      <a:lnTo>
                        <a:pt x="63" y="197"/>
                      </a:lnTo>
                      <a:lnTo>
                        <a:pt x="69" y="197"/>
                      </a:lnTo>
                      <a:lnTo>
                        <a:pt x="75" y="197"/>
                      </a:lnTo>
                      <a:lnTo>
                        <a:pt x="79" y="195"/>
                      </a:lnTo>
                      <a:lnTo>
                        <a:pt x="81" y="192"/>
                      </a:lnTo>
                      <a:lnTo>
                        <a:pt x="73" y="186"/>
                      </a:lnTo>
                      <a:lnTo>
                        <a:pt x="64" y="176"/>
                      </a:lnTo>
                      <a:lnTo>
                        <a:pt x="62" y="171"/>
                      </a:lnTo>
                      <a:lnTo>
                        <a:pt x="68" y="174"/>
                      </a:lnTo>
                      <a:lnTo>
                        <a:pt x="79" y="183"/>
                      </a:lnTo>
                      <a:lnTo>
                        <a:pt x="83" y="188"/>
                      </a:lnTo>
                      <a:lnTo>
                        <a:pt x="92" y="189"/>
                      </a:lnTo>
                      <a:lnTo>
                        <a:pt x="96" y="187"/>
                      </a:lnTo>
                      <a:lnTo>
                        <a:pt x="96" y="182"/>
                      </a:lnTo>
                      <a:lnTo>
                        <a:pt x="96" y="167"/>
                      </a:lnTo>
                    </a:path>
                  </a:pathLst>
                </a:custGeom>
                <a:solidFill>
                  <a:srgbClr val="E0E0E0"/>
                </a:solidFill>
                <a:ln w="9525" cap="rnd">
                  <a:noFill/>
                  <a:round/>
                  <a:headEnd/>
                  <a:tailEnd/>
                </a:ln>
              </p:spPr>
              <p:txBody>
                <a:bodyPr/>
                <a:lstStyle/>
                <a:p>
                  <a:endParaRPr lang="en-US"/>
                </a:p>
              </p:txBody>
            </p:sp>
            <p:sp>
              <p:nvSpPr>
                <p:cNvPr id="45" name="Freeform 79"/>
                <p:cNvSpPr>
                  <a:spLocks/>
                </p:cNvSpPr>
                <p:nvPr/>
              </p:nvSpPr>
              <p:spPr bwMode="auto">
                <a:xfrm>
                  <a:off x="5208" y="1207"/>
                  <a:ext cx="29" cy="93"/>
                </a:xfrm>
                <a:custGeom>
                  <a:avLst/>
                  <a:gdLst>
                    <a:gd name="T0" fmla="*/ 28 w 29"/>
                    <a:gd name="T1" fmla="*/ 92 h 93"/>
                    <a:gd name="T2" fmla="*/ 23 w 29"/>
                    <a:gd name="T3" fmla="*/ 88 h 93"/>
                    <a:gd name="T4" fmla="*/ 18 w 29"/>
                    <a:gd name="T5" fmla="*/ 81 h 93"/>
                    <a:gd name="T6" fmla="*/ 13 w 29"/>
                    <a:gd name="T7" fmla="*/ 68 h 93"/>
                    <a:gd name="T8" fmla="*/ 11 w 29"/>
                    <a:gd name="T9" fmla="*/ 57 h 93"/>
                    <a:gd name="T10" fmla="*/ 7 w 29"/>
                    <a:gd name="T11" fmla="*/ 44 h 93"/>
                    <a:gd name="T12" fmla="*/ 5 w 29"/>
                    <a:gd name="T13" fmla="*/ 32 h 93"/>
                    <a:gd name="T14" fmla="*/ 2 w 29"/>
                    <a:gd name="T15" fmla="*/ 13 h 93"/>
                    <a:gd name="T16" fmla="*/ 0 w 29"/>
                    <a:gd name="T17" fmla="*/ 0 h 93"/>
                    <a:gd name="T18" fmla="*/ 6 w 29"/>
                    <a:gd name="T19" fmla="*/ 26 h 93"/>
                    <a:gd name="T20" fmla="*/ 11 w 29"/>
                    <a:gd name="T21" fmla="*/ 47 h 93"/>
                    <a:gd name="T22" fmla="*/ 16 w 29"/>
                    <a:gd name="T23" fmla="*/ 61 h 93"/>
                    <a:gd name="T24" fmla="*/ 24 w 29"/>
                    <a:gd name="T25" fmla="*/ 76 h 93"/>
                    <a:gd name="T26" fmla="*/ 28 w 29"/>
                    <a:gd name="T27" fmla="*/ 92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
                    <a:gd name="T43" fmla="*/ 0 h 93"/>
                    <a:gd name="T44" fmla="*/ 29 w 29"/>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 h="93">
                      <a:moveTo>
                        <a:pt x="28" y="92"/>
                      </a:moveTo>
                      <a:lnTo>
                        <a:pt x="23" y="88"/>
                      </a:lnTo>
                      <a:lnTo>
                        <a:pt x="18" y="81"/>
                      </a:lnTo>
                      <a:lnTo>
                        <a:pt x="13" y="68"/>
                      </a:lnTo>
                      <a:lnTo>
                        <a:pt x="11" y="57"/>
                      </a:lnTo>
                      <a:lnTo>
                        <a:pt x="7" y="44"/>
                      </a:lnTo>
                      <a:lnTo>
                        <a:pt x="5" y="32"/>
                      </a:lnTo>
                      <a:lnTo>
                        <a:pt x="2" y="13"/>
                      </a:lnTo>
                      <a:lnTo>
                        <a:pt x="0" y="0"/>
                      </a:lnTo>
                      <a:lnTo>
                        <a:pt x="6" y="26"/>
                      </a:lnTo>
                      <a:lnTo>
                        <a:pt x="11" y="47"/>
                      </a:lnTo>
                      <a:lnTo>
                        <a:pt x="16" y="61"/>
                      </a:lnTo>
                      <a:lnTo>
                        <a:pt x="24" y="76"/>
                      </a:lnTo>
                      <a:lnTo>
                        <a:pt x="28" y="92"/>
                      </a:lnTo>
                    </a:path>
                  </a:pathLst>
                </a:custGeom>
                <a:solidFill>
                  <a:srgbClr val="C0C0C0"/>
                </a:solidFill>
                <a:ln w="9525" cap="rnd">
                  <a:noFill/>
                  <a:round/>
                  <a:headEnd/>
                  <a:tailEnd/>
                </a:ln>
              </p:spPr>
              <p:txBody>
                <a:bodyPr/>
                <a:lstStyle/>
                <a:p>
                  <a:endParaRPr lang="en-US"/>
                </a:p>
              </p:txBody>
            </p:sp>
            <p:sp>
              <p:nvSpPr>
                <p:cNvPr id="46" name="Freeform 80"/>
                <p:cNvSpPr>
                  <a:spLocks/>
                </p:cNvSpPr>
                <p:nvPr/>
              </p:nvSpPr>
              <p:spPr bwMode="auto">
                <a:xfrm>
                  <a:off x="5236" y="1133"/>
                  <a:ext cx="112" cy="139"/>
                </a:xfrm>
                <a:custGeom>
                  <a:avLst/>
                  <a:gdLst>
                    <a:gd name="T0" fmla="*/ 33 w 112"/>
                    <a:gd name="T1" fmla="*/ 5 h 139"/>
                    <a:gd name="T2" fmla="*/ 43 w 112"/>
                    <a:gd name="T3" fmla="*/ 25 h 139"/>
                    <a:gd name="T4" fmla="*/ 41 w 112"/>
                    <a:gd name="T5" fmla="*/ 45 h 139"/>
                    <a:gd name="T6" fmla="*/ 42 w 112"/>
                    <a:gd name="T7" fmla="*/ 67 h 139"/>
                    <a:gd name="T8" fmla="*/ 42 w 112"/>
                    <a:gd name="T9" fmla="*/ 73 h 139"/>
                    <a:gd name="T10" fmla="*/ 41 w 112"/>
                    <a:gd name="T11" fmla="*/ 81 h 139"/>
                    <a:gd name="T12" fmla="*/ 46 w 112"/>
                    <a:gd name="T13" fmla="*/ 86 h 139"/>
                    <a:gd name="T14" fmla="*/ 50 w 112"/>
                    <a:gd name="T15" fmla="*/ 92 h 139"/>
                    <a:gd name="T16" fmla="*/ 57 w 112"/>
                    <a:gd name="T17" fmla="*/ 92 h 139"/>
                    <a:gd name="T18" fmla="*/ 82 w 112"/>
                    <a:gd name="T19" fmla="*/ 94 h 139"/>
                    <a:gd name="T20" fmla="*/ 94 w 112"/>
                    <a:gd name="T21" fmla="*/ 98 h 139"/>
                    <a:gd name="T22" fmla="*/ 111 w 112"/>
                    <a:gd name="T23" fmla="*/ 103 h 139"/>
                    <a:gd name="T24" fmla="*/ 110 w 112"/>
                    <a:gd name="T25" fmla="*/ 118 h 139"/>
                    <a:gd name="T26" fmla="*/ 101 w 112"/>
                    <a:gd name="T27" fmla="*/ 115 h 139"/>
                    <a:gd name="T28" fmla="*/ 98 w 112"/>
                    <a:gd name="T29" fmla="*/ 108 h 139"/>
                    <a:gd name="T30" fmla="*/ 97 w 112"/>
                    <a:gd name="T31" fmla="*/ 122 h 139"/>
                    <a:gd name="T32" fmla="*/ 90 w 112"/>
                    <a:gd name="T33" fmla="*/ 132 h 139"/>
                    <a:gd name="T34" fmla="*/ 73 w 112"/>
                    <a:gd name="T35" fmla="*/ 137 h 139"/>
                    <a:gd name="T36" fmla="*/ 75 w 112"/>
                    <a:gd name="T37" fmla="*/ 130 h 139"/>
                    <a:gd name="T38" fmla="*/ 85 w 112"/>
                    <a:gd name="T39" fmla="*/ 115 h 139"/>
                    <a:gd name="T40" fmla="*/ 77 w 112"/>
                    <a:gd name="T41" fmla="*/ 110 h 139"/>
                    <a:gd name="T42" fmla="*/ 73 w 112"/>
                    <a:gd name="T43" fmla="*/ 122 h 139"/>
                    <a:gd name="T44" fmla="*/ 60 w 112"/>
                    <a:gd name="T45" fmla="*/ 136 h 139"/>
                    <a:gd name="T46" fmla="*/ 43 w 112"/>
                    <a:gd name="T47" fmla="*/ 136 h 139"/>
                    <a:gd name="T48" fmla="*/ 62 w 112"/>
                    <a:gd name="T49" fmla="*/ 120 h 139"/>
                    <a:gd name="T50" fmla="*/ 69 w 112"/>
                    <a:gd name="T51" fmla="*/ 110 h 139"/>
                    <a:gd name="T52" fmla="*/ 66 w 112"/>
                    <a:gd name="T53" fmla="*/ 104 h 139"/>
                    <a:gd name="T54" fmla="*/ 59 w 112"/>
                    <a:gd name="T55" fmla="*/ 115 h 139"/>
                    <a:gd name="T56" fmla="*/ 47 w 112"/>
                    <a:gd name="T57" fmla="*/ 126 h 139"/>
                    <a:gd name="T58" fmla="*/ 37 w 112"/>
                    <a:gd name="T59" fmla="*/ 133 h 139"/>
                    <a:gd name="T60" fmla="*/ 24 w 112"/>
                    <a:gd name="T61" fmla="*/ 134 h 139"/>
                    <a:gd name="T62" fmla="*/ 32 w 112"/>
                    <a:gd name="T63" fmla="*/ 126 h 139"/>
                    <a:gd name="T64" fmla="*/ 42 w 112"/>
                    <a:gd name="T65" fmla="*/ 115 h 139"/>
                    <a:gd name="T66" fmla="*/ 39 w 112"/>
                    <a:gd name="T67" fmla="*/ 110 h 139"/>
                    <a:gd name="T68" fmla="*/ 34 w 112"/>
                    <a:gd name="T69" fmla="*/ 119 h 139"/>
                    <a:gd name="T70" fmla="*/ 25 w 112"/>
                    <a:gd name="T71" fmla="*/ 129 h 139"/>
                    <a:gd name="T72" fmla="*/ 12 w 112"/>
                    <a:gd name="T73" fmla="*/ 130 h 139"/>
                    <a:gd name="T74" fmla="*/ 5 w 112"/>
                    <a:gd name="T75" fmla="*/ 117 h 139"/>
                    <a:gd name="T76" fmla="*/ 28 w 112"/>
                    <a:gd name="T77" fmla="*/ 113 h 139"/>
                    <a:gd name="T78" fmla="*/ 41 w 112"/>
                    <a:gd name="T79" fmla="*/ 103 h 139"/>
                    <a:gd name="T80" fmla="*/ 44 w 112"/>
                    <a:gd name="T81" fmla="*/ 94 h 139"/>
                    <a:gd name="T82" fmla="*/ 39 w 112"/>
                    <a:gd name="T83" fmla="*/ 98 h 139"/>
                    <a:gd name="T84" fmla="*/ 23 w 112"/>
                    <a:gd name="T85" fmla="*/ 111 h 139"/>
                    <a:gd name="T86" fmla="*/ 5 w 112"/>
                    <a:gd name="T87" fmla="*/ 117 h 139"/>
                    <a:gd name="T88" fmla="*/ 2 w 112"/>
                    <a:gd name="T89" fmla="*/ 91 h 139"/>
                    <a:gd name="T90" fmla="*/ 12 w 112"/>
                    <a:gd name="T91" fmla="*/ 88 h 139"/>
                    <a:gd name="T92" fmla="*/ 33 w 112"/>
                    <a:gd name="T93" fmla="*/ 90 h 139"/>
                    <a:gd name="T94" fmla="*/ 37 w 112"/>
                    <a:gd name="T95" fmla="*/ 84 h 139"/>
                    <a:gd name="T96" fmla="*/ 25 w 112"/>
                    <a:gd name="T97" fmla="*/ 87 h 139"/>
                    <a:gd name="T98" fmla="*/ 2 w 112"/>
                    <a:gd name="T99" fmla="*/ 81 h 139"/>
                    <a:gd name="T100" fmla="*/ 0 w 112"/>
                    <a:gd name="T101" fmla="*/ 57 h 139"/>
                    <a:gd name="T102" fmla="*/ 1 w 112"/>
                    <a:gd name="T103" fmla="*/ 30 h 139"/>
                    <a:gd name="T104" fmla="*/ 13 w 112"/>
                    <a:gd name="T105" fmla="*/ 18 h 139"/>
                    <a:gd name="T106" fmla="*/ 1 w 112"/>
                    <a:gd name="T107" fmla="*/ 23 h 139"/>
                    <a:gd name="T108" fmla="*/ 8 w 112"/>
                    <a:gd name="T109" fmla="*/ 7 h 139"/>
                    <a:gd name="T110" fmla="*/ 20 w 112"/>
                    <a:gd name="T111" fmla="*/ 0 h 1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
                    <a:gd name="T169" fmla="*/ 0 h 139"/>
                    <a:gd name="T170" fmla="*/ 112 w 112"/>
                    <a:gd name="T171" fmla="*/ 139 h 1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 h="139">
                      <a:moveTo>
                        <a:pt x="20" y="0"/>
                      </a:moveTo>
                      <a:lnTo>
                        <a:pt x="33" y="5"/>
                      </a:lnTo>
                      <a:lnTo>
                        <a:pt x="39" y="11"/>
                      </a:lnTo>
                      <a:lnTo>
                        <a:pt x="43" y="25"/>
                      </a:lnTo>
                      <a:lnTo>
                        <a:pt x="43" y="38"/>
                      </a:lnTo>
                      <a:lnTo>
                        <a:pt x="41" y="45"/>
                      </a:lnTo>
                      <a:lnTo>
                        <a:pt x="42" y="57"/>
                      </a:lnTo>
                      <a:lnTo>
                        <a:pt x="42" y="67"/>
                      </a:lnTo>
                      <a:lnTo>
                        <a:pt x="40" y="70"/>
                      </a:lnTo>
                      <a:lnTo>
                        <a:pt x="42" y="73"/>
                      </a:lnTo>
                      <a:lnTo>
                        <a:pt x="43" y="77"/>
                      </a:lnTo>
                      <a:lnTo>
                        <a:pt x="41" y="81"/>
                      </a:lnTo>
                      <a:lnTo>
                        <a:pt x="41" y="84"/>
                      </a:lnTo>
                      <a:lnTo>
                        <a:pt x="46" y="86"/>
                      </a:lnTo>
                      <a:lnTo>
                        <a:pt x="45" y="90"/>
                      </a:lnTo>
                      <a:lnTo>
                        <a:pt x="50" y="92"/>
                      </a:lnTo>
                      <a:lnTo>
                        <a:pt x="54" y="91"/>
                      </a:lnTo>
                      <a:lnTo>
                        <a:pt x="57" y="92"/>
                      </a:lnTo>
                      <a:lnTo>
                        <a:pt x="70" y="95"/>
                      </a:lnTo>
                      <a:lnTo>
                        <a:pt x="82" y="94"/>
                      </a:lnTo>
                      <a:lnTo>
                        <a:pt x="90" y="95"/>
                      </a:lnTo>
                      <a:lnTo>
                        <a:pt x="94" y="98"/>
                      </a:lnTo>
                      <a:lnTo>
                        <a:pt x="106" y="98"/>
                      </a:lnTo>
                      <a:lnTo>
                        <a:pt x="111" y="103"/>
                      </a:lnTo>
                      <a:lnTo>
                        <a:pt x="111" y="109"/>
                      </a:lnTo>
                      <a:lnTo>
                        <a:pt x="110" y="118"/>
                      </a:lnTo>
                      <a:lnTo>
                        <a:pt x="101" y="122"/>
                      </a:lnTo>
                      <a:lnTo>
                        <a:pt x="101" y="115"/>
                      </a:lnTo>
                      <a:lnTo>
                        <a:pt x="100" y="111"/>
                      </a:lnTo>
                      <a:lnTo>
                        <a:pt x="98" y="108"/>
                      </a:lnTo>
                      <a:lnTo>
                        <a:pt x="98" y="115"/>
                      </a:lnTo>
                      <a:lnTo>
                        <a:pt x="97" y="122"/>
                      </a:lnTo>
                      <a:lnTo>
                        <a:pt x="94" y="126"/>
                      </a:lnTo>
                      <a:lnTo>
                        <a:pt x="90" y="132"/>
                      </a:lnTo>
                      <a:lnTo>
                        <a:pt x="80" y="135"/>
                      </a:lnTo>
                      <a:lnTo>
                        <a:pt x="73" y="137"/>
                      </a:lnTo>
                      <a:lnTo>
                        <a:pt x="64" y="138"/>
                      </a:lnTo>
                      <a:lnTo>
                        <a:pt x="75" y="130"/>
                      </a:lnTo>
                      <a:lnTo>
                        <a:pt x="83" y="122"/>
                      </a:lnTo>
                      <a:lnTo>
                        <a:pt x="85" y="115"/>
                      </a:lnTo>
                      <a:lnTo>
                        <a:pt x="83" y="111"/>
                      </a:lnTo>
                      <a:lnTo>
                        <a:pt x="77" y="110"/>
                      </a:lnTo>
                      <a:lnTo>
                        <a:pt x="74" y="115"/>
                      </a:lnTo>
                      <a:lnTo>
                        <a:pt x="73" y="122"/>
                      </a:lnTo>
                      <a:lnTo>
                        <a:pt x="67" y="130"/>
                      </a:lnTo>
                      <a:lnTo>
                        <a:pt x="60" y="136"/>
                      </a:lnTo>
                      <a:lnTo>
                        <a:pt x="53" y="137"/>
                      </a:lnTo>
                      <a:lnTo>
                        <a:pt x="43" y="136"/>
                      </a:lnTo>
                      <a:lnTo>
                        <a:pt x="54" y="126"/>
                      </a:lnTo>
                      <a:lnTo>
                        <a:pt x="62" y="120"/>
                      </a:lnTo>
                      <a:lnTo>
                        <a:pt x="68" y="115"/>
                      </a:lnTo>
                      <a:lnTo>
                        <a:pt x="69" y="110"/>
                      </a:lnTo>
                      <a:lnTo>
                        <a:pt x="69" y="105"/>
                      </a:lnTo>
                      <a:lnTo>
                        <a:pt x="66" y="104"/>
                      </a:lnTo>
                      <a:lnTo>
                        <a:pt x="62" y="109"/>
                      </a:lnTo>
                      <a:lnTo>
                        <a:pt x="59" y="115"/>
                      </a:lnTo>
                      <a:lnTo>
                        <a:pt x="53" y="122"/>
                      </a:lnTo>
                      <a:lnTo>
                        <a:pt x="47" y="126"/>
                      </a:lnTo>
                      <a:lnTo>
                        <a:pt x="42" y="130"/>
                      </a:lnTo>
                      <a:lnTo>
                        <a:pt x="37" y="133"/>
                      </a:lnTo>
                      <a:lnTo>
                        <a:pt x="31" y="134"/>
                      </a:lnTo>
                      <a:lnTo>
                        <a:pt x="24" y="134"/>
                      </a:lnTo>
                      <a:lnTo>
                        <a:pt x="17" y="133"/>
                      </a:lnTo>
                      <a:lnTo>
                        <a:pt x="32" y="126"/>
                      </a:lnTo>
                      <a:lnTo>
                        <a:pt x="38" y="122"/>
                      </a:lnTo>
                      <a:lnTo>
                        <a:pt x="42" y="115"/>
                      </a:lnTo>
                      <a:lnTo>
                        <a:pt x="43" y="110"/>
                      </a:lnTo>
                      <a:lnTo>
                        <a:pt x="39" y="110"/>
                      </a:lnTo>
                      <a:lnTo>
                        <a:pt x="37" y="115"/>
                      </a:lnTo>
                      <a:lnTo>
                        <a:pt x="34" y="119"/>
                      </a:lnTo>
                      <a:lnTo>
                        <a:pt x="30" y="124"/>
                      </a:lnTo>
                      <a:lnTo>
                        <a:pt x="25" y="129"/>
                      </a:lnTo>
                      <a:lnTo>
                        <a:pt x="17" y="133"/>
                      </a:lnTo>
                      <a:lnTo>
                        <a:pt x="12" y="130"/>
                      </a:lnTo>
                      <a:lnTo>
                        <a:pt x="9" y="126"/>
                      </a:lnTo>
                      <a:lnTo>
                        <a:pt x="5" y="117"/>
                      </a:lnTo>
                      <a:lnTo>
                        <a:pt x="13" y="115"/>
                      </a:lnTo>
                      <a:lnTo>
                        <a:pt x="28" y="113"/>
                      </a:lnTo>
                      <a:lnTo>
                        <a:pt x="37" y="107"/>
                      </a:lnTo>
                      <a:lnTo>
                        <a:pt x="41" y="103"/>
                      </a:lnTo>
                      <a:lnTo>
                        <a:pt x="43" y="96"/>
                      </a:lnTo>
                      <a:lnTo>
                        <a:pt x="44" y="94"/>
                      </a:lnTo>
                      <a:lnTo>
                        <a:pt x="41" y="94"/>
                      </a:lnTo>
                      <a:lnTo>
                        <a:pt x="39" y="98"/>
                      </a:lnTo>
                      <a:lnTo>
                        <a:pt x="34" y="106"/>
                      </a:lnTo>
                      <a:lnTo>
                        <a:pt x="23" y="111"/>
                      </a:lnTo>
                      <a:lnTo>
                        <a:pt x="13" y="115"/>
                      </a:lnTo>
                      <a:lnTo>
                        <a:pt x="5" y="117"/>
                      </a:lnTo>
                      <a:lnTo>
                        <a:pt x="2" y="102"/>
                      </a:lnTo>
                      <a:lnTo>
                        <a:pt x="2" y="91"/>
                      </a:lnTo>
                      <a:lnTo>
                        <a:pt x="2" y="80"/>
                      </a:lnTo>
                      <a:lnTo>
                        <a:pt x="12" y="88"/>
                      </a:lnTo>
                      <a:lnTo>
                        <a:pt x="24" y="91"/>
                      </a:lnTo>
                      <a:lnTo>
                        <a:pt x="33" y="90"/>
                      </a:lnTo>
                      <a:lnTo>
                        <a:pt x="36" y="88"/>
                      </a:lnTo>
                      <a:lnTo>
                        <a:pt x="37" y="84"/>
                      </a:lnTo>
                      <a:lnTo>
                        <a:pt x="32" y="84"/>
                      </a:lnTo>
                      <a:lnTo>
                        <a:pt x="25" y="87"/>
                      </a:lnTo>
                      <a:lnTo>
                        <a:pt x="11" y="88"/>
                      </a:lnTo>
                      <a:lnTo>
                        <a:pt x="2" y="81"/>
                      </a:lnTo>
                      <a:lnTo>
                        <a:pt x="1" y="67"/>
                      </a:lnTo>
                      <a:lnTo>
                        <a:pt x="0" y="57"/>
                      </a:lnTo>
                      <a:lnTo>
                        <a:pt x="0" y="47"/>
                      </a:lnTo>
                      <a:lnTo>
                        <a:pt x="1" y="30"/>
                      </a:lnTo>
                      <a:lnTo>
                        <a:pt x="4" y="25"/>
                      </a:lnTo>
                      <a:lnTo>
                        <a:pt x="13" y="18"/>
                      </a:lnTo>
                      <a:lnTo>
                        <a:pt x="10" y="19"/>
                      </a:lnTo>
                      <a:lnTo>
                        <a:pt x="1" y="23"/>
                      </a:lnTo>
                      <a:lnTo>
                        <a:pt x="4" y="13"/>
                      </a:lnTo>
                      <a:lnTo>
                        <a:pt x="8" y="7"/>
                      </a:lnTo>
                      <a:lnTo>
                        <a:pt x="10" y="4"/>
                      </a:lnTo>
                      <a:lnTo>
                        <a:pt x="20" y="0"/>
                      </a:lnTo>
                    </a:path>
                  </a:pathLst>
                </a:custGeom>
                <a:solidFill>
                  <a:srgbClr val="E0E0E0"/>
                </a:solidFill>
                <a:ln w="9525" cap="rnd">
                  <a:noFill/>
                  <a:round/>
                  <a:headEnd/>
                  <a:tailEnd/>
                </a:ln>
              </p:spPr>
              <p:txBody>
                <a:bodyPr/>
                <a:lstStyle/>
                <a:p>
                  <a:endParaRPr lang="en-US"/>
                </a:p>
              </p:txBody>
            </p:sp>
            <p:sp>
              <p:nvSpPr>
                <p:cNvPr id="47" name="Freeform 81"/>
                <p:cNvSpPr>
                  <a:spLocks/>
                </p:cNvSpPr>
                <p:nvPr/>
              </p:nvSpPr>
              <p:spPr bwMode="auto">
                <a:xfrm>
                  <a:off x="5244" y="1184"/>
                  <a:ext cx="28" cy="32"/>
                </a:xfrm>
                <a:custGeom>
                  <a:avLst/>
                  <a:gdLst>
                    <a:gd name="T0" fmla="*/ 27 w 28"/>
                    <a:gd name="T1" fmla="*/ 0 h 32"/>
                    <a:gd name="T2" fmla="*/ 27 w 28"/>
                    <a:gd name="T3" fmla="*/ 2 h 32"/>
                    <a:gd name="T4" fmla="*/ 23 w 28"/>
                    <a:gd name="T5" fmla="*/ 8 h 32"/>
                    <a:gd name="T6" fmla="*/ 20 w 28"/>
                    <a:gd name="T7" fmla="*/ 11 h 32"/>
                    <a:gd name="T8" fmla="*/ 12 w 28"/>
                    <a:gd name="T9" fmla="*/ 19 h 32"/>
                    <a:gd name="T10" fmla="*/ 10 w 28"/>
                    <a:gd name="T11" fmla="*/ 21 h 32"/>
                    <a:gd name="T12" fmla="*/ 3 w 28"/>
                    <a:gd name="T13" fmla="*/ 27 h 32"/>
                    <a:gd name="T14" fmla="*/ 10 w 28"/>
                    <a:gd name="T15" fmla="*/ 25 h 32"/>
                    <a:gd name="T16" fmla="*/ 18 w 28"/>
                    <a:gd name="T17" fmla="*/ 22 h 32"/>
                    <a:gd name="T18" fmla="*/ 25 w 28"/>
                    <a:gd name="T19" fmla="*/ 21 h 32"/>
                    <a:gd name="T20" fmla="*/ 24 w 28"/>
                    <a:gd name="T21" fmla="*/ 24 h 32"/>
                    <a:gd name="T22" fmla="*/ 12 w 28"/>
                    <a:gd name="T23" fmla="*/ 27 h 32"/>
                    <a:gd name="T24" fmla="*/ 6 w 28"/>
                    <a:gd name="T25" fmla="*/ 30 h 32"/>
                    <a:gd name="T26" fmla="*/ 3 w 28"/>
                    <a:gd name="T27" fmla="*/ 31 h 32"/>
                    <a:gd name="T28" fmla="*/ 0 w 28"/>
                    <a:gd name="T29" fmla="*/ 30 h 32"/>
                    <a:gd name="T30" fmla="*/ 0 w 28"/>
                    <a:gd name="T31" fmla="*/ 26 h 32"/>
                    <a:gd name="T32" fmla="*/ 2 w 28"/>
                    <a:gd name="T33" fmla="*/ 23 h 32"/>
                    <a:gd name="T34" fmla="*/ 6 w 28"/>
                    <a:gd name="T35" fmla="*/ 19 h 32"/>
                    <a:gd name="T36" fmla="*/ 10 w 28"/>
                    <a:gd name="T37" fmla="*/ 13 h 32"/>
                    <a:gd name="T38" fmla="*/ 14 w 28"/>
                    <a:gd name="T39" fmla="*/ 6 h 32"/>
                    <a:gd name="T40" fmla="*/ 18 w 28"/>
                    <a:gd name="T41" fmla="*/ 2 h 32"/>
                    <a:gd name="T42" fmla="*/ 23 w 28"/>
                    <a:gd name="T43" fmla="*/ 0 h 32"/>
                    <a:gd name="T44" fmla="*/ 27 w 28"/>
                    <a:gd name="T45" fmla="*/ 0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
                    <a:gd name="T70" fmla="*/ 0 h 32"/>
                    <a:gd name="T71" fmla="*/ 28 w 28"/>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 h="32">
                      <a:moveTo>
                        <a:pt x="27" y="0"/>
                      </a:moveTo>
                      <a:lnTo>
                        <a:pt x="27" y="2"/>
                      </a:lnTo>
                      <a:lnTo>
                        <a:pt x="23" y="8"/>
                      </a:lnTo>
                      <a:lnTo>
                        <a:pt x="20" y="11"/>
                      </a:lnTo>
                      <a:lnTo>
                        <a:pt x="12" y="19"/>
                      </a:lnTo>
                      <a:lnTo>
                        <a:pt x="10" y="21"/>
                      </a:lnTo>
                      <a:lnTo>
                        <a:pt x="3" y="27"/>
                      </a:lnTo>
                      <a:lnTo>
                        <a:pt x="10" y="25"/>
                      </a:lnTo>
                      <a:lnTo>
                        <a:pt x="18" y="22"/>
                      </a:lnTo>
                      <a:lnTo>
                        <a:pt x="25" y="21"/>
                      </a:lnTo>
                      <a:lnTo>
                        <a:pt x="24" y="24"/>
                      </a:lnTo>
                      <a:lnTo>
                        <a:pt x="12" y="27"/>
                      </a:lnTo>
                      <a:lnTo>
                        <a:pt x="6" y="30"/>
                      </a:lnTo>
                      <a:lnTo>
                        <a:pt x="3" y="31"/>
                      </a:lnTo>
                      <a:lnTo>
                        <a:pt x="0" y="30"/>
                      </a:lnTo>
                      <a:lnTo>
                        <a:pt x="0" y="26"/>
                      </a:lnTo>
                      <a:lnTo>
                        <a:pt x="2" y="23"/>
                      </a:lnTo>
                      <a:lnTo>
                        <a:pt x="6" y="19"/>
                      </a:lnTo>
                      <a:lnTo>
                        <a:pt x="10" y="13"/>
                      </a:lnTo>
                      <a:lnTo>
                        <a:pt x="14" y="6"/>
                      </a:lnTo>
                      <a:lnTo>
                        <a:pt x="18" y="2"/>
                      </a:lnTo>
                      <a:lnTo>
                        <a:pt x="23" y="0"/>
                      </a:lnTo>
                      <a:lnTo>
                        <a:pt x="27" y="0"/>
                      </a:lnTo>
                    </a:path>
                  </a:pathLst>
                </a:custGeom>
                <a:solidFill>
                  <a:srgbClr val="C0C0C0"/>
                </a:solidFill>
                <a:ln w="9525" cap="rnd">
                  <a:noFill/>
                  <a:round/>
                  <a:headEnd/>
                  <a:tailEnd/>
                </a:ln>
              </p:spPr>
              <p:txBody>
                <a:bodyPr/>
                <a:lstStyle/>
                <a:p>
                  <a:endParaRPr lang="en-US"/>
                </a:p>
              </p:txBody>
            </p:sp>
            <p:sp>
              <p:nvSpPr>
                <p:cNvPr id="48" name="Freeform 82"/>
                <p:cNvSpPr>
                  <a:spLocks/>
                </p:cNvSpPr>
                <p:nvPr/>
              </p:nvSpPr>
              <p:spPr bwMode="auto">
                <a:xfrm>
                  <a:off x="5245" y="1158"/>
                  <a:ext cx="26" cy="42"/>
                </a:xfrm>
                <a:custGeom>
                  <a:avLst/>
                  <a:gdLst>
                    <a:gd name="T0" fmla="*/ 20 w 26"/>
                    <a:gd name="T1" fmla="*/ 0 h 42"/>
                    <a:gd name="T2" fmla="*/ 23 w 26"/>
                    <a:gd name="T3" fmla="*/ 0 h 42"/>
                    <a:gd name="T4" fmla="*/ 25 w 26"/>
                    <a:gd name="T5" fmla="*/ 4 h 42"/>
                    <a:gd name="T6" fmla="*/ 25 w 26"/>
                    <a:gd name="T7" fmla="*/ 7 h 42"/>
                    <a:gd name="T8" fmla="*/ 22 w 26"/>
                    <a:gd name="T9" fmla="*/ 11 h 42"/>
                    <a:gd name="T10" fmla="*/ 19 w 26"/>
                    <a:gd name="T11" fmla="*/ 12 h 42"/>
                    <a:gd name="T12" fmla="*/ 13 w 26"/>
                    <a:gd name="T13" fmla="*/ 17 h 42"/>
                    <a:gd name="T14" fmla="*/ 9 w 26"/>
                    <a:gd name="T15" fmla="*/ 22 h 42"/>
                    <a:gd name="T16" fmla="*/ 4 w 26"/>
                    <a:gd name="T17" fmla="*/ 30 h 42"/>
                    <a:gd name="T18" fmla="*/ 0 w 26"/>
                    <a:gd name="T19" fmla="*/ 37 h 42"/>
                    <a:gd name="T20" fmla="*/ 0 w 26"/>
                    <a:gd name="T21" fmla="*/ 41 h 42"/>
                    <a:gd name="T22" fmla="*/ 0 w 26"/>
                    <a:gd name="T23" fmla="*/ 31 h 42"/>
                    <a:gd name="T24" fmla="*/ 2 w 26"/>
                    <a:gd name="T25" fmla="*/ 23 h 42"/>
                    <a:gd name="T26" fmla="*/ 3 w 26"/>
                    <a:gd name="T27" fmla="*/ 16 h 42"/>
                    <a:gd name="T28" fmla="*/ 6 w 26"/>
                    <a:gd name="T29" fmla="*/ 10 h 42"/>
                    <a:gd name="T30" fmla="*/ 16 w 26"/>
                    <a:gd name="T31" fmla="*/ 0 h 42"/>
                    <a:gd name="T32" fmla="*/ 20 w 26"/>
                    <a:gd name="T33" fmla="*/ 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42"/>
                    <a:gd name="T53" fmla="*/ 26 w 26"/>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42">
                      <a:moveTo>
                        <a:pt x="20" y="0"/>
                      </a:moveTo>
                      <a:lnTo>
                        <a:pt x="23" y="0"/>
                      </a:lnTo>
                      <a:lnTo>
                        <a:pt x="25" y="4"/>
                      </a:lnTo>
                      <a:lnTo>
                        <a:pt x="25" y="7"/>
                      </a:lnTo>
                      <a:lnTo>
                        <a:pt x="22" y="11"/>
                      </a:lnTo>
                      <a:lnTo>
                        <a:pt x="19" y="12"/>
                      </a:lnTo>
                      <a:lnTo>
                        <a:pt x="13" y="17"/>
                      </a:lnTo>
                      <a:lnTo>
                        <a:pt x="9" y="22"/>
                      </a:lnTo>
                      <a:lnTo>
                        <a:pt x="4" y="30"/>
                      </a:lnTo>
                      <a:lnTo>
                        <a:pt x="0" y="37"/>
                      </a:lnTo>
                      <a:lnTo>
                        <a:pt x="0" y="41"/>
                      </a:lnTo>
                      <a:lnTo>
                        <a:pt x="0" y="31"/>
                      </a:lnTo>
                      <a:lnTo>
                        <a:pt x="2" y="23"/>
                      </a:lnTo>
                      <a:lnTo>
                        <a:pt x="3" y="16"/>
                      </a:lnTo>
                      <a:lnTo>
                        <a:pt x="6" y="10"/>
                      </a:lnTo>
                      <a:lnTo>
                        <a:pt x="16" y="0"/>
                      </a:lnTo>
                      <a:lnTo>
                        <a:pt x="20" y="0"/>
                      </a:lnTo>
                    </a:path>
                  </a:pathLst>
                </a:custGeom>
                <a:solidFill>
                  <a:srgbClr val="C0C0C0"/>
                </a:solidFill>
                <a:ln w="9525" cap="rnd">
                  <a:noFill/>
                  <a:round/>
                  <a:headEnd/>
                  <a:tailEnd/>
                </a:ln>
              </p:spPr>
              <p:txBody>
                <a:bodyPr/>
                <a:lstStyle/>
                <a:p>
                  <a:endParaRPr lang="en-US"/>
                </a:p>
              </p:txBody>
            </p:sp>
            <p:sp>
              <p:nvSpPr>
                <p:cNvPr id="49" name="Freeform 83"/>
                <p:cNvSpPr>
                  <a:spLocks/>
                </p:cNvSpPr>
                <p:nvPr/>
              </p:nvSpPr>
              <p:spPr bwMode="auto">
                <a:xfrm>
                  <a:off x="5248" y="1118"/>
                  <a:ext cx="28" cy="24"/>
                </a:xfrm>
                <a:custGeom>
                  <a:avLst/>
                  <a:gdLst>
                    <a:gd name="T0" fmla="*/ 27 w 28"/>
                    <a:gd name="T1" fmla="*/ 23 h 24"/>
                    <a:gd name="T2" fmla="*/ 22 w 28"/>
                    <a:gd name="T3" fmla="*/ 17 h 24"/>
                    <a:gd name="T4" fmla="*/ 14 w 28"/>
                    <a:gd name="T5" fmla="*/ 14 h 24"/>
                    <a:gd name="T6" fmla="*/ 9 w 28"/>
                    <a:gd name="T7" fmla="*/ 13 h 24"/>
                    <a:gd name="T8" fmla="*/ 0 w 28"/>
                    <a:gd name="T9" fmla="*/ 0 h 24"/>
                    <a:gd name="T10" fmla="*/ 6 w 28"/>
                    <a:gd name="T11" fmla="*/ 5 h 24"/>
                    <a:gd name="T12" fmla="*/ 13 w 28"/>
                    <a:gd name="T13" fmla="*/ 8 h 24"/>
                    <a:gd name="T14" fmla="*/ 18 w 28"/>
                    <a:gd name="T15" fmla="*/ 11 h 24"/>
                    <a:gd name="T16" fmla="*/ 20 w 28"/>
                    <a:gd name="T17" fmla="*/ 14 h 24"/>
                    <a:gd name="T18" fmla="*/ 27 w 28"/>
                    <a:gd name="T19" fmla="*/ 2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4"/>
                    <a:gd name="T32" fmla="*/ 28 w 28"/>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4">
                      <a:moveTo>
                        <a:pt x="27" y="23"/>
                      </a:moveTo>
                      <a:lnTo>
                        <a:pt x="22" y="17"/>
                      </a:lnTo>
                      <a:lnTo>
                        <a:pt x="14" y="14"/>
                      </a:lnTo>
                      <a:lnTo>
                        <a:pt x="9" y="13"/>
                      </a:lnTo>
                      <a:lnTo>
                        <a:pt x="0" y="0"/>
                      </a:lnTo>
                      <a:lnTo>
                        <a:pt x="6" y="5"/>
                      </a:lnTo>
                      <a:lnTo>
                        <a:pt x="13" y="8"/>
                      </a:lnTo>
                      <a:lnTo>
                        <a:pt x="18" y="11"/>
                      </a:lnTo>
                      <a:lnTo>
                        <a:pt x="20" y="14"/>
                      </a:lnTo>
                      <a:lnTo>
                        <a:pt x="27" y="23"/>
                      </a:lnTo>
                    </a:path>
                  </a:pathLst>
                </a:custGeom>
                <a:solidFill>
                  <a:srgbClr val="E0E0E0"/>
                </a:solidFill>
                <a:ln w="9525" cap="rnd">
                  <a:noFill/>
                  <a:round/>
                  <a:headEnd/>
                  <a:tailEnd/>
                </a:ln>
              </p:spPr>
              <p:txBody>
                <a:bodyPr/>
                <a:lstStyle/>
                <a:p>
                  <a:endParaRPr lang="en-US"/>
                </a:p>
              </p:txBody>
            </p:sp>
            <p:sp>
              <p:nvSpPr>
                <p:cNvPr id="50" name="Freeform 84"/>
                <p:cNvSpPr>
                  <a:spLocks/>
                </p:cNvSpPr>
                <p:nvPr/>
              </p:nvSpPr>
              <p:spPr bwMode="auto">
                <a:xfrm>
                  <a:off x="5280" y="1161"/>
                  <a:ext cx="17" cy="62"/>
                </a:xfrm>
                <a:custGeom>
                  <a:avLst/>
                  <a:gdLst>
                    <a:gd name="T0" fmla="*/ 16 w 17"/>
                    <a:gd name="T1" fmla="*/ 61 h 62"/>
                    <a:gd name="T2" fmla="*/ 8 w 17"/>
                    <a:gd name="T3" fmla="*/ 61 h 62"/>
                    <a:gd name="T4" fmla="*/ 5 w 17"/>
                    <a:gd name="T5" fmla="*/ 60 h 62"/>
                    <a:gd name="T6" fmla="*/ 5 w 17"/>
                    <a:gd name="T7" fmla="*/ 57 h 62"/>
                    <a:gd name="T8" fmla="*/ 3 w 17"/>
                    <a:gd name="T9" fmla="*/ 55 h 62"/>
                    <a:gd name="T10" fmla="*/ 1 w 17"/>
                    <a:gd name="T11" fmla="*/ 53 h 62"/>
                    <a:gd name="T12" fmla="*/ 2 w 17"/>
                    <a:gd name="T13" fmla="*/ 50 h 62"/>
                    <a:gd name="T14" fmla="*/ 2 w 17"/>
                    <a:gd name="T15" fmla="*/ 48 h 62"/>
                    <a:gd name="T16" fmla="*/ 0 w 17"/>
                    <a:gd name="T17" fmla="*/ 44 h 62"/>
                    <a:gd name="T18" fmla="*/ 0 w 17"/>
                    <a:gd name="T19" fmla="*/ 40 h 62"/>
                    <a:gd name="T20" fmla="*/ 2 w 17"/>
                    <a:gd name="T21" fmla="*/ 36 h 62"/>
                    <a:gd name="T22" fmla="*/ 2 w 17"/>
                    <a:gd name="T23" fmla="*/ 26 h 62"/>
                    <a:gd name="T24" fmla="*/ 0 w 17"/>
                    <a:gd name="T25" fmla="*/ 17 h 62"/>
                    <a:gd name="T26" fmla="*/ 0 w 17"/>
                    <a:gd name="T27" fmla="*/ 11 h 62"/>
                    <a:gd name="T28" fmla="*/ 0 w 17"/>
                    <a:gd name="T29" fmla="*/ 0 h 62"/>
                    <a:gd name="T30" fmla="*/ 5 w 17"/>
                    <a:gd name="T31" fmla="*/ 16 h 62"/>
                    <a:gd name="T32" fmla="*/ 9 w 17"/>
                    <a:gd name="T33" fmla="*/ 32 h 62"/>
                    <a:gd name="T34" fmla="*/ 13 w 17"/>
                    <a:gd name="T35" fmla="*/ 49 h 62"/>
                    <a:gd name="T36" fmla="*/ 16 w 17"/>
                    <a:gd name="T37" fmla="*/ 6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62"/>
                    <a:gd name="T59" fmla="*/ 17 w 17"/>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62">
                      <a:moveTo>
                        <a:pt x="16" y="61"/>
                      </a:moveTo>
                      <a:lnTo>
                        <a:pt x="8" y="61"/>
                      </a:lnTo>
                      <a:lnTo>
                        <a:pt x="5" y="60"/>
                      </a:lnTo>
                      <a:lnTo>
                        <a:pt x="5" y="57"/>
                      </a:lnTo>
                      <a:lnTo>
                        <a:pt x="3" y="55"/>
                      </a:lnTo>
                      <a:lnTo>
                        <a:pt x="1" y="53"/>
                      </a:lnTo>
                      <a:lnTo>
                        <a:pt x="2" y="50"/>
                      </a:lnTo>
                      <a:lnTo>
                        <a:pt x="2" y="48"/>
                      </a:lnTo>
                      <a:lnTo>
                        <a:pt x="0" y="44"/>
                      </a:lnTo>
                      <a:lnTo>
                        <a:pt x="0" y="40"/>
                      </a:lnTo>
                      <a:lnTo>
                        <a:pt x="2" y="36"/>
                      </a:lnTo>
                      <a:lnTo>
                        <a:pt x="2" y="26"/>
                      </a:lnTo>
                      <a:lnTo>
                        <a:pt x="0" y="17"/>
                      </a:lnTo>
                      <a:lnTo>
                        <a:pt x="0" y="11"/>
                      </a:lnTo>
                      <a:lnTo>
                        <a:pt x="0" y="0"/>
                      </a:lnTo>
                      <a:lnTo>
                        <a:pt x="5" y="16"/>
                      </a:lnTo>
                      <a:lnTo>
                        <a:pt x="9" y="32"/>
                      </a:lnTo>
                      <a:lnTo>
                        <a:pt x="13" y="49"/>
                      </a:lnTo>
                      <a:lnTo>
                        <a:pt x="16" y="61"/>
                      </a:lnTo>
                    </a:path>
                  </a:pathLst>
                </a:custGeom>
                <a:solidFill>
                  <a:srgbClr val="E0E0E0"/>
                </a:solidFill>
                <a:ln w="9525" cap="rnd">
                  <a:noFill/>
                  <a:round/>
                  <a:headEnd/>
                  <a:tailEnd/>
                </a:ln>
              </p:spPr>
              <p:txBody>
                <a:bodyPr/>
                <a:lstStyle/>
                <a:p>
                  <a:endParaRPr lang="en-US"/>
                </a:p>
              </p:txBody>
            </p:sp>
            <p:sp>
              <p:nvSpPr>
                <p:cNvPr id="51" name="Freeform 85"/>
                <p:cNvSpPr>
                  <a:spLocks/>
                </p:cNvSpPr>
                <p:nvPr/>
              </p:nvSpPr>
              <p:spPr bwMode="auto">
                <a:xfrm>
                  <a:off x="5245" y="1227"/>
                  <a:ext cx="28" cy="17"/>
                </a:xfrm>
                <a:custGeom>
                  <a:avLst/>
                  <a:gdLst>
                    <a:gd name="T0" fmla="*/ 5 w 28"/>
                    <a:gd name="T1" fmla="*/ 8 h 17"/>
                    <a:gd name="T2" fmla="*/ 11 w 28"/>
                    <a:gd name="T3" fmla="*/ 3 h 17"/>
                    <a:gd name="T4" fmla="*/ 17 w 28"/>
                    <a:gd name="T5" fmla="*/ 1 h 17"/>
                    <a:gd name="T6" fmla="*/ 24 w 28"/>
                    <a:gd name="T7" fmla="*/ 0 h 17"/>
                    <a:gd name="T8" fmla="*/ 27 w 28"/>
                    <a:gd name="T9" fmla="*/ 1 h 17"/>
                    <a:gd name="T10" fmla="*/ 25 w 28"/>
                    <a:gd name="T11" fmla="*/ 5 h 17"/>
                    <a:gd name="T12" fmla="*/ 22 w 28"/>
                    <a:gd name="T13" fmla="*/ 10 h 17"/>
                    <a:gd name="T14" fmla="*/ 16 w 28"/>
                    <a:gd name="T15" fmla="*/ 13 h 17"/>
                    <a:gd name="T16" fmla="*/ 6 w 28"/>
                    <a:gd name="T17" fmla="*/ 16 h 17"/>
                    <a:gd name="T18" fmla="*/ 0 w 28"/>
                    <a:gd name="T19" fmla="*/ 14 h 17"/>
                    <a:gd name="T20" fmla="*/ 5 w 28"/>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7"/>
                    <a:gd name="T35" fmla="*/ 28 w 2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7">
                      <a:moveTo>
                        <a:pt x="5" y="8"/>
                      </a:moveTo>
                      <a:lnTo>
                        <a:pt x="11" y="3"/>
                      </a:lnTo>
                      <a:lnTo>
                        <a:pt x="17" y="1"/>
                      </a:lnTo>
                      <a:lnTo>
                        <a:pt x="24" y="0"/>
                      </a:lnTo>
                      <a:lnTo>
                        <a:pt x="27" y="1"/>
                      </a:lnTo>
                      <a:lnTo>
                        <a:pt x="25" y="5"/>
                      </a:lnTo>
                      <a:lnTo>
                        <a:pt x="22" y="10"/>
                      </a:lnTo>
                      <a:lnTo>
                        <a:pt x="16" y="13"/>
                      </a:lnTo>
                      <a:lnTo>
                        <a:pt x="6" y="16"/>
                      </a:lnTo>
                      <a:lnTo>
                        <a:pt x="0" y="14"/>
                      </a:lnTo>
                      <a:lnTo>
                        <a:pt x="5" y="8"/>
                      </a:lnTo>
                    </a:path>
                  </a:pathLst>
                </a:custGeom>
                <a:solidFill>
                  <a:srgbClr val="C0C0C0"/>
                </a:solidFill>
                <a:ln w="9525" cap="rnd">
                  <a:noFill/>
                  <a:round/>
                  <a:headEnd/>
                  <a:tailEnd/>
                </a:ln>
              </p:spPr>
              <p:txBody>
                <a:bodyPr/>
                <a:lstStyle/>
                <a:p>
                  <a:endParaRPr lang="en-US"/>
                </a:p>
              </p:txBody>
            </p:sp>
            <p:sp>
              <p:nvSpPr>
                <p:cNvPr id="52" name="Freeform 86"/>
                <p:cNvSpPr>
                  <a:spLocks/>
                </p:cNvSpPr>
                <p:nvPr/>
              </p:nvSpPr>
              <p:spPr bwMode="auto">
                <a:xfrm>
                  <a:off x="5278" y="1234"/>
                  <a:ext cx="18" cy="26"/>
                </a:xfrm>
                <a:custGeom>
                  <a:avLst/>
                  <a:gdLst>
                    <a:gd name="T0" fmla="*/ 9 w 18"/>
                    <a:gd name="T1" fmla="*/ 6 h 26"/>
                    <a:gd name="T2" fmla="*/ 11 w 18"/>
                    <a:gd name="T3" fmla="*/ 1 h 26"/>
                    <a:gd name="T4" fmla="*/ 14 w 18"/>
                    <a:gd name="T5" fmla="*/ 0 h 26"/>
                    <a:gd name="T6" fmla="*/ 16 w 18"/>
                    <a:gd name="T7" fmla="*/ 0 h 26"/>
                    <a:gd name="T8" fmla="*/ 17 w 18"/>
                    <a:gd name="T9" fmla="*/ 3 h 26"/>
                    <a:gd name="T10" fmla="*/ 15 w 18"/>
                    <a:gd name="T11" fmla="*/ 8 h 26"/>
                    <a:gd name="T12" fmla="*/ 12 w 18"/>
                    <a:gd name="T13" fmla="*/ 13 h 26"/>
                    <a:gd name="T14" fmla="*/ 9 w 18"/>
                    <a:gd name="T15" fmla="*/ 17 h 26"/>
                    <a:gd name="T16" fmla="*/ 6 w 18"/>
                    <a:gd name="T17" fmla="*/ 21 h 26"/>
                    <a:gd name="T18" fmla="*/ 0 w 18"/>
                    <a:gd name="T19" fmla="*/ 25 h 26"/>
                    <a:gd name="T20" fmla="*/ 5 w 18"/>
                    <a:gd name="T21" fmla="*/ 17 h 26"/>
                    <a:gd name="T22" fmla="*/ 7 w 18"/>
                    <a:gd name="T23" fmla="*/ 12 h 26"/>
                    <a:gd name="T24" fmla="*/ 9 w 18"/>
                    <a:gd name="T25" fmla="*/ 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6"/>
                    <a:gd name="T41" fmla="*/ 18 w 18"/>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6">
                      <a:moveTo>
                        <a:pt x="9" y="6"/>
                      </a:moveTo>
                      <a:lnTo>
                        <a:pt x="11" y="1"/>
                      </a:lnTo>
                      <a:lnTo>
                        <a:pt x="14" y="0"/>
                      </a:lnTo>
                      <a:lnTo>
                        <a:pt x="16" y="0"/>
                      </a:lnTo>
                      <a:lnTo>
                        <a:pt x="17" y="3"/>
                      </a:lnTo>
                      <a:lnTo>
                        <a:pt x="15" y="8"/>
                      </a:lnTo>
                      <a:lnTo>
                        <a:pt x="12" y="13"/>
                      </a:lnTo>
                      <a:lnTo>
                        <a:pt x="9" y="17"/>
                      </a:lnTo>
                      <a:lnTo>
                        <a:pt x="6" y="21"/>
                      </a:lnTo>
                      <a:lnTo>
                        <a:pt x="0" y="25"/>
                      </a:lnTo>
                      <a:lnTo>
                        <a:pt x="5" y="17"/>
                      </a:lnTo>
                      <a:lnTo>
                        <a:pt x="7" y="12"/>
                      </a:lnTo>
                      <a:lnTo>
                        <a:pt x="9" y="6"/>
                      </a:lnTo>
                    </a:path>
                  </a:pathLst>
                </a:custGeom>
                <a:solidFill>
                  <a:srgbClr val="C0C0C0"/>
                </a:solidFill>
                <a:ln w="9525" cap="rnd">
                  <a:noFill/>
                  <a:round/>
                  <a:headEnd/>
                  <a:tailEnd/>
                </a:ln>
              </p:spPr>
              <p:txBody>
                <a:bodyPr/>
                <a:lstStyle/>
                <a:p>
                  <a:endParaRPr lang="en-US"/>
                </a:p>
              </p:txBody>
            </p:sp>
            <p:sp>
              <p:nvSpPr>
                <p:cNvPr id="53" name="Freeform 87"/>
                <p:cNvSpPr>
                  <a:spLocks/>
                </p:cNvSpPr>
                <p:nvPr/>
              </p:nvSpPr>
              <p:spPr bwMode="auto">
                <a:xfrm>
                  <a:off x="5228" y="1098"/>
                  <a:ext cx="41" cy="32"/>
                </a:xfrm>
                <a:custGeom>
                  <a:avLst/>
                  <a:gdLst>
                    <a:gd name="T0" fmla="*/ 40 w 41"/>
                    <a:gd name="T1" fmla="*/ 31 h 32"/>
                    <a:gd name="T2" fmla="*/ 38 w 41"/>
                    <a:gd name="T3" fmla="*/ 18 h 32"/>
                    <a:gd name="T4" fmla="*/ 30 w 41"/>
                    <a:gd name="T5" fmla="*/ 13 h 32"/>
                    <a:gd name="T6" fmla="*/ 18 w 41"/>
                    <a:gd name="T7" fmla="*/ 7 h 32"/>
                    <a:gd name="T8" fmla="*/ 11 w 41"/>
                    <a:gd name="T9" fmla="*/ 3 h 32"/>
                    <a:gd name="T10" fmla="*/ 3 w 41"/>
                    <a:gd name="T11" fmla="*/ 0 h 32"/>
                    <a:gd name="T12" fmla="*/ 0 w 41"/>
                    <a:gd name="T13" fmla="*/ 8 h 32"/>
                    <a:gd name="T14" fmla="*/ 7 w 41"/>
                    <a:gd name="T15" fmla="*/ 14 h 32"/>
                    <a:gd name="T16" fmla="*/ 16 w 41"/>
                    <a:gd name="T17" fmla="*/ 17 h 32"/>
                    <a:gd name="T18" fmla="*/ 22 w 41"/>
                    <a:gd name="T19" fmla="*/ 19 h 32"/>
                    <a:gd name="T20" fmla="*/ 30 w 41"/>
                    <a:gd name="T21" fmla="*/ 25 h 32"/>
                    <a:gd name="T22" fmla="*/ 40 w 41"/>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32"/>
                    <a:gd name="T38" fmla="*/ 41 w 4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32">
                      <a:moveTo>
                        <a:pt x="40" y="31"/>
                      </a:moveTo>
                      <a:lnTo>
                        <a:pt x="38" y="18"/>
                      </a:lnTo>
                      <a:lnTo>
                        <a:pt x="30" y="13"/>
                      </a:lnTo>
                      <a:lnTo>
                        <a:pt x="18" y="7"/>
                      </a:lnTo>
                      <a:lnTo>
                        <a:pt x="11" y="3"/>
                      </a:lnTo>
                      <a:lnTo>
                        <a:pt x="3" y="0"/>
                      </a:lnTo>
                      <a:lnTo>
                        <a:pt x="0" y="8"/>
                      </a:lnTo>
                      <a:lnTo>
                        <a:pt x="7" y="14"/>
                      </a:lnTo>
                      <a:lnTo>
                        <a:pt x="16" y="17"/>
                      </a:lnTo>
                      <a:lnTo>
                        <a:pt x="22" y="19"/>
                      </a:lnTo>
                      <a:lnTo>
                        <a:pt x="30" y="25"/>
                      </a:lnTo>
                      <a:lnTo>
                        <a:pt x="40" y="31"/>
                      </a:lnTo>
                    </a:path>
                  </a:pathLst>
                </a:custGeom>
                <a:solidFill>
                  <a:srgbClr val="E0E0E0"/>
                </a:solidFill>
                <a:ln w="9525" cap="rnd">
                  <a:noFill/>
                  <a:round/>
                  <a:headEnd/>
                  <a:tailEnd/>
                </a:ln>
              </p:spPr>
              <p:txBody>
                <a:bodyPr/>
                <a:lstStyle/>
                <a:p>
                  <a:endParaRPr lang="en-US"/>
                </a:p>
              </p:txBody>
            </p:sp>
          </p:grpSp>
          <p:grpSp>
            <p:nvGrpSpPr>
              <p:cNvPr id="34" name="Group 88"/>
              <p:cNvGrpSpPr>
                <a:grpSpLocks/>
              </p:cNvGrpSpPr>
              <p:nvPr/>
            </p:nvGrpSpPr>
            <p:grpSpPr bwMode="auto">
              <a:xfrm>
                <a:off x="5184" y="1242"/>
                <a:ext cx="82" cy="140"/>
                <a:chOff x="5184" y="1242"/>
                <a:chExt cx="82" cy="140"/>
              </a:xfrm>
            </p:grpSpPr>
            <p:sp>
              <p:nvSpPr>
                <p:cNvPr id="38" name="Freeform 89"/>
                <p:cNvSpPr>
                  <a:spLocks/>
                </p:cNvSpPr>
                <p:nvPr/>
              </p:nvSpPr>
              <p:spPr bwMode="auto">
                <a:xfrm>
                  <a:off x="5184" y="1242"/>
                  <a:ext cx="82" cy="140"/>
                </a:xfrm>
                <a:custGeom>
                  <a:avLst/>
                  <a:gdLst>
                    <a:gd name="T0" fmla="*/ 45 w 82"/>
                    <a:gd name="T1" fmla="*/ 20 h 140"/>
                    <a:gd name="T2" fmla="*/ 30 w 82"/>
                    <a:gd name="T3" fmla="*/ 19 h 140"/>
                    <a:gd name="T4" fmla="*/ 21 w 82"/>
                    <a:gd name="T5" fmla="*/ 15 h 140"/>
                    <a:gd name="T6" fmla="*/ 18 w 82"/>
                    <a:gd name="T7" fmla="*/ 10 h 140"/>
                    <a:gd name="T8" fmla="*/ 18 w 82"/>
                    <a:gd name="T9" fmla="*/ 6 h 140"/>
                    <a:gd name="T10" fmla="*/ 15 w 82"/>
                    <a:gd name="T11" fmla="*/ 2 h 140"/>
                    <a:gd name="T12" fmla="*/ 7 w 82"/>
                    <a:gd name="T13" fmla="*/ 0 h 140"/>
                    <a:gd name="T14" fmla="*/ 0 w 82"/>
                    <a:gd name="T15" fmla="*/ 0 h 140"/>
                    <a:gd name="T16" fmla="*/ 9 w 82"/>
                    <a:gd name="T17" fmla="*/ 108 h 140"/>
                    <a:gd name="T18" fmla="*/ 15 w 82"/>
                    <a:gd name="T19" fmla="*/ 117 h 140"/>
                    <a:gd name="T20" fmla="*/ 24 w 82"/>
                    <a:gd name="T21" fmla="*/ 127 h 140"/>
                    <a:gd name="T22" fmla="*/ 36 w 82"/>
                    <a:gd name="T23" fmla="*/ 135 h 140"/>
                    <a:gd name="T24" fmla="*/ 49 w 82"/>
                    <a:gd name="T25" fmla="*/ 137 h 140"/>
                    <a:gd name="T26" fmla="*/ 68 w 82"/>
                    <a:gd name="T27" fmla="*/ 139 h 140"/>
                    <a:gd name="T28" fmla="*/ 78 w 82"/>
                    <a:gd name="T29" fmla="*/ 136 h 140"/>
                    <a:gd name="T30" fmla="*/ 81 w 82"/>
                    <a:gd name="T31" fmla="*/ 128 h 140"/>
                    <a:gd name="T32" fmla="*/ 80 w 82"/>
                    <a:gd name="T33" fmla="*/ 119 h 140"/>
                    <a:gd name="T34" fmla="*/ 72 w 82"/>
                    <a:gd name="T35" fmla="*/ 88 h 140"/>
                    <a:gd name="T36" fmla="*/ 65 w 82"/>
                    <a:gd name="T37" fmla="*/ 59 h 140"/>
                    <a:gd name="T38" fmla="*/ 63 w 82"/>
                    <a:gd name="T39" fmla="*/ 36 h 140"/>
                    <a:gd name="T40" fmla="*/ 63 w 82"/>
                    <a:gd name="T41" fmla="*/ 30 h 140"/>
                    <a:gd name="T42" fmla="*/ 58 w 82"/>
                    <a:gd name="T43" fmla="*/ 22 h 140"/>
                    <a:gd name="T44" fmla="*/ 54 w 82"/>
                    <a:gd name="T45" fmla="*/ 20 h 140"/>
                    <a:gd name="T46" fmla="*/ 45 w 82"/>
                    <a:gd name="T47" fmla="*/ 20 h 1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2"/>
                    <a:gd name="T73" fmla="*/ 0 h 140"/>
                    <a:gd name="T74" fmla="*/ 82 w 82"/>
                    <a:gd name="T75" fmla="*/ 140 h 1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2" h="140">
                      <a:moveTo>
                        <a:pt x="45" y="20"/>
                      </a:moveTo>
                      <a:lnTo>
                        <a:pt x="30" y="19"/>
                      </a:lnTo>
                      <a:lnTo>
                        <a:pt x="21" y="15"/>
                      </a:lnTo>
                      <a:lnTo>
                        <a:pt x="18" y="10"/>
                      </a:lnTo>
                      <a:lnTo>
                        <a:pt x="18" y="6"/>
                      </a:lnTo>
                      <a:lnTo>
                        <a:pt x="15" y="2"/>
                      </a:lnTo>
                      <a:lnTo>
                        <a:pt x="7" y="0"/>
                      </a:lnTo>
                      <a:lnTo>
                        <a:pt x="0" y="0"/>
                      </a:lnTo>
                      <a:lnTo>
                        <a:pt x="9" y="108"/>
                      </a:lnTo>
                      <a:lnTo>
                        <a:pt x="15" y="117"/>
                      </a:lnTo>
                      <a:lnTo>
                        <a:pt x="24" y="127"/>
                      </a:lnTo>
                      <a:lnTo>
                        <a:pt x="36" y="135"/>
                      </a:lnTo>
                      <a:lnTo>
                        <a:pt x="49" y="137"/>
                      </a:lnTo>
                      <a:lnTo>
                        <a:pt x="68" y="139"/>
                      </a:lnTo>
                      <a:lnTo>
                        <a:pt x="78" y="136"/>
                      </a:lnTo>
                      <a:lnTo>
                        <a:pt x="81" y="128"/>
                      </a:lnTo>
                      <a:lnTo>
                        <a:pt x="80" y="119"/>
                      </a:lnTo>
                      <a:lnTo>
                        <a:pt x="72" y="88"/>
                      </a:lnTo>
                      <a:lnTo>
                        <a:pt x="65" y="59"/>
                      </a:lnTo>
                      <a:lnTo>
                        <a:pt x="63" y="36"/>
                      </a:lnTo>
                      <a:lnTo>
                        <a:pt x="63" y="30"/>
                      </a:lnTo>
                      <a:lnTo>
                        <a:pt x="58" y="22"/>
                      </a:lnTo>
                      <a:lnTo>
                        <a:pt x="54" y="20"/>
                      </a:lnTo>
                      <a:lnTo>
                        <a:pt x="45" y="20"/>
                      </a:lnTo>
                    </a:path>
                  </a:pathLst>
                </a:custGeom>
                <a:solidFill>
                  <a:srgbClr val="404040"/>
                </a:solidFill>
                <a:ln w="12700" cap="rnd" cmpd="sng">
                  <a:solidFill>
                    <a:srgbClr val="000000"/>
                  </a:solidFill>
                  <a:prstDash val="solid"/>
                  <a:round/>
                  <a:headEnd/>
                  <a:tailEnd/>
                </a:ln>
              </p:spPr>
              <p:txBody>
                <a:bodyPr/>
                <a:lstStyle/>
                <a:p>
                  <a:endParaRPr lang="en-US"/>
                </a:p>
              </p:txBody>
            </p:sp>
            <p:sp>
              <p:nvSpPr>
                <p:cNvPr id="39" name="Freeform 90"/>
                <p:cNvSpPr>
                  <a:spLocks/>
                </p:cNvSpPr>
                <p:nvPr/>
              </p:nvSpPr>
              <p:spPr bwMode="auto">
                <a:xfrm>
                  <a:off x="5186" y="1249"/>
                  <a:ext cx="70" cy="128"/>
                </a:xfrm>
                <a:custGeom>
                  <a:avLst/>
                  <a:gdLst>
                    <a:gd name="T0" fmla="*/ 45 w 70"/>
                    <a:gd name="T1" fmla="*/ 25 h 128"/>
                    <a:gd name="T2" fmla="*/ 32 w 70"/>
                    <a:gd name="T3" fmla="*/ 24 h 128"/>
                    <a:gd name="T4" fmla="*/ 18 w 70"/>
                    <a:gd name="T5" fmla="*/ 21 h 128"/>
                    <a:gd name="T6" fmla="*/ 10 w 70"/>
                    <a:gd name="T7" fmla="*/ 15 h 128"/>
                    <a:gd name="T8" fmla="*/ 5 w 70"/>
                    <a:gd name="T9" fmla="*/ 11 h 128"/>
                    <a:gd name="T10" fmla="*/ 0 w 70"/>
                    <a:gd name="T11" fmla="*/ 0 h 128"/>
                    <a:gd name="T12" fmla="*/ 8 w 70"/>
                    <a:gd name="T13" fmla="*/ 97 h 128"/>
                    <a:gd name="T14" fmla="*/ 14 w 70"/>
                    <a:gd name="T15" fmla="*/ 106 h 128"/>
                    <a:gd name="T16" fmla="*/ 20 w 70"/>
                    <a:gd name="T17" fmla="*/ 115 h 128"/>
                    <a:gd name="T18" fmla="*/ 28 w 70"/>
                    <a:gd name="T19" fmla="*/ 120 h 128"/>
                    <a:gd name="T20" fmla="*/ 36 w 70"/>
                    <a:gd name="T21" fmla="*/ 123 h 128"/>
                    <a:gd name="T22" fmla="*/ 45 w 70"/>
                    <a:gd name="T23" fmla="*/ 125 h 128"/>
                    <a:gd name="T24" fmla="*/ 53 w 70"/>
                    <a:gd name="T25" fmla="*/ 127 h 128"/>
                    <a:gd name="T26" fmla="*/ 62 w 70"/>
                    <a:gd name="T27" fmla="*/ 127 h 128"/>
                    <a:gd name="T28" fmla="*/ 66 w 70"/>
                    <a:gd name="T29" fmla="*/ 125 h 128"/>
                    <a:gd name="T30" fmla="*/ 69 w 70"/>
                    <a:gd name="T31" fmla="*/ 120 h 128"/>
                    <a:gd name="T32" fmla="*/ 68 w 70"/>
                    <a:gd name="T33" fmla="*/ 113 h 128"/>
                    <a:gd name="T34" fmla="*/ 62 w 70"/>
                    <a:gd name="T35" fmla="*/ 96 h 128"/>
                    <a:gd name="T36" fmla="*/ 52 w 70"/>
                    <a:gd name="T37" fmla="*/ 38 h 128"/>
                    <a:gd name="T38" fmla="*/ 50 w 70"/>
                    <a:gd name="T39" fmla="*/ 29 h 128"/>
                    <a:gd name="T40" fmla="*/ 45 w 70"/>
                    <a:gd name="T41" fmla="*/ 25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
                    <a:gd name="T64" fmla="*/ 0 h 128"/>
                    <a:gd name="T65" fmla="*/ 70 w 70"/>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 h="128">
                      <a:moveTo>
                        <a:pt x="45" y="25"/>
                      </a:moveTo>
                      <a:lnTo>
                        <a:pt x="32" y="24"/>
                      </a:lnTo>
                      <a:lnTo>
                        <a:pt x="18" y="21"/>
                      </a:lnTo>
                      <a:lnTo>
                        <a:pt x="10" y="15"/>
                      </a:lnTo>
                      <a:lnTo>
                        <a:pt x="5" y="11"/>
                      </a:lnTo>
                      <a:lnTo>
                        <a:pt x="0" y="0"/>
                      </a:lnTo>
                      <a:lnTo>
                        <a:pt x="8" y="97"/>
                      </a:lnTo>
                      <a:lnTo>
                        <a:pt x="14" y="106"/>
                      </a:lnTo>
                      <a:lnTo>
                        <a:pt x="20" y="115"/>
                      </a:lnTo>
                      <a:lnTo>
                        <a:pt x="28" y="120"/>
                      </a:lnTo>
                      <a:lnTo>
                        <a:pt x="36" y="123"/>
                      </a:lnTo>
                      <a:lnTo>
                        <a:pt x="45" y="125"/>
                      </a:lnTo>
                      <a:lnTo>
                        <a:pt x="53" y="127"/>
                      </a:lnTo>
                      <a:lnTo>
                        <a:pt x="62" y="127"/>
                      </a:lnTo>
                      <a:lnTo>
                        <a:pt x="66" y="125"/>
                      </a:lnTo>
                      <a:lnTo>
                        <a:pt x="69" y="120"/>
                      </a:lnTo>
                      <a:lnTo>
                        <a:pt x="68" y="113"/>
                      </a:lnTo>
                      <a:lnTo>
                        <a:pt x="62" y="96"/>
                      </a:lnTo>
                      <a:lnTo>
                        <a:pt x="52" y="38"/>
                      </a:lnTo>
                      <a:lnTo>
                        <a:pt x="50" y="29"/>
                      </a:lnTo>
                      <a:lnTo>
                        <a:pt x="45" y="25"/>
                      </a:lnTo>
                    </a:path>
                  </a:pathLst>
                </a:custGeom>
                <a:solidFill>
                  <a:srgbClr val="606060"/>
                </a:solidFill>
                <a:ln w="9525" cap="rnd">
                  <a:noFill/>
                  <a:round/>
                  <a:headEnd/>
                  <a:tailEnd/>
                </a:ln>
              </p:spPr>
              <p:txBody>
                <a:bodyPr/>
                <a:lstStyle/>
                <a:p>
                  <a:endParaRPr lang="en-US"/>
                </a:p>
              </p:txBody>
            </p:sp>
          </p:grpSp>
          <p:sp>
            <p:nvSpPr>
              <p:cNvPr id="35" name="Freeform 91"/>
              <p:cNvSpPr>
                <a:spLocks/>
              </p:cNvSpPr>
              <p:nvPr/>
            </p:nvSpPr>
            <p:spPr bwMode="auto">
              <a:xfrm>
                <a:off x="5383" y="1400"/>
                <a:ext cx="17" cy="117"/>
              </a:xfrm>
              <a:custGeom>
                <a:avLst/>
                <a:gdLst>
                  <a:gd name="T0" fmla="*/ 10 w 17"/>
                  <a:gd name="T1" fmla="*/ 0 h 117"/>
                  <a:gd name="T2" fmla="*/ 16 w 17"/>
                  <a:gd name="T3" fmla="*/ 5 h 117"/>
                  <a:gd name="T4" fmla="*/ 10 w 17"/>
                  <a:gd name="T5" fmla="*/ 10 h 117"/>
                  <a:gd name="T6" fmla="*/ 5 w 17"/>
                  <a:gd name="T7" fmla="*/ 19 h 117"/>
                  <a:gd name="T8" fmla="*/ 10 w 17"/>
                  <a:gd name="T9" fmla="*/ 28 h 117"/>
                  <a:gd name="T10" fmla="*/ 7 w 17"/>
                  <a:gd name="T11" fmla="*/ 81 h 117"/>
                  <a:gd name="T12" fmla="*/ 7 w 17"/>
                  <a:gd name="T13" fmla="*/ 114 h 117"/>
                  <a:gd name="T14" fmla="*/ 0 w 17"/>
                  <a:gd name="T15" fmla="*/ 116 h 117"/>
                  <a:gd name="T16" fmla="*/ 1 w 17"/>
                  <a:gd name="T17" fmla="*/ 46 h 117"/>
                  <a:gd name="T18" fmla="*/ 7 w 17"/>
                  <a:gd name="T19" fmla="*/ 30 h 117"/>
                  <a:gd name="T20" fmla="*/ 3 w 17"/>
                  <a:gd name="T21" fmla="*/ 22 h 117"/>
                  <a:gd name="T22" fmla="*/ 1 w 17"/>
                  <a:gd name="T23" fmla="*/ 19 h 117"/>
                  <a:gd name="T24" fmla="*/ 5 w 17"/>
                  <a:gd name="T25" fmla="*/ 11 h 117"/>
                  <a:gd name="T26" fmla="*/ 10 w 17"/>
                  <a:gd name="T27" fmla="*/ 6 h 117"/>
                  <a:gd name="T28" fmla="*/ 10 w 17"/>
                  <a:gd name="T29" fmla="*/ 0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7"/>
                  <a:gd name="T47" fmla="*/ 17 w 17"/>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7">
                    <a:moveTo>
                      <a:pt x="10" y="0"/>
                    </a:moveTo>
                    <a:lnTo>
                      <a:pt x="16" y="5"/>
                    </a:lnTo>
                    <a:lnTo>
                      <a:pt x="10" y="10"/>
                    </a:lnTo>
                    <a:lnTo>
                      <a:pt x="5" y="19"/>
                    </a:lnTo>
                    <a:lnTo>
                      <a:pt x="10" y="28"/>
                    </a:lnTo>
                    <a:lnTo>
                      <a:pt x="7" y="81"/>
                    </a:lnTo>
                    <a:lnTo>
                      <a:pt x="7" y="114"/>
                    </a:lnTo>
                    <a:lnTo>
                      <a:pt x="0" y="116"/>
                    </a:lnTo>
                    <a:lnTo>
                      <a:pt x="1" y="46"/>
                    </a:lnTo>
                    <a:lnTo>
                      <a:pt x="7" y="30"/>
                    </a:lnTo>
                    <a:lnTo>
                      <a:pt x="3" y="22"/>
                    </a:lnTo>
                    <a:lnTo>
                      <a:pt x="1" y="19"/>
                    </a:lnTo>
                    <a:lnTo>
                      <a:pt x="5" y="11"/>
                    </a:lnTo>
                    <a:lnTo>
                      <a:pt x="10" y="6"/>
                    </a:lnTo>
                    <a:lnTo>
                      <a:pt x="10" y="0"/>
                    </a:lnTo>
                  </a:path>
                </a:pathLst>
              </a:custGeom>
              <a:solidFill>
                <a:srgbClr val="606060"/>
              </a:solidFill>
              <a:ln w="9525" cap="rnd">
                <a:noFill/>
                <a:round/>
                <a:headEnd/>
                <a:tailEnd/>
              </a:ln>
            </p:spPr>
            <p:txBody>
              <a:bodyPr/>
              <a:lstStyle/>
              <a:p>
                <a:endParaRPr lang="en-US"/>
              </a:p>
            </p:txBody>
          </p:sp>
          <p:sp>
            <p:nvSpPr>
              <p:cNvPr id="36" name="Freeform 92"/>
              <p:cNvSpPr>
                <a:spLocks/>
              </p:cNvSpPr>
              <p:nvPr/>
            </p:nvSpPr>
            <p:spPr bwMode="auto">
              <a:xfrm>
                <a:off x="5360" y="1401"/>
                <a:ext cx="17" cy="17"/>
              </a:xfrm>
              <a:custGeom>
                <a:avLst/>
                <a:gdLst>
                  <a:gd name="T0" fmla="*/ 16 w 17"/>
                  <a:gd name="T1" fmla="*/ 0 h 17"/>
                  <a:gd name="T2" fmla="*/ 8 w 17"/>
                  <a:gd name="T3" fmla="*/ 12 h 17"/>
                  <a:gd name="T4" fmla="*/ 1 w 17"/>
                  <a:gd name="T5" fmla="*/ 16 h 17"/>
                  <a:gd name="T6" fmla="*/ 0 w 17"/>
                  <a:gd name="T7" fmla="*/ 16 h 17"/>
                  <a:gd name="T8" fmla="*/ 3 w 17"/>
                  <a:gd name="T9" fmla="*/ 4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8" y="12"/>
                    </a:lnTo>
                    <a:lnTo>
                      <a:pt x="1" y="16"/>
                    </a:lnTo>
                    <a:lnTo>
                      <a:pt x="0" y="16"/>
                    </a:lnTo>
                    <a:lnTo>
                      <a:pt x="3" y="4"/>
                    </a:lnTo>
                    <a:lnTo>
                      <a:pt x="16" y="0"/>
                    </a:lnTo>
                  </a:path>
                </a:pathLst>
              </a:custGeom>
              <a:solidFill>
                <a:srgbClr val="606060"/>
              </a:solidFill>
              <a:ln w="9525" cap="rnd">
                <a:noFill/>
                <a:round/>
                <a:headEnd/>
                <a:tailEnd/>
              </a:ln>
            </p:spPr>
            <p:txBody>
              <a:bodyPr/>
              <a:lstStyle/>
              <a:p>
                <a:endParaRPr lang="en-US"/>
              </a:p>
            </p:txBody>
          </p:sp>
          <p:sp>
            <p:nvSpPr>
              <p:cNvPr id="37" name="Freeform 93"/>
              <p:cNvSpPr>
                <a:spLocks/>
              </p:cNvSpPr>
              <p:nvPr/>
            </p:nvSpPr>
            <p:spPr bwMode="auto">
              <a:xfrm>
                <a:off x="5299" y="1098"/>
                <a:ext cx="20" cy="68"/>
              </a:xfrm>
              <a:custGeom>
                <a:avLst/>
                <a:gdLst>
                  <a:gd name="T0" fmla="*/ 0 w 20"/>
                  <a:gd name="T1" fmla="*/ 0 h 68"/>
                  <a:gd name="T2" fmla="*/ 2 w 20"/>
                  <a:gd name="T3" fmla="*/ 1 h 68"/>
                  <a:gd name="T4" fmla="*/ 2 w 20"/>
                  <a:gd name="T5" fmla="*/ 5 h 68"/>
                  <a:gd name="T6" fmla="*/ 4 w 20"/>
                  <a:gd name="T7" fmla="*/ 3 h 68"/>
                  <a:gd name="T8" fmla="*/ 4 w 20"/>
                  <a:gd name="T9" fmla="*/ 7 h 68"/>
                  <a:gd name="T10" fmla="*/ 7 w 20"/>
                  <a:gd name="T11" fmla="*/ 7 h 68"/>
                  <a:gd name="T12" fmla="*/ 4 w 20"/>
                  <a:gd name="T13" fmla="*/ 11 h 68"/>
                  <a:gd name="T14" fmla="*/ 11 w 20"/>
                  <a:gd name="T15" fmla="*/ 11 h 68"/>
                  <a:gd name="T16" fmla="*/ 8 w 20"/>
                  <a:gd name="T17" fmla="*/ 16 h 68"/>
                  <a:gd name="T18" fmla="*/ 13 w 20"/>
                  <a:gd name="T19" fmla="*/ 16 h 68"/>
                  <a:gd name="T20" fmla="*/ 9 w 20"/>
                  <a:gd name="T21" fmla="*/ 21 h 68"/>
                  <a:gd name="T22" fmla="*/ 15 w 20"/>
                  <a:gd name="T23" fmla="*/ 20 h 68"/>
                  <a:gd name="T24" fmla="*/ 11 w 20"/>
                  <a:gd name="T25" fmla="*/ 27 h 68"/>
                  <a:gd name="T26" fmla="*/ 16 w 20"/>
                  <a:gd name="T27" fmla="*/ 26 h 68"/>
                  <a:gd name="T28" fmla="*/ 12 w 20"/>
                  <a:gd name="T29" fmla="*/ 32 h 68"/>
                  <a:gd name="T30" fmla="*/ 19 w 20"/>
                  <a:gd name="T31" fmla="*/ 33 h 68"/>
                  <a:gd name="T32" fmla="*/ 13 w 20"/>
                  <a:gd name="T33" fmla="*/ 38 h 68"/>
                  <a:gd name="T34" fmla="*/ 19 w 20"/>
                  <a:gd name="T35" fmla="*/ 40 h 68"/>
                  <a:gd name="T36" fmla="*/ 12 w 20"/>
                  <a:gd name="T37" fmla="*/ 44 h 68"/>
                  <a:gd name="T38" fmla="*/ 19 w 20"/>
                  <a:gd name="T39" fmla="*/ 48 h 68"/>
                  <a:gd name="T40" fmla="*/ 12 w 20"/>
                  <a:gd name="T41" fmla="*/ 51 h 68"/>
                  <a:gd name="T42" fmla="*/ 17 w 20"/>
                  <a:gd name="T43" fmla="*/ 55 h 68"/>
                  <a:gd name="T44" fmla="*/ 12 w 20"/>
                  <a:gd name="T45" fmla="*/ 58 h 68"/>
                  <a:gd name="T46" fmla="*/ 15 w 20"/>
                  <a:gd name="T47" fmla="*/ 63 h 68"/>
                  <a:gd name="T48" fmla="*/ 11 w 20"/>
                  <a:gd name="T49" fmla="*/ 67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68"/>
                  <a:gd name="T77" fmla="*/ 20 w 20"/>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68">
                    <a:moveTo>
                      <a:pt x="0" y="0"/>
                    </a:moveTo>
                    <a:lnTo>
                      <a:pt x="2" y="1"/>
                    </a:lnTo>
                    <a:lnTo>
                      <a:pt x="2" y="5"/>
                    </a:lnTo>
                    <a:lnTo>
                      <a:pt x="4" y="3"/>
                    </a:lnTo>
                    <a:lnTo>
                      <a:pt x="4" y="7"/>
                    </a:lnTo>
                    <a:lnTo>
                      <a:pt x="7" y="7"/>
                    </a:lnTo>
                    <a:lnTo>
                      <a:pt x="4" y="11"/>
                    </a:lnTo>
                    <a:lnTo>
                      <a:pt x="11" y="11"/>
                    </a:lnTo>
                    <a:lnTo>
                      <a:pt x="8" y="16"/>
                    </a:lnTo>
                    <a:lnTo>
                      <a:pt x="13" y="16"/>
                    </a:lnTo>
                    <a:lnTo>
                      <a:pt x="9" y="21"/>
                    </a:lnTo>
                    <a:lnTo>
                      <a:pt x="15" y="20"/>
                    </a:lnTo>
                    <a:lnTo>
                      <a:pt x="11" y="27"/>
                    </a:lnTo>
                    <a:lnTo>
                      <a:pt x="16" y="26"/>
                    </a:lnTo>
                    <a:lnTo>
                      <a:pt x="12" y="32"/>
                    </a:lnTo>
                    <a:lnTo>
                      <a:pt x="19" y="33"/>
                    </a:lnTo>
                    <a:lnTo>
                      <a:pt x="13" y="38"/>
                    </a:lnTo>
                    <a:lnTo>
                      <a:pt x="19" y="40"/>
                    </a:lnTo>
                    <a:lnTo>
                      <a:pt x="12" y="44"/>
                    </a:lnTo>
                    <a:lnTo>
                      <a:pt x="19" y="48"/>
                    </a:lnTo>
                    <a:lnTo>
                      <a:pt x="12" y="51"/>
                    </a:lnTo>
                    <a:lnTo>
                      <a:pt x="17" y="55"/>
                    </a:lnTo>
                    <a:lnTo>
                      <a:pt x="12" y="58"/>
                    </a:lnTo>
                    <a:lnTo>
                      <a:pt x="15" y="63"/>
                    </a:lnTo>
                    <a:lnTo>
                      <a:pt x="11" y="67"/>
                    </a:lnTo>
                  </a:path>
                </a:pathLst>
              </a:custGeom>
              <a:noFill/>
              <a:ln w="12700" cap="rnd" cmpd="sng">
                <a:solidFill>
                  <a:srgbClr val="000000"/>
                </a:solidFill>
                <a:prstDash val="solid"/>
                <a:round/>
                <a:headEnd type="none" w="sm" len="sm"/>
                <a:tailEnd type="none" w="sm" len="sm"/>
              </a:ln>
            </p:spPr>
            <p:txBody>
              <a:bodyPr/>
              <a:lstStyle/>
              <a:p>
                <a:endParaRPr lang="en-US"/>
              </a:p>
            </p:txBody>
          </p:sp>
        </p:grpSp>
      </p:grpSp>
      <p:sp>
        <p:nvSpPr>
          <p:cNvPr id="95" name="AutoShape 94"/>
          <p:cNvSpPr>
            <a:spLocks noChangeArrowheads="1"/>
          </p:cNvSpPr>
          <p:nvPr/>
        </p:nvSpPr>
        <p:spPr bwMode="auto">
          <a:xfrm>
            <a:off x="1447800" y="2209800"/>
            <a:ext cx="2133600" cy="533400"/>
          </a:xfrm>
          <a:prstGeom prst="wedgeRoundRectCallout">
            <a:avLst>
              <a:gd name="adj1" fmla="val -44866"/>
              <a:gd name="adj2" fmla="val 89880"/>
              <a:gd name="adj3" fmla="val 16667"/>
            </a:avLst>
          </a:prstGeom>
          <a:solidFill>
            <a:schemeClr val="accent1"/>
          </a:solidFill>
          <a:ln w="9525">
            <a:solidFill>
              <a:schemeClr val="tx1"/>
            </a:solidFill>
            <a:miter lim="800000"/>
            <a:headEnd type="none" w="sm" len="sm"/>
            <a:tailEnd type="none" w="sm" len="sm"/>
          </a:ln>
        </p:spPr>
        <p:txBody>
          <a:bodyPr/>
          <a:lstStyle/>
          <a:p>
            <a:pPr algn="ctr">
              <a:spcBef>
                <a:spcPct val="20000"/>
              </a:spcBef>
            </a:pPr>
            <a:r>
              <a:rPr lang="en-US" sz="2000" dirty="0">
                <a:solidFill>
                  <a:schemeClr val="bg1"/>
                </a:solidFill>
                <a:latin typeface="Times New Roman" pitchFamily="18" charset="0"/>
                <a:cs typeface="Angsana New" pitchFamily="18" charset="-34"/>
              </a:rPr>
              <a:t>Hi, how are you?</a:t>
            </a:r>
          </a:p>
        </p:txBody>
      </p:sp>
      <p:cxnSp>
        <p:nvCxnSpPr>
          <p:cNvPr id="96" name="AutoShape 98"/>
          <p:cNvCxnSpPr>
            <a:cxnSpLocks noChangeShapeType="1"/>
          </p:cNvCxnSpPr>
          <p:nvPr/>
        </p:nvCxnSpPr>
        <p:spPr bwMode="auto">
          <a:xfrm rot="16200000" flipH="1">
            <a:off x="5114925" y="2514600"/>
            <a:ext cx="165100" cy="5016500"/>
          </a:xfrm>
          <a:prstGeom prst="bentConnector3">
            <a:avLst>
              <a:gd name="adj1" fmla="val 238463"/>
            </a:avLst>
          </a:prstGeom>
          <a:noFill/>
          <a:ln w="76200">
            <a:solidFill>
              <a:schemeClr val="tx1"/>
            </a:solidFill>
            <a:miter lim="800000"/>
            <a:headEnd type="none" w="sm" len="sm"/>
            <a:tailEnd type="none" w="sm" len="sm"/>
          </a:ln>
        </p:spPr>
      </p:cxnSp>
      <p:grpSp>
        <p:nvGrpSpPr>
          <p:cNvPr id="97" name="Group 145"/>
          <p:cNvGrpSpPr>
            <a:grpSpLocks/>
          </p:cNvGrpSpPr>
          <p:nvPr/>
        </p:nvGrpSpPr>
        <p:grpSpPr bwMode="auto">
          <a:xfrm>
            <a:off x="3810000" y="2743200"/>
            <a:ext cx="1752600" cy="457200"/>
            <a:chOff x="3840" y="1344"/>
            <a:chExt cx="1104" cy="288"/>
          </a:xfrm>
        </p:grpSpPr>
        <p:sp>
          <p:nvSpPr>
            <p:cNvPr id="98" name="Oval 135"/>
            <p:cNvSpPr>
              <a:spLocks noChangeArrowheads="1"/>
            </p:cNvSpPr>
            <p:nvPr/>
          </p:nvSpPr>
          <p:spPr bwMode="auto">
            <a:xfrm>
              <a:off x="3840" y="1344"/>
              <a:ext cx="288" cy="288"/>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5</a:t>
              </a:r>
            </a:p>
          </p:txBody>
        </p:sp>
        <p:sp>
          <p:nvSpPr>
            <p:cNvPr id="99" name="AutoShape 136"/>
            <p:cNvSpPr>
              <a:spLocks noChangeArrowheads="1"/>
            </p:cNvSpPr>
            <p:nvPr/>
          </p:nvSpPr>
          <p:spPr bwMode="auto">
            <a:xfrm>
              <a:off x="4176" y="1344"/>
              <a:ext cx="768" cy="288"/>
            </a:xfrm>
            <a:prstGeom prst="flowChartAlternateProcess">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Protocol</a:t>
              </a:r>
            </a:p>
          </p:txBody>
        </p:sp>
      </p:grpSp>
      <p:grpSp>
        <p:nvGrpSpPr>
          <p:cNvPr id="100" name="Group 144"/>
          <p:cNvGrpSpPr>
            <a:grpSpLocks/>
          </p:cNvGrpSpPr>
          <p:nvPr/>
        </p:nvGrpSpPr>
        <p:grpSpPr bwMode="auto">
          <a:xfrm>
            <a:off x="3810000" y="5334000"/>
            <a:ext cx="1752600" cy="457200"/>
            <a:chOff x="2448" y="3600"/>
            <a:chExt cx="1104" cy="288"/>
          </a:xfrm>
        </p:grpSpPr>
        <p:sp>
          <p:nvSpPr>
            <p:cNvPr id="101" name="Oval 133"/>
            <p:cNvSpPr>
              <a:spLocks noChangeArrowheads="1"/>
            </p:cNvSpPr>
            <p:nvPr/>
          </p:nvSpPr>
          <p:spPr bwMode="auto">
            <a:xfrm>
              <a:off x="2448" y="3600"/>
              <a:ext cx="288" cy="288"/>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4</a:t>
              </a:r>
            </a:p>
          </p:txBody>
        </p:sp>
        <p:sp>
          <p:nvSpPr>
            <p:cNvPr id="102" name="AutoShape 137"/>
            <p:cNvSpPr>
              <a:spLocks noChangeArrowheads="1"/>
            </p:cNvSpPr>
            <p:nvPr/>
          </p:nvSpPr>
          <p:spPr bwMode="auto">
            <a:xfrm>
              <a:off x="2784" y="3600"/>
              <a:ext cx="768" cy="288"/>
            </a:xfrm>
            <a:prstGeom prst="flowChartAlternateProcess">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Medium</a:t>
              </a:r>
            </a:p>
          </p:txBody>
        </p:sp>
      </p:grpSp>
      <p:grpSp>
        <p:nvGrpSpPr>
          <p:cNvPr id="103" name="Group 143"/>
          <p:cNvGrpSpPr>
            <a:grpSpLocks/>
          </p:cNvGrpSpPr>
          <p:nvPr/>
        </p:nvGrpSpPr>
        <p:grpSpPr bwMode="auto">
          <a:xfrm>
            <a:off x="6629400" y="3429000"/>
            <a:ext cx="1752600" cy="457200"/>
            <a:chOff x="4176" y="2448"/>
            <a:chExt cx="1104" cy="288"/>
          </a:xfrm>
        </p:grpSpPr>
        <p:sp>
          <p:nvSpPr>
            <p:cNvPr id="104" name="Oval 134"/>
            <p:cNvSpPr>
              <a:spLocks noChangeArrowheads="1"/>
            </p:cNvSpPr>
            <p:nvPr/>
          </p:nvSpPr>
          <p:spPr bwMode="auto">
            <a:xfrm>
              <a:off x="4176" y="2448"/>
              <a:ext cx="288" cy="288"/>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3</a:t>
              </a:r>
            </a:p>
          </p:txBody>
        </p:sp>
        <p:sp>
          <p:nvSpPr>
            <p:cNvPr id="105" name="AutoShape 138"/>
            <p:cNvSpPr>
              <a:spLocks noChangeArrowheads="1"/>
            </p:cNvSpPr>
            <p:nvPr/>
          </p:nvSpPr>
          <p:spPr bwMode="auto">
            <a:xfrm>
              <a:off x="4512" y="2448"/>
              <a:ext cx="768" cy="288"/>
            </a:xfrm>
            <a:prstGeom prst="flowChartAlternateProcess">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Receiver</a:t>
              </a:r>
            </a:p>
          </p:txBody>
        </p:sp>
      </p:grpSp>
      <p:grpSp>
        <p:nvGrpSpPr>
          <p:cNvPr id="106" name="Group 142"/>
          <p:cNvGrpSpPr>
            <a:grpSpLocks/>
          </p:cNvGrpSpPr>
          <p:nvPr/>
        </p:nvGrpSpPr>
        <p:grpSpPr bwMode="auto">
          <a:xfrm>
            <a:off x="1676400" y="3352800"/>
            <a:ext cx="1752600" cy="457200"/>
            <a:chOff x="1632" y="2256"/>
            <a:chExt cx="1104" cy="288"/>
          </a:xfrm>
        </p:grpSpPr>
        <p:sp>
          <p:nvSpPr>
            <p:cNvPr id="107" name="Oval 132"/>
            <p:cNvSpPr>
              <a:spLocks noChangeArrowheads="1"/>
            </p:cNvSpPr>
            <p:nvPr/>
          </p:nvSpPr>
          <p:spPr bwMode="auto">
            <a:xfrm>
              <a:off x="1632" y="2256"/>
              <a:ext cx="288" cy="288"/>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2</a:t>
              </a:r>
            </a:p>
          </p:txBody>
        </p:sp>
        <p:sp>
          <p:nvSpPr>
            <p:cNvPr id="108" name="AutoShape 139"/>
            <p:cNvSpPr>
              <a:spLocks noChangeArrowheads="1"/>
            </p:cNvSpPr>
            <p:nvPr/>
          </p:nvSpPr>
          <p:spPr bwMode="auto">
            <a:xfrm>
              <a:off x="1968" y="2256"/>
              <a:ext cx="768" cy="288"/>
            </a:xfrm>
            <a:prstGeom prst="flowChartAlternateProcess">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Sender</a:t>
              </a:r>
            </a:p>
          </p:txBody>
        </p:sp>
      </p:grpSp>
      <p:grpSp>
        <p:nvGrpSpPr>
          <p:cNvPr id="109" name="Group 141"/>
          <p:cNvGrpSpPr>
            <a:grpSpLocks/>
          </p:cNvGrpSpPr>
          <p:nvPr/>
        </p:nvGrpSpPr>
        <p:grpSpPr bwMode="auto">
          <a:xfrm>
            <a:off x="1447800" y="1828800"/>
            <a:ext cx="1752600" cy="457200"/>
            <a:chOff x="2304" y="1872"/>
            <a:chExt cx="1104" cy="288"/>
          </a:xfrm>
        </p:grpSpPr>
        <p:sp>
          <p:nvSpPr>
            <p:cNvPr id="110" name="Oval 131"/>
            <p:cNvSpPr>
              <a:spLocks noChangeArrowheads="1"/>
            </p:cNvSpPr>
            <p:nvPr/>
          </p:nvSpPr>
          <p:spPr bwMode="auto">
            <a:xfrm>
              <a:off x="2304" y="1872"/>
              <a:ext cx="288" cy="288"/>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1</a:t>
              </a:r>
            </a:p>
          </p:txBody>
        </p:sp>
        <p:sp>
          <p:nvSpPr>
            <p:cNvPr id="111" name="AutoShape 140"/>
            <p:cNvSpPr>
              <a:spLocks noChangeArrowheads="1"/>
            </p:cNvSpPr>
            <p:nvPr/>
          </p:nvSpPr>
          <p:spPr bwMode="auto">
            <a:xfrm>
              <a:off x="2640" y="1872"/>
              <a:ext cx="768" cy="288"/>
            </a:xfrm>
            <a:prstGeom prst="flowChartAlternateProcess">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spcBef>
                  <a:spcPct val="20000"/>
                </a:spcBef>
              </a:pPr>
              <a:r>
                <a:rPr lang="en-US" sz="2400" b="1" dirty="0">
                  <a:solidFill>
                    <a:schemeClr val="tx1"/>
                  </a:solidFill>
                  <a:latin typeface="Times New Roman" pitchFamily="18" charset="0"/>
                  <a:cs typeface="Angsana New" pitchFamily="18" charset="-34"/>
                </a:rPr>
                <a:t>Message</a:t>
              </a:r>
            </a:p>
          </p:txBody>
        </p:sp>
      </p:grpSp>
      <p:grpSp>
        <p:nvGrpSpPr>
          <p:cNvPr id="112" name="Group 191"/>
          <p:cNvGrpSpPr>
            <a:grpSpLocks/>
          </p:cNvGrpSpPr>
          <p:nvPr/>
        </p:nvGrpSpPr>
        <p:grpSpPr bwMode="auto">
          <a:xfrm>
            <a:off x="6372225" y="3962400"/>
            <a:ext cx="1943100" cy="1104900"/>
            <a:chOff x="4560" y="1200"/>
            <a:chExt cx="1327" cy="696"/>
          </a:xfrm>
        </p:grpSpPr>
        <p:grpSp>
          <p:nvGrpSpPr>
            <p:cNvPr id="113" name="Group 189"/>
            <p:cNvGrpSpPr>
              <a:grpSpLocks/>
            </p:cNvGrpSpPr>
            <p:nvPr/>
          </p:nvGrpSpPr>
          <p:grpSpPr bwMode="auto">
            <a:xfrm>
              <a:off x="5317" y="1336"/>
              <a:ext cx="570" cy="560"/>
              <a:chOff x="5317" y="1336"/>
              <a:chExt cx="570" cy="560"/>
            </a:xfrm>
          </p:grpSpPr>
          <p:sp>
            <p:nvSpPr>
              <p:cNvPr id="129" name="Freeform 180"/>
              <p:cNvSpPr>
                <a:spLocks/>
              </p:cNvSpPr>
              <p:nvPr/>
            </p:nvSpPr>
            <p:spPr bwMode="auto">
              <a:xfrm>
                <a:off x="5343" y="1608"/>
                <a:ext cx="544" cy="288"/>
              </a:xfrm>
              <a:custGeom>
                <a:avLst/>
                <a:gdLst>
                  <a:gd name="T0" fmla="*/ 36 w 1631"/>
                  <a:gd name="T1" fmla="*/ 96 h 864"/>
                  <a:gd name="T2" fmla="*/ 181 w 1631"/>
                  <a:gd name="T3" fmla="*/ 96 h 864"/>
                  <a:gd name="T4" fmla="*/ 181 w 1631"/>
                  <a:gd name="T5" fmla="*/ 32 h 864"/>
                  <a:gd name="T6" fmla="*/ 178 w 1631"/>
                  <a:gd name="T7" fmla="*/ 27 h 864"/>
                  <a:gd name="T8" fmla="*/ 174 w 1631"/>
                  <a:gd name="T9" fmla="*/ 23 h 864"/>
                  <a:gd name="T10" fmla="*/ 169 w 1631"/>
                  <a:gd name="T11" fmla="*/ 19 h 864"/>
                  <a:gd name="T12" fmla="*/ 165 w 1631"/>
                  <a:gd name="T13" fmla="*/ 15 h 864"/>
                  <a:gd name="T14" fmla="*/ 160 w 1631"/>
                  <a:gd name="T15" fmla="*/ 12 h 864"/>
                  <a:gd name="T16" fmla="*/ 155 w 1631"/>
                  <a:gd name="T17" fmla="*/ 8 h 864"/>
                  <a:gd name="T18" fmla="*/ 149 w 1631"/>
                  <a:gd name="T19" fmla="*/ 6 h 864"/>
                  <a:gd name="T20" fmla="*/ 144 w 1631"/>
                  <a:gd name="T21" fmla="*/ 4 h 864"/>
                  <a:gd name="T22" fmla="*/ 138 w 1631"/>
                  <a:gd name="T23" fmla="*/ 2 h 864"/>
                  <a:gd name="T24" fmla="*/ 133 w 1631"/>
                  <a:gd name="T25" fmla="*/ 1 h 864"/>
                  <a:gd name="T26" fmla="*/ 127 w 1631"/>
                  <a:gd name="T27" fmla="*/ 0 h 864"/>
                  <a:gd name="T28" fmla="*/ 121 w 1631"/>
                  <a:gd name="T29" fmla="*/ 0 h 864"/>
                  <a:gd name="T30" fmla="*/ 120 w 1631"/>
                  <a:gd name="T31" fmla="*/ 4 h 864"/>
                  <a:gd name="T32" fmla="*/ 118 w 1631"/>
                  <a:gd name="T33" fmla="*/ 8 h 864"/>
                  <a:gd name="T34" fmla="*/ 115 w 1631"/>
                  <a:gd name="T35" fmla="*/ 11 h 864"/>
                  <a:gd name="T36" fmla="*/ 113 w 1631"/>
                  <a:gd name="T37" fmla="*/ 15 h 864"/>
                  <a:gd name="T38" fmla="*/ 110 w 1631"/>
                  <a:gd name="T39" fmla="*/ 17 h 864"/>
                  <a:gd name="T40" fmla="*/ 106 w 1631"/>
                  <a:gd name="T41" fmla="*/ 20 h 864"/>
                  <a:gd name="T42" fmla="*/ 103 w 1631"/>
                  <a:gd name="T43" fmla="*/ 22 h 864"/>
                  <a:gd name="T44" fmla="*/ 99 w 1631"/>
                  <a:gd name="T45" fmla="*/ 23 h 864"/>
                  <a:gd name="T46" fmla="*/ 95 w 1631"/>
                  <a:gd name="T47" fmla="*/ 24 h 864"/>
                  <a:gd name="T48" fmla="*/ 91 w 1631"/>
                  <a:gd name="T49" fmla="*/ 24 h 864"/>
                  <a:gd name="T50" fmla="*/ 87 w 1631"/>
                  <a:gd name="T51" fmla="*/ 24 h 864"/>
                  <a:gd name="T52" fmla="*/ 83 w 1631"/>
                  <a:gd name="T53" fmla="*/ 23 h 864"/>
                  <a:gd name="T54" fmla="*/ 79 w 1631"/>
                  <a:gd name="T55" fmla="*/ 22 h 864"/>
                  <a:gd name="T56" fmla="*/ 75 w 1631"/>
                  <a:gd name="T57" fmla="*/ 20 h 864"/>
                  <a:gd name="T58" fmla="*/ 72 w 1631"/>
                  <a:gd name="T59" fmla="*/ 17 h 864"/>
                  <a:gd name="T60" fmla="*/ 69 w 1631"/>
                  <a:gd name="T61" fmla="*/ 15 h 864"/>
                  <a:gd name="T62" fmla="*/ 66 w 1631"/>
                  <a:gd name="T63" fmla="*/ 11 h 864"/>
                  <a:gd name="T64" fmla="*/ 64 w 1631"/>
                  <a:gd name="T65" fmla="*/ 8 h 864"/>
                  <a:gd name="T66" fmla="*/ 62 w 1631"/>
                  <a:gd name="T67" fmla="*/ 4 h 864"/>
                  <a:gd name="T68" fmla="*/ 60 w 1631"/>
                  <a:gd name="T69" fmla="*/ 0 h 864"/>
                  <a:gd name="T70" fmla="*/ 55 w 1631"/>
                  <a:gd name="T71" fmla="*/ 0 h 864"/>
                  <a:gd name="T72" fmla="*/ 49 w 1631"/>
                  <a:gd name="T73" fmla="*/ 1 h 864"/>
                  <a:gd name="T74" fmla="*/ 43 w 1631"/>
                  <a:gd name="T75" fmla="*/ 2 h 864"/>
                  <a:gd name="T76" fmla="*/ 37 w 1631"/>
                  <a:gd name="T77" fmla="*/ 4 h 864"/>
                  <a:gd name="T78" fmla="*/ 32 w 1631"/>
                  <a:gd name="T79" fmla="*/ 6 h 864"/>
                  <a:gd name="T80" fmla="*/ 27 w 1631"/>
                  <a:gd name="T81" fmla="*/ 8 h 864"/>
                  <a:gd name="T82" fmla="*/ 21 w 1631"/>
                  <a:gd name="T83" fmla="*/ 12 h 864"/>
                  <a:gd name="T84" fmla="*/ 17 w 1631"/>
                  <a:gd name="T85" fmla="*/ 15 h 864"/>
                  <a:gd name="T86" fmla="*/ 12 w 1631"/>
                  <a:gd name="T87" fmla="*/ 19 h 864"/>
                  <a:gd name="T88" fmla="*/ 8 w 1631"/>
                  <a:gd name="T89" fmla="*/ 23 h 864"/>
                  <a:gd name="T90" fmla="*/ 4 w 1631"/>
                  <a:gd name="T91" fmla="*/ 27 h 864"/>
                  <a:gd name="T92" fmla="*/ 0 w 1631"/>
                  <a:gd name="T93" fmla="*/ 32 h 864"/>
                  <a:gd name="T94" fmla="*/ 0 w 1631"/>
                  <a:gd name="T95" fmla="*/ 96 h 864"/>
                  <a:gd name="T96" fmla="*/ 36 w 1631"/>
                  <a:gd name="T97" fmla="*/ 96 h 8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31"/>
                  <a:gd name="T148" fmla="*/ 0 h 864"/>
                  <a:gd name="T149" fmla="*/ 1631 w 1631"/>
                  <a:gd name="T150" fmla="*/ 864 h 8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31" h="864">
                    <a:moveTo>
                      <a:pt x="326" y="864"/>
                    </a:moveTo>
                    <a:lnTo>
                      <a:pt x="1631" y="864"/>
                    </a:lnTo>
                    <a:lnTo>
                      <a:pt x="1631" y="289"/>
                    </a:lnTo>
                    <a:lnTo>
                      <a:pt x="1598" y="245"/>
                    </a:lnTo>
                    <a:lnTo>
                      <a:pt x="1562" y="206"/>
                    </a:lnTo>
                    <a:lnTo>
                      <a:pt x="1524" y="168"/>
                    </a:lnTo>
                    <a:lnTo>
                      <a:pt x="1482" y="133"/>
                    </a:lnTo>
                    <a:lnTo>
                      <a:pt x="1437" y="104"/>
                    </a:lnTo>
                    <a:lnTo>
                      <a:pt x="1392" y="76"/>
                    </a:lnTo>
                    <a:lnTo>
                      <a:pt x="1344" y="54"/>
                    </a:lnTo>
                    <a:lnTo>
                      <a:pt x="1294" y="35"/>
                    </a:lnTo>
                    <a:lnTo>
                      <a:pt x="1244" y="20"/>
                    </a:lnTo>
                    <a:lnTo>
                      <a:pt x="1192" y="9"/>
                    </a:lnTo>
                    <a:lnTo>
                      <a:pt x="1140" y="3"/>
                    </a:lnTo>
                    <a:lnTo>
                      <a:pt x="1088" y="0"/>
                    </a:lnTo>
                    <a:lnTo>
                      <a:pt x="1075" y="36"/>
                    </a:lnTo>
                    <a:lnTo>
                      <a:pt x="1059" y="71"/>
                    </a:lnTo>
                    <a:lnTo>
                      <a:pt x="1037" y="102"/>
                    </a:lnTo>
                    <a:lnTo>
                      <a:pt x="1013" y="131"/>
                    </a:lnTo>
                    <a:lnTo>
                      <a:pt x="985" y="157"/>
                    </a:lnTo>
                    <a:lnTo>
                      <a:pt x="955" y="178"/>
                    </a:lnTo>
                    <a:lnTo>
                      <a:pt x="922" y="194"/>
                    </a:lnTo>
                    <a:lnTo>
                      <a:pt x="888" y="207"/>
                    </a:lnTo>
                    <a:lnTo>
                      <a:pt x="852" y="214"/>
                    </a:lnTo>
                    <a:lnTo>
                      <a:pt x="815" y="217"/>
                    </a:lnTo>
                    <a:lnTo>
                      <a:pt x="779" y="214"/>
                    </a:lnTo>
                    <a:lnTo>
                      <a:pt x="743" y="207"/>
                    </a:lnTo>
                    <a:lnTo>
                      <a:pt x="709" y="194"/>
                    </a:lnTo>
                    <a:lnTo>
                      <a:pt x="676" y="178"/>
                    </a:lnTo>
                    <a:lnTo>
                      <a:pt x="646" y="157"/>
                    </a:lnTo>
                    <a:lnTo>
                      <a:pt x="618" y="131"/>
                    </a:lnTo>
                    <a:lnTo>
                      <a:pt x="594" y="102"/>
                    </a:lnTo>
                    <a:lnTo>
                      <a:pt x="572" y="71"/>
                    </a:lnTo>
                    <a:lnTo>
                      <a:pt x="556" y="36"/>
                    </a:lnTo>
                    <a:lnTo>
                      <a:pt x="543" y="0"/>
                    </a:lnTo>
                    <a:lnTo>
                      <a:pt x="491" y="3"/>
                    </a:lnTo>
                    <a:lnTo>
                      <a:pt x="439" y="9"/>
                    </a:lnTo>
                    <a:lnTo>
                      <a:pt x="387" y="20"/>
                    </a:lnTo>
                    <a:lnTo>
                      <a:pt x="337" y="35"/>
                    </a:lnTo>
                    <a:lnTo>
                      <a:pt x="287" y="54"/>
                    </a:lnTo>
                    <a:lnTo>
                      <a:pt x="239" y="76"/>
                    </a:lnTo>
                    <a:lnTo>
                      <a:pt x="193" y="104"/>
                    </a:lnTo>
                    <a:lnTo>
                      <a:pt x="149" y="133"/>
                    </a:lnTo>
                    <a:lnTo>
                      <a:pt x="107" y="168"/>
                    </a:lnTo>
                    <a:lnTo>
                      <a:pt x="69" y="206"/>
                    </a:lnTo>
                    <a:lnTo>
                      <a:pt x="33" y="245"/>
                    </a:lnTo>
                    <a:lnTo>
                      <a:pt x="0" y="289"/>
                    </a:lnTo>
                    <a:lnTo>
                      <a:pt x="0" y="864"/>
                    </a:lnTo>
                    <a:lnTo>
                      <a:pt x="326" y="864"/>
                    </a:lnTo>
                    <a:close/>
                  </a:path>
                </a:pathLst>
              </a:custGeom>
              <a:solidFill>
                <a:srgbClr val="800000"/>
              </a:solidFill>
              <a:ln w="9525">
                <a:noFill/>
                <a:round/>
                <a:headEnd/>
                <a:tailEnd/>
              </a:ln>
            </p:spPr>
            <p:txBody>
              <a:bodyPr/>
              <a:lstStyle/>
              <a:p>
                <a:endParaRPr lang="en-US"/>
              </a:p>
            </p:txBody>
          </p:sp>
          <p:sp>
            <p:nvSpPr>
              <p:cNvPr id="130" name="Freeform 181"/>
              <p:cNvSpPr>
                <a:spLocks/>
              </p:cNvSpPr>
              <p:nvPr/>
            </p:nvSpPr>
            <p:spPr bwMode="auto">
              <a:xfrm>
                <a:off x="5501" y="1351"/>
                <a:ext cx="238" cy="324"/>
              </a:xfrm>
              <a:custGeom>
                <a:avLst/>
                <a:gdLst>
                  <a:gd name="T0" fmla="*/ 65 w 714"/>
                  <a:gd name="T1" fmla="*/ 74 h 971"/>
                  <a:gd name="T2" fmla="*/ 68 w 714"/>
                  <a:gd name="T3" fmla="*/ 71 h 971"/>
                  <a:gd name="T4" fmla="*/ 71 w 714"/>
                  <a:gd name="T5" fmla="*/ 67 h 971"/>
                  <a:gd name="T6" fmla="*/ 73 w 714"/>
                  <a:gd name="T7" fmla="*/ 64 h 971"/>
                  <a:gd name="T8" fmla="*/ 75 w 714"/>
                  <a:gd name="T9" fmla="*/ 60 h 971"/>
                  <a:gd name="T10" fmla="*/ 77 w 714"/>
                  <a:gd name="T11" fmla="*/ 55 h 971"/>
                  <a:gd name="T12" fmla="*/ 78 w 714"/>
                  <a:gd name="T13" fmla="*/ 51 h 971"/>
                  <a:gd name="T14" fmla="*/ 79 w 714"/>
                  <a:gd name="T15" fmla="*/ 46 h 971"/>
                  <a:gd name="T16" fmla="*/ 79 w 714"/>
                  <a:gd name="T17" fmla="*/ 42 h 971"/>
                  <a:gd name="T18" fmla="*/ 79 w 714"/>
                  <a:gd name="T19" fmla="*/ 37 h 971"/>
                  <a:gd name="T20" fmla="*/ 78 w 714"/>
                  <a:gd name="T21" fmla="*/ 32 h 971"/>
                  <a:gd name="T22" fmla="*/ 77 w 714"/>
                  <a:gd name="T23" fmla="*/ 28 h 971"/>
                  <a:gd name="T24" fmla="*/ 75 w 714"/>
                  <a:gd name="T25" fmla="*/ 24 h 971"/>
                  <a:gd name="T26" fmla="*/ 73 w 714"/>
                  <a:gd name="T27" fmla="*/ 19 h 971"/>
                  <a:gd name="T28" fmla="*/ 71 w 714"/>
                  <a:gd name="T29" fmla="*/ 16 h 971"/>
                  <a:gd name="T30" fmla="*/ 68 w 714"/>
                  <a:gd name="T31" fmla="*/ 12 h 971"/>
                  <a:gd name="T32" fmla="*/ 64 w 714"/>
                  <a:gd name="T33" fmla="*/ 9 h 971"/>
                  <a:gd name="T34" fmla="*/ 61 w 714"/>
                  <a:gd name="T35" fmla="*/ 6 h 971"/>
                  <a:gd name="T36" fmla="*/ 57 w 714"/>
                  <a:gd name="T37" fmla="*/ 4 h 971"/>
                  <a:gd name="T38" fmla="*/ 53 w 714"/>
                  <a:gd name="T39" fmla="*/ 2 h 971"/>
                  <a:gd name="T40" fmla="*/ 48 w 714"/>
                  <a:gd name="T41" fmla="*/ 1 h 971"/>
                  <a:gd name="T42" fmla="*/ 44 w 714"/>
                  <a:gd name="T43" fmla="*/ 0 h 971"/>
                  <a:gd name="T44" fmla="*/ 40 w 714"/>
                  <a:gd name="T45" fmla="*/ 0 h 971"/>
                  <a:gd name="T46" fmla="*/ 35 w 714"/>
                  <a:gd name="T47" fmla="*/ 0 h 971"/>
                  <a:gd name="T48" fmla="*/ 31 w 714"/>
                  <a:gd name="T49" fmla="*/ 1 h 971"/>
                  <a:gd name="T50" fmla="*/ 27 w 714"/>
                  <a:gd name="T51" fmla="*/ 2 h 971"/>
                  <a:gd name="T52" fmla="*/ 23 w 714"/>
                  <a:gd name="T53" fmla="*/ 4 h 971"/>
                  <a:gd name="T54" fmla="*/ 19 w 714"/>
                  <a:gd name="T55" fmla="*/ 6 h 971"/>
                  <a:gd name="T56" fmla="*/ 15 w 714"/>
                  <a:gd name="T57" fmla="*/ 9 h 971"/>
                  <a:gd name="T58" fmla="*/ 12 w 714"/>
                  <a:gd name="T59" fmla="*/ 12 h 971"/>
                  <a:gd name="T60" fmla="*/ 9 w 714"/>
                  <a:gd name="T61" fmla="*/ 16 h 971"/>
                  <a:gd name="T62" fmla="*/ 6 w 714"/>
                  <a:gd name="T63" fmla="*/ 19 h 971"/>
                  <a:gd name="T64" fmla="*/ 4 w 714"/>
                  <a:gd name="T65" fmla="*/ 24 h 971"/>
                  <a:gd name="T66" fmla="*/ 2 w 714"/>
                  <a:gd name="T67" fmla="*/ 28 h 971"/>
                  <a:gd name="T68" fmla="*/ 1 w 714"/>
                  <a:gd name="T69" fmla="*/ 32 h 971"/>
                  <a:gd name="T70" fmla="*/ 0 w 714"/>
                  <a:gd name="T71" fmla="*/ 37 h 971"/>
                  <a:gd name="T72" fmla="*/ 0 w 714"/>
                  <a:gd name="T73" fmla="*/ 42 h 971"/>
                  <a:gd name="T74" fmla="*/ 0 w 714"/>
                  <a:gd name="T75" fmla="*/ 46 h 971"/>
                  <a:gd name="T76" fmla="*/ 1 w 714"/>
                  <a:gd name="T77" fmla="*/ 51 h 971"/>
                  <a:gd name="T78" fmla="*/ 2 w 714"/>
                  <a:gd name="T79" fmla="*/ 55 h 971"/>
                  <a:gd name="T80" fmla="*/ 4 w 714"/>
                  <a:gd name="T81" fmla="*/ 60 h 971"/>
                  <a:gd name="T82" fmla="*/ 6 w 714"/>
                  <a:gd name="T83" fmla="*/ 64 h 971"/>
                  <a:gd name="T84" fmla="*/ 9 w 714"/>
                  <a:gd name="T85" fmla="*/ 67 h 971"/>
                  <a:gd name="T86" fmla="*/ 12 w 714"/>
                  <a:gd name="T87" fmla="*/ 71 h 971"/>
                  <a:gd name="T88" fmla="*/ 15 w 714"/>
                  <a:gd name="T89" fmla="*/ 74 h 971"/>
                  <a:gd name="T90" fmla="*/ 9 w 714"/>
                  <a:gd name="T91" fmla="*/ 81 h 971"/>
                  <a:gd name="T92" fmla="*/ 9 w 714"/>
                  <a:gd name="T93" fmla="*/ 108 h 971"/>
                  <a:gd name="T94" fmla="*/ 70 w 714"/>
                  <a:gd name="T95" fmla="*/ 108 h 971"/>
                  <a:gd name="T96" fmla="*/ 70 w 714"/>
                  <a:gd name="T97" fmla="*/ 81 h 971"/>
                  <a:gd name="T98" fmla="*/ 65 w 714"/>
                  <a:gd name="T99" fmla="*/ 74 h 9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4"/>
                  <a:gd name="T151" fmla="*/ 0 h 971"/>
                  <a:gd name="T152" fmla="*/ 714 w 714"/>
                  <a:gd name="T153" fmla="*/ 971 h 9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4" h="971">
                    <a:moveTo>
                      <a:pt x="581" y="665"/>
                    </a:moveTo>
                    <a:lnTo>
                      <a:pt x="610" y="637"/>
                    </a:lnTo>
                    <a:lnTo>
                      <a:pt x="636" y="606"/>
                    </a:lnTo>
                    <a:lnTo>
                      <a:pt x="659" y="571"/>
                    </a:lnTo>
                    <a:lnTo>
                      <a:pt x="678" y="535"/>
                    </a:lnTo>
                    <a:lnTo>
                      <a:pt x="693" y="497"/>
                    </a:lnTo>
                    <a:lnTo>
                      <a:pt x="705" y="457"/>
                    </a:lnTo>
                    <a:lnTo>
                      <a:pt x="711" y="416"/>
                    </a:lnTo>
                    <a:lnTo>
                      <a:pt x="714" y="374"/>
                    </a:lnTo>
                    <a:lnTo>
                      <a:pt x="711" y="332"/>
                    </a:lnTo>
                    <a:lnTo>
                      <a:pt x="705" y="290"/>
                    </a:lnTo>
                    <a:lnTo>
                      <a:pt x="693" y="250"/>
                    </a:lnTo>
                    <a:lnTo>
                      <a:pt x="678" y="212"/>
                    </a:lnTo>
                    <a:lnTo>
                      <a:pt x="659" y="175"/>
                    </a:lnTo>
                    <a:lnTo>
                      <a:pt x="635" y="141"/>
                    </a:lnTo>
                    <a:lnTo>
                      <a:pt x="608" y="110"/>
                    </a:lnTo>
                    <a:lnTo>
                      <a:pt x="579" y="81"/>
                    </a:lnTo>
                    <a:lnTo>
                      <a:pt x="546" y="58"/>
                    </a:lnTo>
                    <a:lnTo>
                      <a:pt x="511" y="36"/>
                    </a:lnTo>
                    <a:lnTo>
                      <a:pt x="474" y="22"/>
                    </a:lnTo>
                    <a:lnTo>
                      <a:pt x="436" y="9"/>
                    </a:lnTo>
                    <a:lnTo>
                      <a:pt x="397" y="3"/>
                    </a:lnTo>
                    <a:lnTo>
                      <a:pt x="356" y="0"/>
                    </a:lnTo>
                    <a:lnTo>
                      <a:pt x="317" y="3"/>
                    </a:lnTo>
                    <a:lnTo>
                      <a:pt x="278" y="9"/>
                    </a:lnTo>
                    <a:lnTo>
                      <a:pt x="240" y="22"/>
                    </a:lnTo>
                    <a:lnTo>
                      <a:pt x="203" y="36"/>
                    </a:lnTo>
                    <a:lnTo>
                      <a:pt x="168" y="58"/>
                    </a:lnTo>
                    <a:lnTo>
                      <a:pt x="135" y="81"/>
                    </a:lnTo>
                    <a:lnTo>
                      <a:pt x="106" y="110"/>
                    </a:lnTo>
                    <a:lnTo>
                      <a:pt x="79" y="141"/>
                    </a:lnTo>
                    <a:lnTo>
                      <a:pt x="55" y="175"/>
                    </a:lnTo>
                    <a:lnTo>
                      <a:pt x="36" y="212"/>
                    </a:lnTo>
                    <a:lnTo>
                      <a:pt x="21" y="250"/>
                    </a:lnTo>
                    <a:lnTo>
                      <a:pt x="9" y="290"/>
                    </a:lnTo>
                    <a:lnTo>
                      <a:pt x="3" y="332"/>
                    </a:lnTo>
                    <a:lnTo>
                      <a:pt x="0" y="374"/>
                    </a:lnTo>
                    <a:lnTo>
                      <a:pt x="3" y="416"/>
                    </a:lnTo>
                    <a:lnTo>
                      <a:pt x="9" y="457"/>
                    </a:lnTo>
                    <a:lnTo>
                      <a:pt x="21" y="497"/>
                    </a:lnTo>
                    <a:lnTo>
                      <a:pt x="36" y="535"/>
                    </a:lnTo>
                    <a:lnTo>
                      <a:pt x="55" y="571"/>
                    </a:lnTo>
                    <a:lnTo>
                      <a:pt x="78" y="606"/>
                    </a:lnTo>
                    <a:lnTo>
                      <a:pt x="104" y="637"/>
                    </a:lnTo>
                    <a:lnTo>
                      <a:pt x="133" y="665"/>
                    </a:lnTo>
                    <a:lnTo>
                      <a:pt x="80" y="726"/>
                    </a:lnTo>
                    <a:lnTo>
                      <a:pt x="80" y="971"/>
                    </a:lnTo>
                    <a:lnTo>
                      <a:pt x="634" y="971"/>
                    </a:lnTo>
                    <a:lnTo>
                      <a:pt x="634" y="726"/>
                    </a:lnTo>
                    <a:lnTo>
                      <a:pt x="581" y="66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31" name="Freeform 182"/>
              <p:cNvSpPr>
                <a:spLocks/>
              </p:cNvSpPr>
              <p:nvPr/>
            </p:nvSpPr>
            <p:spPr bwMode="auto">
              <a:xfrm>
                <a:off x="5474" y="1336"/>
                <a:ext cx="238" cy="324"/>
              </a:xfrm>
              <a:custGeom>
                <a:avLst/>
                <a:gdLst>
                  <a:gd name="T0" fmla="*/ 65 w 713"/>
                  <a:gd name="T1" fmla="*/ 74 h 971"/>
                  <a:gd name="T2" fmla="*/ 68 w 713"/>
                  <a:gd name="T3" fmla="*/ 71 h 971"/>
                  <a:gd name="T4" fmla="*/ 71 w 713"/>
                  <a:gd name="T5" fmla="*/ 67 h 971"/>
                  <a:gd name="T6" fmla="*/ 73 w 713"/>
                  <a:gd name="T7" fmla="*/ 64 h 971"/>
                  <a:gd name="T8" fmla="*/ 75 w 713"/>
                  <a:gd name="T9" fmla="*/ 60 h 971"/>
                  <a:gd name="T10" fmla="*/ 77 w 713"/>
                  <a:gd name="T11" fmla="*/ 55 h 971"/>
                  <a:gd name="T12" fmla="*/ 78 w 713"/>
                  <a:gd name="T13" fmla="*/ 51 h 971"/>
                  <a:gd name="T14" fmla="*/ 79 w 713"/>
                  <a:gd name="T15" fmla="*/ 46 h 971"/>
                  <a:gd name="T16" fmla="*/ 79 w 713"/>
                  <a:gd name="T17" fmla="*/ 42 h 971"/>
                  <a:gd name="T18" fmla="*/ 79 w 713"/>
                  <a:gd name="T19" fmla="*/ 37 h 971"/>
                  <a:gd name="T20" fmla="*/ 78 w 713"/>
                  <a:gd name="T21" fmla="*/ 32 h 971"/>
                  <a:gd name="T22" fmla="*/ 77 w 713"/>
                  <a:gd name="T23" fmla="*/ 28 h 971"/>
                  <a:gd name="T24" fmla="*/ 75 w 713"/>
                  <a:gd name="T25" fmla="*/ 24 h 971"/>
                  <a:gd name="T26" fmla="*/ 73 w 713"/>
                  <a:gd name="T27" fmla="*/ 20 h 971"/>
                  <a:gd name="T28" fmla="*/ 71 w 713"/>
                  <a:gd name="T29" fmla="*/ 16 h 971"/>
                  <a:gd name="T30" fmla="*/ 68 w 713"/>
                  <a:gd name="T31" fmla="*/ 12 h 971"/>
                  <a:gd name="T32" fmla="*/ 64 w 713"/>
                  <a:gd name="T33" fmla="*/ 9 h 971"/>
                  <a:gd name="T34" fmla="*/ 61 w 713"/>
                  <a:gd name="T35" fmla="*/ 6 h 971"/>
                  <a:gd name="T36" fmla="*/ 57 w 713"/>
                  <a:gd name="T37" fmla="*/ 4 h 971"/>
                  <a:gd name="T38" fmla="*/ 53 w 713"/>
                  <a:gd name="T39" fmla="*/ 2 h 971"/>
                  <a:gd name="T40" fmla="*/ 48 w 713"/>
                  <a:gd name="T41" fmla="*/ 1 h 971"/>
                  <a:gd name="T42" fmla="*/ 44 w 713"/>
                  <a:gd name="T43" fmla="*/ 0 h 971"/>
                  <a:gd name="T44" fmla="*/ 40 w 713"/>
                  <a:gd name="T45" fmla="*/ 0 h 971"/>
                  <a:gd name="T46" fmla="*/ 35 w 713"/>
                  <a:gd name="T47" fmla="*/ 0 h 971"/>
                  <a:gd name="T48" fmla="*/ 31 w 713"/>
                  <a:gd name="T49" fmla="*/ 1 h 971"/>
                  <a:gd name="T50" fmla="*/ 27 w 713"/>
                  <a:gd name="T51" fmla="*/ 2 h 971"/>
                  <a:gd name="T52" fmla="*/ 22 w 713"/>
                  <a:gd name="T53" fmla="*/ 4 h 971"/>
                  <a:gd name="T54" fmla="*/ 19 w 713"/>
                  <a:gd name="T55" fmla="*/ 6 h 971"/>
                  <a:gd name="T56" fmla="*/ 15 w 713"/>
                  <a:gd name="T57" fmla="*/ 9 h 971"/>
                  <a:gd name="T58" fmla="*/ 12 w 713"/>
                  <a:gd name="T59" fmla="*/ 12 h 971"/>
                  <a:gd name="T60" fmla="*/ 9 w 713"/>
                  <a:gd name="T61" fmla="*/ 16 h 971"/>
                  <a:gd name="T62" fmla="*/ 6 w 713"/>
                  <a:gd name="T63" fmla="*/ 20 h 971"/>
                  <a:gd name="T64" fmla="*/ 4 w 713"/>
                  <a:gd name="T65" fmla="*/ 24 h 971"/>
                  <a:gd name="T66" fmla="*/ 2 w 713"/>
                  <a:gd name="T67" fmla="*/ 28 h 971"/>
                  <a:gd name="T68" fmla="*/ 1 w 713"/>
                  <a:gd name="T69" fmla="*/ 32 h 971"/>
                  <a:gd name="T70" fmla="*/ 0 w 713"/>
                  <a:gd name="T71" fmla="*/ 37 h 971"/>
                  <a:gd name="T72" fmla="*/ 0 w 713"/>
                  <a:gd name="T73" fmla="*/ 42 h 971"/>
                  <a:gd name="T74" fmla="*/ 0 w 713"/>
                  <a:gd name="T75" fmla="*/ 46 h 971"/>
                  <a:gd name="T76" fmla="*/ 1 w 713"/>
                  <a:gd name="T77" fmla="*/ 51 h 971"/>
                  <a:gd name="T78" fmla="*/ 2 w 713"/>
                  <a:gd name="T79" fmla="*/ 55 h 971"/>
                  <a:gd name="T80" fmla="*/ 4 w 713"/>
                  <a:gd name="T81" fmla="*/ 60 h 971"/>
                  <a:gd name="T82" fmla="*/ 6 w 713"/>
                  <a:gd name="T83" fmla="*/ 64 h 971"/>
                  <a:gd name="T84" fmla="*/ 9 w 713"/>
                  <a:gd name="T85" fmla="*/ 67 h 971"/>
                  <a:gd name="T86" fmla="*/ 12 w 713"/>
                  <a:gd name="T87" fmla="*/ 71 h 971"/>
                  <a:gd name="T88" fmla="*/ 15 w 713"/>
                  <a:gd name="T89" fmla="*/ 74 h 971"/>
                  <a:gd name="T90" fmla="*/ 9 w 713"/>
                  <a:gd name="T91" fmla="*/ 81 h 971"/>
                  <a:gd name="T92" fmla="*/ 9 w 713"/>
                  <a:gd name="T93" fmla="*/ 108 h 971"/>
                  <a:gd name="T94" fmla="*/ 70 w 713"/>
                  <a:gd name="T95" fmla="*/ 108 h 971"/>
                  <a:gd name="T96" fmla="*/ 70 w 713"/>
                  <a:gd name="T97" fmla="*/ 81 h 971"/>
                  <a:gd name="T98" fmla="*/ 65 w 713"/>
                  <a:gd name="T99" fmla="*/ 74 h 9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971"/>
                  <a:gd name="T152" fmla="*/ 713 w 713"/>
                  <a:gd name="T153" fmla="*/ 971 h 9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971">
                    <a:moveTo>
                      <a:pt x="580" y="666"/>
                    </a:moveTo>
                    <a:lnTo>
                      <a:pt x="609" y="637"/>
                    </a:lnTo>
                    <a:lnTo>
                      <a:pt x="636" y="606"/>
                    </a:lnTo>
                    <a:lnTo>
                      <a:pt x="658" y="573"/>
                    </a:lnTo>
                    <a:lnTo>
                      <a:pt x="677" y="536"/>
                    </a:lnTo>
                    <a:lnTo>
                      <a:pt x="693" y="498"/>
                    </a:lnTo>
                    <a:lnTo>
                      <a:pt x="704" y="457"/>
                    </a:lnTo>
                    <a:lnTo>
                      <a:pt x="710" y="416"/>
                    </a:lnTo>
                    <a:lnTo>
                      <a:pt x="713" y="375"/>
                    </a:lnTo>
                    <a:lnTo>
                      <a:pt x="710" y="332"/>
                    </a:lnTo>
                    <a:lnTo>
                      <a:pt x="704" y="291"/>
                    </a:lnTo>
                    <a:lnTo>
                      <a:pt x="693" y="252"/>
                    </a:lnTo>
                    <a:lnTo>
                      <a:pt x="677" y="212"/>
                    </a:lnTo>
                    <a:lnTo>
                      <a:pt x="658" y="176"/>
                    </a:lnTo>
                    <a:lnTo>
                      <a:pt x="634" y="141"/>
                    </a:lnTo>
                    <a:lnTo>
                      <a:pt x="608" y="110"/>
                    </a:lnTo>
                    <a:lnTo>
                      <a:pt x="579" y="82"/>
                    </a:lnTo>
                    <a:lnTo>
                      <a:pt x="546" y="58"/>
                    </a:lnTo>
                    <a:lnTo>
                      <a:pt x="511" y="38"/>
                    </a:lnTo>
                    <a:lnTo>
                      <a:pt x="473" y="22"/>
                    </a:lnTo>
                    <a:lnTo>
                      <a:pt x="435" y="10"/>
                    </a:lnTo>
                    <a:lnTo>
                      <a:pt x="396" y="3"/>
                    </a:lnTo>
                    <a:lnTo>
                      <a:pt x="357" y="0"/>
                    </a:lnTo>
                    <a:lnTo>
                      <a:pt x="316" y="3"/>
                    </a:lnTo>
                    <a:lnTo>
                      <a:pt x="277" y="10"/>
                    </a:lnTo>
                    <a:lnTo>
                      <a:pt x="239" y="22"/>
                    </a:lnTo>
                    <a:lnTo>
                      <a:pt x="202" y="38"/>
                    </a:lnTo>
                    <a:lnTo>
                      <a:pt x="167" y="58"/>
                    </a:lnTo>
                    <a:lnTo>
                      <a:pt x="134" y="82"/>
                    </a:lnTo>
                    <a:lnTo>
                      <a:pt x="105" y="110"/>
                    </a:lnTo>
                    <a:lnTo>
                      <a:pt x="78" y="141"/>
                    </a:lnTo>
                    <a:lnTo>
                      <a:pt x="54" y="176"/>
                    </a:lnTo>
                    <a:lnTo>
                      <a:pt x="35" y="212"/>
                    </a:lnTo>
                    <a:lnTo>
                      <a:pt x="20" y="252"/>
                    </a:lnTo>
                    <a:lnTo>
                      <a:pt x="9" y="291"/>
                    </a:lnTo>
                    <a:lnTo>
                      <a:pt x="2" y="332"/>
                    </a:lnTo>
                    <a:lnTo>
                      <a:pt x="0" y="375"/>
                    </a:lnTo>
                    <a:lnTo>
                      <a:pt x="2" y="416"/>
                    </a:lnTo>
                    <a:lnTo>
                      <a:pt x="9" y="457"/>
                    </a:lnTo>
                    <a:lnTo>
                      <a:pt x="20" y="498"/>
                    </a:lnTo>
                    <a:lnTo>
                      <a:pt x="35" y="536"/>
                    </a:lnTo>
                    <a:lnTo>
                      <a:pt x="54" y="573"/>
                    </a:lnTo>
                    <a:lnTo>
                      <a:pt x="77" y="606"/>
                    </a:lnTo>
                    <a:lnTo>
                      <a:pt x="104" y="637"/>
                    </a:lnTo>
                    <a:lnTo>
                      <a:pt x="133" y="666"/>
                    </a:lnTo>
                    <a:lnTo>
                      <a:pt x="79" y="726"/>
                    </a:lnTo>
                    <a:lnTo>
                      <a:pt x="79" y="971"/>
                    </a:lnTo>
                    <a:lnTo>
                      <a:pt x="633" y="971"/>
                    </a:lnTo>
                    <a:lnTo>
                      <a:pt x="633" y="726"/>
                    </a:lnTo>
                    <a:lnTo>
                      <a:pt x="580" y="666"/>
                    </a:lnTo>
                    <a:close/>
                  </a:path>
                </a:pathLst>
              </a:custGeom>
              <a:blipFill dpi="0" rotWithShape="0">
                <a:blip r:embed="rId4" cstate="print"/>
                <a:srcRect/>
                <a:tile tx="0" ty="0" sx="100000" sy="100000" flip="none" algn="tl"/>
              </a:blipFill>
              <a:ln w="3175">
                <a:solidFill>
                  <a:srgbClr val="000000"/>
                </a:solidFill>
                <a:prstDash val="solid"/>
                <a:round/>
                <a:headEnd/>
                <a:tailEnd/>
              </a:ln>
            </p:spPr>
            <p:txBody>
              <a:bodyPr/>
              <a:lstStyle/>
              <a:p>
                <a:endParaRPr lang="en-US"/>
              </a:p>
            </p:txBody>
          </p:sp>
          <p:sp>
            <p:nvSpPr>
              <p:cNvPr id="132" name="Freeform 183"/>
              <p:cNvSpPr>
                <a:spLocks/>
              </p:cNvSpPr>
              <p:nvPr/>
            </p:nvSpPr>
            <p:spPr bwMode="auto">
              <a:xfrm>
                <a:off x="5473" y="1337"/>
                <a:ext cx="240" cy="124"/>
              </a:xfrm>
              <a:custGeom>
                <a:avLst/>
                <a:gdLst>
                  <a:gd name="T0" fmla="*/ 0 w 718"/>
                  <a:gd name="T1" fmla="*/ 41 h 373"/>
                  <a:gd name="T2" fmla="*/ 6 w 718"/>
                  <a:gd name="T3" fmla="*/ 41 h 373"/>
                  <a:gd name="T4" fmla="*/ 11 w 718"/>
                  <a:gd name="T5" fmla="*/ 41 h 373"/>
                  <a:gd name="T6" fmla="*/ 16 w 718"/>
                  <a:gd name="T7" fmla="*/ 41 h 373"/>
                  <a:gd name="T8" fmla="*/ 21 w 718"/>
                  <a:gd name="T9" fmla="*/ 40 h 373"/>
                  <a:gd name="T10" fmla="*/ 26 w 718"/>
                  <a:gd name="T11" fmla="*/ 40 h 373"/>
                  <a:gd name="T12" fmla="*/ 30 w 718"/>
                  <a:gd name="T13" fmla="*/ 39 h 373"/>
                  <a:gd name="T14" fmla="*/ 34 w 718"/>
                  <a:gd name="T15" fmla="*/ 39 h 373"/>
                  <a:gd name="T16" fmla="*/ 38 w 718"/>
                  <a:gd name="T17" fmla="*/ 38 h 373"/>
                  <a:gd name="T18" fmla="*/ 42 w 718"/>
                  <a:gd name="T19" fmla="*/ 37 h 373"/>
                  <a:gd name="T20" fmla="*/ 44 w 718"/>
                  <a:gd name="T21" fmla="*/ 36 h 373"/>
                  <a:gd name="T22" fmla="*/ 47 w 718"/>
                  <a:gd name="T23" fmla="*/ 35 h 373"/>
                  <a:gd name="T24" fmla="*/ 49 w 718"/>
                  <a:gd name="T25" fmla="*/ 34 h 373"/>
                  <a:gd name="T26" fmla="*/ 50 w 718"/>
                  <a:gd name="T27" fmla="*/ 33 h 373"/>
                  <a:gd name="T28" fmla="*/ 51 w 718"/>
                  <a:gd name="T29" fmla="*/ 32 h 373"/>
                  <a:gd name="T30" fmla="*/ 51 w 718"/>
                  <a:gd name="T31" fmla="*/ 31 h 373"/>
                  <a:gd name="T32" fmla="*/ 52 w 718"/>
                  <a:gd name="T33" fmla="*/ 32 h 373"/>
                  <a:gd name="T34" fmla="*/ 52 w 718"/>
                  <a:gd name="T35" fmla="*/ 34 h 373"/>
                  <a:gd name="T36" fmla="*/ 53 w 718"/>
                  <a:gd name="T37" fmla="*/ 35 h 373"/>
                  <a:gd name="T38" fmla="*/ 55 w 718"/>
                  <a:gd name="T39" fmla="*/ 36 h 373"/>
                  <a:gd name="T40" fmla="*/ 57 w 718"/>
                  <a:gd name="T41" fmla="*/ 37 h 373"/>
                  <a:gd name="T42" fmla="*/ 60 w 718"/>
                  <a:gd name="T43" fmla="*/ 38 h 373"/>
                  <a:gd name="T44" fmla="*/ 63 w 718"/>
                  <a:gd name="T45" fmla="*/ 39 h 373"/>
                  <a:gd name="T46" fmla="*/ 66 w 718"/>
                  <a:gd name="T47" fmla="*/ 40 h 373"/>
                  <a:gd name="T48" fmla="*/ 69 w 718"/>
                  <a:gd name="T49" fmla="*/ 40 h 373"/>
                  <a:gd name="T50" fmla="*/ 73 w 718"/>
                  <a:gd name="T51" fmla="*/ 41 h 373"/>
                  <a:gd name="T52" fmla="*/ 76 w 718"/>
                  <a:gd name="T53" fmla="*/ 41 h 373"/>
                  <a:gd name="T54" fmla="*/ 80 w 718"/>
                  <a:gd name="T55" fmla="*/ 41 h 373"/>
                  <a:gd name="T56" fmla="*/ 80 w 718"/>
                  <a:gd name="T57" fmla="*/ 37 h 373"/>
                  <a:gd name="T58" fmla="*/ 80 w 718"/>
                  <a:gd name="T59" fmla="*/ 33 h 373"/>
                  <a:gd name="T60" fmla="*/ 79 w 718"/>
                  <a:gd name="T61" fmla="*/ 28 h 373"/>
                  <a:gd name="T62" fmla="*/ 78 w 718"/>
                  <a:gd name="T63" fmla="*/ 24 h 373"/>
                  <a:gd name="T64" fmla="*/ 76 w 718"/>
                  <a:gd name="T65" fmla="*/ 20 h 373"/>
                  <a:gd name="T66" fmla="*/ 74 w 718"/>
                  <a:gd name="T67" fmla="*/ 17 h 373"/>
                  <a:gd name="T68" fmla="*/ 71 w 718"/>
                  <a:gd name="T69" fmla="*/ 13 h 373"/>
                  <a:gd name="T70" fmla="*/ 68 w 718"/>
                  <a:gd name="T71" fmla="*/ 10 h 373"/>
                  <a:gd name="T72" fmla="*/ 64 w 718"/>
                  <a:gd name="T73" fmla="*/ 7 h 373"/>
                  <a:gd name="T74" fmla="*/ 61 w 718"/>
                  <a:gd name="T75" fmla="*/ 5 h 373"/>
                  <a:gd name="T76" fmla="*/ 56 w 718"/>
                  <a:gd name="T77" fmla="*/ 3 h 373"/>
                  <a:gd name="T78" fmla="*/ 52 w 718"/>
                  <a:gd name="T79" fmla="*/ 1 h 373"/>
                  <a:gd name="T80" fmla="*/ 47 w 718"/>
                  <a:gd name="T81" fmla="*/ 0 h 373"/>
                  <a:gd name="T82" fmla="*/ 42 w 718"/>
                  <a:gd name="T83" fmla="*/ 0 h 373"/>
                  <a:gd name="T84" fmla="*/ 38 w 718"/>
                  <a:gd name="T85" fmla="*/ 0 h 373"/>
                  <a:gd name="T86" fmla="*/ 33 w 718"/>
                  <a:gd name="T87" fmla="*/ 0 h 373"/>
                  <a:gd name="T88" fmla="*/ 28 w 718"/>
                  <a:gd name="T89" fmla="*/ 1 h 373"/>
                  <a:gd name="T90" fmla="*/ 24 w 718"/>
                  <a:gd name="T91" fmla="*/ 3 h 373"/>
                  <a:gd name="T92" fmla="*/ 20 w 718"/>
                  <a:gd name="T93" fmla="*/ 5 h 373"/>
                  <a:gd name="T94" fmla="*/ 16 w 718"/>
                  <a:gd name="T95" fmla="*/ 7 h 373"/>
                  <a:gd name="T96" fmla="*/ 12 w 718"/>
                  <a:gd name="T97" fmla="*/ 10 h 373"/>
                  <a:gd name="T98" fmla="*/ 9 w 718"/>
                  <a:gd name="T99" fmla="*/ 13 h 373"/>
                  <a:gd name="T100" fmla="*/ 6 w 718"/>
                  <a:gd name="T101" fmla="*/ 17 h 373"/>
                  <a:gd name="T102" fmla="*/ 4 w 718"/>
                  <a:gd name="T103" fmla="*/ 20 h 373"/>
                  <a:gd name="T104" fmla="*/ 2 w 718"/>
                  <a:gd name="T105" fmla="*/ 24 h 373"/>
                  <a:gd name="T106" fmla="*/ 1 w 718"/>
                  <a:gd name="T107" fmla="*/ 28 h 373"/>
                  <a:gd name="T108" fmla="*/ 0 w 718"/>
                  <a:gd name="T109" fmla="*/ 33 h 373"/>
                  <a:gd name="T110" fmla="*/ 0 w 718"/>
                  <a:gd name="T111" fmla="*/ 37 h 373"/>
                  <a:gd name="T112" fmla="*/ 0 w 718"/>
                  <a:gd name="T113" fmla="*/ 41 h 3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8"/>
                  <a:gd name="T172" fmla="*/ 0 h 373"/>
                  <a:gd name="T173" fmla="*/ 718 w 718"/>
                  <a:gd name="T174" fmla="*/ 373 h 3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8" h="373">
                    <a:moveTo>
                      <a:pt x="3" y="373"/>
                    </a:moveTo>
                    <a:lnTo>
                      <a:pt x="51" y="372"/>
                    </a:lnTo>
                    <a:lnTo>
                      <a:pt x="99" y="370"/>
                    </a:lnTo>
                    <a:lnTo>
                      <a:pt x="145" y="368"/>
                    </a:lnTo>
                    <a:lnTo>
                      <a:pt x="189" y="364"/>
                    </a:lnTo>
                    <a:lnTo>
                      <a:pt x="232" y="360"/>
                    </a:lnTo>
                    <a:lnTo>
                      <a:pt x="272" y="355"/>
                    </a:lnTo>
                    <a:lnTo>
                      <a:pt x="309" y="349"/>
                    </a:lnTo>
                    <a:lnTo>
                      <a:pt x="343" y="342"/>
                    </a:lnTo>
                    <a:lnTo>
                      <a:pt x="374" y="334"/>
                    </a:lnTo>
                    <a:lnTo>
                      <a:pt x="399" y="325"/>
                    </a:lnTo>
                    <a:lnTo>
                      <a:pt x="422" y="317"/>
                    </a:lnTo>
                    <a:lnTo>
                      <a:pt x="438" y="308"/>
                    </a:lnTo>
                    <a:lnTo>
                      <a:pt x="451" y="298"/>
                    </a:lnTo>
                    <a:lnTo>
                      <a:pt x="459" y="289"/>
                    </a:lnTo>
                    <a:lnTo>
                      <a:pt x="461" y="279"/>
                    </a:lnTo>
                    <a:lnTo>
                      <a:pt x="464" y="292"/>
                    </a:lnTo>
                    <a:lnTo>
                      <a:pt x="470" y="303"/>
                    </a:lnTo>
                    <a:lnTo>
                      <a:pt x="480" y="316"/>
                    </a:lnTo>
                    <a:lnTo>
                      <a:pt x="495" y="325"/>
                    </a:lnTo>
                    <a:lnTo>
                      <a:pt x="513" y="337"/>
                    </a:lnTo>
                    <a:lnTo>
                      <a:pt x="536" y="345"/>
                    </a:lnTo>
                    <a:lnTo>
                      <a:pt x="560" y="353"/>
                    </a:lnTo>
                    <a:lnTo>
                      <a:pt x="588" y="360"/>
                    </a:lnTo>
                    <a:lnTo>
                      <a:pt x="618" y="365"/>
                    </a:lnTo>
                    <a:lnTo>
                      <a:pt x="650" y="369"/>
                    </a:lnTo>
                    <a:lnTo>
                      <a:pt x="682" y="372"/>
                    </a:lnTo>
                    <a:lnTo>
                      <a:pt x="716" y="373"/>
                    </a:lnTo>
                    <a:lnTo>
                      <a:pt x="718" y="334"/>
                    </a:lnTo>
                    <a:lnTo>
                      <a:pt x="717" y="296"/>
                    </a:lnTo>
                    <a:lnTo>
                      <a:pt x="709" y="257"/>
                    </a:lnTo>
                    <a:lnTo>
                      <a:pt x="698" y="220"/>
                    </a:lnTo>
                    <a:lnTo>
                      <a:pt x="682" y="184"/>
                    </a:lnTo>
                    <a:lnTo>
                      <a:pt x="661" y="150"/>
                    </a:lnTo>
                    <a:lnTo>
                      <a:pt x="636" y="119"/>
                    </a:lnTo>
                    <a:lnTo>
                      <a:pt x="608" y="90"/>
                    </a:lnTo>
                    <a:lnTo>
                      <a:pt x="575" y="66"/>
                    </a:lnTo>
                    <a:lnTo>
                      <a:pt x="541" y="44"/>
                    </a:lnTo>
                    <a:lnTo>
                      <a:pt x="503" y="26"/>
                    </a:lnTo>
                    <a:lnTo>
                      <a:pt x="464" y="13"/>
                    </a:lnTo>
                    <a:lnTo>
                      <a:pt x="422" y="3"/>
                    </a:lnTo>
                    <a:lnTo>
                      <a:pt x="380" y="0"/>
                    </a:lnTo>
                    <a:lnTo>
                      <a:pt x="338" y="0"/>
                    </a:lnTo>
                    <a:lnTo>
                      <a:pt x="297" y="3"/>
                    </a:lnTo>
                    <a:lnTo>
                      <a:pt x="255" y="13"/>
                    </a:lnTo>
                    <a:lnTo>
                      <a:pt x="215" y="26"/>
                    </a:lnTo>
                    <a:lnTo>
                      <a:pt x="177" y="44"/>
                    </a:lnTo>
                    <a:lnTo>
                      <a:pt x="143" y="66"/>
                    </a:lnTo>
                    <a:lnTo>
                      <a:pt x="110" y="90"/>
                    </a:lnTo>
                    <a:lnTo>
                      <a:pt x="82" y="119"/>
                    </a:lnTo>
                    <a:lnTo>
                      <a:pt x="57" y="150"/>
                    </a:lnTo>
                    <a:lnTo>
                      <a:pt x="37" y="184"/>
                    </a:lnTo>
                    <a:lnTo>
                      <a:pt x="20" y="220"/>
                    </a:lnTo>
                    <a:lnTo>
                      <a:pt x="9" y="257"/>
                    </a:lnTo>
                    <a:lnTo>
                      <a:pt x="1" y="296"/>
                    </a:lnTo>
                    <a:lnTo>
                      <a:pt x="0" y="334"/>
                    </a:lnTo>
                    <a:lnTo>
                      <a:pt x="3" y="373"/>
                    </a:lnTo>
                    <a:close/>
                  </a:path>
                </a:pathLst>
              </a:custGeom>
              <a:solidFill>
                <a:srgbClr val="000000"/>
              </a:solidFill>
              <a:ln w="3175">
                <a:solidFill>
                  <a:srgbClr val="000000"/>
                </a:solidFill>
                <a:prstDash val="solid"/>
                <a:round/>
                <a:headEnd/>
                <a:tailEnd/>
              </a:ln>
            </p:spPr>
            <p:txBody>
              <a:bodyPr/>
              <a:lstStyle/>
              <a:p>
                <a:endParaRPr lang="en-US"/>
              </a:p>
            </p:txBody>
          </p:sp>
          <p:sp>
            <p:nvSpPr>
              <p:cNvPr id="133" name="Freeform 184"/>
              <p:cNvSpPr>
                <a:spLocks/>
              </p:cNvSpPr>
              <p:nvPr/>
            </p:nvSpPr>
            <p:spPr bwMode="auto">
              <a:xfrm>
                <a:off x="5317" y="1578"/>
                <a:ext cx="552" cy="302"/>
              </a:xfrm>
              <a:custGeom>
                <a:avLst/>
                <a:gdLst>
                  <a:gd name="T0" fmla="*/ 31 w 1658"/>
                  <a:gd name="T1" fmla="*/ 101 h 906"/>
                  <a:gd name="T2" fmla="*/ 184 w 1658"/>
                  <a:gd name="T3" fmla="*/ 101 h 906"/>
                  <a:gd name="T4" fmla="*/ 184 w 1658"/>
                  <a:gd name="T5" fmla="*/ 34 h 906"/>
                  <a:gd name="T6" fmla="*/ 180 w 1658"/>
                  <a:gd name="T7" fmla="*/ 29 h 906"/>
                  <a:gd name="T8" fmla="*/ 176 w 1658"/>
                  <a:gd name="T9" fmla="*/ 24 h 906"/>
                  <a:gd name="T10" fmla="*/ 171 w 1658"/>
                  <a:gd name="T11" fmla="*/ 19 h 906"/>
                  <a:gd name="T12" fmla="*/ 167 w 1658"/>
                  <a:gd name="T13" fmla="*/ 16 h 906"/>
                  <a:gd name="T14" fmla="*/ 162 w 1658"/>
                  <a:gd name="T15" fmla="*/ 12 h 906"/>
                  <a:gd name="T16" fmla="*/ 157 w 1658"/>
                  <a:gd name="T17" fmla="*/ 9 h 906"/>
                  <a:gd name="T18" fmla="*/ 151 w 1658"/>
                  <a:gd name="T19" fmla="*/ 6 h 906"/>
                  <a:gd name="T20" fmla="*/ 146 w 1658"/>
                  <a:gd name="T21" fmla="*/ 4 h 906"/>
                  <a:gd name="T22" fmla="*/ 140 w 1658"/>
                  <a:gd name="T23" fmla="*/ 2 h 906"/>
                  <a:gd name="T24" fmla="*/ 135 w 1658"/>
                  <a:gd name="T25" fmla="*/ 1 h 906"/>
                  <a:gd name="T26" fmla="*/ 129 w 1658"/>
                  <a:gd name="T27" fmla="*/ 0 h 906"/>
                  <a:gd name="T28" fmla="*/ 123 w 1658"/>
                  <a:gd name="T29" fmla="*/ 0 h 906"/>
                  <a:gd name="T30" fmla="*/ 121 w 1658"/>
                  <a:gd name="T31" fmla="*/ 4 h 906"/>
                  <a:gd name="T32" fmla="*/ 120 w 1658"/>
                  <a:gd name="T33" fmla="*/ 8 h 906"/>
                  <a:gd name="T34" fmla="*/ 117 w 1658"/>
                  <a:gd name="T35" fmla="*/ 11 h 906"/>
                  <a:gd name="T36" fmla="*/ 115 w 1658"/>
                  <a:gd name="T37" fmla="*/ 15 h 906"/>
                  <a:gd name="T38" fmla="*/ 112 w 1658"/>
                  <a:gd name="T39" fmla="*/ 18 h 906"/>
                  <a:gd name="T40" fmla="*/ 109 w 1658"/>
                  <a:gd name="T41" fmla="*/ 20 h 906"/>
                  <a:gd name="T42" fmla="*/ 105 w 1658"/>
                  <a:gd name="T43" fmla="*/ 22 h 906"/>
                  <a:gd name="T44" fmla="*/ 102 w 1658"/>
                  <a:gd name="T45" fmla="*/ 24 h 906"/>
                  <a:gd name="T46" fmla="*/ 98 w 1658"/>
                  <a:gd name="T47" fmla="*/ 25 h 906"/>
                  <a:gd name="T48" fmla="*/ 94 w 1658"/>
                  <a:gd name="T49" fmla="*/ 25 h 906"/>
                  <a:gd name="T50" fmla="*/ 90 w 1658"/>
                  <a:gd name="T51" fmla="*/ 25 h 906"/>
                  <a:gd name="T52" fmla="*/ 86 w 1658"/>
                  <a:gd name="T53" fmla="*/ 25 h 906"/>
                  <a:gd name="T54" fmla="*/ 82 w 1658"/>
                  <a:gd name="T55" fmla="*/ 24 h 906"/>
                  <a:gd name="T56" fmla="*/ 79 w 1658"/>
                  <a:gd name="T57" fmla="*/ 22 h 906"/>
                  <a:gd name="T58" fmla="*/ 75 w 1658"/>
                  <a:gd name="T59" fmla="*/ 20 h 906"/>
                  <a:gd name="T60" fmla="*/ 72 w 1658"/>
                  <a:gd name="T61" fmla="*/ 18 h 906"/>
                  <a:gd name="T62" fmla="*/ 69 w 1658"/>
                  <a:gd name="T63" fmla="*/ 15 h 906"/>
                  <a:gd name="T64" fmla="*/ 67 w 1658"/>
                  <a:gd name="T65" fmla="*/ 11 h 906"/>
                  <a:gd name="T66" fmla="*/ 64 w 1658"/>
                  <a:gd name="T67" fmla="*/ 8 h 906"/>
                  <a:gd name="T68" fmla="*/ 63 w 1658"/>
                  <a:gd name="T69" fmla="*/ 4 h 906"/>
                  <a:gd name="T70" fmla="*/ 61 w 1658"/>
                  <a:gd name="T71" fmla="*/ 0 h 906"/>
                  <a:gd name="T72" fmla="*/ 55 w 1658"/>
                  <a:gd name="T73" fmla="*/ 0 h 906"/>
                  <a:gd name="T74" fmla="*/ 49 w 1658"/>
                  <a:gd name="T75" fmla="*/ 1 h 906"/>
                  <a:gd name="T76" fmla="*/ 44 w 1658"/>
                  <a:gd name="T77" fmla="*/ 2 h 906"/>
                  <a:gd name="T78" fmla="*/ 38 w 1658"/>
                  <a:gd name="T79" fmla="*/ 4 h 906"/>
                  <a:gd name="T80" fmla="*/ 33 w 1658"/>
                  <a:gd name="T81" fmla="*/ 6 h 906"/>
                  <a:gd name="T82" fmla="*/ 27 w 1658"/>
                  <a:gd name="T83" fmla="*/ 9 h 906"/>
                  <a:gd name="T84" fmla="*/ 22 w 1658"/>
                  <a:gd name="T85" fmla="*/ 12 h 906"/>
                  <a:gd name="T86" fmla="*/ 17 w 1658"/>
                  <a:gd name="T87" fmla="*/ 16 h 906"/>
                  <a:gd name="T88" fmla="*/ 12 w 1658"/>
                  <a:gd name="T89" fmla="*/ 19 h 906"/>
                  <a:gd name="T90" fmla="*/ 8 w 1658"/>
                  <a:gd name="T91" fmla="*/ 24 h 906"/>
                  <a:gd name="T92" fmla="*/ 4 w 1658"/>
                  <a:gd name="T93" fmla="*/ 29 h 906"/>
                  <a:gd name="T94" fmla="*/ 0 w 1658"/>
                  <a:gd name="T95" fmla="*/ 34 h 906"/>
                  <a:gd name="T96" fmla="*/ 0 w 1658"/>
                  <a:gd name="T97" fmla="*/ 101 h 906"/>
                  <a:gd name="T98" fmla="*/ 31 w 1658"/>
                  <a:gd name="T99" fmla="*/ 101 h 9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58"/>
                  <a:gd name="T151" fmla="*/ 0 h 906"/>
                  <a:gd name="T152" fmla="*/ 1658 w 1658"/>
                  <a:gd name="T153" fmla="*/ 906 h 9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58" h="906">
                    <a:moveTo>
                      <a:pt x="276" y="906"/>
                    </a:moveTo>
                    <a:lnTo>
                      <a:pt x="1658" y="906"/>
                    </a:lnTo>
                    <a:lnTo>
                      <a:pt x="1658" y="302"/>
                    </a:lnTo>
                    <a:lnTo>
                      <a:pt x="1625" y="257"/>
                    </a:lnTo>
                    <a:lnTo>
                      <a:pt x="1589" y="215"/>
                    </a:lnTo>
                    <a:lnTo>
                      <a:pt x="1548" y="175"/>
                    </a:lnTo>
                    <a:lnTo>
                      <a:pt x="1506" y="140"/>
                    </a:lnTo>
                    <a:lnTo>
                      <a:pt x="1462" y="108"/>
                    </a:lnTo>
                    <a:lnTo>
                      <a:pt x="1415" y="79"/>
                    </a:lnTo>
                    <a:lnTo>
                      <a:pt x="1366" y="56"/>
                    </a:lnTo>
                    <a:lnTo>
                      <a:pt x="1316" y="36"/>
                    </a:lnTo>
                    <a:lnTo>
                      <a:pt x="1264" y="21"/>
                    </a:lnTo>
                    <a:lnTo>
                      <a:pt x="1212" y="9"/>
                    </a:lnTo>
                    <a:lnTo>
                      <a:pt x="1159" y="2"/>
                    </a:lnTo>
                    <a:lnTo>
                      <a:pt x="1106" y="0"/>
                    </a:lnTo>
                    <a:lnTo>
                      <a:pt x="1093" y="37"/>
                    </a:lnTo>
                    <a:lnTo>
                      <a:pt x="1078" y="70"/>
                    </a:lnTo>
                    <a:lnTo>
                      <a:pt x="1058" y="103"/>
                    </a:lnTo>
                    <a:lnTo>
                      <a:pt x="1035" y="131"/>
                    </a:lnTo>
                    <a:lnTo>
                      <a:pt x="1008" y="158"/>
                    </a:lnTo>
                    <a:lnTo>
                      <a:pt x="981" y="180"/>
                    </a:lnTo>
                    <a:lnTo>
                      <a:pt x="949" y="199"/>
                    </a:lnTo>
                    <a:lnTo>
                      <a:pt x="916" y="212"/>
                    </a:lnTo>
                    <a:lnTo>
                      <a:pt x="882" y="221"/>
                    </a:lnTo>
                    <a:lnTo>
                      <a:pt x="846" y="226"/>
                    </a:lnTo>
                    <a:lnTo>
                      <a:pt x="812" y="226"/>
                    </a:lnTo>
                    <a:lnTo>
                      <a:pt x="777" y="221"/>
                    </a:lnTo>
                    <a:lnTo>
                      <a:pt x="742" y="212"/>
                    </a:lnTo>
                    <a:lnTo>
                      <a:pt x="710" y="199"/>
                    </a:lnTo>
                    <a:lnTo>
                      <a:pt x="678" y="180"/>
                    </a:lnTo>
                    <a:lnTo>
                      <a:pt x="650" y="158"/>
                    </a:lnTo>
                    <a:lnTo>
                      <a:pt x="623" y="131"/>
                    </a:lnTo>
                    <a:lnTo>
                      <a:pt x="601" y="103"/>
                    </a:lnTo>
                    <a:lnTo>
                      <a:pt x="580" y="70"/>
                    </a:lnTo>
                    <a:lnTo>
                      <a:pt x="565" y="37"/>
                    </a:lnTo>
                    <a:lnTo>
                      <a:pt x="552" y="0"/>
                    </a:lnTo>
                    <a:lnTo>
                      <a:pt x="499" y="2"/>
                    </a:lnTo>
                    <a:lnTo>
                      <a:pt x="446" y="9"/>
                    </a:lnTo>
                    <a:lnTo>
                      <a:pt x="394" y="21"/>
                    </a:lnTo>
                    <a:lnTo>
                      <a:pt x="342" y="36"/>
                    </a:lnTo>
                    <a:lnTo>
                      <a:pt x="293" y="56"/>
                    </a:lnTo>
                    <a:lnTo>
                      <a:pt x="243" y="79"/>
                    </a:lnTo>
                    <a:lnTo>
                      <a:pt x="196" y="108"/>
                    </a:lnTo>
                    <a:lnTo>
                      <a:pt x="152" y="140"/>
                    </a:lnTo>
                    <a:lnTo>
                      <a:pt x="110" y="175"/>
                    </a:lnTo>
                    <a:lnTo>
                      <a:pt x="71" y="215"/>
                    </a:lnTo>
                    <a:lnTo>
                      <a:pt x="33" y="257"/>
                    </a:lnTo>
                    <a:lnTo>
                      <a:pt x="0" y="302"/>
                    </a:lnTo>
                    <a:lnTo>
                      <a:pt x="0" y="906"/>
                    </a:lnTo>
                    <a:lnTo>
                      <a:pt x="276" y="906"/>
                    </a:lnTo>
                    <a:close/>
                  </a:path>
                </a:pathLst>
              </a:custGeom>
              <a:solidFill>
                <a:srgbClr val="FF0000"/>
              </a:solidFill>
              <a:ln w="9525">
                <a:noFill/>
                <a:round/>
                <a:headEnd/>
                <a:tailEnd/>
              </a:ln>
            </p:spPr>
            <p:txBody>
              <a:bodyPr/>
              <a:lstStyle/>
              <a:p>
                <a:endParaRPr lang="en-US"/>
              </a:p>
            </p:txBody>
          </p:sp>
          <p:sp>
            <p:nvSpPr>
              <p:cNvPr id="134" name="Line 185"/>
              <p:cNvSpPr>
                <a:spLocks noChangeShapeType="1"/>
              </p:cNvSpPr>
              <p:nvPr/>
            </p:nvSpPr>
            <p:spPr bwMode="auto">
              <a:xfrm>
                <a:off x="5427" y="1779"/>
                <a:ext cx="1" cy="101"/>
              </a:xfrm>
              <a:prstGeom prst="line">
                <a:avLst/>
              </a:prstGeom>
              <a:noFill/>
              <a:ln w="3175">
                <a:solidFill>
                  <a:srgbClr val="000000"/>
                </a:solidFill>
                <a:round/>
                <a:headEnd/>
                <a:tailEnd/>
              </a:ln>
            </p:spPr>
            <p:txBody>
              <a:bodyPr/>
              <a:lstStyle/>
              <a:p>
                <a:endParaRPr lang="en-US"/>
              </a:p>
            </p:txBody>
          </p:sp>
          <p:sp>
            <p:nvSpPr>
              <p:cNvPr id="135" name="Line 186"/>
              <p:cNvSpPr>
                <a:spLocks noChangeShapeType="1"/>
              </p:cNvSpPr>
              <p:nvPr/>
            </p:nvSpPr>
            <p:spPr bwMode="auto">
              <a:xfrm flipV="1">
                <a:off x="5759" y="1779"/>
                <a:ext cx="1" cy="101"/>
              </a:xfrm>
              <a:prstGeom prst="line">
                <a:avLst/>
              </a:prstGeom>
              <a:noFill/>
              <a:ln w="3175">
                <a:solidFill>
                  <a:srgbClr val="000000"/>
                </a:solidFill>
                <a:round/>
                <a:headEnd/>
                <a:tailEnd/>
              </a:ln>
            </p:spPr>
            <p:txBody>
              <a:bodyPr/>
              <a:lstStyle/>
              <a:p>
                <a:endParaRPr lang="en-US"/>
              </a:p>
            </p:txBody>
          </p:sp>
          <p:sp>
            <p:nvSpPr>
              <p:cNvPr id="136" name="Freeform 187"/>
              <p:cNvSpPr>
                <a:spLocks/>
              </p:cNvSpPr>
              <p:nvPr/>
            </p:nvSpPr>
            <p:spPr bwMode="auto">
              <a:xfrm>
                <a:off x="5317" y="1578"/>
                <a:ext cx="552" cy="302"/>
              </a:xfrm>
              <a:custGeom>
                <a:avLst/>
                <a:gdLst>
                  <a:gd name="T0" fmla="*/ 31 w 1658"/>
                  <a:gd name="T1" fmla="*/ 101 h 906"/>
                  <a:gd name="T2" fmla="*/ 184 w 1658"/>
                  <a:gd name="T3" fmla="*/ 101 h 906"/>
                  <a:gd name="T4" fmla="*/ 184 w 1658"/>
                  <a:gd name="T5" fmla="*/ 34 h 906"/>
                  <a:gd name="T6" fmla="*/ 180 w 1658"/>
                  <a:gd name="T7" fmla="*/ 29 h 906"/>
                  <a:gd name="T8" fmla="*/ 176 w 1658"/>
                  <a:gd name="T9" fmla="*/ 24 h 906"/>
                  <a:gd name="T10" fmla="*/ 171 w 1658"/>
                  <a:gd name="T11" fmla="*/ 19 h 906"/>
                  <a:gd name="T12" fmla="*/ 167 w 1658"/>
                  <a:gd name="T13" fmla="*/ 16 h 906"/>
                  <a:gd name="T14" fmla="*/ 162 w 1658"/>
                  <a:gd name="T15" fmla="*/ 12 h 906"/>
                  <a:gd name="T16" fmla="*/ 157 w 1658"/>
                  <a:gd name="T17" fmla="*/ 9 h 906"/>
                  <a:gd name="T18" fmla="*/ 151 w 1658"/>
                  <a:gd name="T19" fmla="*/ 6 h 906"/>
                  <a:gd name="T20" fmla="*/ 146 w 1658"/>
                  <a:gd name="T21" fmla="*/ 4 h 906"/>
                  <a:gd name="T22" fmla="*/ 140 w 1658"/>
                  <a:gd name="T23" fmla="*/ 2 h 906"/>
                  <a:gd name="T24" fmla="*/ 135 w 1658"/>
                  <a:gd name="T25" fmla="*/ 1 h 906"/>
                  <a:gd name="T26" fmla="*/ 129 w 1658"/>
                  <a:gd name="T27" fmla="*/ 0 h 906"/>
                  <a:gd name="T28" fmla="*/ 123 w 1658"/>
                  <a:gd name="T29" fmla="*/ 0 h 906"/>
                  <a:gd name="T30" fmla="*/ 121 w 1658"/>
                  <a:gd name="T31" fmla="*/ 4 h 906"/>
                  <a:gd name="T32" fmla="*/ 120 w 1658"/>
                  <a:gd name="T33" fmla="*/ 8 h 906"/>
                  <a:gd name="T34" fmla="*/ 117 w 1658"/>
                  <a:gd name="T35" fmla="*/ 11 h 906"/>
                  <a:gd name="T36" fmla="*/ 115 w 1658"/>
                  <a:gd name="T37" fmla="*/ 15 h 906"/>
                  <a:gd name="T38" fmla="*/ 112 w 1658"/>
                  <a:gd name="T39" fmla="*/ 18 h 906"/>
                  <a:gd name="T40" fmla="*/ 109 w 1658"/>
                  <a:gd name="T41" fmla="*/ 20 h 906"/>
                  <a:gd name="T42" fmla="*/ 105 w 1658"/>
                  <a:gd name="T43" fmla="*/ 22 h 906"/>
                  <a:gd name="T44" fmla="*/ 102 w 1658"/>
                  <a:gd name="T45" fmla="*/ 24 h 906"/>
                  <a:gd name="T46" fmla="*/ 98 w 1658"/>
                  <a:gd name="T47" fmla="*/ 25 h 906"/>
                  <a:gd name="T48" fmla="*/ 94 w 1658"/>
                  <a:gd name="T49" fmla="*/ 25 h 906"/>
                  <a:gd name="T50" fmla="*/ 90 w 1658"/>
                  <a:gd name="T51" fmla="*/ 25 h 906"/>
                  <a:gd name="T52" fmla="*/ 86 w 1658"/>
                  <a:gd name="T53" fmla="*/ 25 h 906"/>
                  <a:gd name="T54" fmla="*/ 82 w 1658"/>
                  <a:gd name="T55" fmla="*/ 24 h 906"/>
                  <a:gd name="T56" fmla="*/ 79 w 1658"/>
                  <a:gd name="T57" fmla="*/ 22 h 906"/>
                  <a:gd name="T58" fmla="*/ 75 w 1658"/>
                  <a:gd name="T59" fmla="*/ 20 h 906"/>
                  <a:gd name="T60" fmla="*/ 72 w 1658"/>
                  <a:gd name="T61" fmla="*/ 18 h 906"/>
                  <a:gd name="T62" fmla="*/ 69 w 1658"/>
                  <a:gd name="T63" fmla="*/ 15 h 906"/>
                  <a:gd name="T64" fmla="*/ 67 w 1658"/>
                  <a:gd name="T65" fmla="*/ 11 h 906"/>
                  <a:gd name="T66" fmla="*/ 64 w 1658"/>
                  <a:gd name="T67" fmla="*/ 8 h 906"/>
                  <a:gd name="T68" fmla="*/ 63 w 1658"/>
                  <a:gd name="T69" fmla="*/ 4 h 906"/>
                  <a:gd name="T70" fmla="*/ 61 w 1658"/>
                  <a:gd name="T71" fmla="*/ 0 h 906"/>
                  <a:gd name="T72" fmla="*/ 55 w 1658"/>
                  <a:gd name="T73" fmla="*/ 0 h 906"/>
                  <a:gd name="T74" fmla="*/ 49 w 1658"/>
                  <a:gd name="T75" fmla="*/ 1 h 906"/>
                  <a:gd name="T76" fmla="*/ 44 w 1658"/>
                  <a:gd name="T77" fmla="*/ 2 h 906"/>
                  <a:gd name="T78" fmla="*/ 38 w 1658"/>
                  <a:gd name="T79" fmla="*/ 4 h 906"/>
                  <a:gd name="T80" fmla="*/ 33 w 1658"/>
                  <a:gd name="T81" fmla="*/ 6 h 906"/>
                  <a:gd name="T82" fmla="*/ 27 w 1658"/>
                  <a:gd name="T83" fmla="*/ 9 h 906"/>
                  <a:gd name="T84" fmla="*/ 22 w 1658"/>
                  <a:gd name="T85" fmla="*/ 12 h 906"/>
                  <a:gd name="T86" fmla="*/ 17 w 1658"/>
                  <a:gd name="T87" fmla="*/ 16 h 906"/>
                  <a:gd name="T88" fmla="*/ 12 w 1658"/>
                  <a:gd name="T89" fmla="*/ 19 h 906"/>
                  <a:gd name="T90" fmla="*/ 8 w 1658"/>
                  <a:gd name="T91" fmla="*/ 24 h 906"/>
                  <a:gd name="T92" fmla="*/ 4 w 1658"/>
                  <a:gd name="T93" fmla="*/ 29 h 906"/>
                  <a:gd name="T94" fmla="*/ 0 w 1658"/>
                  <a:gd name="T95" fmla="*/ 34 h 906"/>
                  <a:gd name="T96" fmla="*/ 0 w 1658"/>
                  <a:gd name="T97" fmla="*/ 101 h 906"/>
                  <a:gd name="T98" fmla="*/ 31 w 1658"/>
                  <a:gd name="T99" fmla="*/ 101 h 9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58"/>
                  <a:gd name="T151" fmla="*/ 0 h 906"/>
                  <a:gd name="T152" fmla="*/ 1658 w 1658"/>
                  <a:gd name="T153" fmla="*/ 906 h 9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58" h="906">
                    <a:moveTo>
                      <a:pt x="276" y="906"/>
                    </a:moveTo>
                    <a:lnTo>
                      <a:pt x="1658" y="906"/>
                    </a:lnTo>
                    <a:lnTo>
                      <a:pt x="1658" y="302"/>
                    </a:lnTo>
                    <a:lnTo>
                      <a:pt x="1625" y="257"/>
                    </a:lnTo>
                    <a:lnTo>
                      <a:pt x="1589" y="215"/>
                    </a:lnTo>
                    <a:lnTo>
                      <a:pt x="1548" y="175"/>
                    </a:lnTo>
                    <a:lnTo>
                      <a:pt x="1506" y="140"/>
                    </a:lnTo>
                    <a:lnTo>
                      <a:pt x="1462" y="108"/>
                    </a:lnTo>
                    <a:lnTo>
                      <a:pt x="1415" y="79"/>
                    </a:lnTo>
                    <a:lnTo>
                      <a:pt x="1366" y="56"/>
                    </a:lnTo>
                    <a:lnTo>
                      <a:pt x="1316" y="36"/>
                    </a:lnTo>
                    <a:lnTo>
                      <a:pt x="1264" y="21"/>
                    </a:lnTo>
                    <a:lnTo>
                      <a:pt x="1212" y="9"/>
                    </a:lnTo>
                    <a:lnTo>
                      <a:pt x="1159" y="2"/>
                    </a:lnTo>
                    <a:lnTo>
                      <a:pt x="1106" y="0"/>
                    </a:lnTo>
                    <a:lnTo>
                      <a:pt x="1093" y="37"/>
                    </a:lnTo>
                    <a:lnTo>
                      <a:pt x="1078" y="70"/>
                    </a:lnTo>
                    <a:lnTo>
                      <a:pt x="1058" y="103"/>
                    </a:lnTo>
                    <a:lnTo>
                      <a:pt x="1035" y="131"/>
                    </a:lnTo>
                    <a:lnTo>
                      <a:pt x="1008" y="158"/>
                    </a:lnTo>
                    <a:lnTo>
                      <a:pt x="981" y="180"/>
                    </a:lnTo>
                    <a:lnTo>
                      <a:pt x="949" y="199"/>
                    </a:lnTo>
                    <a:lnTo>
                      <a:pt x="916" y="212"/>
                    </a:lnTo>
                    <a:lnTo>
                      <a:pt x="882" y="221"/>
                    </a:lnTo>
                    <a:lnTo>
                      <a:pt x="846" y="226"/>
                    </a:lnTo>
                    <a:lnTo>
                      <a:pt x="812" y="226"/>
                    </a:lnTo>
                    <a:lnTo>
                      <a:pt x="777" y="221"/>
                    </a:lnTo>
                    <a:lnTo>
                      <a:pt x="742" y="212"/>
                    </a:lnTo>
                    <a:lnTo>
                      <a:pt x="710" y="199"/>
                    </a:lnTo>
                    <a:lnTo>
                      <a:pt x="678" y="180"/>
                    </a:lnTo>
                    <a:lnTo>
                      <a:pt x="650" y="158"/>
                    </a:lnTo>
                    <a:lnTo>
                      <a:pt x="623" y="131"/>
                    </a:lnTo>
                    <a:lnTo>
                      <a:pt x="601" y="103"/>
                    </a:lnTo>
                    <a:lnTo>
                      <a:pt x="580" y="70"/>
                    </a:lnTo>
                    <a:lnTo>
                      <a:pt x="565" y="37"/>
                    </a:lnTo>
                    <a:lnTo>
                      <a:pt x="552" y="0"/>
                    </a:lnTo>
                    <a:lnTo>
                      <a:pt x="499" y="2"/>
                    </a:lnTo>
                    <a:lnTo>
                      <a:pt x="446" y="9"/>
                    </a:lnTo>
                    <a:lnTo>
                      <a:pt x="394" y="21"/>
                    </a:lnTo>
                    <a:lnTo>
                      <a:pt x="342" y="36"/>
                    </a:lnTo>
                    <a:lnTo>
                      <a:pt x="293" y="56"/>
                    </a:lnTo>
                    <a:lnTo>
                      <a:pt x="243" y="79"/>
                    </a:lnTo>
                    <a:lnTo>
                      <a:pt x="196" y="108"/>
                    </a:lnTo>
                    <a:lnTo>
                      <a:pt x="152" y="140"/>
                    </a:lnTo>
                    <a:lnTo>
                      <a:pt x="110" y="175"/>
                    </a:lnTo>
                    <a:lnTo>
                      <a:pt x="71" y="215"/>
                    </a:lnTo>
                    <a:lnTo>
                      <a:pt x="33" y="257"/>
                    </a:lnTo>
                    <a:lnTo>
                      <a:pt x="0" y="302"/>
                    </a:lnTo>
                    <a:lnTo>
                      <a:pt x="0" y="906"/>
                    </a:lnTo>
                    <a:lnTo>
                      <a:pt x="276" y="906"/>
                    </a:lnTo>
                  </a:path>
                </a:pathLst>
              </a:custGeom>
              <a:noFill/>
              <a:ln w="3175">
                <a:solidFill>
                  <a:srgbClr val="000000"/>
                </a:solidFill>
                <a:prstDash val="solid"/>
                <a:round/>
                <a:headEnd/>
                <a:tailEnd/>
              </a:ln>
            </p:spPr>
            <p:txBody>
              <a:bodyPr/>
              <a:lstStyle/>
              <a:p>
                <a:endParaRPr lang="en-US"/>
              </a:p>
            </p:txBody>
          </p:sp>
        </p:grpSp>
        <p:grpSp>
          <p:nvGrpSpPr>
            <p:cNvPr id="114" name="Group 190"/>
            <p:cNvGrpSpPr>
              <a:grpSpLocks/>
            </p:cNvGrpSpPr>
            <p:nvPr/>
          </p:nvGrpSpPr>
          <p:grpSpPr bwMode="auto">
            <a:xfrm>
              <a:off x="4560" y="1200"/>
              <a:ext cx="698" cy="696"/>
              <a:chOff x="4560" y="1200"/>
              <a:chExt cx="698" cy="696"/>
            </a:xfrm>
          </p:grpSpPr>
          <p:grpSp>
            <p:nvGrpSpPr>
              <p:cNvPr id="115" name="Group 165"/>
              <p:cNvGrpSpPr>
                <a:grpSpLocks/>
              </p:cNvGrpSpPr>
              <p:nvPr/>
            </p:nvGrpSpPr>
            <p:grpSpPr bwMode="auto">
              <a:xfrm>
                <a:off x="4560" y="1703"/>
                <a:ext cx="698" cy="193"/>
                <a:chOff x="4745" y="3239"/>
                <a:chExt cx="698" cy="193"/>
              </a:xfrm>
            </p:grpSpPr>
            <p:sp>
              <p:nvSpPr>
                <p:cNvPr id="124" name="Rectangle 166"/>
                <p:cNvSpPr>
                  <a:spLocks noChangeArrowheads="1"/>
                </p:cNvSpPr>
                <p:nvPr/>
              </p:nvSpPr>
              <p:spPr bwMode="auto">
                <a:xfrm>
                  <a:off x="4745" y="3239"/>
                  <a:ext cx="698" cy="193"/>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25" name="Rectangle 167"/>
                <p:cNvSpPr>
                  <a:spLocks noChangeArrowheads="1"/>
                </p:cNvSpPr>
                <p:nvPr/>
              </p:nvSpPr>
              <p:spPr bwMode="auto">
                <a:xfrm>
                  <a:off x="4767" y="3261"/>
                  <a:ext cx="655" cy="149"/>
                </a:xfrm>
                <a:prstGeom prst="rect">
                  <a:avLst/>
                </a:prstGeom>
                <a:solidFill>
                  <a:srgbClr val="C0C0C0"/>
                </a:solidFill>
                <a:ln w="9525">
                  <a:noFill/>
                  <a:miter lim="800000"/>
                  <a:headEnd/>
                  <a:tailEnd/>
                </a:ln>
              </p:spPr>
              <p:txBody>
                <a:bodyPr/>
                <a:lstStyle/>
                <a:p>
                  <a:endParaRPr lang="en-US" sz="2400">
                    <a:cs typeface="Angsana New" pitchFamily="18" charset="-34"/>
                  </a:endParaRPr>
                </a:p>
              </p:txBody>
            </p:sp>
            <p:sp>
              <p:nvSpPr>
                <p:cNvPr id="126" name="Freeform 168"/>
                <p:cNvSpPr>
                  <a:spLocks/>
                </p:cNvSpPr>
                <p:nvPr/>
              </p:nvSpPr>
              <p:spPr bwMode="auto">
                <a:xfrm>
                  <a:off x="4745" y="3239"/>
                  <a:ext cx="698" cy="193"/>
                </a:xfrm>
                <a:custGeom>
                  <a:avLst/>
                  <a:gdLst>
                    <a:gd name="T0" fmla="*/ 0 w 2094"/>
                    <a:gd name="T1" fmla="*/ 65 h 577"/>
                    <a:gd name="T2" fmla="*/ 7 w 2094"/>
                    <a:gd name="T3" fmla="*/ 58 h 577"/>
                    <a:gd name="T4" fmla="*/ 226 w 2094"/>
                    <a:gd name="T5" fmla="*/ 58 h 577"/>
                    <a:gd name="T6" fmla="*/ 226 w 2094"/>
                    <a:gd name="T7" fmla="*/ 7 h 577"/>
                    <a:gd name="T8" fmla="*/ 233 w 2094"/>
                    <a:gd name="T9" fmla="*/ 0 h 577"/>
                    <a:gd name="T10" fmla="*/ 233 w 2094"/>
                    <a:gd name="T11" fmla="*/ 65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2030" y="513"/>
                      </a:lnTo>
                      <a:lnTo>
                        <a:pt x="2030" y="65"/>
                      </a:lnTo>
                      <a:lnTo>
                        <a:pt x="2094" y="0"/>
                      </a:lnTo>
                      <a:lnTo>
                        <a:pt x="2094" y="577"/>
                      </a:lnTo>
                      <a:lnTo>
                        <a:pt x="0" y="577"/>
                      </a:lnTo>
                      <a:close/>
                    </a:path>
                  </a:pathLst>
                </a:custGeom>
                <a:solidFill>
                  <a:srgbClr val="9A9A9A"/>
                </a:solidFill>
                <a:ln w="9525">
                  <a:noFill/>
                  <a:round/>
                  <a:headEnd/>
                  <a:tailEnd/>
                </a:ln>
              </p:spPr>
              <p:txBody>
                <a:bodyPr/>
                <a:lstStyle/>
                <a:p>
                  <a:endParaRPr lang="en-US"/>
                </a:p>
              </p:txBody>
            </p:sp>
            <p:sp>
              <p:nvSpPr>
                <p:cNvPr id="127" name="Freeform 169"/>
                <p:cNvSpPr>
                  <a:spLocks/>
                </p:cNvSpPr>
                <p:nvPr/>
              </p:nvSpPr>
              <p:spPr bwMode="auto">
                <a:xfrm>
                  <a:off x="4745" y="3239"/>
                  <a:ext cx="698" cy="193"/>
                </a:xfrm>
                <a:custGeom>
                  <a:avLst/>
                  <a:gdLst>
                    <a:gd name="T0" fmla="*/ 0 w 2094"/>
                    <a:gd name="T1" fmla="*/ 65 h 577"/>
                    <a:gd name="T2" fmla="*/ 7 w 2094"/>
                    <a:gd name="T3" fmla="*/ 58 h 577"/>
                    <a:gd name="T4" fmla="*/ 7 w 2094"/>
                    <a:gd name="T5" fmla="*/ 7 h 577"/>
                    <a:gd name="T6" fmla="*/ 226 w 2094"/>
                    <a:gd name="T7" fmla="*/ 7 h 577"/>
                    <a:gd name="T8" fmla="*/ 233 w 2094"/>
                    <a:gd name="T9" fmla="*/ 0 h 577"/>
                    <a:gd name="T10" fmla="*/ 0 w 2094"/>
                    <a:gd name="T11" fmla="*/ 0 h 577"/>
                    <a:gd name="T12" fmla="*/ 0 w 2094"/>
                    <a:gd name="T13" fmla="*/ 65 h 577"/>
                    <a:gd name="T14" fmla="*/ 0 60000 65536"/>
                    <a:gd name="T15" fmla="*/ 0 60000 65536"/>
                    <a:gd name="T16" fmla="*/ 0 60000 65536"/>
                    <a:gd name="T17" fmla="*/ 0 60000 65536"/>
                    <a:gd name="T18" fmla="*/ 0 60000 65536"/>
                    <a:gd name="T19" fmla="*/ 0 60000 65536"/>
                    <a:gd name="T20" fmla="*/ 0 60000 65536"/>
                    <a:gd name="T21" fmla="*/ 0 w 2094"/>
                    <a:gd name="T22" fmla="*/ 0 h 577"/>
                    <a:gd name="T23" fmla="*/ 2094 w 2094"/>
                    <a:gd name="T24" fmla="*/ 577 h 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4" h="577">
                      <a:moveTo>
                        <a:pt x="0" y="577"/>
                      </a:moveTo>
                      <a:lnTo>
                        <a:pt x="65" y="513"/>
                      </a:lnTo>
                      <a:lnTo>
                        <a:pt x="65" y="65"/>
                      </a:lnTo>
                      <a:lnTo>
                        <a:pt x="2030" y="65"/>
                      </a:lnTo>
                      <a:lnTo>
                        <a:pt x="2094" y="0"/>
                      </a:lnTo>
                      <a:lnTo>
                        <a:pt x="0" y="0"/>
                      </a:lnTo>
                      <a:lnTo>
                        <a:pt x="0" y="577"/>
                      </a:lnTo>
                      <a:close/>
                    </a:path>
                  </a:pathLst>
                </a:custGeom>
                <a:solidFill>
                  <a:srgbClr val="FFFFFF"/>
                </a:solidFill>
                <a:ln w="9525">
                  <a:noFill/>
                  <a:round/>
                  <a:headEnd/>
                  <a:tailEnd/>
                </a:ln>
              </p:spPr>
              <p:txBody>
                <a:bodyPr/>
                <a:lstStyle/>
                <a:p>
                  <a:endParaRPr lang="en-US"/>
                </a:p>
              </p:txBody>
            </p:sp>
            <p:sp>
              <p:nvSpPr>
                <p:cNvPr id="128" name="Freeform 170"/>
                <p:cNvSpPr>
                  <a:spLocks/>
                </p:cNvSpPr>
                <p:nvPr/>
              </p:nvSpPr>
              <p:spPr bwMode="auto">
                <a:xfrm>
                  <a:off x="5181" y="3293"/>
                  <a:ext cx="219" cy="42"/>
                </a:xfrm>
                <a:custGeom>
                  <a:avLst/>
                  <a:gdLst>
                    <a:gd name="T0" fmla="*/ 15 w 655"/>
                    <a:gd name="T1" fmla="*/ 11 h 127"/>
                    <a:gd name="T2" fmla="*/ 15 w 655"/>
                    <a:gd name="T3" fmla="*/ 14 h 127"/>
                    <a:gd name="T4" fmla="*/ 59 w 655"/>
                    <a:gd name="T5" fmla="*/ 14 h 127"/>
                    <a:gd name="T6" fmla="*/ 59 w 655"/>
                    <a:gd name="T7" fmla="*/ 11 h 127"/>
                    <a:gd name="T8" fmla="*/ 73 w 655"/>
                    <a:gd name="T9" fmla="*/ 11 h 127"/>
                    <a:gd name="T10" fmla="*/ 73 w 655"/>
                    <a:gd name="T11" fmla="*/ 4 h 127"/>
                    <a:gd name="T12" fmla="*/ 59 w 655"/>
                    <a:gd name="T13" fmla="*/ 4 h 127"/>
                    <a:gd name="T14" fmla="*/ 59 w 655"/>
                    <a:gd name="T15" fmla="*/ 0 h 127"/>
                    <a:gd name="T16" fmla="*/ 15 w 655"/>
                    <a:gd name="T17" fmla="*/ 0 h 127"/>
                    <a:gd name="T18" fmla="*/ 15 w 655"/>
                    <a:gd name="T19" fmla="*/ 4 h 127"/>
                    <a:gd name="T20" fmla="*/ 0 w 655"/>
                    <a:gd name="T21" fmla="*/ 4 h 127"/>
                    <a:gd name="T22" fmla="*/ 0 w 655"/>
                    <a:gd name="T23" fmla="*/ 11 h 127"/>
                    <a:gd name="T24" fmla="*/ 15 w 655"/>
                    <a:gd name="T25" fmla="*/ 11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5"/>
                    <a:gd name="T40" fmla="*/ 0 h 127"/>
                    <a:gd name="T41" fmla="*/ 655 w 65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5" h="127">
                      <a:moveTo>
                        <a:pt x="131" y="96"/>
                      </a:moveTo>
                      <a:lnTo>
                        <a:pt x="131" y="127"/>
                      </a:lnTo>
                      <a:lnTo>
                        <a:pt x="524" y="127"/>
                      </a:lnTo>
                      <a:lnTo>
                        <a:pt x="524" y="96"/>
                      </a:lnTo>
                      <a:lnTo>
                        <a:pt x="655" y="96"/>
                      </a:lnTo>
                      <a:lnTo>
                        <a:pt x="655" y="32"/>
                      </a:lnTo>
                      <a:lnTo>
                        <a:pt x="524" y="32"/>
                      </a:lnTo>
                      <a:lnTo>
                        <a:pt x="524" y="0"/>
                      </a:lnTo>
                      <a:lnTo>
                        <a:pt x="131" y="0"/>
                      </a:lnTo>
                      <a:lnTo>
                        <a:pt x="131" y="32"/>
                      </a:lnTo>
                      <a:lnTo>
                        <a:pt x="0" y="32"/>
                      </a:lnTo>
                      <a:lnTo>
                        <a:pt x="0" y="96"/>
                      </a:lnTo>
                      <a:lnTo>
                        <a:pt x="131" y="96"/>
                      </a:lnTo>
                      <a:close/>
                    </a:path>
                  </a:pathLst>
                </a:custGeom>
                <a:solidFill>
                  <a:srgbClr val="000000"/>
                </a:solidFill>
                <a:ln w="9525">
                  <a:noFill/>
                  <a:round/>
                  <a:headEnd/>
                  <a:tailEnd/>
                </a:ln>
              </p:spPr>
              <p:txBody>
                <a:bodyPr/>
                <a:lstStyle/>
                <a:p>
                  <a:endParaRPr lang="en-US"/>
                </a:p>
              </p:txBody>
            </p:sp>
          </p:grpSp>
          <p:sp>
            <p:nvSpPr>
              <p:cNvPr id="116" name="Rectangle 171"/>
              <p:cNvSpPr>
                <a:spLocks noChangeArrowheads="1"/>
              </p:cNvSpPr>
              <p:nvPr/>
            </p:nvSpPr>
            <p:spPr bwMode="auto">
              <a:xfrm>
                <a:off x="4778" y="1640"/>
                <a:ext cx="262" cy="44"/>
              </a:xfrm>
              <a:prstGeom prst="rect">
                <a:avLst/>
              </a:prstGeom>
              <a:solidFill>
                <a:srgbClr val="000000"/>
              </a:solidFill>
              <a:ln w="9525">
                <a:noFill/>
                <a:miter lim="800000"/>
                <a:headEnd/>
                <a:tailEnd/>
              </a:ln>
            </p:spPr>
            <p:txBody>
              <a:bodyPr/>
              <a:lstStyle/>
              <a:p>
                <a:endParaRPr lang="en-US" sz="2400">
                  <a:cs typeface="Angsana New" pitchFamily="18" charset="-34"/>
                </a:endParaRPr>
              </a:p>
            </p:txBody>
          </p:sp>
          <p:sp>
            <p:nvSpPr>
              <p:cNvPr id="117" name="Rectangle 172"/>
              <p:cNvSpPr>
                <a:spLocks noChangeArrowheads="1"/>
              </p:cNvSpPr>
              <p:nvPr/>
            </p:nvSpPr>
            <p:spPr bwMode="auto">
              <a:xfrm>
                <a:off x="4604" y="1746"/>
                <a:ext cx="43" cy="32"/>
              </a:xfrm>
              <a:prstGeom prst="rect">
                <a:avLst/>
              </a:prstGeom>
              <a:solidFill>
                <a:srgbClr val="008000"/>
              </a:solidFill>
              <a:ln w="9525">
                <a:noFill/>
                <a:miter lim="800000"/>
                <a:headEnd/>
                <a:tailEnd/>
              </a:ln>
            </p:spPr>
            <p:txBody>
              <a:bodyPr/>
              <a:lstStyle/>
              <a:p>
                <a:endParaRPr lang="en-US" sz="2400">
                  <a:cs typeface="Angsana New" pitchFamily="18" charset="-34"/>
                </a:endParaRPr>
              </a:p>
            </p:txBody>
          </p:sp>
          <p:sp>
            <p:nvSpPr>
              <p:cNvPr id="118" name="Rectangle 173"/>
              <p:cNvSpPr>
                <a:spLocks noChangeArrowheads="1"/>
              </p:cNvSpPr>
              <p:nvPr/>
            </p:nvSpPr>
            <p:spPr bwMode="auto">
              <a:xfrm>
                <a:off x="4604" y="1746"/>
                <a:ext cx="22" cy="16"/>
              </a:xfrm>
              <a:prstGeom prst="rect">
                <a:avLst/>
              </a:prstGeom>
              <a:solidFill>
                <a:srgbClr val="00FF00"/>
              </a:solidFill>
              <a:ln w="9525">
                <a:noFill/>
                <a:miter lim="800000"/>
                <a:headEnd/>
                <a:tailEnd/>
              </a:ln>
            </p:spPr>
            <p:txBody>
              <a:bodyPr/>
              <a:lstStyle/>
              <a:p>
                <a:endParaRPr lang="en-US" sz="2400">
                  <a:cs typeface="Angsana New" pitchFamily="18" charset="-34"/>
                </a:endParaRPr>
              </a:p>
            </p:txBody>
          </p:sp>
          <p:grpSp>
            <p:nvGrpSpPr>
              <p:cNvPr id="119" name="Group 175"/>
              <p:cNvGrpSpPr>
                <a:grpSpLocks/>
              </p:cNvGrpSpPr>
              <p:nvPr/>
            </p:nvGrpSpPr>
            <p:grpSpPr bwMode="auto">
              <a:xfrm>
                <a:off x="4615" y="1200"/>
                <a:ext cx="611" cy="428"/>
                <a:chOff x="3744" y="2592"/>
                <a:chExt cx="611" cy="428"/>
              </a:xfrm>
            </p:grpSpPr>
            <p:sp>
              <p:nvSpPr>
                <p:cNvPr id="120" name="Rectangle 176"/>
                <p:cNvSpPr>
                  <a:spLocks noChangeArrowheads="1"/>
                </p:cNvSpPr>
                <p:nvPr/>
              </p:nvSpPr>
              <p:spPr bwMode="auto">
                <a:xfrm>
                  <a:off x="3744" y="2592"/>
                  <a:ext cx="611" cy="428"/>
                </a:xfrm>
                <a:prstGeom prst="rect">
                  <a:avLst/>
                </a:prstGeom>
                <a:noFill/>
                <a:ln w="7938">
                  <a:solidFill>
                    <a:srgbClr val="000000"/>
                  </a:solidFill>
                  <a:miter lim="800000"/>
                  <a:headEnd/>
                  <a:tailEnd/>
                </a:ln>
              </p:spPr>
              <p:txBody>
                <a:bodyPr/>
                <a:lstStyle/>
                <a:p>
                  <a:endParaRPr lang="en-US" sz="2400">
                    <a:cs typeface="Angsana New" pitchFamily="18" charset="-34"/>
                  </a:endParaRPr>
                </a:p>
              </p:txBody>
            </p:sp>
            <p:sp>
              <p:nvSpPr>
                <p:cNvPr id="121" name="Freeform 177"/>
                <p:cNvSpPr>
                  <a:spLocks noEditPoints="1"/>
                </p:cNvSpPr>
                <p:nvPr/>
              </p:nvSpPr>
              <p:spPr bwMode="auto">
                <a:xfrm>
                  <a:off x="3744" y="2592"/>
                  <a:ext cx="611" cy="428"/>
                </a:xfrm>
                <a:custGeom>
                  <a:avLst/>
                  <a:gdLst>
                    <a:gd name="T0" fmla="*/ 0 w 1833"/>
                    <a:gd name="T1" fmla="*/ 143 h 1282"/>
                    <a:gd name="T2" fmla="*/ 204 w 1833"/>
                    <a:gd name="T3" fmla="*/ 143 h 1282"/>
                    <a:gd name="T4" fmla="*/ 204 w 1833"/>
                    <a:gd name="T5" fmla="*/ 0 h 1282"/>
                    <a:gd name="T6" fmla="*/ 0 w 1833"/>
                    <a:gd name="T7" fmla="*/ 0 h 1282"/>
                    <a:gd name="T8" fmla="*/ 0 w 1833"/>
                    <a:gd name="T9" fmla="*/ 143 h 1282"/>
                    <a:gd name="T10" fmla="*/ 7 w 1833"/>
                    <a:gd name="T11" fmla="*/ 136 h 1282"/>
                    <a:gd name="T12" fmla="*/ 196 w 1833"/>
                    <a:gd name="T13" fmla="*/ 136 h 1282"/>
                    <a:gd name="T14" fmla="*/ 196 w 1833"/>
                    <a:gd name="T15" fmla="*/ 7 h 1282"/>
                    <a:gd name="T16" fmla="*/ 7 w 1833"/>
                    <a:gd name="T17" fmla="*/ 7 h 1282"/>
                    <a:gd name="T18" fmla="*/ 7 w 1833"/>
                    <a:gd name="T19" fmla="*/ 136 h 1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3"/>
                    <a:gd name="T31" fmla="*/ 0 h 1282"/>
                    <a:gd name="T32" fmla="*/ 1833 w 1833"/>
                    <a:gd name="T33" fmla="*/ 1282 h 1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3" h="1282">
                      <a:moveTo>
                        <a:pt x="0" y="1282"/>
                      </a:moveTo>
                      <a:lnTo>
                        <a:pt x="1833" y="1282"/>
                      </a:lnTo>
                      <a:lnTo>
                        <a:pt x="1833" y="0"/>
                      </a:lnTo>
                      <a:lnTo>
                        <a:pt x="0" y="0"/>
                      </a:lnTo>
                      <a:lnTo>
                        <a:pt x="0" y="1282"/>
                      </a:lnTo>
                      <a:close/>
                      <a:moveTo>
                        <a:pt x="66" y="1217"/>
                      </a:moveTo>
                      <a:lnTo>
                        <a:pt x="1767" y="1217"/>
                      </a:lnTo>
                      <a:lnTo>
                        <a:pt x="1767" y="65"/>
                      </a:lnTo>
                      <a:lnTo>
                        <a:pt x="66" y="65"/>
                      </a:lnTo>
                      <a:lnTo>
                        <a:pt x="66" y="1217"/>
                      </a:lnTo>
                      <a:close/>
                    </a:path>
                  </a:pathLst>
                </a:custGeom>
                <a:solidFill>
                  <a:srgbClr val="C0C0C0"/>
                </a:solidFill>
                <a:ln w="9525">
                  <a:noFill/>
                  <a:round/>
                  <a:headEnd/>
                  <a:tailEnd/>
                </a:ln>
              </p:spPr>
              <p:txBody>
                <a:bodyPr/>
                <a:lstStyle/>
                <a:p>
                  <a:endParaRPr lang="en-US"/>
                </a:p>
              </p:txBody>
            </p:sp>
            <p:sp>
              <p:nvSpPr>
                <p:cNvPr id="122" name="Freeform 178"/>
                <p:cNvSpPr>
                  <a:spLocks/>
                </p:cNvSpPr>
                <p:nvPr/>
              </p:nvSpPr>
              <p:spPr bwMode="auto">
                <a:xfrm>
                  <a:off x="3744" y="2592"/>
                  <a:ext cx="567" cy="384"/>
                </a:xfrm>
                <a:custGeom>
                  <a:avLst/>
                  <a:gdLst>
                    <a:gd name="T0" fmla="*/ 7 w 1701"/>
                    <a:gd name="T1" fmla="*/ 121 h 1152"/>
                    <a:gd name="T2" fmla="*/ 0 w 1701"/>
                    <a:gd name="T3" fmla="*/ 128 h 1152"/>
                    <a:gd name="T4" fmla="*/ 0 w 1701"/>
                    <a:gd name="T5" fmla="*/ 0 h 1152"/>
                    <a:gd name="T6" fmla="*/ 189 w 1701"/>
                    <a:gd name="T7" fmla="*/ 0 h 1152"/>
                    <a:gd name="T8" fmla="*/ 182 w 1701"/>
                    <a:gd name="T9" fmla="*/ 7 h 1152"/>
                    <a:gd name="T10" fmla="*/ 7 w 1701"/>
                    <a:gd name="T11" fmla="*/ 7 h 1152"/>
                    <a:gd name="T12" fmla="*/ 7 w 1701"/>
                    <a:gd name="T13" fmla="*/ 121 h 1152"/>
                    <a:gd name="T14" fmla="*/ 0 60000 65536"/>
                    <a:gd name="T15" fmla="*/ 0 60000 65536"/>
                    <a:gd name="T16" fmla="*/ 0 60000 65536"/>
                    <a:gd name="T17" fmla="*/ 0 60000 65536"/>
                    <a:gd name="T18" fmla="*/ 0 60000 65536"/>
                    <a:gd name="T19" fmla="*/ 0 60000 65536"/>
                    <a:gd name="T20" fmla="*/ 0 60000 65536"/>
                    <a:gd name="T21" fmla="*/ 0 w 1701"/>
                    <a:gd name="T22" fmla="*/ 0 h 1152"/>
                    <a:gd name="T23" fmla="*/ 1701 w 1701"/>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1" h="1152">
                      <a:moveTo>
                        <a:pt x="65" y="1088"/>
                      </a:moveTo>
                      <a:lnTo>
                        <a:pt x="0" y="1152"/>
                      </a:lnTo>
                      <a:lnTo>
                        <a:pt x="0" y="0"/>
                      </a:lnTo>
                      <a:lnTo>
                        <a:pt x="1701" y="0"/>
                      </a:lnTo>
                      <a:lnTo>
                        <a:pt x="1636" y="63"/>
                      </a:lnTo>
                      <a:lnTo>
                        <a:pt x="65" y="63"/>
                      </a:lnTo>
                      <a:lnTo>
                        <a:pt x="65" y="1088"/>
                      </a:lnTo>
                      <a:close/>
                    </a:path>
                  </a:pathLst>
                </a:custGeom>
                <a:solidFill>
                  <a:srgbClr val="9A9A9A"/>
                </a:solidFill>
                <a:ln w="9525">
                  <a:noFill/>
                  <a:round/>
                  <a:headEnd/>
                  <a:tailEnd/>
                </a:ln>
              </p:spPr>
              <p:txBody>
                <a:bodyPr/>
                <a:lstStyle/>
                <a:p>
                  <a:endParaRPr lang="en-US"/>
                </a:p>
              </p:txBody>
            </p:sp>
            <p:sp>
              <p:nvSpPr>
                <p:cNvPr id="123" name="Rectangle 179"/>
                <p:cNvSpPr>
                  <a:spLocks noChangeArrowheads="1"/>
                </p:cNvSpPr>
                <p:nvPr/>
              </p:nvSpPr>
              <p:spPr bwMode="auto">
                <a:xfrm>
                  <a:off x="3792" y="2640"/>
                  <a:ext cx="528" cy="336"/>
                </a:xfrm>
                <a:prstGeom prst="rect">
                  <a:avLst/>
                </a:prstGeom>
                <a:solidFill>
                  <a:srgbClr val="3366FF"/>
                </a:solidFill>
                <a:ln w="9525">
                  <a:solidFill>
                    <a:schemeClr val="tx1"/>
                  </a:solidFill>
                  <a:miter lim="800000"/>
                  <a:headEnd type="none" w="sm" len="sm"/>
                  <a:tailEnd type="none" w="sm" len="sm"/>
                </a:ln>
              </p:spPr>
              <p:txBody>
                <a:bodyPr wrap="none" anchor="ctr"/>
                <a:lstStyle/>
                <a:p>
                  <a:endParaRPr lang="en-US" sz="2400">
                    <a:cs typeface="Angsana New" pitchFamily="18" charset="-34"/>
                  </a:endParaRPr>
                </a:p>
              </p:txBody>
            </p:sp>
          </p:grpSp>
        </p:grpSp>
      </p:grpSp>
    </p:spTree>
    <p:extLst>
      <p:ext uri="{BB962C8B-B14F-4D97-AF65-F5344CB8AC3E}">
        <p14:creationId xmlns:p14="http://schemas.microsoft.com/office/powerpoint/2010/main" xmlns="" val="340607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dissolv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dissolve">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dissolv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dissolv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 pitchFamily="34" charset="0"/>
                <a:cs typeface="Arial" pitchFamily="34" charset="0"/>
              </a:rPr>
              <a:t>Data Representation</a:t>
            </a:r>
          </a:p>
        </p:txBody>
      </p:sp>
      <p:sp>
        <p:nvSpPr>
          <p:cNvPr id="3" name="Rectangle 3"/>
          <p:cNvSpPr txBox="1">
            <a:spLocks noChangeArrowheads="1"/>
          </p:cNvSpPr>
          <p:nvPr/>
        </p:nvSpPr>
        <p:spPr>
          <a:xfrm>
            <a:off x="457200" y="1412776"/>
            <a:ext cx="8305800" cy="5105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Numbers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8/16/32 bit integers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floating point</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Text</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ASCII, Unicode</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Images</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a:ln>
                  <a:noFill/>
                </a:ln>
                <a:solidFill>
                  <a:schemeClr val="tx2"/>
                </a:solidFill>
                <a:effectLst/>
                <a:uLnTx/>
                <a:uFillTx/>
                <a:latin typeface="+mn-lt"/>
                <a:ea typeface="+mn-ea"/>
                <a:cs typeface="+mn-cs"/>
              </a:rPr>
              <a:t>Bit patterns, Graphics formats JPG/GIF/etc</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Audio </a:t>
            </a:r>
            <a:r>
              <a:rPr kumimoji="0" lang="en-US" sz="26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Samples of continuous signal</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Video </a:t>
            </a:r>
            <a:r>
              <a:rPr kumimoji="0" lang="en-US" sz="26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Sequence of bitmap images</a:t>
            </a:r>
          </a:p>
        </p:txBody>
      </p:sp>
    </p:spTree>
    <p:extLst>
      <p:ext uri="{BB962C8B-B14F-4D97-AF65-F5344CB8AC3E}">
        <p14:creationId xmlns:p14="http://schemas.microsoft.com/office/powerpoint/2010/main" xmlns="" val="36677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up)">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up)">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152400"/>
            <a:ext cx="8229600" cy="900336"/>
          </a:xfrm>
        </p:spPr>
        <p:txBody>
          <a:bodyPr/>
          <a:lstStyle/>
          <a:p>
            <a:pPr eaLnBrk="1" hangingPunct="1">
              <a:defRPr/>
            </a:pPr>
            <a:r>
              <a:rPr lang="en-US" dirty="0">
                <a:solidFill>
                  <a:schemeClr val="tx2"/>
                </a:solidFill>
                <a:latin typeface="Arial" pitchFamily="34" charset="0"/>
                <a:cs typeface="Arial" pitchFamily="34" charset="0"/>
              </a:rPr>
              <a:t>Direction of Data Flow</a:t>
            </a:r>
          </a:p>
        </p:txBody>
      </p:sp>
      <p:sp>
        <p:nvSpPr>
          <p:cNvPr id="4" name="Rectangle 3"/>
          <p:cNvSpPr txBox="1">
            <a:spLocks noChangeArrowheads="1"/>
          </p:cNvSpPr>
          <p:nvPr/>
        </p:nvSpPr>
        <p:spPr>
          <a:xfrm>
            <a:off x="457200" y="1371600"/>
            <a:ext cx="82296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Simplex</a:t>
            </a:r>
            <a:r>
              <a:rPr kumimoji="0" lang="en-US" sz="2600" b="0" i="0" u="none" strike="noStrike" kern="1200" cap="none" spc="0" normalizeH="0" baseline="0" noProof="0" dirty="0">
                <a:ln>
                  <a:noFill/>
                </a:ln>
                <a:solidFill>
                  <a:schemeClr val="tx1"/>
                </a:solidFill>
                <a:effectLst/>
                <a:uLnTx/>
                <a:uFillTx/>
                <a:latin typeface="+mn-lt"/>
                <a:ea typeface="+mn-ea"/>
                <a:cs typeface="+mn-cs"/>
              </a:rPr>
              <a:t>: One direction only</a:t>
            </a:r>
          </a:p>
        </p:txBody>
      </p:sp>
      <p:grpSp>
        <p:nvGrpSpPr>
          <p:cNvPr id="5" name="Group 52"/>
          <p:cNvGrpSpPr>
            <a:grpSpLocks/>
          </p:cNvGrpSpPr>
          <p:nvPr/>
        </p:nvGrpSpPr>
        <p:grpSpPr bwMode="auto">
          <a:xfrm>
            <a:off x="2179320" y="2286000"/>
            <a:ext cx="831850" cy="1465263"/>
            <a:chOff x="1392" y="1440"/>
            <a:chExt cx="524" cy="923"/>
          </a:xfrm>
        </p:grpSpPr>
        <p:sp>
          <p:nvSpPr>
            <p:cNvPr id="6" name="tower"/>
            <p:cNvSpPr>
              <a:spLocks noEditPoints="1" noChangeArrowheads="1"/>
            </p:cNvSpPr>
            <p:nvPr/>
          </p:nvSpPr>
          <p:spPr bwMode="auto">
            <a:xfrm>
              <a:off x="1488" y="1440"/>
              <a:ext cx="312" cy="624"/>
            </a:xfrm>
            <a:custGeom>
              <a:avLst/>
              <a:gdLst>
                <a:gd name="T0" fmla="*/ 0 w 21600"/>
                <a:gd name="T1" fmla="*/ 2 h 21600"/>
                <a:gd name="T2" fmla="*/ 1 w 21600"/>
                <a:gd name="T3" fmla="*/ 0 h 21600"/>
                <a:gd name="T4" fmla="*/ 2 w 21600"/>
                <a:gd name="T5" fmla="*/ 0 h 21600"/>
                <a:gd name="T6" fmla="*/ 5 w 21600"/>
                <a:gd name="T7" fmla="*/ 0 h 21600"/>
                <a:gd name="T8" fmla="*/ 5 w 21600"/>
                <a:gd name="T9" fmla="*/ 10 h 21600"/>
                <a:gd name="T10" fmla="*/ 5 w 21600"/>
                <a:gd name="T11" fmla="*/ 16 h 21600"/>
                <a:gd name="T12" fmla="*/ 3 w 21600"/>
                <a:gd name="T13" fmla="*/ 18 h 21600"/>
                <a:gd name="T14" fmla="*/ 2 w 21600"/>
                <a:gd name="T15" fmla="*/ 18 h 21600"/>
                <a:gd name="T16" fmla="*/ 0 w 21600"/>
                <a:gd name="T17" fmla="*/ 18 h 21600"/>
                <a:gd name="T18" fmla="*/ 0 w 21600"/>
                <a:gd name="T19" fmla="*/ 1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85 w 21600"/>
                <a:gd name="T31" fmla="*/ 22535 h 21600"/>
                <a:gd name="T32" fmla="*/ 21462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7" name="Text Box 42"/>
            <p:cNvSpPr txBox="1">
              <a:spLocks noChangeArrowheads="1"/>
            </p:cNvSpPr>
            <p:nvPr/>
          </p:nvSpPr>
          <p:spPr bwMode="auto">
            <a:xfrm>
              <a:off x="1392" y="2132"/>
              <a:ext cx="524" cy="231"/>
            </a:xfrm>
            <a:prstGeom prst="rect">
              <a:avLst/>
            </a:prstGeom>
            <a:noFill/>
            <a:ln w="9525">
              <a:noFill/>
              <a:miter lim="800000"/>
              <a:headEnd/>
              <a:tailEnd/>
            </a:ln>
          </p:spPr>
          <p:txBody>
            <a:bodyPr wrap="none">
              <a:spAutoFit/>
            </a:bodyPr>
            <a:lstStyle/>
            <a:p>
              <a:r>
                <a:rPr lang="en-US" dirty="0"/>
                <a:t>Server</a:t>
              </a:r>
            </a:p>
          </p:txBody>
        </p:sp>
      </p:grpSp>
      <p:grpSp>
        <p:nvGrpSpPr>
          <p:cNvPr id="8" name="Group 53"/>
          <p:cNvGrpSpPr>
            <a:grpSpLocks/>
          </p:cNvGrpSpPr>
          <p:nvPr/>
        </p:nvGrpSpPr>
        <p:grpSpPr bwMode="auto">
          <a:xfrm>
            <a:off x="4953000" y="2286000"/>
            <a:ext cx="990600" cy="1433513"/>
            <a:chOff x="3120" y="1440"/>
            <a:chExt cx="624" cy="903"/>
          </a:xfrm>
        </p:grpSpPr>
        <p:sp>
          <p:nvSpPr>
            <p:cNvPr id="9" name="monitor"/>
            <p:cNvSpPr>
              <a:spLocks noEditPoints="1" noChangeArrowheads="1"/>
            </p:cNvSpPr>
            <p:nvPr/>
          </p:nvSpPr>
          <p:spPr bwMode="auto">
            <a:xfrm>
              <a:off x="3120" y="1440"/>
              <a:ext cx="624" cy="624"/>
            </a:xfrm>
            <a:custGeom>
              <a:avLst/>
              <a:gdLst>
                <a:gd name="T0" fmla="*/ 6 w 21600"/>
                <a:gd name="T1" fmla="*/ 18 h 21600"/>
                <a:gd name="T2" fmla="*/ 3 w 21600"/>
                <a:gd name="T3" fmla="*/ 17 h 21600"/>
                <a:gd name="T4" fmla="*/ 0 w 21600"/>
                <a:gd name="T5" fmla="*/ 13 h 21600"/>
                <a:gd name="T6" fmla="*/ 0 w 21600"/>
                <a:gd name="T7" fmla="*/ 9 h 21600"/>
                <a:gd name="T8" fmla="*/ 0 w 21600"/>
                <a:gd name="T9" fmla="*/ 3 h 21600"/>
                <a:gd name="T10" fmla="*/ 7 w 21600"/>
                <a:gd name="T11" fmla="*/ 1 h 21600"/>
                <a:gd name="T12" fmla="*/ 15 w 21600"/>
                <a:gd name="T13" fmla="*/ 0 h 21600"/>
                <a:gd name="T14" fmla="*/ 18 w 21600"/>
                <a:gd name="T15" fmla="*/ 1 h 21600"/>
                <a:gd name="T16" fmla="*/ 18 w 21600"/>
                <a:gd name="T17" fmla="*/ 9 h 21600"/>
                <a:gd name="T18" fmla="*/ 18 w 21600"/>
                <a:gd name="T19" fmla="*/ 14 h 21600"/>
                <a:gd name="T20" fmla="*/ 9 w 21600"/>
                <a:gd name="T21" fmla="*/ 17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1212 w 21600"/>
                <a:gd name="T34" fmla="*/ 22535 h 21600"/>
                <a:gd name="T35" fmla="*/ 20700 w 21600"/>
                <a:gd name="T36" fmla="*/ 28385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a:p>
          </p:txBody>
        </p:sp>
        <p:sp>
          <p:nvSpPr>
            <p:cNvPr id="10" name="Text Box 44"/>
            <p:cNvSpPr txBox="1">
              <a:spLocks noChangeArrowheads="1"/>
            </p:cNvSpPr>
            <p:nvPr/>
          </p:nvSpPr>
          <p:spPr bwMode="auto">
            <a:xfrm>
              <a:off x="3148" y="2112"/>
              <a:ext cx="596" cy="231"/>
            </a:xfrm>
            <a:prstGeom prst="rect">
              <a:avLst/>
            </a:prstGeom>
            <a:noFill/>
            <a:ln w="9525">
              <a:noFill/>
              <a:miter lim="800000"/>
              <a:headEnd/>
              <a:tailEnd/>
            </a:ln>
          </p:spPr>
          <p:txBody>
            <a:bodyPr wrap="none">
              <a:spAutoFit/>
            </a:bodyPr>
            <a:lstStyle/>
            <a:p>
              <a:r>
                <a:rPr lang="en-US"/>
                <a:t>Monitor</a:t>
              </a:r>
            </a:p>
          </p:txBody>
        </p:sp>
      </p:grpSp>
      <p:grpSp>
        <p:nvGrpSpPr>
          <p:cNvPr id="11" name="Group 55"/>
          <p:cNvGrpSpPr>
            <a:grpSpLocks/>
          </p:cNvGrpSpPr>
          <p:nvPr/>
        </p:nvGrpSpPr>
        <p:grpSpPr bwMode="auto">
          <a:xfrm>
            <a:off x="2843809" y="2470150"/>
            <a:ext cx="2133601" cy="366713"/>
            <a:chOff x="1776" y="1556"/>
            <a:chExt cx="1344" cy="231"/>
          </a:xfrm>
        </p:grpSpPr>
        <p:sp>
          <p:nvSpPr>
            <p:cNvPr id="12" name="Line 45"/>
            <p:cNvSpPr>
              <a:spLocks noChangeShapeType="1"/>
            </p:cNvSpPr>
            <p:nvPr/>
          </p:nvSpPr>
          <p:spPr bwMode="auto">
            <a:xfrm>
              <a:off x="1776" y="1776"/>
              <a:ext cx="1344" cy="0"/>
            </a:xfrm>
            <a:prstGeom prst="line">
              <a:avLst/>
            </a:prstGeom>
            <a:noFill/>
            <a:ln w="57150">
              <a:solidFill>
                <a:schemeClr val="folHlink"/>
              </a:solidFill>
              <a:round/>
              <a:headEnd/>
              <a:tailEnd type="triangle" w="med" len="med"/>
            </a:ln>
          </p:spPr>
          <p:txBody>
            <a:bodyPr/>
            <a:lstStyle/>
            <a:p>
              <a:endParaRPr lang="en-US"/>
            </a:p>
          </p:txBody>
        </p:sp>
        <p:sp>
          <p:nvSpPr>
            <p:cNvPr id="13" name="Text Box 47"/>
            <p:cNvSpPr txBox="1">
              <a:spLocks noChangeArrowheads="1"/>
            </p:cNvSpPr>
            <p:nvPr/>
          </p:nvSpPr>
          <p:spPr bwMode="auto">
            <a:xfrm>
              <a:off x="2079" y="1556"/>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sp>
        <p:nvSpPr>
          <p:cNvPr id="14" name="tower"/>
          <p:cNvSpPr>
            <a:spLocks noEditPoints="1" noChangeArrowheads="1"/>
          </p:cNvSpPr>
          <p:nvPr/>
        </p:nvSpPr>
        <p:spPr bwMode="auto">
          <a:xfrm>
            <a:off x="2339752" y="3962400"/>
            <a:ext cx="495300" cy="990600"/>
          </a:xfrm>
          <a:custGeom>
            <a:avLst/>
            <a:gdLst>
              <a:gd name="T0" fmla="*/ 0 w 21600"/>
              <a:gd name="T1" fmla="*/ 4593495 h 21600"/>
              <a:gd name="T2" fmla="*/ 3503995 w 21600"/>
              <a:gd name="T3" fmla="*/ 0 h 21600"/>
              <a:gd name="T4" fmla="*/ 5678751 w 21600"/>
              <a:gd name="T5" fmla="*/ 0 h 21600"/>
              <a:gd name="T6" fmla="*/ 11357503 w 21600"/>
              <a:gd name="T7" fmla="*/ 0 h 21600"/>
              <a:gd name="T8" fmla="*/ 11357503 w 21600"/>
              <a:gd name="T9" fmla="*/ 24500659 h 21600"/>
              <a:gd name="T10" fmla="*/ 11357503 w 21600"/>
              <a:gd name="T11" fmla="*/ 40836519 h 21600"/>
              <a:gd name="T12" fmla="*/ 7974445 w 21600"/>
              <a:gd name="T13" fmla="*/ 45430012 h 21600"/>
              <a:gd name="T14" fmla="*/ 5557816 w 21600"/>
              <a:gd name="T15" fmla="*/ 45430012 h 21600"/>
              <a:gd name="T16" fmla="*/ 0 w 21600"/>
              <a:gd name="T17" fmla="*/ 45430012 h 21600"/>
              <a:gd name="T18" fmla="*/ 0 w 21600"/>
              <a:gd name="T19" fmla="*/ 2424617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grpSp>
        <p:nvGrpSpPr>
          <p:cNvPr id="15" name="Group 54"/>
          <p:cNvGrpSpPr>
            <a:grpSpLocks/>
          </p:cNvGrpSpPr>
          <p:nvPr/>
        </p:nvGrpSpPr>
        <p:grpSpPr bwMode="auto">
          <a:xfrm>
            <a:off x="4761736" y="4160520"/>
            <a:ext cx="1600200" cy="976313"/>
            <a:chOff x="3024" y="2640"/>
            <a:chExt cx="1008" cy="615"/>
          </a:xfrm>
        </p:grpSpPr>
        <p:grpSp>
          <p:nvGrpSpPr>
            <p:cNvPr id="16" name="Group 49"/>
            <p:cNvGrpSpPr>
              <a:grpSpLocks/>
            </p:cNvGrpSpPr>
            <p:nvPr/>
          </p:nvGrpSpPr>
          <p:grpSpPr bwMode="auto">
            <a:xfrm>
              <a:off x="3024" y="2640"/>
              <a:ext cx="1008" cy="336"/>
              <a:chOff x="3024" y="2640"/>
              <a:chExt cx="1008" cy="336"/>
            </a:xfrm>
          </p:grpSpPr>
          <p:sp>
            <p:nvSpPr>
              <p:cNvPr id="18" name="Rectangle 7"/>
              <p:cNvSpPr>
                <a:spLocks noChangeArrowheads="1"/>
              </p:cNvSpPr>
              <p:nvPr/>
            </p:nvSpPr>
            <p:spPr bwMode="auto">
              <a:xfrm>
                <a:off x="3024" y="2640"/>
                <a:ext cx="1008" cy="336"/>
              </a:xfrm>
              <a:prstGeom prst="rect">
                <a:avLst/>
              </a:prstGeom>
              <a:gradFill rotWithShape="1">
                <a:gsLst>
                  <a:gs pos="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pPr>
                  <a:defRPr/>
                </a:pPr>
                <a:endParaRPr lang="en-US"/>
              </a:p>
            </p:txBody>
          </p:sp>
          <p:sp>
            <p:nvSpPr>
              <p:cNvPr id="19" name="Rectangle 8"/>
              <p:cNvSpPr>
                <a:spLocks noChangeArrowheads="1"/>
              </p:cNvSpPr>
              <p:nvPr/>
            </p:nvSpPr>
            <p:spPr bwMode="auto">
              <a:xfrm>
                <a:off x="3072"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0" name="Rectangle 9"/>
              <p:cNvSpPr>
                <a:spLocks noChangeArrowheads="1"/>
              </p:cNvSpPr>
              <p:nvPr/>
            </p:nvSpPr>
            <p:spPr bwMode="auto">
              <a:xfrm>
                <a:off x="3072"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1" name="Rectangle 10"/>
              <p:cNvSpPr>
                <a:spLocks noChangeArrowheads="1"/>
              </p:cNvSpPr>
              <p:nvPr/>
            </p:nvSpPr>
            <p:spPr bwMode="auto">
              <a:xfrm>
                <a:off x="3168"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2" name="Rectangle 12"/>
              <p:cNvSpPr>
                <a:spLocks noChangeArrowheads="1"/>
              </p:cNvSpPr>
              <p:nvPr/>
            </p:nvSpPr>
            <p:spPr bwMode="auto">
              <a:xfrm>
                <a:off x="3168"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3" name="Rectangle 14"/>
              <p:cNvSpPr>
                <a:spLocks noChangeArrowheads="1"/>
              </p:cNvSpPr>
              <p:nvPr/>
            </p:nvSpPr>
            <p:spPr bwMode="auto">
              <a:xfrm>
                <a:off x="3264"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4" name="Rectangle 15"/>
              <p:cNvSpPr>
                <a:spLocks noChangeArrowheads="1"/>
              </p:cNvSpPr>
              <p:nvPr/>
            </p:nvSpPr>
            <p:spPr bwMode="auto">
              <a:xfrm>
                <a:off x="3264"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5" name="Rectangle 16"/>
              <p:cNvSpPr>
                <a:spLocks noChangeArrowheads="1"/>
              </p:cNvSpPr>
              <p:nvPr/>
            </p:nvSpPr>
            <p:spPr bwMode="auto">
              <a:xfrm>
                <a:off x="3360"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6" name="Rectangle 17"/>
              <p:cNvSpPr>
                <a:spLocks noChangeArrowheads="1"/>
              </p:cNvSpPr>
              <p:nvPr/>
            </p:nvSpPr>
            <p:spPr bwMode="auto">
              <a:xfrm>
                <a:off x="3360"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7" name="Rectangle 18"/>
              <p:cNvSpPr>
                <a:spLocks noChangeArrowheads="1"/>
              </p:cNvSpPr>
              <p:nvPr/>
            </p:nvSpPr>
            <p:spPr bwMode="auto">
              <a:xfrm>
                <a:off x="3456"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8" name="Rectangle 19"/>
              <p:cNvSpPr>
                <a:spLocks noChangeArrowheads="1"/>
              </p:cNvSpPr>
              <p:nvPr/>
            </p:nvSpPr>
            <p:spPr bwMode="auto">
              <a:xfrm>
                <a:off x="3456"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29" name="Rectangle 20"/>
              <p:cNvSpPr>
                <a:spLocks noChangeArrowheads="1"/>
              </p:cNvSpPr>
              <p:nvPr/>
            </p:nvSpPr>
            <p:spPr bwMode="auto">
              <a:xfrm>
                <a:off x="3552"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0" name="Rectangle 21"/>
              <p:cNvSpPr>
                <a:spLocks noChangeArrowheads="1"/>
              </p:cNvSpPr>
              <p:nvPr/>
            </p:nvSpPr>
            <p:spPr bwMode="auto">
              <a:xfrm>
                <a:off x="3552"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1" name="Rectangle 22"/>
              <p:cNvSpPr>
                <a:spLocks noChangeArrowheads="1"/>
              </p:cNvSpPr>
              <p:nvPr/>
            </p:nvSpPr>
            <p:spPr bwMode="auto">
              <a:xfrm>
                <a:off x="3648"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2" name="Rectangle 23"/>
              <p:cNvSpPr>
                <a:spLocks noChangeArrowheads="1"/>
              </p:cNvSpPr>
              <p:nvPr/>
            </p:nvSpPr>
            <p:spPr bwMode="auto">
              <a:xfrm>
                <a:off x="3648"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3" name="Rectangle 24"/>
              <p:cNvSpPr>
                <a:spLocks noChangeArrowheads="1"/>
              </p:cNvSpPr>
              <p:nvPr/>
            </p:nvSpPr>
            <p:spPr bwMode="auto">
              <a:xfrm>
                <a:off x="3744"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4" name="Rectangle 25"/>
              <p:cNvSpPr>
                <a:spLocks noChangeArrowheads="1"/>
              </p:cNvSpPr>
              <p:nvPr/>
            </p:nvSpPr>
            <p:spPr bwMode="auto">
              <a:xfrm>
                <a:off x="3744"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5" name="Rectangle 26"/>
              <p:cNvSpPr>
                <a:spLocks noChangeArrowheads="1"/>
              </p:cNvSpPr>
              <p:nvPr/>
            </p:nvSpPr>
            <p:spPr bwMode="auto">
              <a:xfrm>
                <a:off x="3840"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6" name="Rectangle 27"/>
              <p:cNvSpPr>
                <a:spLocks noChangeArrowheads="1"/>
              </p:cNvSpPr>
              <p:nvPr/>
            </p:nvSpPr>
            <p:spPr bwMode="auto">
              <a:xfrm>
                <a:off x="3840"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7" name="Rectangle 28"/>
              <p:cNvSpPr>
                <a:spLocks noChangeArrowheads="1"/>
              </p:cNvSpPr>
              <p:nvPr/>
            </p:nvSpPr>
            <p:spPr bwMode="auto">
              <a:xfrm>
                <a:off x="3936" y="2688"/>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8" name="Rectangle 29"/>
              <p:cNvSpPr>
                <a:spLocks noChangeArrowheads="1"/>
              </p:cNvSpPr>
              <p:nvPr/>
            </p:nvSpPr>
            <p:spPr bwMode="auto">
              <a:xfrm>
                <a:off x="3936" y="2784"/>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39" name="Rectangle 30"/>
              <p:cNvSpPr>
                <a:spLocks noChangeArrowheads="1"/>
              </p:cNvSpPr>
              <p:nvPr/>
            </p:nvSpPr>
            <p:spPr bwMode="auto">
              <a:xfrm>
                <a:off x="3072"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0" name="Rectangle 31"/>
              <p:cNvSpPr>
                <a:spLocks noChangeArrowheads="1"/>
              </p:cNvSpPr>
              <p:nvPr/>
            </p:nvSpPr>
            <p:spPr bwMode="auto">
              <a:xfrm>
                <a:off x="3168"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1" name="Rectangle 32"/>
              <p:cNvSpPr>
                <a:spLocks noChangeArrowheads="1"/>
              </p:cNvSpPr>
              <p:nvPr/>
            </p:nvSpPr>
            <p:spPr bwMode="auto">
              <a:xfrm>
                <a:off x="3264"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2" name="Rectangle 33"/>
              <p:cNvSpPr>
                <a:spLocks noChangeArrowheads="1"/>
              </p:cNvSpPr>
              <p:nvPr/>
            </p:nvSpPr>
            <p:spPr bwMode="auto">
              <a:xfrm>
                <a:off x="3360"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3" name="Rectangle 34"/>
              <p:cNvSpPr>
                <a:spLocks noChangeArrowheads="1"/>
              </p:cNvSpPr>
              <p:nvPr/>
            </p:nvSpPr>
            <p:spPr bwMode="auto">
              <a:xfrm>
                <a:off x="3456"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4" name="Rectangle 35"/>
              <p:cNvSpPr>
                <a:spLocks noChangeArrowheads="1"/>
              </p:cNvSpPr>
              <p:nvPr/>
            </p:nvSpPr>
            <p:spPr bwMode="auto">
              <a:xfrm>
                <a:off x="3552"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5" name="Rectangle 36"/>
              <p:cNvSpPr>
                <a:spLocks noChangeArrowheads="1"/>
              </p:cNvSpPr>
              <p:nvPr/>
            </p:nvSpPr>
            <p:spPr bwMode="auto">
              <a:xfrm>
                <a:off x="3648"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6" name="Rectangle 37"/>
              <p:cNvSpPr>
                <a:spLocks noChangeArrowheads="1"/>
              </p:cNvSpPr>
              <p:nvPr/>
            </p:nvSpPr>
            <p:spPr bwMode="auto">
              <a:xfrm>
                <a:off x="3744"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7" name="Rectangle 38"/>
              <p:cNvSpPr>
                <a:spLocks noChangeArrowheads="1"/>
              </p:cNvSpPr>
              <p:nvPr/>
            </p:nvSpPr>
            <p:spPr bwMode="auto">
              <a:xfrm>
                <a:off x="3840"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sp>
            <p:nvSpPr>
              <p:cNvPr id="48" name="Rectangle 39"/>
              <p:cNvSpPr>
                <a:spLocks noChangeArrowheads="1"/>
              </p:cNvSpPr>
              <p:nvPr/>
            </p:nvSpPr>
            <p:spPr bwMode="auto">
              <a:xfrm>
                <a:off x="3936" y="2880"/>
                <a:ext cx="48" cy="48"/>
              </a:xfrm>
              <a:prstGeom prst="rect">
                <a:avLst/>
              </a:prstGeom>
              <a:gradFill rotWithShape="1">
                <a:gsLst>
                  <a:gs pos="0">
                    <a:schemeClr val="tx1"/>
                  </a:gs>
                  <a:gs pos="100000">
                    <a:schemeClr val="tx1">
                      <a:gamma/>
                      <a:shade val="46275"/>
                      <a:invGamma/>
                    </a:schemeClr>
                  </a:gs>
                </a:gsLst>
                <a:lin ang="2700000" scaled="1"/>
              </a:gradFill>
              <a:ln w="9525">
                <a:solidFill>
                  <a:schemeClr val="tx2"/>
                </a:solidFill>
                <a:miter lim="800000"/>
                <a:headEnd/>
                <a:tailEnd/>
              </a:ln>
              <a:effectLst/>
            </p:spPr>
            <p:txBody>
              <a:bodyPr wrap="none" anchor="ctr"/>
              <a:lstStyle/>
              <a:p>
                <a:pPr>
                  <a:defRPr/>
                </a:pPr>
                <a:endParaRPr lang="en-US"/>
              </a:p>
            </p:txBody>
          </p:sp>
        </p:grpSp>
        <p:sp>
          <p:nvSpPr>
            <p:cNvPr id="17" name="Text Box 43"/>
            <p:cNvSpPr txBox="1">
              <a:spLocks noChangeArrowheads="1"/>
            </p:cNvSpPr>
            <p:nvPr/>
          </p:nvSpPr>
          <p:spPr bwMode="auto">
            <a:xfrm>
              <a:off x="3168" y="3024"/>
              <a:ext cx="715" cy="231"/>
            </a:xfrm>
            <a:prstGeom prst="rect">
              <a:avLst/>
            </a:prstGeom>
            <a:noFill/>
            <a:ln w="9525">
              <a:noFill/>
              <a:miter lim="800000"/>
              <a:headEnd/>
              <a:tailEnd/>
            </a:ln>
          </p:spPr>
          <p:txBody>
            <a:bodyPr wrap="none">
              <a:spAutoFit/>
            </a:bodyPr>
            <a:lstStyle/>
            <a:p>
              <a:r>
                <a:rPr lang="en-US"/>
                <a:t>Keyboard</a:t>
              </a:r>
            </a:p>
          </p:txBody>
        </p:sp>
      </p:grpSp>
      <p:grpSp>
        <p:nvGrpSpPr>
          <p:cNvPr id="49" name="Group 56"/>
          <p:cNvGrpSpPr>
            <a:grpSpLocks/>
          </p:cNvGrpSpPr>
          <p:nvPr/>
        </p:nvGrpSpPr>
        <p:grpSpPr bwMode="auto">
          <a:xfrm>
            <a:off x="2843213" y="4052888"/>
            <a:ext cx="1905000" cy="366712"/>
            <a:chOff x="1791" y="2553"/>
            <a:chExt cx="1200" cy="231"/>
          </a:xfrm>
        </p:grpSpPr>
        <p:sp>
          <p:nvSpPr>
            <p:cNvPr id="50" name="Line 46"/>
            <p:cNvSpPr>
              <a:spLocks noChangeShapeType="1"/>
            </p:cNvSpPr>
            <p:nvPr/>
          </p:nvSpPr>
          <p:spPr bwMode="auto">
            <a:xfrm flipH="1">
              <a:off x="1791" y="2784"/>
              <a:ext cx="1200" cy="0"/>
            </a:xfrm>
            <a:prstGeom prst="line">
              <a:avLst/>
            </a:prstGeom>
            <a:noFill/>
            <a:ln w="57150">
              <a:solidFill>
                <a:schemeClr val="folHlink"/>
              </a:solidFill>
              <a:round/>
              <a:headEnd/>
              <a:tailEnd type="triangle" w="med" len="med"/>
            </a:ln>
          </p:spPr>
          <p:txBody>
            <a:bodyPr/>
            <a:lstStyle/>
            <a:p>
              <a:endParaRPr lang="en-US"/>
            </a:p>
          </p:txBody>
        </p:sp>
        <p:sp>
          <p:nvSpPr>
            <p:cNvPr id="51" name="Text Box 48"/>
            <p:cNvSpPr txBox="1">
              <a:spLocks noChangeArrowheads="1"/>
            </p:cNvSpPr>
            <p:nvPr/>
          </p:nvSpPr>
          <p:spPr bwMode="auto">
            <a:xfrm>
              <a:off x="2112" y="2553"/>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sp>
        <p:nvSpPr>
          <p:cNvPr id="52" name="Text Box 42"/>
          <p:cNvSpPr txBox="1">
            <a:spLocks noChangeArrowheads="1"/>
          </p:cNvSpPr>
          <p:nvPr/>
        </p:nvSpPr>
        <p:spPr bwMode="auto">
          <a:xfrm>
            <a:off x="2195736" y="5078511"/>
            <a:ext cx="831850" cy="366713"/>
          </a:xfrm>
          <a:prstGeom prst="rect">
            <a:avLst/>
          </a:prstGeom>
          <a:noFill/>
          <a:ln w="9525">
            <a:noFill/>
            <a:miter lim="800000"/>
            <a:headEnd/>
            <a:tailEnd/>
          </a:ln>
        </p:spPr>
        <p:txBody>
          <a:bodyPr wrap="none">
            <a:spAutoFit/>
          </a:bodyPr>
          <a:lstStyle/>
          <a:p>
            <a:r>
              <a:rPr lang="en-US" dirty="0"/>
              <a:t>Server</a:t>
            </a:r>
          </a:p>
        </p:txBody>
      </p:sp>
    </p:spTree>
    <p:extLst>
      <p:ext uri="{BB962C8B-B14F-4D97-AF65-F5344CB8AC3E}">
        <p14:creationId xmlns:p14="http://schemas.microsoft.com/office/powerpoint/2010/main" xmlns="" val="26701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right)">
                                      <p:cBhvr>
                                        <p:cTn id="3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67544" y="116632"/>
            <a:ext cx="8229600" cy="936104"/>
          </a:xfrm>
        </p:spPr>
        <p:txBody>
          <a:bodyPr/>
          <a:lstStyle/>
          <a:p>
            <a:pPr>
              <a:defRPr/>
            </a:pPr>
            <a:r>
              <a:rPr lang="en-US" dirty="0">
                <a:solidFill>
                  <a:schemeClr val="tx2"/>
                </a:solidFill>
                <a:latin typeface="Arial" pitchFamily="34" charset="0"/>
                <a:cs typeface="Arial" pitchFamily="34" charset="0"/>
              </a:rPr>
              <a:t>Direction of Data Flow</a:t>
            </a:r>
            <a:endParaRPr lang="en-US" dirty="0"/>
          </a:p>
        </p:txBody>
      </p:sp>
      <p:sp>
        <p:nvSpPr>
          <p:cNvPr id="3" name="Rectangle 3"/>
          <p:cNvSpPr txBox="1">
            <a:spLocks noChangeArrowheads="1"/>
          </p:cNvSpPr>
          <p:nvPr/>
        </p:nvSpPr>
        <p:spPr>
          <a:xfrm>
            <a:off x="457200" y="954832"/>
            <a:ext cx="8229600" cy="47244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Half Duplex:</a:t>
            </a:r>
            <a:r>
              <a:rPr kumimoji="0" lang="en-US" sz="2800" b="0" i="0" u="none" strike="noStrike" kern="1200" cap="none" spc="0" normalizeH="0" baseline="0" noProof="0" dirty="0">
                <a:ln>
                  <a:noFill/>
                </a:ln>
                <a:solidFill>
                  <a:schemeClr val="tx1"/>
                </a:solidFill>
                <a:effectLst/>
                <a:uLnTx/>
                <a:uFillTx/>
                <a:latin typeface="+mn-lt"/>
                <a:ea typeface="+mn-ea"/>
                <a:cs typeface="+mn-cs"/>
              </a:rPr>
              <a:t> Both directions, one at a time</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400" b="0" i="0" u="none" strike="noStrike" kern="1200" cap="none" spc="0" normalizeH="0" baseline="0" noProof="0" dirty="0">
                <a:ln>
                  <a:noFill/>
                </a:ln>
                <a:solidFill>
                  <a:schemeClr val="tx2"/>
                </a:solidFill>
                <a:effectLst/>
                <a:uLnTx/>
                <a:uFillTx/>
                <a:latin typeface="+mn-lt"/>
                <a:ea typeface="+mn-ea"/>
                <a:cs typeface="+mn-cs"/>
              </a:rPr>
              <a:t>E.g., walkie-talkies</a:t>
            </a:r>
          </a:p>
        </p:txBody>
      </p:sp>
      <p:grpSp>
        <p:nvGrpSpPr>
          <p:cNvPr id="4" name="Group 16"/>
          <p:cNvGrpSpPr>
            <a:grpSpLocks/>
          </p:cNvGrpSpPr>
          <p:nvPr/>
        </p:nvGrpSpPr>
        <p:grpSpPr bwMode="auto">
          <a:xfrm>
            <a:off x="1905000" y="2326432"/>
            <a:ext cx="609600" cy="1752600"/>
            <a:chOff x="1104" y="1968"/>
            <a:chExt cx="384" cy="1104"/>
          </a:xfrm>
        </p:grpSpPr>
        <p:sp>
          <p:nvSpPr>
            <p:cNvPr id="5" name="AutoShape 4"/>
            <p:cNvSpPr>
              <a:spLocks noChangeArrowheads="1"/>
            </p:cNvSpPr>
            <p:nvPr/>
          </p:nvSpPr>
          <p:spPr bwMode="auto">
            <a:xfrm>
              <a:off x="1104" y="2400"/>
              <a:ext cx="384" cy="67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solidFill>
                <a:schemeClr val="tx1"/>
              </a:solidFill>
              <a:round/>
              <a:headEnd/>
              <a:tailEnd/>
            </a:ln>
            <a:effectLst/>
          </p:spPr>
          <p:txBody>
            <a:bodyPr wrap="none" anchor="ctr"/>
            <a:lstStyle/>
            <a:p>
              <a:pPr>
                <a:defRPr/>
              </a:pPr>
              <a:endParaRPr lang="en-US"/>
            </a:p>
          </p:txBody>
        </p:sp>
        <p:sp>
          <p:nvSpPr>
            <p:cNvPr id="6" name="Line 5"/>
            <p:cNvSpPr>
              <a:spLocks noChangeShapeType="1"/>
            </p:cNvSpPr>
            <p:nvPr/>
          </p:nvSpPr>
          <p:spPr bwMode="auto">
            <a:xfrm>
              <a:off x="1200" y="2496"/>
              <a:ext cx="192" cy="0"/>
            </a:xfrm>
            <a:prstGeom prst="line">
              <a:avLst/>
            </a:prstGeom>
            <a:noFill/>
            <a:ln w="9525">
              <a:solidFill>
                <a:schemeClr val="tx1"/>
              </a:solidFill>
              <a:round/>
              <a:headEnd/>
              <a:tailEnd/>
            </a:ln>
          </p:spPr>
          <p:txBody>
            <a:bodyPr/>
            <a:lstStyle/>
            <a:p>
              <a:endParaRPr lang="en-US"/>
            </a:p>
          </p:txBody>
        </p:sp>
        <p:sp>
          <p:nvSpPr>
            <p:cNvPr id="7" name="Line 6"/>
            <p:cNvSpPr>
              <a:spLocks noChangeShapeType="1"/>
            </p:cNvSpPr>
            <p:nvPr/>
          </p:nvSpPr>
          <p:spPr bwMode="auto">
            <a:xfrm>
              <a:off x="1200" y="2544"/>
              <a:ext cx="192" cy="0"/>
            </a:xfrm>
            <a:prstGeom prst="line">
              <a:avLst/>
            </a:prstGeom>
            <a:noFill/>
            <a:ln w="9525">
              <a:solidFill>
                <a:schemeClr val="tx1"/>
              </a:solidFill>
              <a:round/>
              <a:headEnd/>
              <a:tailEnd/>
            </a:ln>
          </p:spPr>
          <p:txBody>
            <a:bodyPr/>
            <a:lstStyle/>
            <a:p>
              <a:endParaRPr lang="en-US"/>
            </a:p>
          </p:txBody>
        </p:sp>
        <p:sp>
          <p:nvSpPr>
            <p:cNvPr id="8" name="Line 7"/>
            <p:cNvSpPr>
              <a:spLocks noChangeShapeType="1"/>
            </p:cNvSpPr>
            <p:nvPr/>
          </p:nvSpPr>
          <p:spPr bwMode="auto">
            <a:xfrm>
              <a:off x="1200" y="2592"/>
              <a:ext cx="192" cy="0"/>
            </a:xfrm>
            <a:prstGeom prst="line">
              <a:avLst/>
            </a:prstGeom>
            <a:noFill/>
            <a:ln w="9525">
              <a:solidFill>
                <a:schemeClr val="tx1"/>
              </a:solidFill>
              <a:round/>
              <a:headEnd/>
              <a:tailEnd/>
            </a:ln>
          </p:spPr>
          <p:txBody>
            <a:bodyPr/>
            <a:lstStyle/>
            <a:p>
              <a:endParaRPr lang="en-US"/>
            </a:p>
          </p:txBody>
        </p:sp>
        <p:sp>
          <p:nvSpPr>
            <p:cNvPr id="9" name="Line 8"/>
            <p:cNvSpPr>
              <a:spLocks noChangeShapeType="1"/>
            </p:cNvSpPr>
            <p:nvPr/>
          </p:nvSpPr>
          <p:spPr bwMode="auto">
            <a:xfrm>
              <a:off x="1200" y="2640"/>
              <a:ext cx="192" cy="0"/>
            </a:xfrm>
            <a:prstGeom prst="line">
              <a:avLst/>
            </a:prstGeom>
            <a:noFill/>
            <a:ln w="9525">
              <a:solidFill>
                <a:schemeClr val="tx1"/>
              </a:solidFill>
              <a:round/>
              <a:headEnd/>
              <a:tailEnd/>
            </a:ln>
          </p:spPr>
          <p:txBody>
            <a:bodyPr/>
            <a:lstStyle/>
            <a:p>
              <a:endParaRPr lang="en-US"/>
            </a:p>
          </p:txBody>
        </p:sp>
        <p:sp>
          <p:nvSpPr>
            <p:cNvPr id="10" name="Rectangle 9"/>
            <p:cNvSpPr>
              <a:spLocks noChangeArrowheads="1"/>
            </p:cNvSpPr>
            <p:nvPr/>
          </p:nvSpPr>
          <p:spPr bwMode="auto">
            <a:xfrm>
              <a:off x="1200" y="2352"/>
              <a:ext cx="48"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 name="Rectangle 10"/>
            <p:cNvSpPr>
              <a:spLocks noChangeArrowheads="1"/>
            </p:cNvSpPr>
            <p:nvPr/>
          </p:nvSpPr>
          <p:spPr bwMode="auto">
            <a:xfrm>
              <a:off x="1344" y="1968"/>
              <a:ext cx="48"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12" name="Rectangle 11"/>
            <p:cNvSpPr>
              <a:spLocks noChangeArrowheads="1"/>
            </p:cNvSpPr>
            <p:nvPr/>
          </p:nvSpPr>
          <p:spPr bwMode="auto">
            <a:xfrm>
              <a:off x="1200"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1344"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 name="Rectangle 14"/>
            <p:cNvSpPr>
              <a:spLocks noChangeArrowheads="1"/>
            </p:cNvSpPr>
            <p:nvPr/>
          </p:nvSpPr>
          <p:spPr bwMode="auto">
            <a:xfrm>
              <a:off x="1200"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 name="Rectangle 15"/>
            <p:cNvSpPr>
              <a:spLocks noChangeArrowheads="1"/>
            </p:cNvSpPr>
            <p:nvPr/>
          </p:nvSpPr>
          <p:spPr bwMode="auto">
            <a:xfrm>
              <a:off x="1344"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grpSp>
      <p:grpSp>
        <p:nvGrpSpPr>
          <p:cNvPr id="16" name="Group 17"/>
          <p:cNvGrpSpPr>
            <a:grpSpLocks/>
          </p:cNvGrpSpPr>
          <p:nvPr/>
        </p:nvGrpSpPr>
        <p:grpSpPr bwMode="auto">
          <a:xfrm>
            <a:off x="6553200" y="2326432"/>
            <a:ext cx="609600" cy="1752600"/>
            <a:chOff x="1104" y="1968"/>
            <a:chExt cx="384" cy="1104"/>
          </a:xfrm>
        </p:grpSpPr>
        <p:sp>
          <p:nvSpPr>
            <p:cNvPr id="17" name="AutoShape 18"/>
            <p:cNvSpPr>
              <a:spLocks noChangeArrowheads="1"/>
            </p:cNvSpPr>
            <p:nvPr/>
          </p:nvSpPr>
          <p:spPr bwMode="auto">
            <a:xfrm>
              <a:off x="1104" y="2400"/>
              <a:ext cx="384" cy="67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solidFill>
                <a:schemeClr val="tx1"/>
              </a:solidFill>
              <a:round/>
              <a:headEnd/>
              <a:tailEnd/>
            </a:ln>
            <a:effectLst/>
          </p:spPr>
          <p:txBody>
            <a:bodyPr wrap="none" anchor="ctr"/>
            <a:lstStyle/>
            <a:p>
              <a:pPr>
                <a:defRPr/>
              </a:pPr>
              <a:endParaRPr lang="en-US"/>
            </a:p>
          </p:txBody>
        </p:sp>
        <p:sp>
          <p:nvSpPr>
            <p:cNvPr id="18" name="Line 19"/>
            <p:cNvSpPr>
              <a:spLocks noChangeShapeType="1"/>
            </p:cNvSpPr>
            <p:nvPr/>
          </p:nvSpPr>
          <p:spPr bwMode="auto">
            <a:xfrm>
              <a:off x="1200" y="2496"/>
              <a:ext cx="192" cy="0"/>
            </a:xfrm>
            <a:prstGeom prst="line">
              <a:avLst/>
            </a:prstGeom>
            <a:noFill/>
            <a:ln w="9525">
              <a:solidFill>
                <a:schemeClr val="tx1"/>
              </a:solidFill>
              <a:round/>
              <a:headEnd/>
              <a:tailEnd/>
            </a:ln>
          </p:spPr>
          <p:txBody>
            <a:bodyPr/>
            <a:lstStyle/>
            <a:p>
              <a:endParaRPr lang="en-US"/>
            </a:p>
          </p:txBody>
        </p:sp>
        <p:sp>
          <p:nvSpPr>
            <p:cNvPr id="19" name="Line 20"/>
            <p:cNvSpPr>
              <a:spLocks noChangeShapeType="1"/>
            </p:cNvSpPr>
            <p:nvPr/>
          </p:nvSpPr>
          <p:spPr bwMode="auto">
            <a:xfrm>
              <a:off x="1200" y="2544"/>
              <a:ext cx="192" cy="0"/>
            </a:xfrm>
            <a:prstGeom prst="line">
              <a:avLst/>
            </a:prstGeom>
            <a:noFill/>
            <a:ln w="9525">
              <a:solidFill>
                <a:schemeClr val="tx1"/>
              </a:solidFill>
              <a:round/>
              <a:headEnd/>
              <a:tailEnd/>
            </a:ln>
          </p:spPr>
          <p:txBody>
            <a:bodyPr/>
            <a:lstStyle/>
            <a:p>
              <a:endParaRPr lang="en-US"/>
            </a:p>
          </p:txBody>
        </p:sp>
        <p:sp>
          <p:nvSpPr>
            <p:cNvPr id="20" name="Line 21"/>
            <p:cNvSpPr>
              <a:spLocks noChangeShapeType="1"/>
            </p:cNvSpPr>
            <p:nvPr/>
          </p:nvSpPr>
          <p:spPr bwMode="auto">
            <a:xfrm>
              <a:off x="1200" y="2592"/>
              <a:ext cx="192" cy="0"/>
            </a:xfrm>
            <a:prstGeom prst="line">
              <a:avLst/>
            </a:prstGeom>
            <a:noFill/>
            <a:ln w="9525">
              <a:solidFill>
                <a:schemeClr val="tx1"/>
              </a:solidFill>
              <a:round/>
              <a:headEnd/>
              <a:tailEnd/>
            </a:ln>
          </p:spPr>
          <p:txBody>
            <a:bodyPr/>
            <a:lstStyle/>
            <a:p>
              <a:endParaRPr lang="en-US"/>
            </a:p>
          </p:txBody>
        </p:sp>
        <p:sp>
          <p:nvSpPr>
            <p:cNvPr id="21" name="Line 22"/>
            <p:cNvSpPr>
              <a:spLocks noChangeShapeType="1"/>
            </p:cNvSpPr>
            <p:nvPr/>
          </p:nvSpPr>
          <p:spPr bwMode="auto">
            <a:xfrm>
              <a:off x="1200" y="2640"/>
              <a:ext cx="192" cy="0"/>
            </a:xfrm>
            <a:prstGeom prst="line">
              <a:avLst/>
            </a:prstGeom>
            <a:noFill/>
            <a:ln w="9525">
              <a:solidFill>
                <a:schemeClr val="tx1"/>
              </a:solidFill>
              <a:round/>
              <a:headEnd/>
              <a:tailEnd/>
            </a:ln>
          </p:spPr>
          <p:txBody>
            <a:bodyPr/>
            <a:lstStyle/>
            <a:p>
              <a:endParaRPr lang="en-US"/>
            </a:p>
          </p:txBody>
        </p:sp>
        <p:sp>
          <p:nvSpPr>
            <p:cNvPr id="22" name="Rectangle 23"/>
            <p:cNvSpPr>
              <a:spLocks noChangeArrowheads="1"/>
            </p:cNvSpPr>
            <p:nvPr/>
          </p:nvSpPr>
          <p:spPr bwMode="auto">
            <a:xfrm>
              <a:off x="1200" y="2352"/>
              <a:ext cx="48" cy="4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3" name="Rectangle 24"/>
            <p:cNvSpPr>
              <a:spLocks noChangeArrowheads="1"/>
            </p:cNvSpPr>
            <p:nvPr/>
          </p:nvSpPr>
          <p:spPr bwMode="auto">
            <a:xfrm>
              <a:off x="1344" y="1968"/>
              <a:ext cx="48"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wrap="none" anchor="ctr"/>
            <a:lstStyle/>
            <a:p>
              <a:pPr>
                <a:defRPr/>
              </a:pPr>
              <a:endParaRPr lang="en-US"/>
            </a:p>
          </p:txBody>
        </p:sp>
        <p:sp>
          <p:nvSpPr>
            <p:cNvPr id="24" name="Rectangle 25"/>
            <p:cNvSpPr>
              <a:spLocks noChangeArrowheads="1"/>
            </p:cNvSpPr>
            <p:nvPr/>
          </p:nvSpPr>
          <p:spPr bwMode="auto">
            <a:xfrm>
              <a:off x="1200"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 name="Rectangle 26"/>
            <p:cNvSpPr>
              <a:spLocks noChangeArrowheads="1"/>
            </p:cNvSpPr>
            <p:nvPr/>
          </p:nvSpPr>
          <p:spPr bwMode="auto">
            <a:xfrm>
              <a:off x="1344" y="2736"/>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6" name="Rectangle 27"/>
            <p:cNvSpPr>
              <a:spLocks noChangeArrowheads="1"/>
            </p:cNvSpPr>
            <p:nvPr/>
          </p:nvSpPr>
          <p:spPr bwMode="auto">
            <a:xfrm>
              <a:off x="1200"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 name="Rectangle 28"/>
            <p:cNvSpPr>
              <a:spLocks noChangeArrowheads="1"/>
            </p:cNvSpPr>
            <p:nvPr/>
          </p:nvSpPr>
          <p:spPr bwMode="auto">
            <a:xfrm>
              <a:off x="1344" y="2832"/>
              <a:ext cx="48" cy="48"/>
            </a:xfrm>
            <a:prstGeom prst="rect">
              <a:avLst/>
            </a:prstGeom>
            <a:solidFill>
              <a:schemeClr val="tx1"/>
            </a:solidFill>
            <a:ln w="9525">
              <a:solidFill>
                <a:schemeClr val="tx1"/>
              </a:solidFill>
              <a:miter lim="800000"/>
              <a:headEnd/>
              <a:tailEnd/>
            </a:ln>
          </p:spPr>
          <p:txBody>
            <a:bodyPr wrap="none" anchor="ctr"/>
            <a:lstStyle/>
            <a:p>
              <a:endParaRPr lang="en-US"/>
            </a:p>
          </p:txBody>
        </p:sp>
      </p:grpSp>
      <p:grpSp>
        <p:nvGrpSpPr>
          <p:cNvPr id="28" name="Group 33"/>
          <p:cNvGrpSpPr>
            <a:grpSpLocks/>
          </p:cNvGrpSpPr>
          <p:nvPr/>
        </p:nvGrpSpPr>
        <p:grpSpPr bwMode="auto">
          <a:xfrm>
            <a:off x="2514600" y="2053382"/>
            <a:ext cx="4114800" cy="366713"/>
            <a:chOff x="1584" y="1364"/>
            <a:chExt cx="2592" cy="231"/>
          </a:xfrm>
        </p:grpSpPr>
        <p:sp>
          <p:nvSpPr>
            <p:cNvPr id="29" name="Line 29"/>
            <p:cNvSpPr>
              <a:spLocks noChangeShapeType="1"/>
            </p:cNvSpPr>
            <p:nvPr/>
          </p:nvSpPr>
          <p:spPr bwMode="auto">
            <a:xfrm>
              <a:off x="1584" y="1584"/>
              <a:ext cx="2592" cy="0"/>
            </a:xfrm>
            <a:prstGeom prst="line">
              <a:avLst/>
            </a:prstGeom>
            <a:noFill/>
            <a:ln w="57150">
              <a:solidFill>
                <a:schemeClr val="folHlink"/>
              </a:solidFill>
              <a:round/>
              <a:headEnd/>
              <a:tailEnd type="triangle" w="med" len="med"/>
            </a:ln>
          </p:spPr>
          <p:txBody>
            <a:bodyPr/>
            <a:lstStyle/>
            <a:p>
              <a:endParaRPr lang="en-US"/>
            </a:p>
          </p:txBody>
        </p:sp>
        <p:sp>
          <p:nvSpPr>
            <p:cNvPr id="30" name="Text Box 30"/>
            <p:cNvSpPr txBox="1">
              <a:spLocks noChangeArrowheads="1"/>
            </p:cNvSpPr>
            <p:nvPr/>
          </p:nvSpPr>
          <p:spPr bwMode="auto">
            <a:xfrm>
              <a:off x="2135" y="1364"/>
              <a:ext cx="1321" cy="231"/>
            </a:xfrm>
            <a:prstGeom prst="rect">
              <a:avLst/>
            </a:prstGeom>
            <a:noFill/>
            <a:ln w="9525">
              <a:noFill/>
              <a:miter lim="800000"/>
              <a:headEnd/>
              <a:tailEnd/>
            </a:ln>
          </p:spPr>
          <p:txBody>
            <a:bodyPr wrap="none">
              <a:spAutoFit/>
            </a:bodyPr>
            <a:lstStyle/>
            <a:p>
              <a:r>
                <a:rPr lang="en-US">
                  <a:solidFill>
                    <a:schemeClr val="folHlink"/>
                  </a:solidFill>
                </a:rPr>
                <a:t>data flow at time 1</a:t>
              </a:r>
            </a:p>
          </p:txBody>
        </p:sp>
      </p:grpSp>
      <p:grpSp>
        <p:nvGrpSpPr>
          <p:cNvPr id="31" name="Group 34"/>
          <p:cNvGrpSpPr>
            <a:grpSpLocks/>
          </p:cNvGrpSpPr>
          <p:nvPr/>
        </p:nvGrpSpPr>
        <p:grpSpPr bwMode="auto">
          <a:xfrm>
            <a:off x="2514600" y="2569320"/>
            <a:ext cx="4114800" cy="366712"/>
            <a:chOff x="1584" y="1689"/>
            <a:chExt cx="2592" cy="231"/>
          </a:xfrm>
        </p:grpSpPr>
        <p:sp>
          <p:nvSpPr>
            <p:cNvPr id="32" name="Line 31"/>
            <p:cNvSpPr>
              <a:spLocks noChangeShapeType="1"/>
            </p:cNvSpPr>
            <p:nvPr/>
          </p:nvSpPr>
          <p:spPr bwMode="auto">
            <a:xfrm>
              <a:off x="1584" y="1909"/>
              <a:ext cx="2592" cy="0"/>
            </a:xfrm>
            <a:prstGeom prst="line">
              <a:avLst/>
            </a:prstGeom>
            <a:noFill/>
            <a:ln w="57150">
              <a:solidFill>
                <a:schemeClr val="folHlink"/>
              </a:solidFill>
              <a:round/>
              <a:headEnd type="triangle" w="med" len="med"/>
              <a:tailEnd/>
            </a:ln>
          </p:spPr>
          <p:txBody>
            <a:bodyPr/>
            <a:lstStyle/>
            <a:p>
              <a:endParaRPr lang="en-US"/>
            </a:p>
          </p:txBody>
        </p:sp>
        <p:sp>
          <p:nvSpPr>
            <p:cNvPr id="33" name="Text Box 32"/>
            <p:cNvSpPr txBox="1">
              <a:spLocks noChangeArrowheads="1"/>
            </p:cNvSpPr>
            <p:nvPr/>
          </p:nvSpPr>
          <p:spPr bwMode="auto">
            <a:xfrm>
              <a:off x="2135" y="1689"/>
              <a:ext cx="1321" cy="231"/>
            </a:xfrm>
            <a:prstGeom prst="rect">
              <a:avLst/>
            </a:prstGeom>
            <a:noFill/>
            <a:ln w="9525">
              <a:noFill/>
              <a:miter lim="800000"/>
              <a:headEnd/>
              <a:tailEnd/>
            </a:ln>
          </p:spPr>
          <p:txBody>
            <a:bodyPr wrap="none">
              <a:spAutoFit/>
            </a:bodyPr>
            <a:lstStyle/>
            <a:p>
              <a:r>
                <a:rPr lang="en-US">
                  <a:solidFill>
                    <a:schemeClr val="folHlink"/>
                  </a:solidFill>
                </a:rPr>
                <a:t>data flow at time 2</a:t>
              </a:r>
            </a:p>
          </p:txBody>
        </p:sp>
      </p:grpSp>
      <p:pic>
        <p:nvPicPr>
          <p:cNvPr id="34" name="Picture 35" descr="MC900089394[1]"/>
          <p:cNvPicPr>
            <a:picLocks noChangeAspect="1" noChangeArrowheads="1"/>
          </p:cNvPicPr>
          <p:nvPr/>
        </p:nvPicPr>
        <p:blipFill>
          <a:blip r:embed="rId2" cstate="print"/>
          <a:srcRect/>
          <a:stretch>
            <a:fillRect/>
          </a:stretch>
        </p:blipFill>
        <p:spPr bwMode="auto">
          <a:xfrm>
            <a:off x="6172200" y="4307632"/>
            <a:ext cx="2209800" cy="1903413"/>
          </a:xfrm>
          <a:prstGeom prst="rect">
            <a:avLst/>
          </a:prstGeom>
          <a:noFill/>
          <a:ln w="9525">
            <a:noFill/>
            <a:miter lim="800000"/>
            <a:headEnd/>
            <a:tailEnd/>
          </a:ln>
        </p:spPr>
      </p:pic>
    </p:spTree>
    <p:extLst>
      <p:ext uri="{BB962C8B-B14F-4D97-AF65-F5344CB8AC3E}">
        <p14:creationId xmlns:p14="http://schemas.microsoft.com/office/powerpoint/2010/main" xmlns="" val="1290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67544" y="116632"/>
            <a:ext cx="8229600" cy="936104"/>
          </a:xfrm>
        </p:spPr>
        <p:txBody>
          <a:bodyPr/>
          <a:lstStyle/>
          <a:p>
            <a:pPr>
              <a:defRPr/>
            </a:pPr>
            <a:r>
              <a:rPr lang="en-US" dirty="0">
                <a:solidFill>
                  <a:schemeClr val="tx2"/>
                </a:solidFill>
                <a:latin typeface="Arial" pitchFamily="34" charset="0"/>
                <a:cs typeface="Arial" pitchFamily="34" charset="0"/>
              </a:rPr>
              <a:t>Direction of Data Flow</a:t>
            </a:r>
            <a:endParaRPr lang="en-US" dirty="0"/>
          </a:p>
        </p:txBody>
      </p:sp>
      <p:sp>
        <p:nvSpPr>
          <p:cNvPr id="3" name="Rectangle 3"/>
          <p:cNvSpPr txBox="1">
            <a:spLocks noChangeArrowheads="1"/>
          </p:cNvSpPr>
          <p:nvPr/>
        </p:nvSpPr>
        <p:spPr>
          <a:xfrm>
            <a:off x="457200" y="1371600"/>
            <a:ext cx="8382000" cy="4724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Full Duplex</a:t>
            </a:r>
            <a:r>
              <a:rPr kumimoji="0" lang="en-US" sz="2800" b="0" i="0" u="none" strike="noStrike" kern="1200" cap="none" spc="0" normalizeH="0" baseline="0" noProof="0" dirty="0">
                <a:ln>
                  <a:noFill/>
                </a:ln>
                <a:solidFill>
                  <a:schemeClr val="tx1"/>
                </a:solidFill>
                <a:effectLst/>
                <a:uLnTx/>
                <a:uFillTx/>
                <a:latin typeface="+mn-lt"/>
                <a:ea typeface="+mn-ea"/>
                <a:cs typeface="+mn-cs"/>
              </a:rPr>
              <a:t>: Both directions simultaneously</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lang="en-US" sz="2800" dirty="0"/>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endParaRPr lang="en-US" sz="2800" dirty="0"/>
          </a:p>
          <a:p>
            <a:pPr marL="731520" lvl="1" indent="-274320">
              <a:spcBef>
                <a:spcPts val="600"/>
              </a:spcBef>
              <a:buClr>
                <a:schemeClr val="accent1"/>
              </a:buClr>
              <a:buSzPct val="76000"/>
              <a:buFont typeface="Wingdings 3"/>
              <a:buChar char=""/>
              <a:defRPr/>
            </a:pPr>
            <a:r>
              <a:rPr lang="en-US" sz="2800" dirty="0">
                <a:solidFill>
                  <a:schemeClr val="tx2"/>
                </a:solidFill>
              </a:rPr>
              <a:t>E.g. telephone</a:t>
            </a:r>
          </a:p>
          <a:p>
            <a:pPr marL="274320" indent="-274320">
              <a:spcBef>
                <a:spcPts val="600"/>
              </a:spcBef>
              <a:buClr>
                <a:schemeClr val="accent1"/>
              </a:buClr>
              <a:buSzPct val="76000"/>
              <a:buFont typeface="Wingdings 3"/>
              <a:buChar char=""/>
              <a:defRPr/>
            </a:pPr>
            <a:r>
              <a:rPr lang="en-US" sz="2800" dirty="0">
                <a:solidFill>
                  <a:schemeClr val="tx2"/>
                </a:solidFill>
              </a:rPr>
              <a:t>The capacity of the channel is divided between the two directions.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4" name="Group 12"/>
          <p:cNvGrpSpPr>
            <a:grpSpLocks/>
          </p:cNvGrpSpPr>
          <p:nvPr/>
        </p:nvGrpSpPr>
        <p:grpSpPr bwMode="auto">
          <a:xfrm>
            <a:off x="2514600" y="3108960"/>
            <a:ext cx="3352800" cy="381000"/>
            <a:chOff x="1584" y="1584"/>
            <a:chExt cx="2112" cy="240"/>
          </a:xfrm>
        </p:grpSpPr>
        <p:sp>
          <p:nvSpPr>
            <p:cNvPr id="5" name="Line 7"/>
            <p:cNvSpPr>
              <a:spLocks noChangeShapeType="1"/>
            </p:cNvSpPr>
            <p:nvPr/>
          </p:nvSpPr>
          <p:spPr bwMode="auto">
            <a:xfrm>
              <a:off x="1584" y="1824"/>
              <a:ext cx="2112" cy="0"/>
            </a:xfrm>
            <a:prstGeom prst="line">
              <a:avLst/>
            </a:prstGeom>
            <a:noFill/>
            <a:ln w="57150">
              <a:solidFill>
                <a:schemeClr val="folHlink"/>
              </a:solidFill>
              <a:round/>
              <a:headEnd/>
              <a:tailEnd type="triangle" w="med" len="med"/>
            </a:ln>
          </p:spPr>
          <p:txBody>
            <a:bodyPr/>
            <a:lstStyle/>
            <a:p>
              <a:endParaRPr lang="en-US"/>
            </a:p>
          </p:txBody>
        </p:sp>
        <p:sp>
          <p:nvSpPr>
            <p:cNvPr id="6" name="Text Box 8"/>
            <p:cNvSpPr txBox="1">
              <a:spLocks noChangeArrowheads="1"/>
            </p:cNvSpPr>
            <p:nvPr/>
          </p:nvSpPr>
          <p:spPr bwMode="auto">
            <a:xfrm>
              <a:off x="2271" y="1584"/>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grpSp>
        <p:nvGrpSpPr>
          <p:cNvPr id="7" name="Group 11"/>
          <p:cNvGrpSpPr>
            <a:grpSpLocks/>
          </p:cNvGrpSpPr>
          <p:nvPr/>
        </p:nvGrpSpPr>
        <p:grpSpPr bwMode="auto">
          <a:xfrm>
            <a:off x="2514600" y="3642360"/>
            <a:ext cx="3352800" cy="381000"/>
            <a:chOff x="1584" y="1968"/>
            <a:chExt cx="2112" cy="240"/>
          </a:xfrm>
        </p:grpSpPr>
        <p:sp>
          <p:nvSpPr>
            <p:cNvPr id="8" name="Line 9"/>
            <p:cNvSpPr>
              <a:spLocks noChangeShapeType="1"/>
            </p:cNvSpPr>
            <p:nvPr/>
          </p:nvSpPr>
          <p:spPr bwMode="auto">
            <a:xfrm>
              <a:off x="1584" y="1968"/>
              <a:ext cx="2112" cy="0"/>
            </a:xfrm>
            <a:prstGeom prst="line">
              <a:avLst/>
            </a:prstGeom>
            <a:noFill/>
            <a:ln w="57150">
              <a:solidFill>
                <a:schemeClr val="folHlink"/>
              </a:solidFill>
              <a:round/>
              <a:headEnd type="triangle" w="med" len="med"/>
              <a:tailEnd/>
            </a:ln>
          </p:spPr>
          <p:txBody>
            <a:bodyPr/>
            <a:lstStyle/>
            <a:p>
              <a:endParaRPr lang="en-US"/>
            </a:p>
          </p:txBody>
        </p:sp>
        <p:sp>
          <p:nvSpPr>
            <p:cNvPr id="9" name="Text Box 10"/>
            <p:cNvSpPr txBox="1">
              <a:spLocks noChangeArrowheads="1"/>
            </p:cNvSpPr>
            <p:nvPr/>
          </p:nvSpPr>
          <p:spPr bwMode="auto">
            <a:xfrm>
              <a:off x="2271" y="1977"/>
              <a:ext cx="705" cy="231"/>
            </a:xfrm>
            <a:prstGeom prst="rect">
              <a:avLst/>
            </a:prstGeom>
            <a:noFill/>
            <a:ln w="9525">
              <a:noFill/>
              <a:miter lim="800000"/>
              <a:headEnd/>
              <a:tailEnd/>
            </a:ln>
          </p:spPr>
          <p:txBody>
            <a:bodyPr wrap="none">
              <a:spAutoFit/>
            </a:bodyPr>
            <a:lstStyle/>
            <a:p>
              <a:r>
                <a:rPr lang="en-US">
                  <a:solidFill>
                    <a:schemeClr val="folHlink"/>
                  </a:solidFill>
                </a:rPr>
                <a:t>data flow</a:t>
              </a:r>
            </a:p>
          </p:txBody>
        </p:sp>
      </p:grpSp>
      <p:pic>
        <p:nvPicPr>
          <p:cNvPr id="10" name="Picture 16" descr="MC900433907[1]"/>
          <p:cNvPicPr>
            <a:picLocks noChangeAspect="1" noChangeArrowheads="1"/>
          </p:cNvPicPr>
          <p:nvPr/>
        </p:nvPicPr>
        <p:blipFill>
          <a:blip r:embed="rId2" cstate="print"/>
          <a:srcRect/>
          <a:stretch>
            <a:fillRect/>
          </a:stretch>
        </p:blipFill>
        <p:spPr bwMode="auto">
          <a:xfrm>
            <a:off x="1676400" y="3108960"/>
            <a:ext cx="838200" cy="838200"/>
          </a:xfrm>
          <a:prstGeom prst="rect">
            <a:avLst/>
          </a:prstGeom>
          <a:noFill/>
          <a:ln w="9525">
            <a:noFill/>
            <a:miter lim="800000"/>
            <a:headEnd/>
            <a:tailEnd/>
          </a:ln>
        </p:spPr>
      </p:pic>
      <p:pic>
        <p:nvPicPr>
          <p:cNvPr id="11" name="Picture 22" descr="MC900433907[1]"/>
          <p:cNvPicPr>
            <a:picLocks noChangeAspect="1" noChangeArrowheads="1"/>
          </p:cNvPicPr>
          <p:nvPr/>
        </p:nvPicPr>
        <p:blipFill>
          <a:blip r:embed="rId2" cstate="print"/>
          <a:srcRect/>
          <a:stretch>
            <a:fillRect/>
          </a:stretch>
        </p:blipFill>
        <p:spPr bwMode="auto">
          <a:xfrm>
            <a:off x="5867400" y="3108960"/>
            <a:ext cx="838200" cy="838200"/>
          </a:xfrm>
          <a:prstGeom prst="rect">
            <a:avLst/>
          </a:prstGeom>
          <a:noFill/>
          <a:ln w="9525">
            <a:noFill/>
            <a:miter lim="800000"/>
            <a:headEnd/>
            <a:tailEnd/>
          </a:ln>
        </p:spPr>
      </p:pic>
    </p:spTree>
    <p:extLst>
      <p:ext uri="{BB962C8B-B14F-4D97-AF65-F5344CB8AC3E}">
        <p14:creationId xmlns:p14="http://schemas.microsoft.com/office/powerpoint/2010/main" xmlns="" val="360249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2"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TotalTime>
  <Words>1918</Words>
  <Application>Microsoft Office PowerPoint</Application>
  <PresentationFormat>On-screen Show (4:3)</PresentationFormat>
  <Paragraphs>684</Paragraphs>
  <Slides>44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VISIO</vt:lpstr>
      <vt:lpstr> Computer Networking</vt:lpstr>
      <vt:lpstr>Data Communication: Motivation</vt:lpstr>
      <vt:lpstr>Data Communication: Definition</vt:lpstr>
      <vt:lpstr>Data Communication: Definition</vt:lpstr>
      <vt:lpstr>Components in Communication</vt:lpstr>
      <vt:lpstr>Data Representation</vt:lpstr>
      <vt:lpstr>Direction of Data Flow</vt:lpstr>
      <vt:lpstr>Direction of Data Flow</vt:lpstr>
      <vt:lpstr>Direction of Data Flow</vt:lpstr>
      <vt:lpstr>Networks</vt:lpstr>
      <vt:lpstr>Networking Impacts in Our Daily Lives</vt:lpstr>
      <vt:lpstr>Network Criteria</vt:lpstr>
      <vt:lpstr>Providing Resources in a Network</vt:lpstr>
      <vt:lpstr>Providing Resources in a Network</vt:lpstr>
      <vt:lpstr>Types of Connections</vt:lpstr>
      <vt:lpstr>Point-To-Point Connection</vt:lpstr>
      <vt:lpstr>Multipoint Connection</vt:lpstr>
      <vt:lpstr>Topology</vt:lpstr>
      <vt:lpstr>Fully Connected Mesh Topology</vt:lpstr>
      <vt:lpstr>Star Topology</vt:lpstr>
      <vt:lpstr>Bus Topology</vt:lpstr>
      <vt:lpstr>Ring Topology</vt:lpstr>
      <vt:lpstr>Hybrid Topologies</vt:lpstr>
      <vt:lpstr>Network Types</vt:lpstr>
      <vt:lpstr>Local Area Networks</vt:lpstr>
      <vt:lpstr>Wide Area Networks</vt:lpstr>
      <vt:lpstr>Metropolitan Area Networks</vt:lpstr>
      <vt:lpstr>Circuit Switching</vt:lpstr>
      <vt:lpstr>Packet Switching</vt:lpstr>
      <vt:lpstr>Packet Switching: Store and Forward</vt:lpstr>
      <vt:lpstr>Circuit Switching vs Packet Switching</vt:lpstr>
      <vt:lpstr>Internetworking</vt:lpstr>
      <vt:lpstr>Internetworks</vt:lpstr>
      <vt:lpstr>The Internet</vt:lpstr>
      <vt:lpstr>Creation of Internet, Development of TCP/IP</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“Real” Internet delays and routes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Naser</dc:creator>
  <cp:lastModifiedBy>FC</cp:lastModifiedBy>
  <cp:revision>66</cp:revision>
  <dcterms:created xsi:type="dcterms:W3CDTF">2018-01-17T18:40:54Z</dcterms:created>
  <dcterms:modified xsi:type="dcterms:W3CDTF">2020-02-18T04:06:49Z</dcterms:modified>
</cp:coreProperties>
</file>