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7" r:id="rId2"/>
    <p:sldId id="258" r:id="rId3"/>
    <p:sldId id="298" r:id="rId4"/>
    <p:sldId id="274" r:id="rId5"/>
    <p:sldId id="275" r:id="rId6"/>
    <p:sldId id="276" r:id="rId7"/>
    <p:sldId id="277" r:id="rId8"/>
    <p:sldId id="301" r:id="rId9"/>
    <p:sldId id="299" r:id="rId10"/>
    <p:sldId id="278" r:id="rId11"/>
    <p:sldId id="279" r:id="rId12"/>
    <p:sldId id="280" r:id="rId13"/>
    <p:sldId id="281" r:id="rId14"/>
    <p:sldId id="354" r:id="rId15"/>
    <p:sldId id="355" r:id="rId16"/>
    <p:sldId id="356" r:id="rId17"/>
    <p:sldId id="282" r:id="rId18"/>
    <p:sldId id="300" r:id="rId19"/>
    <p:sldId id="284" r:id="rId20"/>
    <p:sldId id="285" r:id="rId21"/>
    <p:sldId id="286" r:id="rId22"/>
    <p:sldId id="303" r:id="rId23"/>
    <p:sldId id="304" r:id="rId24"/>
    <p:sldId id="309" r:id="rId25"/>
    <p:sldId id="357" r:id="rId26"/>
    <p:sldId id="287" r:id="rId27"/>
    <p:sldId id="310" r:id="rId28"/>
    <p:sldId id="288" r:id="rId29"/>
    <p:sldId id="289" r:id="rId30"/>
    <p:sldId id="290" r:id="rId31"/>
    <p:sldId id="291" r:id="rId32"/>
    <p:sldId id="292" r:id="rId33"/>
    <p:sldId id="293" r:id="rId34"/>
    <p:sldId id="311" r:id="rId35"/>
    <p:sldId id="295" r:id="rId36"/>
    <p:sldId id="296" r:id="rId37"/>
    <p:sldId id="297" r:id="rId38"/>
    <p:sldId id="312" r:id="rId39"/>
    <p:sldId id="313" r:id="rId40"/>
    <p:sldId id="314" r:id="rId41"/>
    <p:sldId id="315" r:id="rId42"/>
    <p:sldId id="317" r:id="rId43"/>
    <p:sldId id="318" r:id="rId44"/>
    <p:sldId id="335" r:id="rId45"/>
    <p:sldId id="358" r:id="rId46"/>
    <p:sldId id="360" r:id="rId47"/>
    <p:sldId id="359" r:id="rId48"/>
    <p:sldId id="337" r:id="rId49"/>
    <p:sldId id="351" r:id="rId50"/>
    <p:sldId id="339" r:id="rId51"/>
    <p:sldId id="340" r:id="rId52"/>
    <p:sldId id="341" r:id="rId53"/>
    <p:sldId id="342" r:id="rId54"/>
    <p:sldId id="361" r:id="rId55"/>
    <p:sldId id="345" r:id="rId56"/>
    <p:sldId id="353" r:id="rId57"/>
    <p:sldId id="347" r:id="rId58"/>
    <p:sldId id="348" r:id="rId59"/>
    <p:sldId id="349" r:id="rId60"/>
    <p:sldId id="323" r:id="rId61"/>
    <p:sldId id="325" r:id="rId62"/>
    <p:sldId id="326" r:id="rId63"/>
    <p:sldId id="327" r:id="rId64"/>
    <p:sldId id="328" r:id="rId65"/>
    <p:sldId id="329" r:id="rId66"/>
    <p:sldId id="330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9692-83CC-452C-8EEB-FD5EBDF8DA02}" type="datetimeFigureOut">
              <a:rPr lang="en-GB" smtClean="0"/>
              <a:pPr/>
              <a:t>02/03/2020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B91A2-2B05-44DC-8412-2FD83FD501A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2049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defTabSz="9239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76F6C39-4009-5B48-927E-0DF3D3454454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923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07D47-9FDF-4A58-8DA2-AE604635BE33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79AAD-2CBA-42AD-9DB6-EB0D31E89C42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468941-A5CE-409E-9541-839A8F68AE44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91AED3-88EC-4622-9055-10BDF5B67DCA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061979-CC79-466D-95E5-121283F1D27A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6EF54A-D7E0-411F-922C-8855E6E75F5C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EE7652-F09D-4126-9F33-D0C7381FD43E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BBEA1E-691D-42EC-89AB-9E3F9BD3D832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1A28BC-441F-4A2D-AC39-FABDB817F798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D934A2-EAF8-4910-A44D-83C69E3E4022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107D164-134C-4080-B0A7-B8D9C0205EF8}" type="slidenum">
              <a:rPr lang="en-US" altLang="en-US" sz="130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15096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D934A2-EAF8-4910-A44D-83C69E3E4022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75327D-9AD5-42CF-8625-82BC2248BCE7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75327D-9AD5-42CF-8625-82BC2248BCE7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C08F3E-5DAD-4A1D-9ECC-B3816EA20BF9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D2377E-3FA9-44C0-B6CA-FC302DA85444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E3456F-43E8-4278-83CE-ED7A21854C83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972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A9D113-152A-44C2-9EA9-9BE3B0F979D7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993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D87ACA-72D3-4F62-98AE-405E29A6089E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013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FF2168-749B-4100-B372-EA2A144E910B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054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64C41A-12FE-4705-B8D0-0045A1D9D280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107D164-134C-4080-B0A7-B8D9C0205EF8}" type="slidenum">
              <a:rPr lang="en-US" altLang="en-US" sz="1300">
                <a:latin typeface="Times New Roman" panose="02020603050405020304" pitchFamily="18" charset="0"/>
              </a:rPr>
              <a:pPr/>
              <a:t>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15096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075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61FC59-6C2C-4357-9959-C5164F1B3A9B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095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3D9995-6A55-4172-A2A3-131D6E69C1D8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116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FBF004-2AC5-48BE-9D13-B915489E3098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306008-9D78-4347-83C3-31B475AB2FFC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8A3A9C-7E63-4F0B-BF43-5610FECEC532}" type="slidenum">
              <a:rPr lang="en-US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404541-0895-46CA-A37D-C1EB73F32D17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198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147E95-887C-4712-A43E-C387A2ACB52A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382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75587B-658B-48F0-90BF-D834F053637F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402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067045-EA33-41EB-B2D0-006508C067A2}" type="slidenum">
              <a:rPr lang="en-US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31431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402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067045-EA33-41EB-B2D0-006508C067A2}" type="slidenum">
              <a:rPr lang="en-US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3143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32D75E-DBBA-45A5-8809-6A048B980F40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402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067045-EA33-41EB-B2D0-006508C067A2}" type="slidenum">
              <a:rPr lang="en-US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31431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42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8B21A8-0691-4023-8116-F7F6AF019FB0}" type="slidenum">
              <a:rPr lang="en-US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42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8B21A8-0691-4023-8116-F7F6AF019FB0}" type="slidenum">
              <a:rPr lang="en-US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18662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46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3AA7EC-34DC-4835-B0ED-1484D4763CDA}" type="slidenum">
              <a:rPr lang="en-US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48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D4135B-2318-430E-AD64-816411365C67}" type="slidenum">
              <a:rPr lang="en-US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505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DCD966-24F5-498B-98C8-9F1B1566C9AF}" type="slidenum">
              <a:rPr lang="en-US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52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C4EE45-7BD2-4CD2-AAD6-8B90EDA2712F}" type="slidenum">
              <a:rPr lang="en-US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54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9183FB-CB18-4616-B459-072F8AA8679E}" type="slidenum">
              <a:rPr lang="en-US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58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E8863-E606-44CD-B0B3-5817EAF829C5}" type="slidenum">
              <a:rPr lang="en-US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62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81980-6E23-434B-989F-AD5784A18545}" type="slidenum">
              <a:rPr lang="en-US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ea typeface="ＭＳ Ｐゴシック" pitchFamily="34" charset="-128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E5F338-630F-495A-914A-E3F931BC0263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64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FC6808-7794-4262-B53F-3054505379CA}" type="slidenum">
              <a:rPr lang="en-US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66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C9DAA1-E0C1-4AF8-BD9E-2F4055976E06}" type="slidenum">
              <a:rPr lang="en-US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71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CA10F3E-5D3B-4144-B033-7E59B42B2323}" type="slidenum">
              <a:rPr lang="en-US" altLang="en-US" sz="1300">
                <a:latin typeface="Times New Roman" panose="02020603050405020304" pitchFamily="18" charset="0"/>
              </a:rPr>
              <a:pPr/>
              <a:t>60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465761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51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751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13D8A0-216B-411C-8161-2540DBFD5AFB}" type="slidenum">
              <a:rPr lang="en-US" altLang="en-US" sz="1300">
                <a:latin typeface="Times New Roman" panose="02020603050405020304" pitchFamily="18" charset="0"/>
              </a:rPr>
              <a:pPr/>
              <a:t>61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235135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71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77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FD3987-822F-46AE-8480-E78945632EC6}" type="slidenum">
              <a:rPr lang="en-US" altLang="en-US" sz="1300">
                <a:latin typeface="Times New Roman" panose="02020603050405020304" pitchFamily="18" charset="0"/>
              </a:rPr>
              <a:pPr/>
              <a:t>62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34976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792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7DC6176-2353-41E2-954A-0247C3692DBE}" type="slidenum">
              <a:rPr lang="en-US" altLang="en-US" sz="1300">
                <a:latin typeface="Times New Roman" panose="02020603050405020304" pitchFamily="18" charset="0"/>
              </a:rPr>
              <a:pPr/>
              <a:t>63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42208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81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8779EF1-C352-45C0-8F12-0271CF26438B}" type="slidenum">
              <a:rPr lang="en-US" altLang="en-US" sz="1300">
                <a:latin typeface="Times New Roman" panose="02020603050405020304" pitchFamily="18" charset="0"/>
              </a:rPr>
              <a:pPr/>
              <a:t>64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803998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832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22173C6-0CEC-42E7-A667-72096BC4018F}" type="slidenum">
              <a:rPr lang="en-US" altLang="en-US" sz="1300">
                <a:latin typeface="Times New Roman" panose="02020603050405020304" pitchFamily="18" charset="0"/>
              </a:rPr>
              <a:pPr/>
              <a:t>65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346129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853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E095AC-B198-494C-92BB-D18DF4C878C1}" type="slidenum">
              <a:rPr lang="en-US" altLang="en-US" sz="1300">
                <a:latin typeface="Times New Roman" panose="02020603050405020304" pitchFamily="18" charset="0"/>
              </a:rPr>
              <a:pPr/>
              <a:t>66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0977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D9FFF0-2A9D-47EA-B6BD-1DA7AEDA54DE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CE02E-F59E-4AB6-9CBE-8029AE220F67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107D164-134C-4080-B0A7-B8D9C0205EF8}" type="slidenum">
              <a:rPr lang="en-US" altLang="en-US" sz="1300">
                <a:latin typeface="Times New Roman" panose="02020603050405020304" pitchFamily="18" charset="0"/>
              </a:rPr>
              <a:pPr/>
              <a:t>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1509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CE02E-F59E-4AB6-9CBE-8029AE220F67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CF51-4850-4591-9C55-FFFD40494272}" type="datetimeFigureOut">
              <a:rPr lang="en-GB" smtClean="0"/>
              <a:pPr/>
              <a:t>02/03/2020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A935-ACD1-4C81-9EE7-C48E8890C08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CF51-4850-4591-9C55-FFFD40494272}" type="datetimeFigureOut">
              <a:rPr lang="en-GB" smtClean="0"/>
              <a:pPr/>
              <a:t>02/03/2020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A935-ACD1-4C81-9EE7-C48E8890C08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CF51-4850-4591-9C55-FFFD40494272}" type="datetimeFigureOut">
              <a:rPr lang="en-GB" smtClean="0"/>
              <a:pPr/>
              <a:t>02/03/2020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A935-ACD1-4C81-9EE7-C48E8890C08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116154-5A48-4109-A5B3-F5AC1ED4CB3E}" type="datetime1">
              <a:rPr lang="en-US"/>
              <a:pPr/>
              <a:t>3/2/2020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30C94C9E-0015-4A49-934E-765D6F7212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4A6AD2-FB70-428A-9E41-7F9CAB95C88F}" type="datetime1">
              <a:rPr lang="en-US"/>
              <a:pPr/>
              <a:t>3/2/2020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D1A25D2F-2A54-4CC3-8A0C-DDE3E72576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FBBC62-04DD-4D5E-80AB-87A779DF1A54}" type="datetime1">
              <a:rPr lang="en-US"/>
              <a:pPr/>
              <a:t>3/2/2020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EBE3C139-DE0A-448E-8004-B35F689389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2885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C29048-ED09-4153-8C6D-D763E69901B5}" type="datetime1">
              <a:rPr lang="en-US" altLang="en-US"/>
              <a:pPr/>
              <a:t>3/2/2020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AAD5F034-857E-4F96-9106-9AE4BE5F2C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10655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CF51-4850-4591-9C55-FFFD40494272}" type="datetimeFigureOut">
              <a:rPr lang="en-GB" smtClean="0"/>
              <a:pPr/>
              <a:t>02/03/2020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A935-ACD1-4C81-9EE7-C48E8890C08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CF51-4850-4591-9C55-FFFD40494272}" type="datetimeFigureOut">
              <a:rPr lang="en-GB" smtClean="0"/>
              <a:pPr/>
              <a:t>02/03/2020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A935-ACD1-4C81-9EE7-C48E8890C08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CF51-4850-4591-9C55-FFFD40494272}" type="datetimeFigureOut">
              <a:rPr lang="en-GB" smtClean="0"/>
              <a:pPr/>
              <a:t>02/03/2020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A935-ACD1-4C81-9EE7-C48E8890C08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CF51-4850-4591-9C55-FFFD40494272}" type="datetimeFigureOut">
              <a:rPr lang="en-GB" smtClean="0"/>
              <a:pPr/>
              <a:t>02/03/2020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A935-ACD1-4C81-9EE7-C48E8890C08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CF51-4850-4591-9C55-FFFD40494272}" type="datetimeFigureOut">
              <a:rPr lang="en-GB" smtClean="0"/>
              <a:pPr/>
              <a:t>02/03/2020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A935-ACD1-4C81-9EE7-C48E8890C08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CF51-4850-4591-9C55-FFFD40494272}" type="datetimeFigureOut">
              <a:rPr lang="en-GB" smtClean="0"/>
              <a:pPr/>
              <a:t>02/03/2020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A935-ACD1-4C81-9EE7-C48E8890C08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CF51-4850-4591-9C55-FFFD40494272}" type="datetimeFigureOut">
              <a:rPr lang="en-GB" smtClean="0"/>
              <a:pPr/>
              <a:t>02/03/2020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A935-ACD1-4C81-9EE7-C48E8890C08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CF51-4850-4591-9C55-FFFD40494272}" type="datetimeFigureOut">
              <a:rPr lang="en-GB" smtClean="0"/>
              <a:pPr/>
              <a:t>02/03/2020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A935-ACD1-4C81-9EE7-C48E8890C08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6CF51-4850-4591-9C55-FFFD40494272}" type="datetimeFigureOut">
              <a:rPr lang="en-GB" smtClean="0"/>
              <a:pPr/>
              <a:t>02/03/2020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4A935-ACD1-4C81-9EE7-C48E8890C08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82588" y="44624"/>
            <a:ext cx="8399462" cy="2455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4000" dirty="0">
                <a:latin typeface="Calibri"/>
              </a:rPr>
              <a:t>Application Layer</a:t>
            </a:r>
          </a:p>
          <a:p>
            <a:pPr algn="ctr" eaLnBrk="0" hangingPunct="0"/>
            <a:endParaRPr lang="en-US" dirty="0">
              <a:latin typeface="Calibri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82319" y="2385805"/>
            <a:ext cx="2881313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8000"/>
                </a:solidFill>
                <a:latin typeface="Gill Sans MT" panose="020B0502020104020203" pitchFamily="34" charset="0"/>
              </a:rPr>
              <a:t>Computer Networking: A Top Down Approach </a:t>
            </a:r>
            <a:r>
              <a:rPr lang="en-US" altLang="en-US" sz="2800" dirty="0">
                <a:solidFill>
                  <a:srgbClr val="008000"/>
                </a:solidFill>
                <a:latin typeface="Gill Sans MT" panose="020B0502020104020203" pitchFamily="34" charset="0"/>
              </a:rPr>
              <a:t/>
            </a:r>
            <a:br>
              <a:rPr lang="en-US" altLang="en-US" sz="2800" dirty="0">
                <a:solidFill>
                  <a:srgbClr val="008000"/>
                </a:solidFill>
                <a:latin typeface="Gill Sans MT" panose="020B0502020104020203" pitchFamily="34" charset="0"/>
              </a:rPr>
            </a:br>
            <a:r>
              <a:rPr lang="en-US" altLang="en-US" sz="2000" dirty="0">
                <a:solidFill>
                  <a:srgbClr val="008000"/>
                </a:solidFill>
                <a:latin typeface="Gill Sans MT" panose="020B0502020104020203" pitchFamily="34" charset="0"/>
              </a:rPr>
              <a:t>6</a:t>
            </a:r>
            <a:r>
              <a:rPr lang="en-US" altLang="en-US" sz="2000" baseline="30000" dirty="0">
                <a:solidFill>
                  <a:srgbClr val="008000"/>
                </a:solidFill>
                <a:latin typeface="Gill Sans MT" panose="020B0502020104020203" pitchFamily="34" charset="0"/>
              </a:rPr>
              <a:t>th</a:t>
            </a:r>
            <a:r>
              <a:rPr lang="en-US" altLang="en-US" sz="2000" dirty="0">
                <a:solidFill>
                  <a:srgbClr val="008000"/>
                </a:solidFill>
                <a:latin typeface="Gill Sans MT" panose="020B0502020104020203" pitchFamily="34" charset="0"/>
              </a:rPr>
              <a:t> edition </a:t>
            </a:r>
            <a:br>
              <a:rPr lang="en-US" altLang="en-US" sz="2000" dirty="0">
                <a:solidFill>
                  <a:srgbClr val="008000"/>
                </a:solidFill>
                <a:latin typeface="Gill Sans MT" panose="020B0502020104020203" pitchFamily="34" charset="0"/>
              </a:rPr>
            </a:br>
            <a:r>
              <a:rPr lang="en-US" altLang="en-US" sz="2000" dirty="0">
                <a:solidFill>
                  <a:srgbClr val="008000"/>
                </a:solidFill>
                <a:latin typeface="Gill Sans MT" panose="020B0502020104020203" pitchFamily="34" charset="0"/>
              </a:rPr>
              <a:t>Jim Kurose, Keith Ross</a:t>
            </a:r>
            <a:br>
              <a:rPr lang="en-US" altLang="en-US" sz="2000" dirty="0">
                <a:solidFill>
                  <a:srgbClr val="008000"/>
                </a:solidFill>
                <a:latin typeface="Gill Sans MT" panose="020B0502020104020203" pitchFamily="34" charset="0"/>
              </a:rPr>
            </a:br>
            <a:r>
              <a:rPr lang="en-US" altLang="en-US" sz="2000" dirty="0">
                <a:solidFill>
                  <a:srgbClr val="008000"/>
                </a:solidFill>
                <a:latin typeface="Gill Sans MT" panose="020B0502020104020203" pitchFamily="34" charset="0"/>
              </a:rPr>
              <a:t>Addison-Wesley</a:t>
            </a:r>
            <a:br>
              <a:rPr lang="en-US" altLang="en-US" sz="2000" dirty="0">
                <a:solidFill>
                  <a:srgbClr val="008000"/>
                </a:solidFill>
                <a:latin typeface="Gill Sans MT" panose="020B0502020104020203" pitchFamily="34" charset="0"/>
              </a:rPr>
            </a:br>
            <a:r>
              <a:rPr lang="en-US" altLang="en-US" sz="2000" dirty="0">
                <a:solidFill>
                  <a:srgbClr val="008000"/>
                </a:solidFill>
                <a:latin typeface="Gill Sans MT" panose="020B0502020104020203" pitchFamily="34" charset="0"/>
              </a:rPr>
              <a:t>March 2012</a:t>
            </a:r>
          </a:p>
        </p:txBody>
      </p:sp>
      <p:pic>
        <p:nvPicPr>
          <p:cNvPr id="6" name="Picture 1" descr="6e_cov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1672" y="2639078"/>
            <a:ext cx="2306638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66219" y="5637598"/>
            <a:ext cx="4572000" cy="5632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dirty="0"/>
              <a:t> All material copyright 1996-2012</a:t>
            </a:r>
          </a:p>
          <a:p>
            <a:pPr>
              <a:lnSpc>
                <a:spcPct val="85000"/>
              </a:lnSpc>
            </a:pPr>
            <a:r>
              <a:rPr lang="en-US" altLang="en-US" dirty="0"/>
              <a:t>     J.F Kurose and K.W. Ross, All Rights Reserved</a:t>
            </a:r>
            <a:endParaRPr lang="en-GB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11194" y="5937055"/>
            <a:ext cx="156241" cy="156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17034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48130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F1ED2540-4D25-4ABA-B7A6-EF823CC832B7}" type="slidenum">
              <a:rPr lang="en-US"/>
              <a:pPr/>
              <a:t>10</a:t>
            </a:fld>
            <a:endParaRPr 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185738"/>
            <a:ext cx="7772400" cy="863600"/>
          </a:xfrm>
        </p:spPr>
        <p:txBody>
          <a:bodyPr/>
          <a:lstStyle/>
          <a:p>
            <a:r>
              <a:rPr lang="en-US" dirty="0">
                <a:latin typeface="Gill Sans MT" charset="0"/>
                <a:ea typeface="ＭＳ Ｐゴシック" pitchFamily="34" charset="-128"/>
              </a:rPr>
              <a:t>Processes Communicating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44638"/>
            <a:ext cx="3989388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Process:</a:t>
            </a:r>
            <a:r>
              <a:rPr lang="en-US" dirty="0">
                <a:latin typeface="Gill Sans MT" charset="0"/>
                <a:ea typeface="ＭＳ Ｐゴシック" pitchFamily="34" charset="-128"/>
              </a:rPr>
              <a:t> Program running within a host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Gill Sans MT" charset="0"/>
                <a:ea typeface="ＭＳ Ｐゴシック" pitchFamily="34" charset="-128"/>
              </a:rPr>
              <a:t>Within same host, two processes communicate using 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inter-process communication</a:t>
            </a:r>
            <a:r>
              <a:rPr lang="en-US" sz="2400" dirty="0">
                <a:latin typeface="Gill Sans MT" charset="0"/>
                <a:ea typeface="ＭＳ Ｐゴシック" pitchFamily="34" charset="-128"/>
              </a:rPr>
              <a:t> (defined by OS)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Gill Sans MT" charset="0"/>
                <a:ea typeface="ＭＳ Ｐゴシック" pitchFamily="34" charset="-128"/>
              </a:rPr>
              <a:t>Processes in different hosts communicate by exchanging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messages</a:t>
            </a:r>
          </a:p>
        </p:txBody>
      </p:sp>
      <p:sp>
        <p:nvSpPr>
          <p:cNvPr id="4813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88024" y="1979613"/>
            <a:ext cx="3960440" cy="2241475"/>
          </a:xfrm>
          <a:noFill/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client process:</a:t>
            </a:r>
            <a:r>
              <a:rPr lang="en-US" dirty="0">
                <a:latin typeface="Gill Sans MT" charset="0"/>
                <a:ea typeface="ＭＳ Ｐゴシック" pitchFamily="34" charset="-128"/>
              </a:rPr>
              <a:t> </a:t>
            </a:r>
            <a:r>
              <a:rPr lang="en-US" sz="2400" dirty="0">
                <a:latin typeface="Gill Sans MT" charset="0"/>
                <a:ea typeface="ＭＳ Ｐゴシック" pitchFamily="34" charset="-128"/>
              </a:rPr>
              <a:t>process that initiates communication</a:t>
            </a:r>
          </a:p>
          <a:p>
            <a:pPr>
              <a:buFont typeface="Wingdings" pitchFamily="2" charset="2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server process:</a:t>
            </a:r>
            <a:r>
              <a:rPr lang="en-US" dirty="0">
                <a:latin typeface="Gill Sans MT" charset="0"/>
                <a:ea typeface="ＭＳ Ｐゴシック" pitchFamily="34" charset="-128"/>
              </a:rPr>
              <a:t> </a:t>
            </a:r>
            <a:r>
              <a:rPr lang="en-US" sz="2400" dirty="0">
                <a:latin typeface="Gill Sans MT" charset="0"/>
                <a:ea typeface="ＭＳ Ｐゴシック" pitchFamily="34" charset="-128"/>
              </a:rPr>
              <a:t>process that waits to be contacted</a:t>
            </a:r>
            <a:endParaRPr lang="en-US" dirty="0">
              <a:latin typeface="Gill Sans MT" charset="0"/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dirty="0">
              <a:latin typeface="Gill Sans MT" charset="0"/>
              <a:ea typeface="ＭＳ Ｐゴシック" pitchFamily="34" charset="-128"/>
            </a:endParaRPr>
          </a:p>
        </p:txBody>
      </p:sp>
      <p:sp>
        <p:nvSpPr>
          <p:cNvPr id="48134" name="Rectangle 7"/>
          <p:cNvSpPr>
            <a:spLocks noChangeArrowheads="1"/>
          </p:cNvSpPr>
          <p:nvPr/>
        </p:nvSpPr>
        <p:spPr bwMode="auto">
          <a:xfrm>
            <a:off x="4691063" y="3933056"/>
            <a:ext cx="3989387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000099"/>
              </a:buClr>
              <a:buSzPct val="100000"/>
              <a:buFont typeface="Wingdings" pitchFamily="2" charset="2"/>
              <a:buChar char="q"/>
            </a:pPr>
            <a:r>
              <a:rPr lang="en-US" sz="2400" dirty="0">
                <a:latin typeface="Gill Sans MT" charset="0"/>
              </a:rPr>
              <a:t>Aside: Applications with P2P architectures have client processes &amp; server processes</a:t>
            </a:r>
          </a:p>
        </p:txBody>
      </p:sp>
      <p:sp>
        <p:nvSpPr>
          <p:cNvPr id="48136" name="Rectangle 13"/>
          <p:cNvSpPr>
            <a:spLocks noChangeArrowheads="1"/>
          </p:cNvSpPr>
          <p:nvPr/>
        </p:nvSpPr>
        <p:spPr bwMode="auto">
          <a:xfrm>
            <a:off x="4749800" y="1762125"/>
            <a:ext cx="4092575" cy="2026915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Text Box 14"/>
          <p:cNvSpPr txBox="1">
            <a:spLocks noChangeArrowheads="1"/>
          </p:cNvSpPr>
          <p:nvPr/>
        </p:nvSpPr>
        <p:spPr bwMode="auto">
          <a:xfrm>
            <a:off x="4870450" y="1463675"/>
            <a:ext cx="2662908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2800" dirty="0">
                <a:latin typeface="Gill Sans MT" charset="0"/>
              </a:rPr>
              <a:t>Clients, servers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 build="p"/>
      <p:bldP spid="48136" grpId="0" animBg="1"/>
      <p:bldP spid="481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50178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3DE044DB-0A35-46E4-BF77-981F2A81B05D}" type="slidenum">
              <a:rPr lang="en-US"/>
              <a:pPr/>
              <a:t>11</a:t>
            </a:fld>
            <a:endParaRPr 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123825"/>
            <a:ext cx="8077200" cy="896938"/>
          </a:xfrm>
        </p:spPr>
        <p:txBody>
          <a:bodyPr/>
          <a:lstStyle/>
          <a:p>
            <a:r>
              <a:rPr lang="en-US">
                <a:latin typeface="Gill Sans MT" charset="0"/>
                <a:ea typeface="ＭＳ Ｐゴシック" pitchFamily="34" charset="-128"/>
              </a:rPr>
              <a:t>Sockets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9250" y="1208088"/>
            <a:ext cx="8232775" cy="2328862"/>
          </a:xfrm>
        </p:spPr>
        <p:txBody>
          <a:bodyPr>
            <a:normAutofit fontScale="92500"/>
          </a:bodyPr>
          <a:lstStyle/>
          <a:p>
            <a:r>
              <a:rPr lang="en-US" sz="2200" dirty="0">
                <a:latin typeface="Gill Sans MT" charset="0"/>
                <a:ea typeface="ＭＳ Ｐゴシック" pitchFamily="34" charset="-128"/>
              </a:rPr>
              <a:t>A process sends messages into, and receives messages from, the network through a software interface called a</a:t>
            </a:r>
            <a:r>
              <a:rPr lang="en-US" sz="2200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 Socket.</a:t>
            </a:r>
          </a:p>
          <a:p>
            <a:r>
              <a:rPr lang="en-US" sz="2200" dirty="0">
                <a:latin typeface="Gill Sans MT" charset="0"/>
                <a:ea typeface="ＭＳ Ｐゴシック" pitchFamily="34" charset="-128"/>
              </a:rPr>
              <a:t>A </a:t>
            </a:r>
            <a:r>
              <a:rPr lang="en-US" sz="2200" i="1" dirty="0">
                <a:solidFill>
                  <a:schemeClr val="tx2"/>
                </a:solidFill>
                <a:latin typeface="Gill Sans MT" charset="0"/>
                <a:ea typeface="ＭＳ Ｐゴシック" pitchFamily="34" charset="-128"/>
              </a:rPr>
              <a:t>process</a:t>
            </a:r>
            <a:r>
              <a:rPr lang="en-US" sz="2200" dirty="0">
                <a:latin typeface="Gill Sans MT" charset="0"/>
                <a:ea typeface="ＭＳ Ｐゴシック" pitchFamily="34" charset="-128"/>
              </a:rPr>
              <a:t> is analogous to a </a:t>
            </a:r>
            <a:r>
              <a:rPr lang="en-US" sz="2200" i="1" dirty="0">
                <a:solidFill>
                  <a:schemeClr val="tx2"/>
                </a:solidFill>
                <a:latin typeface="Gill Sans MT" charset="0"/>
                <a:ea typeface="ＭＳ Ｐゴシック" pitchFamily="34" charset="-128"/>
              </a:rPr>
              <a:t>house</a:t>
            </a:r>
            <a:r>
              <a:rPr lang="en-US" sz="2200" dirty="0">
                <a:latin typeface="Gill Sans MT" charset="0"/>
                <a:ea typeface="ＭＳ Ｐゴシック" pitchFamily="34" charset="-128"/>
              </a:rPr>
              <a:t> and its </a:t>
            </a:r>
            <a:r>
              <a:rPr lang="en-US" sz="2200" i="1" dirty="0">
                <a:solidFill>
                  <a:schemeClr val="tx2"/>
                </a:solidFill>
                <a:latin typeface="Gill Sans MT" charset="0"/>
                <a:ea typeface="ＭＳ Ｐゴシック" pitchFamily="34" charset="-128"/>
              </a:rPr>
              <a:t>socket</a:t>
            </a:r>
            <a:r>
              <a:rPr lang="en-US" sz="2200" dirty="0">
                <a:latin typeface="Gill Sans MT" charset="0"/>
                <a:ea typeface="ＭＳ Ｐゴシック" pitchFamily="34" charset="-128"/>
              </a:rPr>
              <a:t> is analogous to its </a:t>
            </a:r>
            <a:r>
              <a:rPr lang="en-US" sz="2200" i="1" dirty="0">
                <a:solidFill>
                  <a:schemeClr val="tx2"/>
                </a:solidFill>
                <a:latin typeface="Gill Sans MT" charset="0"/>
                <a:ea typeface="ＭＳ Ｐゴシック" pitchFamily="34" charset="-128"/>
              </a:rPr>
              <a:t>door</a:t>
            </a:r>
            <a:r>
              <a:rPr lang="en-US" sz="2200" dirty="0">
                <a:latin typeface="Gill Sans MT" charset="0"/>
                <a:ea typeface="ＭＳ Ｐゴシック" pitchFamily="34" charset="-128"/>
              </a:rPr>
              <a:t>.</a:t>
            </a:r>
          </a:p>
          <a:p>
            <a:pPr lvl="1"/>
            <a:r>
              <a:rPr lang="en-US" sz="2200" dirty="0">
                <a:latin typeface="Gill Sans MT" charset="0"/>
                <a:ea typeface="ＭＳ Ｐゴシック" pitchFamily="34" charset="-128"/>
              </a:rPr>
              <a:t>Sending process shoves message out door</a:t>
            </a:r>
          </a:p>
          <a:p>
            <a:pPr lvl="1"/>
            <a:r>
              <a:rPr lang="en-US" sz="2200" dirty="0">
                <a:latin typeface="Gill Sans MT" charset="0"/>
                <a:ea typeface="ＭＳ Ｐゴシック" pitchFamily="34" charset="-128"/>
              </a:rPr>
              <a:t>Sending process relies on transport infrastructure on other side of door to deliver message to socket at receiving process</a:t>
            </a:r>
          </a:p>
        </p:txBody>
      </p:sp>
      <p:sp>
        <p:nvSpPr>
          <p:cNvPr id="50182" name="Freeform 66"/>
          <p:cNvSpPr>
            <a:spLocks/>
          </p:cNvSpPr>
          <p:nvPr/>
        </p:nvSpPr>
        <p:spPr bwMode="auto">
          <a:xfrm>
            <a:off x="6948488" y="3751263"/>
            <a:ext cx="736600" cy="1998662"/>
          </a:xfrm>
          <a:custGeom>
            <a:avLst/>
            <a:gdLst>
              <a:gd name="T0" fmla="*/ 2147483647 w 464"/>
              <a:gd name="T1" fmla="*/ 2147483647 h 1259"/>
              <a:gd name="T2" fmla="*/ 0 w 464"/>
              <a:gd name="T3" fmla="*/ 0 h 1259"/>
              <a:gd name="T4" fmla="*/ 2147483647 w 464"/>
              <a:gd name="T5" fmla="*/ 2147483647 h 1259"/>
              <a:gd name="T6" fmla="*/ 2147483647 w 464"/>
              <a:gd name="T7" fmla="*/ 2147483647 h 1259"/>
              <a:gd name="T8" fmla="*/ 2147483647 w 464"/>
              <a:gd name="T9" fmla="*/ 2147483647 h 1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4"/>
              <a:gd name="T16" fmla="*/ 0 h 1259"/>
              <a:gd name="T17" fmla="*/ 464 w 464"/>
              <a:gd name="T18" fmla="*/ 1259 h 12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4" h="1259">
                <a:moveTo>
                  <a:pt x="464" y="1060"/>
                </a:moveTo>
                <a:lnTo>
                  <a:pt x="0" y="0"/>
                </a:lnTo>
                <a:lnTo>
                  <a:pt x="6" y="1258"/>
                </a:lnTo>
                <a:lnTo>
                  <a:pt x="382" y="1259"/>
                </a:lnTo>
                <a:lnTo>
                  <a:pt x="464" y="106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0183" name="Freeform 7"/>
          <p:cNvSpPr>
            <a:spLocks/>
          </p:cNvSpPr>
          <p:nvPr/>
        </p:nvSpPr>
        <p:spPr bwMode="auto">
          <a:xfrm>
            <a:off x="3633788" y="5048250"/>
            <a:ext cx="1808162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0184" name="Text Box 51"/>
          <p:cNvSpPr txBox="1">
            <a:spLocks noChangeArrowheads="1"/>
          </p:cNvSpPr>
          <p:nvPr/>
        </p:nvSpPr>
        <p:spPr bwMode="auto">
          <a:xfrm>
            <a:off x="4071938" y="5180013"/>
            <a:ext cx="874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Internet</a:t>
            </a:r>
          </a:p>
        </p:txBody>
      </p:sp>
      <p:sp>
        <p:nvSpPr>
          <p:cNvPr id="50185" name="Line 52"/>
          <p:cNvSpPr>
            <a:spLocks noChangeShapeType="1"/>
          </p:cNvSpPr>
          <p:nvPr/>
        </p:nvSpPr>
        <p:spPr bwMode="auto">
          <a:xfrm>
            <a:off x="3392488" y="5591175"/>
            <a:ext cx="2211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0186" name="Text Box 53"/>
          <p:cNvSpPr txBox="1">
            <a:spLocks noChangeArrowheads="1"/>
          </p:cNvSpPr>
          <p:nvPr/>
        </p:nvSpPr>
        <p:spPr bwMode="auto">
          <a:xfrm>
            <a:off x="7413625" y="4816475"/>
            <a:ext cx="10636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controlled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by OS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50187" name="Text Box 56"/>
          <p:cNvSpPr txBox="1">
            <a:spLocks noChangeArrowheads="1"/>
          </p:cNvSpPr>
          <p:nvPr/>
        </p:nvSpPr>
        <p:spPr bwMode="auto">
          <a:xfrm>
            <a:off x="7391400" y="3916363"/>
            <a:ext cx="14700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controlled by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app developer</a:t>
            </a:r>
          </a:p>
        </p:txBody>
      </p:sp>
      <p:sp>
        <p:nvSpPr>
          <p:cNvPr id="50188" name="Freeform 45"/>
          <p:cNvSpPr>
            <a:spLocks/>
          </p:cNvSpPr>
          <p:nvPr/>
        </p:nvSpPr>
        <p:spPr bwMode="auto">
          <a:xfrm>
            <a:off x="1208088" y="3814763"/>
            <a:ext cx="758825" cy="1997075"/>
          </a:xfrm>
          <a:custGeom>
            <a:avLst/>
            <a:gdLst>
              <a:gd name="T0" fmla="*/ 0 w 478"/>
              <a:gd name="T1" fmla="*/ 2147483647 h 1258"/>
              <a:gd name="T2" fmla="*/ 2147483647 w 478"/>
              <a:gd name="T3" fmla="*/ 0 h 1258"/>
              <a:gd name="T4" fmla="*/ 2147483647 w 478"/>
              <a:gd name="T5" fmla="*/ 2147483647 h 1258"/>
              <a:gd name="T6" fmla="*/ 2147483647 w 478"/>
              <a:gd name="T7" fmla="*/ 2147483647 h 1258"/>
              <a:gd name="T8" fmla="*/ 0 w 478"/>
              <a:gd name="T9" fmla="*/ 2147483647 h 1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8"/>
              <a:gd name="T16" fmla="*/ 0 h 1258"/>
              <a:gd name="T17" fmla="*/ 478 w 478"/>
              <a:gd name="T18" fmla="*/ 1258 h 1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8" h="1258">
                <a:moveTo>
                  <a:pt x="0" y="1040"/>
                </a:moveTo>
                <a:lnTo>
                  <a:pt x="478" y="0"/>
                </a:lnTo>
                <a:lnTo>
                  <a:pt x="472" y="1258"/>
                </a:lnTo>
                <a:lnTo>
                  <a:pt x="41" y="1246"/>
                </a:lnTo>
                <a:lnTo>
                  <a:pt x="0" y="104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0189" name="Rectangle 23"/>
          <p:cNvSpPr>
            <a:spLocks noChangeArrowheads="1"/>
          </p:cNvSpPr>
          <p:nvPr/>
        </p:nvSpPr>
        <p:spPr bwMode="auto">
          <a:xfrm>
            <a:off x="2011363" y="3770313"/>
            <a:ext cx="1296987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0190" name="Rectangle 24"/>
          <p:cNvSpPr>
            <a:spLocks noChangeArrowheads="1"/>
          </p:cNvSpPr>
          <p:nvPr/>
        </p:nvSpPr>
        <p:spPr bwMode="auto">
          <a:xfrm>
            <a:off x="1973263" y="3824288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0191" name="Line 25"/>
          <p:cNvSpPr>
            <a:spLocks noChangeShapeType="1"/>
          </p:cNvSpPr>
          <p:nvPr/>
        </p:nvSpPr>
        <p:spPr bwMode="auto">
          <a:xfrm>
            <a:off x="1982788" y="45847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0192" name="Text Box 26"/>
          <p:cNvSpPr txBox="1">
            <a:spLocks noChangeArrowheads="1"/>
          </p:cNvSpPr>
          <p:nvPr/>
        </p:nvSpPr>
        <p:spPr bwMode="auto">
          <a:xfrm>
            <a:off x="1939925" y="456723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969696"/>
                </a:solidFill>
                <a:latin typeface="Tahoma" pitchFamily="34" charset="0"/>
              </a:rPr>
              <a:t>transport</a:t>
            </a:r>
          </a:p>
        </p:txBody>
      </p:sp>
      <p:sp>
        <p:nvSpPr>
          <p:cNvPr id="50193" name="Line 27"/>
          <p:cNvSpPr>
            <a:spLocks noChangeShapeType="1"/>
          </p:cNvSpPr>
          <p:nvPr/>
        </p:nvSpPr>
        <p:spPr bwMode="auto">
          <a:xfrm>
            <a:off x="1990725" y="49053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0194" name="Line 28"/>
          <p:cNvSpPr>
            <a:spLocks noChangeShapeType="1"/>
          </p:cNvSpPr>
          <p:nvPr/>
        </p:nvSpPr>
        <p:spPr bwMode="auto">
          <a:xfrm>
            <a:off x="1976438" y="52149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0195" name="Line 29"/>
          <p:cNvSpPr>
            <a:spLocks noChangeShapeType="1"/>
          </p:cNvSpPr>
          <p:nvPr/>
        </p:nvSpPr>
        <p:spPr bwMode="auto">
          <a:xfrm>
            <a:off x="1976438" y="550068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0196" name="Text Box 26"/>
          <p:cNvSpPr txBox="1">
            <a:spLocks noChangeArrowheads="1"/>
          </p:cNvSpPr>
          <p:nvPr/>
        </p:nvSpPr>
        <p:spPr bwMode="auto">
          <a:xfrm>
            <a:off x="1974850" y="38147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latin typeface="Tahoma" pitchFamily="34" charset="0"/>
              </a:rPr>
              <a:t>application</a:t>
            </a:r>
          </a:p>
        </p:txBody>
      </p:sp>
      <p:sp>
        <p:nvSpPr>
          <p:cNvPr id="50197" name="Text Box 26"/>
          <p:cNvSpPr txBox="1">
            <a:spLocks noChangeArrowheads="1"/>
          </p:cNvSpPr>
          <p:nvPr/>
        </p:nvSpPr>
        <p:spPr bwMode="auto">
          <a:xfrm>
            <a:off x="1930400" y="547211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969696"/>
                </a:solidFill>
                <a:latin typeface="Tahoma" pitchFamily="34" charset="0"/>
              </a:rPr>
              <a:t>physical</a:t>
            </a:r>
          </a:p>
        </p:txBody>
      </p:sp>
      <p:sp>
        <p:nvSpPr>
          <p:cNvPr id="50198" name="Text Box 26"/>
          <p:cNvSpPr txBox="1">
            <a:spLocks noChangeArrowheads="1"/>
          </p:cNvSpPr>
          <p:nvPr/>
        </p:nvSpPr>
        <p:spPr bwMode="auto">
          <a:xfrm>
            <a:off x="1949450" y="51863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969696"/>
                </a:solidFill>
                <a:latin typeface="Tahoma" pitchFamily="34" charset="0"/>
              </a:rPr>
              <a:t>link</a:t>
            </a:r>
          </a:p>
        </p:txBody>
      </p:sp>
      <p:sp>
        <p:nvSpPr>
          <p:cNvPr id="50199" name="Text Box 26"/>
          <p:cNvSpPr txBox="1">
            <a:spLocks noChangeArrowheads="1"/>
          </p:cNvSpPr>
          <p:nvPr/>
        </p:nvSpPr>
        <p:spPr bwMode="auto">
          <a:xfrm>
            <a:off x="1939925" y="48910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969696"/>
                </a:solidFill>
                <a:latin typeface="Tahoma" pitchFamily="34" charset="0"/>
              </a:rPr>
              <a:t>network</a:t>
            </a:r>
          </a:p>
        </p:txBody>
      </p:sp>
      <p:sp>
        <p:nvSpPr>
          <p:cNvPr id="50200" name="Oval 57"/>
          <p:cNvSpPr>
            <a:spLocks noChangeArrowheads="1"/>
          </p:cNvSpPr>
          <p:nvPr/>
        </p:nvSpPr>
        <p:spPr bwMode="auto">
          <a:xfrm>
            <a:off x="2108200" y="4089400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process</a:t>
            </a: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2355850" y="4449763"/>
            <a:ext cx="546100" cy="225425"/>
            <a:chOff x="1287" y="2524"/>
            <a:chExt cx="260" cy="100"/>
          </a:xfrm>
        </p:grpSpPr>
        <p:sp>
          <p:nvSpPr>
            <p:cNvPr id="50231" name="Rectangle 5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2" name="Rectangle 60"/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3" name="Rectangle 61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4" name="Rectangle 62"/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202" name="Rectangle 23"/>
          <p:cNvSpPr>
            <a:spLocks noChangeArrowheads="1"/>
          </p:cNvSpPr>
          <p:nvPr/>
        </p:nvSpPr>
        <p:spPr bwMode="auto">
          <a:xfrm>
            <a:off x="5673725" y="3741738"/>
            <a:ext cx="1296988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0203" name="Rectangle 24"/>
          <p:cNvSpPr>
            <a:spLocks noChangeArrowheads="1"/>
          </p:cNvSpPr>
          <p:nvPr/>
        </p:nvSpPr>
        <p:spPr bwMode="auto">
          <a:xfrm>
            <a:off x="5635625" y="3795713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0204" name="Line 25"/>
          <p:cNvSpPr>
            <a:spLocks noChangeShapeType="1"/>
          </p:cNvSpPr>
          <p:nvPr/>
        </p:nvSpPr>
        <p:spPr bwMode="auto">
          <a:xfrm>
            <a:off x="5645150" y="45561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0205" name="Text Box 26"/>
          <p:cNvSpPr txBox="1">
            <a:spLocks noChangeArrowheads="1"/>
          </p:cNvSpPr>
          <p:nvPr/>
        </p:nvSpPr>
        <p:spPr bwMode="auto">
          <a:xfrm>
            <a:off x="5602288" y="45386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969696"/>
                </a:solidFill>
                <a:latin typeface="Tahoma" pitchFamily="34" charset="0"/>
              </a:rPr>
              <a:t>transport</a:t>
            </a:r>
          </a:p>
        </p:txBody>
      </p:sp>
      <p:sp>
        <p:nvSpPr>
          <p:cNvPr id="50206" name="Line 27"/>
          <p:cNvSpPr>
            <a:spLocks noChangeShapeType="1"/>
          </p:cNvSpPr>
          <p:nvPr/>
        </p:nvSpPr>
        <p:spPr bwMode="auto">
          <a:xfrm>
            <a:off x="5653088" y="48768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0207" name="Line 28"/>
          <p:cNvSpPr>
            <a:spLocks noChangeShapeType="1"/>
          </p:cNvSpPr>
          <p:nvPr/>
        </p:nvSpPr>
        <p:spPr bwMode="auto">
          <a:xfrm>
            <a:off x="5638800" y="51863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0208" name="Line 29"/>
          <p:cNvSpPr>
            <a:spLocks noChangeShapeType="1"/>
          </p:cNvSpPr>
          <p:nvPr/>
        </p:nvSpPr>
        <p:spPr bwMode="auto">
          <a:xfrm>
            <a:off x="5638800" y="54721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0209" name="Text Box 26"/>
          <p:cNvSpPr txBox="1">
            <a:spLocks noChangeArrowheads="1"/>
          </p:cNvSpPr>
          <p:nvPr/>
        </p:nvSpPr>
        <p:spPr bwMode="auto">
          <a:xfrm>
            <a:off x="5637213" y="37861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latin typeface="Tahoma" pitchFamily="34" charset="0"/>
              </a:rPr>
              <a:t>application</a:t>
            </a:r>
          </a:p>
        </p:txBody>
      </p:sp>
      <p:sp>
        <p:nvSpPr>
          <p:cNvPr id="50210" name="Text Box 26"/>
          <p:cNvSpPr txBox="1">
            <a:spLocks noChangeArrowheads="1"/>
          </p:cNvSpPr>
          <p:nvPr/>
        </p:nvSpPr>
        <p:spPr bwMode="auto">
          <a:xfrm>
            <a:off x="5592763" y="544353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969696"/>
                </a:solidFill>
                <a:latin typeface="Tahoma" pitchFamily="34" charset="0"/>
              </a:rPr>
              <a:t>physical</a:t>
            </a:r>
          </a:p>
        </p:txBody>
      </p:sp>
      <p:sp>
        <p:nvSpPr>
          <p:cNvPr id="50211" name="Text Box 26"/>
          <p:cNvSpPr txBox="1">
            <a:spLocks noChangeArrowheads="1"/>
          </p:cNvSpPr>
          <p:nvPr/>
        </p:nvSpPr>
        <p:spPr bwMode="auto">
          <a:xfrm>
            <a:off x="5611813" y="51577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969696"/>
                </a:solidFill>
                <a:latin typeface="Tahoma" pitchFamily="34" charset="0"/>
              </a:rPr>
              <a:t>link</a:t>
            </a:r>
          </a:p>
        </p:txBody>
      </p:sp>
      <p:sp>
        <p:nvSpPr>
          <p:cNvPr id="50212" name="Text Box 26"/>
          <p:cNvSpPr txBox="1">
            <a:spLocks noChangeArrowheads="1"/>
          </p:cNvSpPr>
          <p:nvPr/>
        </p:nvSpPr>
        <p:spPr bwMode="auto">
          <a:xfrm>
            <a:off x="5602288" y="486251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969696"/>
                </a:solidFill>
                <a:latin typeface="Tahoma" pitchFamily="34" charset="0"/>
              </a:rPr>
              <a:t>network</a:t>
            </a:r>
          </a:p>
        </p:txBody>
      </p:sp>
      <p:sp>
        <p:nvSpPr>
          <p:cNvPr id="50213" name="Oval 78"/>
          <p:cNvSpPr>
            <a:spLocks noChangeArrowheads="1"/>
          </p:cNvSpPr>
          <p:nvPr/>
        </p:nvSpPr>
        <p:spPr bwMode="auto">
          <a:xfrm>
            <a:off x="5770563" y="4060825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process</a:t>
            </a:r>
          </a:p>
        </p:txBody>
      </p:sp>
      <p:grpSp>
        <p:nvGrpSpPr>
          <p:cNvPr id="3" name="Group 79"/>
          <p:cNvGrpSpPr>
            <a:grpSpLocks/>
          </p:cNvGrpSpPr>
          <p:nvPr/>
        </p:nvGrpSpPr>
        <p:grpSpPr bwMode="auto">
          <a:xfrm>
            <a:off x="6018213" y="4421188"/>
            <a:ext cx="546100" cy="225425"/>
            <a:chOff x="1287" y="2524"/>
            <a:chExt cx="260" cy="100"/>
          </a:xfrm>
        </p:grpSpPr>
        <p:sp>
          <p:nvSpPr>
            <p:cNvPr id="50227" name="Rectangle 8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8" name="Rectangle 81"/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9" name="Rectangle 82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0" name="Rectangle 83"/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215" name="Line 88"/>
          <p:cNvSpPr>
            <a:spLocks noChangeShapeType="1"/>
          </p:cNvSpPr>
          <p:nvPr/>
        </p:nvSpPr>
        <p:spPr bwMode="auto">
          <a:xfrm flipH="1">
            <a:off x="6827838" y="4192588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0216" name="Line 89"/>
          <p:cNvSpPr>
            <a:spLocks noChangeShapeType="1"/>
          </p:cNvSpPr>
          <p:nvPr/>
        </p:nvSpPr>
        <p:spPr bwMode="auto">
          <a:xfrm>
            <a:off x="7053263" y="4618038"/>
            <a:ext cx="0" cy="10223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0217" name="Line 90"/>
          <p:cNvSpPr>
            <a:spLocks noChangeShapeType="1"/>
          </p:cNvSpPr>
          <p:nvPr/>
        </p:nvSpPr>
        <p:spPr bwMode="auto">
          <a:xfrm flipH="1">
            <a:off x="7077075" y="5118100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0218" name="Text Box 56"/>
          <p:cNvSpPr txBox="1">
            <a:spLocks noChangeArrowheads="1"/>
          </p:cNvSpPr>
          <p:nvPr/>
        </p:nvSpPr>
        <p:spPr bwMode="auto">
          <a:xfrm>
            <a:off x="3990975" y="3873500"/>
            <a:ext cx="917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i="1">
                <a:solidFill>
                  <a:srgbClr val="CC0000"/>
                </a:solidFill>
              </a:rPr>
              <a:t>socket</a:t>
            </a:r>
          </a:p>
        </p:txBody>
      </p:sp>
      <p:sp>
        <p:nvSpPr>
          <p:cNvPr id="50219" name="Line 92"/>
          <p:cNvSpPr>
            <a:spLocks noChangeShapeType="1"/>
          </p:cNvSpPr>
          <p:nvPr/>
        </p:nvSpPr>
        <p:spPr bwMode="auto">
          <a:xfrm flipV="1">
            <a:off x="2994025" y="4073525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0220" name="Line 93"/>
          <p:cNvSpPr>
            <a:spLocks noChangeShapeType="1"/>
          </p:cNvSpPr>
          <p:nvPr/>
        </p:nvSpPr>
        <p:spPr bwMode="auto">
          <a:xfrm flipH="1" flipV="1">
            <a:off x="4929188" y="4062413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pSp>
        <p:nvGrpSpPr>
          <p:cNvPr id="4" name="Group 96"/>
          <p:cNvGrpSpPr>
            <a:grpSpLocks/>
          </p:cNvGrpSpPr>
          <p:nvPr/>
        </p:nvGrpSpPr>
        <p:grpSpPr bwMode="auto">
          <a:xfrm>
            <a:off x="784225" y="5127625"/>
            <a:ext cx="719138" cy="773113"/>
            <a:chOff x="-44" y="1473"/>
            <a:chExt cx="981" cy="1105"/>
          </a:xfrm>
        </p:grpSpPr>
        <p:pic>
          <p:nvPicPr>
            <p:cNvPr id="50225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226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</p:grpSp>
      <p:grpSp>
        <p:nvGrpSpPr>
          <p:cNvPr id="5" name="Group 99"/>
          <p:cNvGrpSpPr>
            <a:grpSpLocks/>
          </p:cNvGrpSpPr>
          <p:nvPr/>
        </p:nvGrpSpPr>
        <p:grpSpPr bwMode="auto">
          <a:xfrm flipH="1">
            <a:off x="7480300" y="5322888"/>
            <a:ext cx="719138" cy="773112"/>
            <a:chOff x="-44" y="1473"/>
            <a:chExt cx="981" cy="1105"/>
          </a:xfrm>
        </p:grpSpPr>
        <p:pic>
          <p:nvPicPr>
            <p:cNvPr id="50223" name="Picture 100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224" name="Freeform 10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52226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49FFAE1B-383F-4F18-962E-F30D9F15A630}" type="slidenum">
              <a:rPr lang="en-US"/>
              <a:pPr/>
              <a:t>12</a:t>
            </a:fld>
            <a:endParaRPr 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273050" y="238125"/>
            <a:ext cx="7772400" cy="871538"/>
          </a:xfrm>
        </p:spPr>
        <p:txBody>
          <a:bodyPr/>
          <a:lstStyle/>
          <a:p>
            <a:r>
              <a:rPr lang="en-US" sz="3600" dirty="0">
                <a:latin typeface="Gill Sans MT" charset="0"/>
                <a:ea typeface="ＭＳ Ｐゴシック" pitchFamily="34" charset="-128"/>
              </a:rPr>
              <a:t>Addressing Processes</a:t>
            </a:r>
            <a:endParaRPr lang="en-US" dirty="0">
              <a:latin typeface="Gill Sans MT" charset="0"/>
              <a:ea typeface="ＭＳ Ｐゴシック" pitchFamily="34" charset="-128"/>
            </a:endParaRPr>
          </a:p>
        </p:txBody>
      </p:sp>
      <p:sp>
        <p:nvSpPr>
          <p:cNvPr id="23757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39552" y="1357313"/>
            <a:ext cx="8305998" cy="5218112"/>
          </a:xfrm>
          <a:noFill/>
        </p:spPr>
        <p:txBody>
          <a:bodyPr/>
          <a:lstStyle/>
          <a:p>
            <a:r>
              <a:rPr lang="en-US" sz="2400" dirty="0">
                <a:latin typeface="Gill Sans MT" charset="0"/>
                <a:ea typeface="ＭＳ Ｐゴシック" pitchFamily="34" charset="-128"/>
              </a:rPr>
              <a:t>To receive messages, process must have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identifier</a:t>
            </a:r>
          </a:p>
          <a:p>
            <a:r>
              <a:rPr lang="en-US" sz="2400" dirty="0">
                <a:latin typeface="Gill Sans MT" charset="0"/>
                <a:ea typeface="ＭＳ Ｐゴシック" pitchFamily="34" charset="-128"/>
              </a:rPr>
              <a:t>Host device has unique 32-bit IP address</a:t>
            </a:r>
          </a:p>
          <a:p>
            <a:pPr lvl="1">
              <a:lnSpc>
                <a:spcPct val="85000"/>
              </a:lnSpc>
              <a:buClr>
                <a:srgbClr val="000099"/>
              </a:buClr>
              <a:buFont typeface="Wingdings" pitchFamily="2" charset="2"/>
              <a:buChar char="§"/>
            </a:pPr>
            <a:r>
              <a:rPr lang="en-US" i="1" u="sng" dirty="0">
                <a:solidFill>
                  <a:srgbClr val="CC0000"/>
                </a:solidFill>
                <a:latin typeface="Gill Sans MT" charset="0"/>
              </a:rPr>
              <a:t>Q:</a:t>
            </a:r>
            <a:r>
              <a:rPr lang="en-US" dirty="0">
                <a:latin typeface="Gill Sans MT" charset="0"/>
              </a:rPr>
              <a:t> Does  IP address of host on which process runs suffice for identifying the process?</a:t>
            </a:r>
            <a:endParaRPr lang="en-US" i="1" u="sng" dirty="0">
              <a:solidFill>
                <a:srgbClr val="CC0000"/>
              </a:solidFill>
              <a:latin typeface="Gill Sans MT" charset="0"/>
            </a:endParaRPr>
          </a:p>
          <a:p>
            <a:pPr lvl="1">
              <a:lnSpc>
                <a:spcPct val="85000"/>
              </a:lnSpc>
              <a:buClr>
                <a:srgbClr val="000099"/>
              </a:buClr>
              <a:buFont typeface="Wingdings" pitchFamily="2" charset="2"/>
              <a:buChar char="§"/>
            </a:pPr>
            <a:r>
              <a:rPr lang="en-US" i="1" u="sng" dirty="0">
                <a:solidFill>
                  <a:srgbClr val="CC0000"/>
                </a:solidFill>
                <a:latin typeface="Gill Sans MT" charset="0"/>
              </a:rPr>
              <a:t>A:</a:t>
            </a:r>
            <a:r>
              <a:rPr lang="en-US" dirty="0">
                <a:latin typeface="Gill Sans MT" charset="0"/>
              </a:rPr>
              <a:t> No, </a:t>
            </a:r>
            <a:r>
              <a:rPr lang="en-US" i="1" dirty="0">
                <a:latin typeface="Gill Sans MT" charset="0"/>
              </a:rPr>
              <a:t>many</a:t>
            </a:r>
            <a:r>
              <a:rPr lang="en-US" dirty="0">
                <a:latin typeface="Gill Sans MT" charset="0"/>
              </a:rPr>
              <a:t> processes can be running on same host</a:t>
            </a:r>
            <a:endParaRPr lang="en-US" sz="2400" i="1" dirty="0">
              <a:solidFill>
                <a:srgbClr val="CC0000"/>
              </a:solidFill>
              <a:latin typeface="Gill Sans MT" charset="0"/>
              <a:ea typeface="ＭＳ Ｐゴシック" pitchFamily="34" charset="-128"/>
            </a:endParaRPr>
          </a:p>
          <a:p>
            <a:r>
              <a:rPr lang="en-US" sz="2400" i="1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Identifier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ea typeface="ＭＳ Ｐゴシック" pitchFamily="34" charset="-128"/>
              </a:rPr>
              <a:t> </a:t>
            </a:r>
            <a:r>
              <a:rPr lang="en-US" sz="2400" dirty="0">
                <a:latin typeface="Gill Sans MT" charset="0"/>
                <a:ea typeface="ＭＳ Ｐゴシック" pitchFamily="34" charset="-128"/>
              </a:rPr>
              <a:t>includes both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IP address</a:t>
            </a:r>
            <a:r>
              <a:rPr lang="en-US" sz="2400" dirty="0">
                <a:latin typeface="Gill Sans MT" charset="0"/>
                <a:ea typeface="ＭＳ Ｐゴシック" pitchFamily="34" charset="-128"/>
              </a:rPr>
              <a:t> and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port numbers</a:t>
            </a:r>
            <a:r>
              <a:rPr lang="en-US" sz="2400" dirty="0">
                <a:latin typeface="Gill Sans MT" charset="0"/>
                <a:ea typeface="ＭＳ Ｐゴシック" pitchFamily="34" charset="-128"/>
              </a:rPr>
              <a:t> associated with process on host.</a:t>
            </a:r>
          </a:p>
          <a:p>
            <a:r>
              <a:rPr lang="en-US" sz="2400" dirty="0">
                <a:latin typeface="Gill Sans MT" charset="0"/>
                <a:ea typeface="ＭＳ Ｐゴシック" pitchFamily="34" charset="-128"/>
              </a:rPr>
              <a:t>Example port numbers:</a:t>
            </a:r>
          </a:p>
          <a:p>
            <a:pPr lvl="1"/>
            <a:r>
              <a:rPr lang="en-US" sz="2000" dirty="0">
                <a:latin typeface="Gill Sans MT" charset="0"/>
                <a:ea typeface="ＭＳ Ｐゴシック" pitchFamily="34" charset="-128"/>
              </a:rPr>
              <a:t>HTTP server: 80</a:t>
            </a:r>
          </a:p>
          <a:p>
            <a:pPr lvl="1"/>
            <a:r>
              <a:rPr lang="en-US" sz="2000" dirty="0">
                <a:latin typeface="Gill Sans MT" charset="0"/>
                <a:ea typeface="ＭＳ Ｐゴシック" pitchFamily="34" charset="-128"/>
              </a:rPr>
              <a:t>mail server: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54274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C3487E3F-8B49-4565-AF61-97B88EEDC1B4}" type="slidenum">
              <a:rPr lang="en-US"/>
              <a:pPr/>
              <a:t>13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239713"/>
            <a:ext cx="7772400" cy="860425"/>
          </a:xfrm>
        </p:spPr>
        <p:txBody>
          <a:bodyPr/>
          <a:lstStyle/>
          <a:p>
            <a:r>
              <a:rPr lang="en-US" dirty="0">
                <a:latin typeface="Gill Sans MT" charset="0"/>
                <a:ea typeface="ＭＳ Ｐゴシック" pitchFamily="34" charset="-128"/>
              </a:rPr>
              <a:t>App-layer Protocol Defines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1650" y="1393825"/>
            <a:ext cx="3973513" cy="4648200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Types of messages exchanged,</a:t>
            </a:r>
            <a:r>
              <a:rPr lang="en-US" sz="2400" dirty="0">
                <a:latin typeface="Gill Sans MT" charset="0"/>
                <a:ea typeface="ＭＳ Ｐゴシック" pitchFamily="34" charset="-128"/>
              </a:rPr>
              <a:t> </a:t>
            </a:r>
          </a:p>
          <a:p>
            <a:pPr lvl="1"/>
            <a:r>
              <a:rPr lang="en-US" dirty="0">
                <a:latin typeface="Gill Sans MT" charset="0"/>
                <a:ea typeface="ＭＳ Ｐゴシック" pitchFamily="34" charset="-128"/>
              </a:rPr>
              <a:t>e.g., request, response </a:t>
            </a:r>
          </a:p>
          <a:p>
            <a:r>
              <a:rPr lang="en-US" sz="2400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Message syntax:</a:t>
            </a:r>
          </a:p>
          <a:p>
            <a:pPr lvl="1"/>
            <a:r>
              <a:rPr lang="en-US" dirty="0">
                <a:latin typeface="Gill Sans MT" charset="0"/>
                <a:ea typeface="ＭＳ Ｐゴシック" pitchFamily="34" charset="-128"/>
              </a:rPr>
              <a:t>what fields in messages &amp; how fields are delineated</a:t>
            </a:r>
          </a:p>
          <a:p>
            <a:r>
              <a:rPr lang="en-US" sz="2400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Message semantics</a:t>
            </a:r>
            <a:r>
              <a:rPr lang="en-US" sz="2400" dirty="0">
                <a:latin typeface="Gill Sans MT" charset="0"/>
                <a:ea typeface="ＭＳ Ｐゴシック" pitchFamily="34" charset="-128"/>
              </a:rPr>
              <a:t> </a:t>
            </a:r>
          </a:p>
          <a:p>
            <a:pPr lvl="1"/>
            <a:r>
              <a:rPr lang="en-US" dirty="0">
                <a:latin typeface="Gill Sans MT" charset="0"/>
                <a:ea typeface="ＭＳ Ｐゴシック" pitchFamily="34" charset="-128"/>
              </a:rPr>
              <a:t>meaning of information in fields</a:t>
            </a:r>
          </a:p>
          <a:p>
            <a:r>
              <a:rPr lang="en-US" sz="2400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Rules</a:t>
            </a:r>
            <a:r>
              <a:rPr lang="en-US" sz="2400" dirty="0">
                <a:latin typeface="Gill Sans MT" charset="0"/>
                <a:ea typeface="ＭＳ Ｐゴシック" pitchFamily="34" charset="-128"/>
              </a:rPr>
              <a:t> for when and how processes send &amp; respond to messages</a:t>
            </a:r>
          </a:p>
        </p:txBody>
      </p:sp>
      <p:sp>
        <p:nvSpPr>
          <p:cNvPr id="4403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57750" y="1268760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Open Protocols:</a:t>
            </a:r>
            <a:endParaRPr lang="en-US" sz="2400" dirty="0">
              <a:solidFill>
                <a:srgbClr val="FF0000"/>
              </a:solidFill>
              <a:latin typeface="Gill Sans MT" charset="0"/>
              <a:ea typeface="ＭＳ Ｐゴシック" pitchFamily="34" charset="-128"/>
            </a:endParaRPr>
          </a:p>
          <a:p>
            <a:r>
              <a:rPr lang="en-US" sz="2400" dirty="0">
                <a:latin typeface="Gill Sans MT" charset="0"/>
                <a:ea typeface="ＭＳ Ｐゴシック" pitchFamily="34" charset="-128"/>
              </a:rPr>
              <a:t>Defined in RFCs</a:t>
            </a:r>
          </a:p>
          <a:p>
            <a:r>
              <a:rPr lang="en-US" sz="2400" dirty="0">
                <a:latin typeface="Gill Sans MT" charset="0"/>
                <a:ea typeface="ＭＳ Ｐゴシック" pitchFamily="34" charset="-128"/>
              </a:rPr>
              <a:t>Allows for interoperability</a:t>
            </a:r>
          </a:p>
          <a:p>
            <a:r>
              <a:rPr lang="en-US" sz="2400" dirty="0">
                <a:latin typeface="Gill Sans MT" charset="0"/>
                <a:ea typeface="ＭＳ Ｐゴシック" pitchFamily="34" charset="-128"/>
              </a:rPr>
              <a:t>e.g. HTTP, SMTP, FTP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Proprietary Protocols:</a:t>
            </a:r>
          </a:p>
          <a:p>
            <a:r>
              <a:rPr lang="en-US" sz="2400" dirty="0">
                <a:latin typeface="Gill Sans MT" charset="0"/>
                <a:ea typeface="ＭＳ Ｐゴシック" pitchFamily="34" charset="-128"/>
              </a:rPr>
              <a:t>e.g. Skype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706CA7-8684-48E8-8CB8-4DD95DB0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 Protocols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C29199A3-8167-4C16-B4D2-35AA844ED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56792"/>
            <a:ext cx="6319837" cy="48527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16871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706CA7-8684-48E8-8CB8-4DD95DB0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 Protocols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0A4916D-FF22-4804-AD26-80D088C260FA}"/>
              </a:ext>
            </a:extLst>
          </p:cNvPr>
          <p:cNvSpPr/>
          <p:nvPr/>
        </p:nvSpPr>
        <p:spPr>
          <a:xfrm>
            <a:off x="611560" y="1556792"/>
            <a:ext cx="8221506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indent="-236538" algn="just" defTabSz="814388" eaLnBrk="1" hangingPunct="1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b="1" dirty="0">
                <a:latin typeface="+mn-lt"/>
                <a:cs typeface="Arial" charset="0"/>
              </a:rPr>
              <a:t>Domain Name Service Protocol (DNS) </a:t>
            </a:r>
            <a:r>
              <a:rPr lang="en-US" sz="2000" dirty="0">
                <a:latin typeface="+mn-lt"/>
                <a:cs typeface="Arial" charset="0"/>
              </a:rPr>
              <a:t>– used to resolve Internet names to IP addresses</a:t>
            </a:r>
          </a:p>
          <a:p>
            <a:pPr marL="236538" indent="-236538" algn="just" defTabSz="814388" eaLnBrk="1" hangingPunct="1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b="1" dirty="0">
                <a:latin typeface="+mn-lt"/>
                <a:cs typeface="Arial" charset="0"/>
              </a:rPr>
              <a:t>Telnet</a:t>
            </a:r>
            <a:r>
              <a:rPr lang="en-US" sz="2000" dirty="0">
                <a:latin typeface="+mn-lt"/>
                <a:cs typeface="Arial" charset="0"/>
              </a:rPr>
              <a:t> – a terminal emulation protocol used to provide remote access to servers and networking devices</a:t>
            </a:r>
          </a:p>
          <a:p>
            <a:pPr marL="236538" indent="-236538" algn="just" defTabSz="814388" eaLnBrk="1" hangingPunct="1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b="1" dirty="0">
                <a:latin typeface="+mn-lt"/>
                <a:cs typeface="Arial" charset="0"/>
              </a:rPr>
              <a:t>Bootstrap Protocol (BOOTP)</a:t>
            </a:r>
            <a:r>
              <a:rPr lang="en-US" sz="2000" dirty="0">
                <a:latin typeface="+mn-lt"/>
                <a:cs typeface="Arial" charset="0"/>
              </a:rPr>
              <a:t> – a precursor to the DHCP protocol, a network protocol used to obtain IP address information during </a:t>
            </a:r>
            <a:r>
              <a:rPr lang="en-US" sz="2000" dirty="0" err="1">
                <a:latin typeface="+mn-lt"/>
                <a:cs typeface="Arial" charset="0"/>
              </a:rPr>
              <a:t>bootup</a:t>
            </a:r>
            <a:endParaRPr lang="en-US" sz="2000" dirty="0">
              <a:latin typeface="+mn-lt"/>
              <a:cs typeface="Arial" charset="0"/>
            </a:endParaRPr>
          </a:p>
          <a:p>
            <a:pPr marL="236538" indent="-236538" algn="just" defTabSz="814388" eaLnBrk="1" hangingPunct="1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b="1" dirty="0">
                <a:latin typeface="+mn-lt"/>
                <a:cs typeface="Arial" charset="0"/>
              </a:rPr>
              <a:t>Dynamic Host Control Protocol (DHCP)</a:t>
            </a:r>
            <a:r>
              <a:rPr lang="en-US" sz="2000" dirty="0">
                <a:latin typeface="+mn-lt"/>
                <a:cs typeface="Arial" charset="0"/>
              </a:rPr>
              <a:t> – used to assign an IP address, subnet mask, default gateway and DNS server to a host</a:t>
            </a:r>
          </a:p>
          <a:p>
            <a:pPr marL="236538" indent="-236538" algn="just" defTabSz="814388" eaLnBrk="1" hangingPunct="1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b="1" dirty="0">
                <a:latin typeface="+mn-lt"/>
                <a:cs typeface="Arial" charset="0"/>
              </a:rPr>
              <a:t>Hypertext Transfer Protocol (HTTP) </a:t>
            </a:r>
            <a:r>
              <a:rPr lang="en-US" sz="2000" dirty="0">
                <a:latin typeface="+mn-lt"/>
                <a:cs typeface="Arial" charset="0"/>
              </a:rPr>
              <a:t>– used to transfer files that make up the Web pages of the World Wide Web</a:t>
            </a:r>
          </a:p>
        </p:txBody>
      </p:sp>
    </p:spTree>
    <p:extLst>
      <p:ext uri="{BB962C8B-B14F-4D97-AF65-F5344CB8AC3E}">
        <p14:creationId xmlns:p14="http://schemas.microsoft.com/office/powerpoint/2010/main" xmlns="" val="3986940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706CA7-8684-48E8-8CB8-4DD95DB0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 Protocols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6F5A9AB-4489-4ED6-B0FE-82C360324C4B}"/>
              </a:ext>
            </a:extLst>
          </p:cNvPr>
          <p:cNvSpPr/>
          <p:nvPr/>
        </p:nvSpPr>
        <p:spPr>
          <a:xfrm>
            <a:off x="611560" y="1494971"/>
            <a:ext cx="8082274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indent="-236538" algn="just" defTabSz="814388" eaLnBrk="1" hangingPunct="1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b="1" dirty="0">
                <a:latin typeface="+mn-lt"/>
                <a:cs typeface="Arial" charset="0"/>
              </a:rPr>
              <a:t>File Transfer Protocol (FTP) </a:t>
            </a:r>
            <a:r>
              <a:rPr lang="en-US" sz="2000" dirty="0">
                <a:latin typeface="+mn-lt"/>
                <a:cs typeface="Arial" charset="0"/>
              </a:rPr>
              <a:t>- used for interactive file transfer between systems</a:t>
            </a:r>
          </a:p>
          <a:p>
            <a:pPr marL="236538" indent="-236538" algn="just" defTabSz="814388" eaLnBrk="1" hangingPunct="1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b="1" dirty="0">
                <a:latin typeface="+mn-lt"/>
                <a:cs typeface="Arial" charset="0"/>
              </a:rPr>
              <a:t>Trivial File Transfer Protocol (TFTP) </a:t>
            </a:r>
            <a:r>
              <a:rPr lang="en-US" sz="2000" dirty="0">
                <a:latin typeface="+mn-lt"/>
                <a:cs typeface="Arial" charset="0"/>
              </a:rPr>
              <a:t>- used for connectionless active file transfer</a:t>
            </a:r>
          </a:p>
          <a:p>
            <a:pPr marL="236538" indent="-236538" algn="just" defTabSz="814388" eaLnBrk="1" hangingPunct="1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b="1" dirty="0">
                <a:latin typeface="+mn-lt"/>
                <a:cs typeface="Arial" charset="0"/>
              </a:rPr>
              <a:t>Simple Mail Transfer Protocol (SMTP) </a:t>
            </a:r>
            <a:r>
              <a:rPr lang="en-US" sz="2000" dirty="0">
                <a:latin typeface="+mn-lt"/>
                <a:cs typeface="Arial" charset="0"/>
              </a:rPr>
              <a:t>- used for the transfer of mail messages and attachments</a:t>
            </a:r>
          </a:p>
          <a:p>
            <a:pPr marL="236538" indent="-236538" algn="just" defTabSz="814388" eaLnBrk="1" hangingPunct="1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b="1" dirty="0">
                <a:latin typeface="+mn-lt"/>
                <a:cs typeface="Arial" charset="0"/>
              </a:rPr>
              <a:t>Post Office Protocol (POP)  </a:t>
            </a:r>
            <a:r>
              <a:rPr lang="en-US" sz="2000" dirty="0">
                <a:latin typeface="+mn-lt"/>
                <a:cs typeface="Arial" charset="0"/>
              </a:rPr>
              <a:t>- used by email clients to retrieve email from a remote server</a:t>
            </a:r>
          </a:p>
          <a:p>
            <a:pPr marL="236538" indent="-236538" algn="just" defTabSz="814388" eaLnBrk="1" hangingPunct="1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b="1" dirty="0">
                <a:latin typeface="+mn-lt"/>
                <a:cs typeface="Arial" charset="0"/>
              </a:rPr>
              <a:t>Internet Message Access Protocol (IMAP) </a:t>
            </a:r>
            <a:r>
              <a:rPr lang="en-US" sz="2000" dirty="0">
                <a:latin typeface="+mn-lt"/>
                <a:cs typeface="Arial" charset="0"/>
              </a:rPr>
              <a:t>– another protocol for email retrieval</a:t>
            </a:r>
          </a:p>
        </p:txBody>
      </p:sp>
    </p:spTree>
    <p:extLst>
      <p:ext uri="{BB962C8B-B14F-4D97-AF65-F5344CB8AC3E}">
        <p14:creationId xmlns:p14="http://schemas.microsoft.com/office/powerpoint/2010/main" xmlns="" val="3971091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56322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E8B7AF6B-7CC7-4AA6-929E-8BF99E13CCB8}" type="slidenum">
              <a:rPr lang="en-US"/>
              <a:pPr/>
              <a:t>17</a:t>
            </a:fld>
            <a:endParaRPr lang="en-US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-11113"/>
            <a:ext cx="8305800" cy="1143001"/>
          </a:xfrm>
        </p:spPr>
        <p:txBody>
          <a:bodyPr>
            <a:normAutofit/>
          </a:bodyPr>
          <a:lstStyle/>
          <a:p>
            <a:r>
              <a:rPr lang="en-US" sz="3600">
                <a:latin typeface="Gill Sans MT" charset="0"/>
                <a:ea typeface="ＭＳ Ｐゴシック" pitchFamily="34" charset="-128"/>
              </a:rPr>
              <a:t>What transport service does an app need?</a:t>
            </a:r>
            <a:endParaRPr lang="en-US">
              <a:latin typeface="Gill Sans MT" charset="0"/>
              <a:ea typeface="ＭＳ Ｐゴシック" pitchFamily="34" charset="-128"/>
            </a:endParaRP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66750" y="1141413"/>
            <a:ext cx="4316413" cy="27971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Reliable Data Transfer</a:t>
            </a:r>
          </a:p>
          <a:p>
            <a:pPr marL="233363" indent="-233363">
              <a:lnSpc>
                <a:spcPct val="100000"/>
              </a:lnSpc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</a:rPr>
              <a:t>Some apps (e.g. file transfer, web transactions) require 100% reliable data transfer</a:t>
            </a:r>
            <a:r>
              <a:rPr lang="en-US" dirty="0">
                <a:latin typeface="Gill Sans MT" charset="0"/>
              </a:rPr>
              <a:t> </a:t>
            </a:r>
          </a:p>
          <a:p>
            <a:pPr marL="233363" indent="-233363">
              <a:lnSpc>
                <a:spcPct val="100000"/>
              </a:lnSpc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</a:rPr>
              <a:t>Other apps (e.g. audio) can tolerate some loss</a:t>
            </a:r>
          </a:p>
          <a:p>
            <a:pPr>
              <a:lnSpc>
                <a:spcPct val="90000"/>
              </a:lnSpc>
              <a:buFont typeface="Wingdings" charset="2"/>
              <a:buChar char="§"/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4506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92150" y="3724275"/>
            <a:ext cx="3810000" cy="24431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Timing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Gill Sans MT" charset="0"/>
                <a:ea typeface="ＭＳ Ｐゴシック" pitchFamily="34" charset="-128"/>
              </a:rPr>
              <a:t>Some apps (e.g. Internet telephony, interactive games) require low delay to be </a:t>
            </a:r>
            <a:r>
              <a:rPr lang="ja-JP" altLang="en-US" sz="2400">
                <a:latin typeface="Gill Sans MT" charset="0"/>
                <a:ea typeface="ＭＳ Ｐゴシック" pitchFamily="34" charset="-128"/>
              </a:rPr>
              <a:t>“</a:t>
            </a:r>
            <a:r>
              <a:rPr lang="en-US" altLang="ja-JP" sz="2400" dirty="0">
                <a:latin typeface="Gill Sans MT" charset="0"/>
                <a:ea typeface="ＭＳ Ｐゴシック" pitchFamily="34" charset="-128"/>
              </a:rPr>
              <a:t>effective</a:t>
            </a:r>
            <a:r>
              <a:rPr lang="ja-JP" altLang="en-US" sz="2400">
                <a:latin typeface="Gill Sans MT" charset="0"/>
                <a:ea typeface="ＭＳ Ｐゴシック" pitchFamily="34" charset="-128"/>
              </a:rPr>
              <a:t>”</a:t>
            </a:r>
            <a:endParaRPr lang="en-US" sz="2400" dirty="0">
              <a:latin typeface="Gill Sans MT" charset="0"/>
              <a:ea typeface="ＭＳ Ｐゴシック" pitchFamily="34" charset="-128"/>
            </a:endParaRPr>
          </a:p>
        </p:txBody>
      </p:sp>
      <p:sp>
        <p:nvSpPr>
          <p:cNvPr id="45063" name="Rectangle 5"/>
          <p:cNvSpPr>
            <a:spLocks noChangeArrowheads="1"/>
          </p:cNvSpPr>
          <p:nvPr/>
        </p:nvSpPr>
        <p:spPr bwMode="auto">
          <a:xfrm>
            <a:off x="4905376" y="1101725"/>
            <a:ext cx="413112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Throughput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Gill Sans MT" charset="0"/>
              </a:rPr>
              <a:t>Some apps, </a:t>
            </a:r>
            <a:r>
              <a:rPr lang="en-US" sz="2400" i="1" dirty="0">
                <a:latin typeface="Gill Sans MT" charset="0"/>
              </a:rPr>
              <a:t>bandwidth sensitive applications</a:t>
            </a:r>
            <a:r>
              <a:rPr lang="en-US" sz="2400" dirty="0">
                <a:latin typeface="Gill Sans MT" charset="0"/>
              </a:rPr>
              <a:t>,  (e.g., multimedia) require minimum amount of throughput to be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effective</a:t>
            </a:r>
            <a:r>
              <a:rPr lang="ja-JP" altLang="en-US" sz="2400" dirty="0">
                <a:latin typeface="Gill Sans MT" charset="0"/>
              </a:rPr>
              <a:t>”</a:t>
            </a:r>
            <a:endParaRPr lang="en-US" altLang="ja-JP" sz="2400" dirty="0">
              <a:latin typeface="Gill Sans MT" charset="0"/>
            </a:endParaRPr>
          </a:p>
          <a:p>
            <a:pPr marL="342900" indent="-342900"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Gill Sans MT" charset="0"/>
              </a:rPr>
              <a:t>Other apps -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elastic apps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GB" altLang="ja-JP" sz="2400" dirty="0">
                <a:latin typeface="Gill Sans MT" charset="0"/>
              </a:rPr>
              <a:t>-</a:t>
            </a:r>
            <a:r>
              <a:rPr lang="en-US" altLang="ja-JP" sz="2400" dirty="0">
                <a:latin typeface="Gill Sans MT" charset="0"/>
              </a:rPr>
              <a:t> make use of whatever throughput they get (e.g., email, file transfer)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5070" name="Rectangle 5"/>
          <p:cNvSpPr>
            <a:spLocks noChangeArrowheads="1"/>
          </p:cNvSpPr>
          <p:nvPr/>
        </p:nvSpPr>
        <p:spPr bwMode="auto">
          <a:xfrm>
            <a:off x="5003229" y="4895851"/>
            <a:ext cx="3935413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Security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Gill Sans MT" charset="0"/>
              </a:rPr>
              <a:t>Encryption, confidentiality, data integrity,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5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58370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684E6CF1-B488-445D-9002-307F4B1123CC}" type="slidenum">
              <a:rPr lang="en-US"/>
              <a:pPr/>
              <a:t>18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227013"/>
            <a:ext cx="8201025" cy="815975"/>
          </a:xfrm>
        </p:spPr>
        <p:txBody>
          <a:bodyPr>
            <a:normAutofit/>
          </a:bodyPr>
          <a:lstStyle/>
          <a:p>
            <a:r>
              <a:rPr lang="en-US" sz="3200">
                <a:latin typeface="Gill Sans MT" charset="0"/>
                <a:ea typeface="ＭＳ Ｐゴシック" pitchFamily="34" charset="-128"/>
              </a:rPr>
              <a:t>Transport service requirements: common apps</a:t>
            </a:r>
            <a:endParaRPr lang="en-US">
              <a:latin typeface="Gill Sans MT" charset="0"/>
              <a:ea typeface="ＭＳ Ｐゴシック" pitchFamily="34" charset="-128"/>
            </a:endParaRPr>
          </a:p>
        </p:txBody>
      </p:sp>
      <p:sp>
        <p:nvSpPr>
          <p:cNvPr id="58373" name="Text Box 3"/>
          <p:cNvSpPr txBox="1">
            <a:spLocks noChangeArrowheads="1"/>
          </p:cNvSpPr>
          <p:nvPr/>
        </p:nvSpPr>
        <p:spPr bwMode="auto">
          <a:xfrm>
            <a:off x="655232" y="1749425"/>
            <a:ext cx="205780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/>
              <a:t>Application</a:t>
            </a:r>
            <a:endParaRPr lang="en-US" dirty="0"/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dirty="0"/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file transfer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e-mail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Web documents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Internet telephony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/video conferencing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stored audio/video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interactive games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instant messaging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58374" name="Text Box 4"/>
          <p:cNvSpPr txBox="1">
            <a:spLocks noChangeArrowheads="1"/>
          </p:cNvSpPr>
          <p:nvPr/>
        </p:nvSpPr>
        <p:spPr bwMode="auto">
          <a:xfrm>
            <a:off x="2816225" y="1752600"/>
            <a:ext cx="135697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/>
              <a:t>Data loss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no loss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no loss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no loss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loss-tolerant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loss-tolerant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loss-tolerant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no loss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58375" name="Text Box 5"/>
          <p:cNvSpPr txBox="1">
            <a:spLocks noChangeArrowheads="1"/>
          </p:cNvSpPr>
          <p:nvPr/>
        </p:nvSpPr>
        <p:spPr bwMode="auto">
          <a:xfrm>
            <a:off x="4535488" y="1751013"/>
            <a:ext cx="257492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/>
              <a:t>Throughput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elastic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elastic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elastic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audio: 5kbps-1Mbps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video:10kbps-5Mbps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same as above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few kbps up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elastic</a:t>
            </a:r>
          </a:p>
        </p:txBody>
      </p:sp>
      <p:sp>
        <p:nvSpPr>
          <p:cNvPr id="58376" name="Text Box 6"/>
          <p:cNvSpPr txBox="1">
            <a:spLocks noChangeArrowheads="1"/>
          </p:cNvSpPr>
          <p:nvPr/>
        </p:nvSpPr>
        <p:spPr bwMode="auto">
          <a:xfrm>
            <a:off x="6935788" y="1752600"/>
            <a:ext cx="206216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/>
              <a:t>Time sensitive</a:t>
            </a:r>
            <a:endParaRPr lang="en-US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no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no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no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yes</a:t>
            </a:r>
            <a:endParaRPr lang="en-US" altLang="ja-JP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yes, few secs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yes</a:t>
            </a:r>
            <a:endParaRPr lang="en-US" altLang="ja-JP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yes and no</a:t>
            </a:r>
          </a:p>
        </p:txBody>
      </p:sp>
      <p:sp>
        <p:nvSpPr>
          <p:cNvPr id="58377" name="Line 7"/>
          <p:cNvSpPr>
            <a:spLocks noChangeShapeType="1"/>
          </p:cNvSpPr>
          <p:nvPr/>
        </p:nvSpPr>
        <p:spPr bwMode="auto">
          <a:xfrm flipV="1">
            <a:off x="884238" y="2133600"/>
            <a:ext cx="7562850" cy="95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8378" name="Line 8"/>
          <p:cNvSpPr>
            <a:spLocks noChangeShapeType="1"/>
          </p:cNvSpPr>
          <p:nvPr/>
        </p:nvSpPr>
        <p:spPr bwMode="auto">
          <a:xfrm flipV="1">
            <a:off x="847725" y="2636912"/>
            <a:ext cx="7629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8379" name="Line 9"/>
          <p:cNvSpPr>
            <a:spLocks noChangeShapeType="1"/>
          </p:cNvSpPr>
          <p:nvPr/>
        </p:nvSpPr>
        <p:spPr bwMode="auto">
          <a:xfrm flipV="1">
            <a:off x="857250" y="2924944"/>
            <a:ext cx="7629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8380" name="Line 10"/>
          <p:cNvSpPr>
            <a:spLocks noChangeShapeType="1"/>
          </p:cNvSpPr>
          <p:nvPr/>
        </p:nvSpPr>
        <p:spPr bwMode="auto">
          <a:xfrm flipV="1">
            <a:off x="866775" y="3140968"/>
            <a:ext cx="7629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8381" name="Line 11"/>
          <p:cNvSpPr>
            <a:spLocks noChangeShapeType="1"/>
          </p:cNvSpPr>
          <p:nvPr/>
        </p:nvSpPr>
        <p:spPr bwMode="auto">
          <a:xfrm flipV="1">
            <a:off x="885825" y="3717032"/>
            <a:ext cx="7629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8382" name="Line 12"/>
          <p:cNvSpPr>
            <a:spLocks noChangeShapeType="1"/>
          </p:cNvSpPr>
          <p:nvPr/>
        </p:nvSpPr>
        <p:spPr bwMode="auto">
          <a:xfrm flipV="1">
            <a:off x="838200" y="4005064"/>
            <a:ext cx="7629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8383" name="Line 13"/>
          <p:cNvSpPr>
            <a:spLocks noChangeShapeType="1"/>
          </p:cNvSpPr>
          <p:nvPr/>
        </p:nvSpPr>
        <p:spPr bwMode="auto">
          <a:xfrm flipV="1">
            <a:off x="838200" y="4572000"/>
            <a:ext cx="7629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8384" name="Line 14"/>
          <p:cNvSpPr>
            <a:spLocks noChangeShapeType="1"/>
          </p:cNvSpPr>
          <p:nvPr/>
        </p:nvSpPr>
        <p:spPr bwMode="auto">
          <a:xfrm flipV="1">
            <a:off x="800100" y="4293096"/>
            <a:ext cx="7629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60418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1B466C51-A250-4B84-B689-F9F0C615BF74}" type="slidenum">
              <a:rPr lang="en-US"/>
              <a:pPr/>
              <a:t>19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44488" y="268288"/>
            <a:ext cx="7772400" cy="858837"/>
          </a:xfrm>
        </p:spPr>
        <p:txBody>
          <a:bodyPr/>
          <a:lstStyle/>
          <a:p>
            <a:r>
              <a:rPr lang="en-US" sz="3600">
                <a:latin typeface="Gill Sans MT" charset="0"/>
                <a:ea typeface="ＭＳ Ｐゴシック" pitchFamily="34" charset="-128"/>
              </a:rPr>
              <a:t>Internet transport protocols services</a:t>
            </a:r>
            <a:endParaRPr lang="en-US">
              <a:latin typeface="Gill Sans MT" charset="0"/>
              <a:ea typeface="ＭＳ Ｐゴシック" pitchFamily="34" charset="-128"/>
            </a:endParaRP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66838"/>
            <a:ext cx="4095750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i="1" dirty="0">
                <a:solidFill>
                  <a:srgbClr val="000099"/>
                </a:solidFill>
                <a:latin typeface="Gill Sans MT" charset="0"/>
                <a:ea typeface="ＭＳ Ｐゴシック" pitchFamily="34" charset="-128"/>
              </a:rPr>
              <a:t>TCP service:</a:t>
            </a:r>
          </a:p>
          <a:p>
            <a:r>
              <a:rPr lang="en-US" sz="2400" i="1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Connection-oriented:</a:t>
            </a:r>
            <a:r>
              <a:rPr lang="en-US" sz="2400" dirty="0">
                <a:latin typeface="Gill Sans MT" charset="0"/>
                <a:ea typeface="ＭＳ Ｐゴシック" pitchFamily="34" charset="-128"/>
              </a:rPr>
              <a:t> setup required between client and server processes</a:t>
            </a:r>
          </a:p>
          <a:p>
            <a:r>
              <a:rPr lang="en-US" sz="2400" i="1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Reliable transport</a:t>
            </a:r>
            <a:r>
              <a:rPr lang="en-US" sz="2400" i="1" dirty="0">
                <a:solidFill>
                  <a:schemeClr val="accent2"/>
                </a:solidFill>
                <a:latin typeface="Gill Sans MT" charset="0"/>
                <a:ea typeface="ＭＳ Ｐゴシック" pitchFamily="34" charset="-128"/>
              </a:rPr>
              <a:t> </a:t>
            </a:r>
            <a:r>
              <a:rPr lang="en-US" sz="2400" dirty="0">
                <a:latin typeface="Gill Sans MT" charset="0"/>
                <a:ea typeface="ＭＳ Ｐゴシック" pitchFamily="34" charset="-128"/>
              </a:rPr>
              <a:t>between sending and receiving process</a:t>
            </a:r>
            <a:endParaRPr lang="en-US" sz="2400" dirty="0">
              <a:solidFill>
                <a:schemeClr val="accent2"/>
              </a:solidFill>
              <a:latin typeface="Gill Sans MT" charset="0"/>
              <a:ea typeface="ＭＳ Ｐゴシック" pitchFamily="34" charset="-128"/>
            </a:endParaRPr>
          </a:p>
          <a:p>
            <a:r>
              <a:rPr lang="en-US" sz="2400" i="1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Flow control:</a:t>
            </a:r>
            <a:r>
              <a:rPr lang="en-US" sz="2400" dirty="0">
                <a:latin typeface="Gill Sans MT" charset="0"/>
                <a:ea typeface="ＭＳ Ｐゴシック" pitchFamily="34" charset="-128"/>
              </a:rPr>
              <a:t> sender won</a:t>
            </a:r>
            <a:r>
              <a:rPr lang="ja-JP" altLang="en-US" sz="2400" dirty="0">
                <a:latin typeface="Gill Sans MT" charset="0"/>
                <a:ea typeface="ＭＳ Ｐゴシック" pitchFamily="34" charset="-128"/>
              </a:rPr>
              <a:t>’</a:t>
            </a:r>
            <a:r>
              <a:rPr lang="en-US" altLang="ja-JP" sz="2400" dirty="0">
                <a:latin typeface="Gill Sans MT" charset="0"/>
                <a:ea typeface="ＭＳ Ｐゴシック" pitchFamily="34" charset="-128"/>
              </a:rPr>
              <a:t>t overwhelm receiver </a:t>
            </a:r>
          </a:p>
          <a:p>
            <a:r>
              <a:rPr lang="en-US" sz="2400" i="1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Congestion control:</a:t>
            </a:r>
            <a:r>
              <a:rPr lang="en-US" sz="2400" dirty="0">
                <a:latin typeface="Gill Sans MT" charset="0"/>
                <a:ea typeface="ＭＳ Ｐゴシック" pitchFamily="34" charset="-128"/>
              </a:rPr>
              <a:t> throttle sender when network overloaded</a:t>
            </a:r>
          </a:p>
          <a:p>
            <a:r>
              <a:rPr lang="en-US" sz="2400" i="1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Does not provide:</a:t>
            </a:r>
            <a:r>
              <a:rPr lang="en-US" sz="2400" dirty="0">
                <a:latin typeface="Gill Sans MT" charset="0"/>
                <a:ea typeface="ＭＳ Ｐゴシック" pitchFamily="34" charset="-128"/>
              </a:rPr>
              <a:t> timing, minimum throughput guarantee, security</a:t>
            </a:r>
          </a:p>
          <a:p>
            <a:pPr>
              <a:lnSpc>
                <a:spcPct val="75000"/>
              </a:lnSpc>
            </a:pPr>
            <a:endParaRPr lang="en-US" dirty="0">
              <a:latin typeface="Gill Sans MT" charset="0"/>
              <a:ea typeface="ＭＳ Ｐゴシック" pitchFamily="34" charset="-128"/>
            </a:endParaRPr>
          </a:p>
        </p:txBody>
      </p:sp>
      <p:sp>
        <p:nvSpPr>
          <p:cNvPr id="7680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33925" y="1268760"/>
            <a:ext cx="3667125" cy="4648200"/>
          </a:xfrm>
        </p:spPr>
        <p:txBody>
          <a:bodyPr>
            <a:normAutofit fontScale="92500"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UDP service:</a:t>
            </a:r>
          </a:p>
          <a:p>
            <a:pPr marL="361950" indent="-361950"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Unreliable data transfer</a:t>
            </a:r>
            <a:r>
              <a:rPr lang="en-US" sz="2400" dirty="0">
                <a:latin typeface="Gill Sans MT" charset="0"/>
              </a:rPr>
              <a:t> between sending and receiving process</a:t>
            </a:r>
          </a:p>
          <a:p>
            <a:pPr marL="361950" indent="-361950"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Does not provide:</a:t>
            </a:r>
            <a:r>
              <a:rPr lang="en-US" sz="2400" dirty="0">
                <a:latin typeface="Gill Sans MT" charset="0"/>
              </a:rPr>
              <a:t> reliability, flow control, congestion control, timing, throughput guarantee, security, or connection setup, </a:t>
            </a:r>
          </a:p>
          <a:p>
            <a:pPr>
              <a:buFont typeface="Wingdings" charset="2"/>
              <a:buChar char="§"/>
              <a:defRPr/>
            </a:pPr>
            <a:endParaRPr lang="en-US" sz="2400" dirty="0">
              <a:latin typeface="Gill Sans MT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400" u="sng" dirty="0">
                <a:solidFill>
                  <a:srgbClr val="CC0000"/>
                </a:solidFill>
                <a:latin typeface="Gill Sans MT" charset="0"/>
              </a:rPr>
              <a:t>Q:</a:t>
            </a:r>
            <a:r>
              <a:rPr lang="en-US" sz="2400" dirty="0">
                <a:latin typeface="Gill Sans MT" charset="0"/>
              </a:rPr>
              <a:t> why bother?  Why is there a UDP?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Application Layer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7363" y="1406525"/>
            <a:ext cx="8207375" cy="464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Principles of Network Applications</a:t>
            </a:r>
          </a:p>
          <a:p>
            <a:pPr>
              <a:defRPr/>
            </a:pPr>
            <a:r>
              <a:rPr lang="en-US" sz="2400" dirty="0">
                <a:latin typeface="Gill Sans MT" charset="0"/>
              </a:rPr>
              <a:t>Web and HTTP</a:t>
            </a:r>
          </a:p>
          <a:p>
            <a:pPr>
              <a:defRPr/>
            </a:pPr>
            <a:r>
              <a:rPr lang="en-US" sz="2400" dirty="0">
                <a:latin typeface="Gill Sans MT" charset="0"/>
              </a:rPr>
              <a:t>FTP</a:t>
            </a:r>
          </a:p>
          <a:p>
            <a:pPr>
              <a:defRPr/>
            </a:pPr>
            <a:r>
              <a:rPr lang="en-US" sz="2400" dirty="0">
                <a:latin typeface="Gill Sans MT" charset="0"/>
              </a:rPr>
              <a:t>Electronic mail</a:t>
            </a:r>
          </a:p>
          <a:p>
            <a:pPr marL="738188" lvl="1" indent="-287338">
              <a:lnSpc>
                <a:spcPct val="100000"/>
              </a:lnSpc>
              <a:buFont typeface="Arial"/>
              <a:buChar char="•"/>
              <a:defRPr/>
            </a:pPr>
            <a:r>
              <a:rPr lang="en-US" sz="2400" dirty="0">
                <a:latin typeface="Gill Sans MT" charset="0"/>
              </a:rPr>
              <a:t>SMTP, POP3, IMAP</a:t>
            </a:r>
          </a:p>
          <a:p>
            <a:pPr>
              <a:defRPr/>
            </a:pPr>
            <a:r>
              <a:rPr lang="en-US" sz="2400" dirty="0">
                <a:latin typeface="Gill Sans MT" charset="0"/>
              </a:rPr>
              <a:t>DNS</a:t>
            </a:r>
          </a:p>
          <a:p>
            <a:r>
              <a:rPr lang="en-US" sz="2400" dirty="0">
                <a:latin typeface="Gill Sans MT" charset="0"/>
                <a:ea typeface="ＭＳ Ｐゴシック" pitchFamily="34" charset="-128"/>
              </a:rPr>
              <a:t>Socket programming with UDP and TCP</a:t>
            </a:r>
          </a:p>
          <a:p>
            <a:pPr marL="512763" indent="-512763">
              <a:lnSpc>
                <a:spcPct val="100000"/>
              </a:lnSpc>
              <a:buFont typeface="Wingdings" charset="0"/>
              <a:buNone/>
              <a:defRPr/>
            </a:pPr>
            <a:endParaRPr lang="en-US" sz="2400" dirty="0">
              <a:latin typeface="Gill Sans MT" charset="0"/>
            </a:endParaRPr>
          </a:p>
          <a:p>
            <a:pPr eaLnBrk="1" hangingPunct="1"/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327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1-</a:t>
            </a:r>
            <a:fld id="{31E9D64C-5656-4536-A6AA-CBEF311D99BF}" type="slidenum">
              <a:rPr lang="en-US" altLang="en-US" sz="1200">
                <a:latin typeface="Tahoma" panose="020B0604030504040204" pitchFamily="34" charset="0"/>
              </a:rPr>
              <a:pPr/>
              <a:t>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2732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62466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0C4D37F8-09BB-44E7-86C5-890B455075DE}" type="slidenum">
              <a:rPr lang="en-US"/>
              <a:pPr/>
              <a:t>20</a:t>
            </a:fld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00" y="261938"/>
            <a:ext cx="8747125" cy="838200"/>
          </a:xfrm>
        </p:spPr>
        <p:txBody>
          <a:bodyPr/>
          <a:lstStyle/>
          <a:p>
            <a:r>
              <a:rPr lang="en-US" sz="3200" dirty="0">
                <a:latin typeface="Gill Sans MT" charset="0"/>
                <a:ea typeface="ＭＳ Ｐゴシック" pitchFamily="34" charset="-128"/>
              </a:rPr>
              <a:t>Internet apps: Application, Transport protocols</a:t>
            </a:r>
            <a:endParaRPr lang="en-US" dirty="0">
              <a:latin typeface="Gill Sans MT" charset="0"/>
              <a:ea typeface="ＭＳ Ｐゴシック" pitchFamily="34" charset="-128"/>
            </a:endParaRPr>
          </a:p>
        </p:txBody>
      </p:sp>
      <p:sp>
        <p:nvSpPr>
          <p:cNvPr id="62469" name="Text Box 3"/>
          <p:cNvSpPr txBox="1">
            <a:spLocks noChangeArrowheads="1"/>
          </p:cNvSpPr>
          <p:nvPr/>
        </p:nvSpPr>
        <p:spPr bwMode="auto">
          <a:xfrm>
            <a:off x="649771" y="1773238"/>
            <a:ext cx="2372829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/>
              <a:t>Application</a:t>
            </a:r>
            <a:endParaRPr lang="en-US" dirty="0"/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dirty="0"/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e-mail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remote terminal access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Web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file transfer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streaming multimedia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dirty="0"/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Internet telephony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sz="2400" dirty="0">
              <a:latin typeface="Times New Roman" pitchFamily="18" charset="0"/>
            </a:endParaRPr>
          </a:p>
        </p:txBody>
      </p:sp>
      <p:sp>
        <p:nvSpPr>
          <p:cNvPr id="62470" name="Text Box 4"/>
          <p:cNvSpPr txBox="1">
            <a:spLocks noChangeArrowheads="1"/>
          </p:cNvSpPr>
          <p:nvPr/>
        </p:nvSpPr>
        <p:spPr bwMode="auto">
          <a:xfrm>
            <a:off x="3201988" y="1458913"/>
            <a:ext cx="2228239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/>
              <a:t>Application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/>
              <a:t>Layer Protocol</a:t>
            </a:r>
            <a:endParaRPr lang="en-US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SMTP [RFC 2821]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Telnet [RFC 854]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HTTP [RFC 2616]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FTP [RFC 959]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HTTP (e.g. YouTube), </a:t>
            </a:r>
            <a:br>
              <a:rPr lang="en-US" dirty="0"/>
            </a:br>
            <a:r>
              <a:rPr lang="en-US" dirty="0"/>
              <a:t>RTP [RFC 1889]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SIP, RTP, proprietary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(e.g. Skype)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62471" name="Text Box 5"/>
          <p:cNvSpPr txBox="1">
            <a:spLocks noChangeArrowheads="1"/>
          </p:cNvSpPr>
          <p:nvPr/>
        </p:nvSpPr>
        <p:spPr bwMode="auto">
          <a:xfrm>
            <a:off x="6030913" y="1477963"/>
            <a:ext cx="2624137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/>
              <a:t>Underlying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/>
              <a:t>Transport Protocol</a:t>
            </a:r>
            <a:endParaRPr lang="en-US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TCP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TCP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TCP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TCP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TCP or UDP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TCP or UDP</a:t>
            </a:r>
          </a:p>
        </p:txBody>
      </p:sp>
      <p:sp>
        <p:nvSpPr>
          <p:cNvPr id="62472" name="Line 7"/>
          <p:cNvSpPr>
            <a:spLocks noChangeShapeType="1"/>
          </p:cNvSpPr>
          <p:nvPr/>
        </p:nvSpPr>
        <p:spPr bwMode="auto">
          <a:xfrm>
            <a:off x="1071563" y="2152650"/>
            <a:ext cx="7334250" cy="95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2473" name="Line 8"/>
          <p:cNvSpPr>
            <a:spLocks noChangeShapeType="1"/>
          </p:cNvSpPr>
          <p:nvPr/>
        </p:nvSpPr>
        <p:spPr bwMode="auto">
          <a:xfrm flipV="1">
            <a:off x="1023938" y="2633144"/>
            <a:ext cx="73247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2474" name="Line 9"/>
          <p:cNvSpPr>
            <a:spLocks noChangeShapeType="1"/>
          </p:cNvSpPr>
          <p:nvPr/>
        </p:nvSpPr>
        <p:spPr bwMode="auto">
          <a:xfrm flipV="1">
            <a:off x="1044575" y="2915643"/>
            <a:ext cx="72961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2475" name="Line 10"/>
          <p:cNvSpPr>
            <a:spLocks noChangeShapeType="1"/>
          </p:cNvSpPr>
          <p:nvPr/>
        </p:nvSpPr>
        <p:spPr bwMode="auto">
          <a:xfrm flipV="1">
            <a:off x="1042988" y="3169974"/>
            <a:ext cx="72771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2476" name="Line 11"/>
          <p:cNvSpPr>
            <a:spLocks noChangeShapeType="1"/>
          </p:cNvSpPr>
          <p:nvPr/>
        </p:nvSpPr>
        <p:spPr bwMode="auto">
          <a:xfrm flipV="1">
            <a:off x="1073150" y="3425584"/>
            <a:ext cx="7258050" cy="95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2477" name="Line 12"/>
          <p:cNvSpPr>
            <a:spLocks noChangeShapeType="1"/>
          </p:cNvSpPr>
          <p:nvPr/>
        </p:nvSpPr>
        <p:spPr bwMode="auto">
          <a:xfrm flipV="1">
            <a:off x="1014413" y="3971067"/>
            <a:ext cx="73152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2478" name="Line 14"/>
          <p:cNvSpPr>
            <a:spLocks noChangeShapeType="1"/>
          </p:cNvSpPr>
          <p:nvPr/>
        </p:nvSpPr>
        <p:spPr bwMode="auto">
          <a:xfrm flipV="1">
            <a:off x="839788" y="4581128"/>
            <a:ext cx="734377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B2C175C-CC40-4E38-BC1A-D6DCD930237A}"/>
              </a:ext>
            </a:extLst>
          </p:cNvPr>
          <p:cNvSpPr txBox="1"/>
          <p:nvPr/>
        </p:nvSpPr>
        <p:spPr>
          <a:xfrm>
            <a:off x="1071563" y="5107448"/>
            <a:ext cx="4724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HTTP: Hypertext Transfer Protocol </a:t>
            </a:r>
          </a:p>
          <a:p>
            <a:r>
              <a:rPr lang="en-US" sz="1600" dirty="0"/>
              <a:t>RTP: Real-time Transport Protocol</a:t>
            </a:r>
          </a:p>
          <a:p>
            <a:r>
              <a:rPr lang="en-US" sz="1600" dirty="0"/>
              <a:t>SIP: Session Initiation Protocol</a:t>
            </a:r>
          </a:p>
          <a:p>
            <a:r>
              <a:rPr lang="en-US" sz="1600" dirty="0"/>
              <a:t>SMTP: Simple Mail Transfer Protocol</a:t>
            </a:r>
          </a:p>
          <a:p>
            <a:r>
              <a:rPr lang="en-US" sz="1600" dirty="0"/>
              <a:t>FTP: File Transfer Protocol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Gill Sans MT" charset="0"/>
                <a:ea typeface="ＭＳ Ｐゴシック" pitchFamily="34" charset="-128"/>
              </a:rPr>
              <a:t>Securing TCP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TCP &amp; UDP </a:t>
            </a:r>
          </a:p>
          <a:p>
            <a:pPr marL="233363" indent="-233363">
              <a:lnSpc>
                <a:spcPct val="100000"/>
              </a:lnSpc>
              <a:buFont typeface="Wingdings" charset="2"/>
              <a:buChar char="§"/>
              <a:defRPr/>
            </a:pPr>
            <a:r>
              <a:rPr lang="en-US" sz="2400" dirty="0"/>
              <a:t>no encryption</a:t>
            </a:r>
          </a:p>
          <a:p>
            <a:pPr marL="233363" indent="-233363">
              <a:lnSpc>
                <a:spcPct val="100000"/>
              </a:lnSpc>
              <a:buFont typeface="Wingdings" charset="2"/>
              <a:buChar char="§"/>
              <a:defRPr/>
            </a:pPr>
            <a:r>
              <a:rPr lang="en-US" sz="2400" dirty="0"/>
              <a:t>cleartext passwords sent into socket traverse Internet  in cleartext</a:t>
            </a:r>
          </a:p>
          <a:p>
            <a:pPr marL="0" indent="0">
              <a:buFont typeface="Wingdings" charset="2"/>
              <a:buNone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SSL </a:t>
            </a:r>
            <a:r>
              <a:rPr lang="en-US" dirty="0"/>
              <a:t>Secure Sockets Layer </a:t>
            </a:r>
          </a:p>
          <a:p>
            <a:pPr marL="233363" indent="-233363">
              <a:lnSpc>
                <a:spcPct val="100000"/>
              </a:lnSpc>
              <a:buFont typeface="Wingdings" charset="2"/>
              <a:buChar char="§"/>
              <a:defRPr/>
            </a:pPr>
            <a:r>
              <a:rPr lang="en-US" sz="2400" dirty="0"/>
              <a:t>provides encrypted TCP connection</a:t>
            </a:r>
          </a:p>
          <a:p>
            <a:pPr marL="233363" indent="-233363">
              <a:lnSpc>
                <a:spcPct val="100000"/>
              </a:lnSpc>
              <a:buFont typeface="Wingdings" charset="2"/>
              <a:buChar char="§"/>
              <a:defRPr/>
            </a:pPr>
            <a:r>
              <a:rPr lang="en-US" sz="2400" dirty="0"/>
              <a:t>data integrity</a:t>
            </a:r>
          </a:p>
          <a:p>
            <a:pPr marL="233363" indent="-233363">
              <a:lnSpc>
                <a:spcPct val="100000"/>
              </a:lnSpc>
              <a:buFont typeface="Wingdings" charset="2"/>
              <a:buChar char="§"/>
              <a:defRPr/>
            </a:pPr>
            <a:r>
              <a:rPr lang="en-US" sz="2400" dirty="0"/>
              <a:t>end-point authentication</a:t>
            </a:r>
          </a:p>
        </p:txBody>
      </p:sp>
      <p:sp>
        <p:nvSpPr>
          <p:cNvPr id="80899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22228B"/>
                </a:solidFill>
                <a:latin typeface="Gill Sans MT" charset="0"/>
                <a:ea typeface="ＭＳ Ｐゴシック" pitchFamily="34" charset="-128"/>
              </a:rPr>
              <a:t>SSL is at app layer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Gill Sans MT" charset="0"/>
                <a:ea typeface="ＭＳ Ｐゴシック" pitchFamily="34" charset="-128"/>
              </a:rPr>
              <a:t>apps use SSL libraries, that </a:t>
            </a:r>
            <a:r>
              <a:rPr lang="ja-JP" altLang="en-US" sz="2400" dirty="0">
                <a:latin typeface="Gill Sans MT" charset="0"/>
                <a:ea typeface="ＭＳ Ｐゴシック" pitchFamily="34" charset="-128"/>
              </a:rPr>
              <a:t>“</a:t>
            </a:r>
            <a:r>
              <a:rPr lang="en-US" altLang="ja-JP" sz="2400" dirty="0">
                <a:latin typeface="Gill Sans MT" charset="0"/>
                <a:ea typeface="ＭＳ Ｐゴシック" pitchFamily="34" charset="-128"/>
              </a:rPr>
              <a:t>talk</a:t>
            </a:r>
            <a:r>
              <a:rPr lang="ja-JP" altLang="en-US" sz="2400" dirty="0">
                <a:latin typeface="Gill Sans MT" charset="0"/>
                <a:ea typeface="ＭＳ Ｐゴシック" pitchFamily="34" charset="-128"/>
              </a:rPr>
              <a:t>”</a:t>
            </a:r>
            <a:r>
              <a:rPr lang="en-US" altLang="ja-JP" sz="2400" dirty="0">
                <a:latin typeface="Gill Sans MT" charset="0"/>
                <a:ea typeface="ＭＳ Ｐゴシック" pitchFamily="34" charset="-128"/>
              </a:rPr>
              <a:t> to TCP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22228B"/>
                </a:solidFill>
                <a:latin typeface="Gill Sans MT" charset="0"/>
                <a:ea typeface="ＭＳ Ｐゴシック" pitchFamily="34" charset="-128"/>
              </a:rPr>
              <a:t>SSL socket API</a:t>
            </a:r>
          </a:p>
          <a:p>
            <a:pPr marL="233363" lvl="1" indent="-233363">
              <a:lnSpc>
                <a:spcPct val="100000"/>
              </a:lnSpc>
              <a:buFont typeface="Wingdings" pitchFamily="2" charset="2"/>
              <a:buChar char="§"/>
            </a:pPr>
            <a:r>
              <a:rPr lang="en-US" dirty="0">
                <a:latin typeface="Gill Sans MT" charset="0"/>
                <a:ea typeface="ＭＳ Ｐゴシック" pitchFamily="34" charset="-128"/>
              </a:rPr>
              <a:t>cleartext passwords sent into socket traverse Internet  encrypted </a:t>
            </a:r>
          </a:p>
          <a:p>
            <a:pPr marL="0" lvl="1" indent="0">
              <a:buNone/>
            </a:pPr>
            <a:endParaRPr lang="en-US" dirty="0">
              <a:latin typeface="Gill Sans MT" charset="0"/>
              <a:ea typeface="ＭＳ Ｐゴシック" pitchFamily="34" charset="-128"/>
            </a:endParaRPr>
          </a:p>
          <a:p>
            <a:endParaRPr lang="en-US" dirty="0">
              <a:latin typeface="Gill Sans MT" charset="0"/>
              <a:ea typeface="ＭＳ Ｐゴシック" pitchFamily="34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451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E9A68084-3650-41BF-BD93-94A26A02AE99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83970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680AB384-8489-4474-8E54-324827E28791}" type="slidenum">
              <a:rPr lang="en-US"/>
              <a:pPr/>
              <a:t>22</a:t>
            </a:fld>
            <a:endParaRPr lang="en-US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201613"/>
            <a:ext cx="7772400" cy="892175"/>
          </a:xfrm>
        </p:spPr>
        <p:txBody>
          <a:bodyPr/>
          <a:lstStyle/>
          <a:p>
            <a:r>
              <a:rPr lang="en-US" dirty="0">
                <a:latin typeface="Gill Sans MT" charset="0"/>
                <a:ea typeface="ＭＳ Ｐゴシック" pitchFamily="34" charset="-128"/>
              </a:rPr>
              <a:t>Web and HTTP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60488"/>
            <a:ext cx="7772400" cy="4648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500" i="1" dirty="0">
                <a:latin typeface="Gill Sans MT" charset="0"/>
                <a:ea typeface="ＭＳ Ｐゴシック" pitchFamily="34" charset="-128"/>
              </a:rPr>
              <a:t>A review…</a:t>
            </a:r>
          </a:p>
          <a:p>
            <a:r>
              <a:rPr lang="en-US" sz="2500" i="1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Web page</a:t>
            </a:r>
            <a:r>
              <a:rPr lang="en-US" sz="2500" dirty="0">
                <a:latin typeface="Gill Sans MT" charset="0"/>
                <a:ea typeface="ＭＳ Ｐゴシック" pitchFamily="34" charset="-128"/>
              </a:rPr>
              <a:t> consists of </a:t>
            </a:r>
            <a:r>
              <a:rPr lang="en-US" sz="2500" i="1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objects</a:t>
            </a:r>
          </a:p>
          <a:p>
            <a:r>
              <a:rPr lang="en-US" sz="2500" dirty="0">
                <a:latin typeface="Gill Sans MT" charset="0"/>
                <a:ea typeface="ＭＳ Ｐゴシック" pitchFamily="34" charset="-128"/>
              </a:rPr>
              <a:t>Object can be HTML file, JPEG image, Java applet, audio file,…</a:t>
            </a:r>
          </a:p>
          <a:p>
            <a:r>
              <a:rPr lang="en-US" sz="2500" dirty="0">
                <a:latin typeface="Gill Sans MT" charset="0"/>
                <a:ea typeface="ＭＳ Ｐゴシック" pitchFamily="34" charset="-128"/>
              </a:rPr>
              <a:t>Web page consists of </a:t>
            </a:r>
            <a:r>
              <a:rPr lang="en-US" sz="2500" i="1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base HTML-file</a:t>
            </a:r>
            <a:r>
              <a:rPr lang="en-US" sz="2500" dirty="0">
                <a:latin typeface="Gill Sans MT" charset="0"/>
                <a:ea typeface="ＭＳ Ｐゴシック" pitchFamily="34" charset="-128"/>
              </a:rPr>
              <a:t> which includes </a:t>
            </a:r>
            <a:r>
              <a:rPr lang="en-US" sz="2500" i="1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several referenced objects</a:t>
            </a:r>
          </a:p>
          <a:p>
            <a:r>
              <a:rPr lang="en-US" sz="2500" dirty="0">
                <a:latin typeface="Gill Sans MT" charset="0"/>
                <a:ea typeface="ＭＳ Ｐゴシック" pitchFamily="34" charset="-128"/>
              </a:rPr>
              <a:t>Each object is addressable by a single </a:t>
            </a:r>
            <a:r>
              <a:rPr lang="en-US" sz="2500" i="1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URL, </a:t>
            </a:r>
            <a:r>
              <a:rPr lang="en-US" sz="2500" dirty="0">
                <a:latin typeface="Gill Sans MT" charset="0"/>
                <a:ea typeface="ＭＳ Ｐゴシック" pitchFamily="34" charset="-128"/>
              </a:rPr>
              <a:t>e.g.,</a:t>
            </a:r>
          </a:p>
          <a:p>
            <a:pPr>
              <a:buFont typeface="Wingdings" pitchFamily="2" charset="2"/>
              <a:buNone/>
            </a:pPr>
            <a:endParaRPr lang="en-US" sz="2500" dirty="0">
              <a:latin typeface="Gill Sans MT" charset="0"/>
              <a:ea typeface="ＭＳ Ｐゴシック" pitchFamily="34" charset="-128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201738" y="4486275"/>
            <a:ext cx="6835775" cy="1144588"/>
            <a:chOff x="788" y="2955"/>
            <a:chExt cx="4306" cy="721"/>
          </a:xfrm>
        </p:grpSpPr>
        <p:sp>
          <p:nvSpPr>
            <p:cNvPr id="83975" name="Text Box 5"/>
            <p:cNvSpPr txBox="1">
              <a:spLocks noChangeArrowheads="1"/>
            </p:cNvSpPr>
            <p:nvPr/>
          </p:nvSpPr>
          <p:spPr bwMode="auto">
            <a:xfrm>
              <a:off x="788" y="2955"/>
              <a:ext cx="41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latin typeface="Courier New" pitchFamily="49" charset="0"/>
                </a:rPr>
                <a:t>www.someschool.edu/someDept/pic.gif</a:t>
              </a:r>
            </a:p>
          </p:txBody>
        </p:sp>
        <p:sp>
          <p:nvSpPr>
            <p:cNvPr id="83976" name="AutoShape 6"/>
            <p:cNvSpPr>
              <a:spLocks/>
            </p:cNvSpPr>
            <p:nvPr/>
          </p:nvSpPr>
          <p:spPr bwMode="auto">
            <a:xfrm rot="-5400000">
              <a:off x="1821" y="2281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83977" name="AutoShape 7"/>
            <p:cNvSpPr>
              <a:spLocks/>
            </p:cNvSpPr>
            <p:nvPr/>
          </p:nvSpPr>
          <p:spPr bwMode="auto">
            <a:xfrm rot="-5400000">
              <a:off x="4024" y="2277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83978" name="Text Box 8"/>
            <p:cNvSpPr txBox="1">
              <a:spLocks noChangeArrowheads="1"/>
            </p:cNvSpPr>
            <p:nvPr/>
          </p:nvSpPr>
          <p:spPr bwMode="auto">
            <a:xfrm>
              <a:off x="1389" y="3388"/>
              <a:ext cx="10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/>
                <a:t>host name</a:t>
              </a:r>
            </a:p>
          </p:txBody>
        </p:sp>
        <p:sp>
          <p:nvSpPr>
            <p:cNvPr id="83979" name="Text Box 9"/>
            <p:cNvSpPr txBox="1">
              <a:spLocks noChangeArrowheads="1"/>
            </p:cNvSpPr>
            <p:nvPr/>
          </p:nvSpPr>
          <p:spPr bwMode="auto">
            <a:xfrm>
              <a:off x="3485" y="3338"/>
              <a:ext cx="10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/>
                <a:t>path</a:t>
              </a:r>
              <a:r>
                <a:rPr lang="en-US" sz="2400">
                  <a:latin typeface="Comic Sans MS" pitchFamily="66" charset="0"/>
                </a:rPr>
                <a:t> </a:t>
              </a:r>
              <a:r>
                <a:rPr lang="en-US" sz="2400"/>
                <a:t>name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86018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5402E52B-24C3-4C24-AA87-70DAFEB9C7C7}" type="slidenum">
              <a:rPr lang="en-US"/>
              <a:pPr/>
              <a:t>23</a:t>
            </a:fld>
            <a:endParaRPr lang="en-US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9563"/>
            <a:ext cx="7772400" cy="795337"/>
          </a:xfrm>
        </p:spPr>
        <p:txBody>
          <a:bodyPr/>
          <a:lstStyle/>
          <a:p>
            <a:r>
              <a:rPr lang="en-US" sz="4000">
                <a:latin typeface="Gill Sans MT" charset="0"/>
                <a:ea typeface="ＭＳ Ｐゴシック" pitchFamily="34" charset="-128"/>
              </a:rPr>
              <a:t>HTTP overview</a:t>
            </a:r>
            <a:endParaRPr lang="en-US">
              <a:latin typeface="Gill Sans MT" charset="0"/>
              <a:ea typeface="ＭＳ Ｐゴシック" pitchFamily="34" charset="-128"/>
            </a:endParaRP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89075"/>
            <a:ext cx="8287072" cy="53689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CC0000"/>
                </a:solidFill>
                <a:latin typeface="Gill Sans MT"/>
                <a:ea typeface="ＭＳ Ｐゴシック" pitchFamily="34" charset="-128"/>
              </a:rPr>
              <a:t>HTTP: </a:t>
            </a:r>
            <a:r>
              <a:rPr lang="en-US" dirty="0" err="1">
                <a:solidFill>
                  <a:srgbClr val="CC0000"/>
                </a:solidFill>
                <a:latin typeface="Gill Sans MT"/>
                <a:ea typeface="ＭＳ Ｐゴシック" pitchFamily="34" charset="-128"/>
              </a:rPr>
              <a:t>HyperText</a:t>
            </a:r>
            <a:r>
              <a:rPr lang="en-US" dirty="0">
                <a:solidFill>
                  <a:srgbClr val="CC0000"/>
                </a:solidFill>
                <a:latin typeface="Gill Sans MT"/>
                <a:ea typeface="ＭＳ Ｐゴシック" pitchFamily="34" charset="-128"/>
              </a:rPr>
              <a:t> Transfer Protocol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latin typeface="Gill Sans MT"/>
                <a:ea typeface="ＭＳ Ｐゴシック" pitchFamily="34" charset="-128"/>
              </a:rPr>
              <a:t>Web</a:t>
            </a:r>
            <a:r>
              <a:rPr lang="en-GB" sz="2200" dirty="0">
                <a:latin typeface="Gill Sans MT"/>
                <a:ea typeface="ＭＳ Ｐゴシック" pitchFamily="34" charset="-128"/>
              </a:rPr>
              <a:t>’</a:t>
            </a:r>
            <a:r>
              <a:rPr lang="en-US" altLang="ja-JP" sz="2200" dirty="0">
                <a:latin typeface="Gill Sans MT"/>
                <a:ea typeface="ＭＳ Ｐゴシック" pitchFamily="34" charset="-128"/>
              </a:rPr>
              <a:t>s application layer protocol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latin typeface="Gill Sans MT"/>
                <a:ea typeface="ＭＳ Ｐゴシック" pitchFamily="34" charset="-128"/>
              </a:rPr>
              <a:t>Client/Server model</a:t>
            </a:r>
          </a:p>
          <a:p>
            <a:pPr lvl="1">
              <a:lnSpc>
                <a:spcPct val="120000"/>
              </a:lnSpc>
            </a:pPr>
            <a:r>
              <a:rPr lang="en-US" sz="2200" i="1" dirty="0">
                <a:solidFill>
                  <a:srgbClr val="CC0000"/>
                </a:solidFill>
                <a:latin typeface="Gill Sans MT"/>
                <a:ea typeface="ＭＳ Ｐゴシック" pitchFamily="34" charset="-128"/>
              </a:rPr>
              <a:t>Client</a:t>
            </a:r>
            <a:r>
              <a:rPr lang="en-US" sz="2200" i="1" dirty="0">
                <a:solidFill>
                  <a:srgbClr val="FF0000"/>
                </a:solidFill>
                <a:latin typeface="Gill Sans MT"/>
                <a:ea typeface="ＭＳ Ｐゴシック" pitchFamily="34" charset="-128"/>
              </a:rPr>
              <a:t>:</a:t>
            </a:r>
            <a:r>
              <a:rPr lang="en-US" sz="2200" dirty="0">
                <a:latin typeface="Gill Sans MT"/>
                <a:ea typeface="ＭＳ Ｐゴシック" pitchFamily="34" charset="-128"/>
              </a:rPr>
              <a:t> </a:t>
            </a:r>
            <a:r>
              <a:rPr lang="en-GB" altLang="ja-JP" sz="2200" dirty="0">
                <a:latin typeface="Gill Sans MT"/>
                <a:ea typeface="ＭＳ Ｐゴシック" pitchFamily="34" charset="-128"/>
              </a:rPr>
              <a:t>Web browsers (such as Internet Explorer and Firefox) implement the client side of HTTP</a:t>
            </a:r>
          </a:p>
          <a:p>
            <a:pPr lvl="2">
              <a:lnSpc>
                <a:spcPct val="120000"/>
              </a:lnSpc>
            </a:pPr>
            <a:r>
              <a:rPr lang="en-US" sz="1800" dirty="0">
                <a:latin typeface="Gill Sans MT"/>
                <a:ea typeface="ＭＳ Ｐゴシック" pitchFamily="34" charset="-128"/>
              </a:rPr>
              <a:t>Browser requests, receives, (using HTTP protocol) and </a:t>
            </a:r>
            <a:r>
              <a:rPr lang="ja-JP" altLang="en-US" sz="1800">
                <a:latin typeface="Gill Sans MT"/>
                <a:ea typeface="ＭＳ Ｐゴシック" pitchFamily="34" charset="-128"/>
              </a:rPr>
              <a:t>“</a:t>
            </a:r>
            <a:r>
              <a:rPr lang="en-US" altLang="ja-JP" sz="1800" dirty="0">
                <a:latin typeface="Gill Sans MT"/>
                <a:ea typeface="ＭＳ Ｐゴシック" pitchFamily="34" charset="-128"/>
              </a:rPr>
              <a:t>displays</a:t>
            </a:r>
            <a:r>
              <a:rPr lang="ja-JP" altLang="en-US" sz="1800">
                <a:latin typeface="Gill Sans MT"/>
                <a:ea typeface="ＭＳ Ｐゴシック" pitchFamily="34" charset="-128"/>
              </a:rPr>
              <a:t>”</a:t>
            </a:r>
            <a:r>
              <a:rPr lang="en-US" altLang="ja-JP" sz="1800" dirty="0">
                <a:latin typeface="Gill Sans MT"/>
                <a:ea typeface="ＭＳ Ｐゴシック" pitchFamily="34" charset="-128"/>
              </a:rPr>
              <a:t> Web objects </a:t>
            </a:r>
          </a:p>
          <a:p>
            <a:pPr lvl="1">
              <a:lnSpc>
                <a:spcPct val="120000"/>
              </a:lnSpc>
            </a:pPr>
            <a:r>
              <a:rPr lang="en-US" sz="2200" i="1" dirty="0">
                <a:solidFill>
                  <a:srgbClr val="CC0000"/>
                </a:solidFill>
                <a:latin typeface="Gill Sans MT"/>
                <a:ea typeface="ＭＳ Ｐゴシック" pitchFamily="34" charset="-128"/>
              </a:rPr>
              <a:t>Server:</a:t>
            </a:r>
            <a:r>
              <a:rPr lang="en-US" sz="2200" dirty="0">
                <a:latin typeface="Gill Sans MT"/>
                <a:ea typeface="ＭＳ Ｐゴシック" pitchFamily="34" charset="-128"/>
              </a:rPr>
              <a:t> </a:t>
            </a:r>
            <a:r>
              <a:rPr lang="en-GB" altLang="ja-JP" sz="2200" dirty="0">
                <a:latin typeface="Gill Sans MT"/>
                <a:ea typeface="ＭＳ Ｐゴシック" pitchFamily="34" charset="-128"/>
              </a:rPr>
              <a:t>Web servers, which implement the server side of HTTP, house Web objects, each addressable by a URL. </a:t>
            </a:r>
          </a:p>
          <a:p>
            <a:pPr lvl="2">
              <a:lnSpc>
                <a:spcPct val="120000"/>
              </a:lnSpc>
            </a:pPr>
            <a:r>
              <a:rPr lang="en-US" sz="1800" dirty="0">
                <a:latin typeface="Gill Sans MT"/>
                <a:ea typeface="ＭＳ Ｐゴシック" pitchFamily="34" charset="-128"/>
              </a:rPr>
              <a:t>Web server sends (using HTTP protocol) objects in response to requests</a:t>
            </a:r>
          </a:p>
          <a:p>
            <a:pPr lvl="2">
              <a:lnSpc>
                <a:spcPct val="120000"/>
              </a:lnSpc>
            </a:pPr>
            <a:r>
              <a:rPr lang="en-GB" altLang="ja-JP" sz="1800" dirty="0">
                <a:latin typeface="Gill Sans MT"/>
                <a:ea typeface="ＭＳ Ｐゴシック" pitchFamily="34" charset="-128"/>
              </a:rPr>
              <a:t>Popular Web servers include Apache and Microsoft Internet Information Server</a:t>
            </a:r>
            <a:endParaRPr lang="en-US" altLang="ja-JP" sz="1800" dirty="0">
              <a:latin typeface="Gill Sans MT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86018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5402E52B-24C3-4C24-AA87-70DAFEB9C7C7}" type="slidenum">
              <a:rPr lang="en-US"/>
              <a:pPr/>
              <a:t>24</a:t>
            </a:fld>
            <a:endParaRPr lang="en-US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9563"/>
            <a:ext cx="7772400" cy="795337"/>
          </a:xfrm>
        </p:spPr>
        <p:txBody>
          <a:bodyPr/>
          <a:lstStyle/>
          <a:p>
            <a:r>
              <a:rPr lang="en-US" sz="4000" dirty="0">
                <a:latin typeface="Gill Sans MT" charset="0"/>
                <a:ea typeface="ＭＳ Ｐゴシック" pitchFamily="34" charset="-128"/>
              </a:rPr>
              <a:t>HTTP overview </a:t>
            </a:r>
            <a:r>
              <a:rPr lang="en-US" dirty="0">
                <a:latin typeface="Gill Sans MT" charset="0"/>
                <a:ea typeface="ＭＳ Ｐゴシック" pitchFamily="34" charset="-128"/>
              </a:rPr>
              <a:t>(continued)</a:t>
            </a:r>
          </a:p>
        </p:txBody>
      </p:sp>
      <p:sp>
        <p:nvSpPr>
          <p:cNvPr id="86021" name="Text Box 7"/>
          <p:cNvSpPr txBox="1">
            <a:spLocks noChangeArrowheads="1"/>
          </p:cNvSpPr>
          <p:nvPr/>
        </p:nvSpPr>
        <p:spPr bwMode="auto">
          <a:xfrm>
            <a:off x="2339752" y="2455863"/>
            <a:ext cx="15843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PC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Firefox browser</a:t>
            </a:r>
            <a:endParaRPr lang="en-US" sz="2400"/>
          </a:p>
        </p:txBody>
      </p:sp>
      <p:sp>
        <p:nvSpPr>
          <p:cNvPr id="86022" name="Text Box 9"/>
          <p:cNvSpPr txBox="1">
            <a:spLocks noChangeArrowheads="1"/>
          </p:cNvSpPr>
          <p:nvPr/>
        </p:nvSpPr>
        <p:spPr bwMode="auto">
          <a:xfrm>
            <a:off x="5282977" y="3836988"/>
            <a:ext cx="13462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server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Apache Web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server</a:t>
            </a:r>
            <a:endParaRPr lang="en-US" sz="2400"/>
          </a:p>
        </p:txBody>
      </p:sp>
      <p:sp>
        <p:nvSpPr>
          <p:cNvPr id="86023" name="Text Box 23"/>
          <p:cNvSpPr txBox="1">
            <a:spLocks noChangeArrowheads="1"/>
          </p:cNvSpPr>
          <p:nvPr/>
        </p:nvSpPr>
        <p:spPr bwMode="auto">
          <a:xfrm>
            <a:off x="2593752" y="5218113"/>
            <a:ext cx="15255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err="1"/>
              <a:t>iphone</a:t>
            </a:r>
            <a:r>
              <a:rPr lang="en-US" sz="1600" dirty="0"/>
              <a:t>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/>
              <a:t>Safari browser</a:t>
            </a:r>
            <a:endParaRPr lang="en-US" sz="2400" dirty="0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3552602" y="2136775"/>
            <a:ext cx="2101850" cy="946150"/>
            <a:chOff x="3640" y="1346"/>
            <a:chExt cx="1324" cy="596"/>
          </a:xfrm>
        </p:grpSpPr>
        <p:sp>
          <p:nvSpPr>
            <p:cNvPr id="86072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6073" name="Text Box 24"/>
            <p:cNvSpPr txBox="1">
              <a:spLocks noChangeArrowheads="1"/>
            </p:cNvSpPr>
            <p:nvPr/>
          </p:nvSpPr>
          <p:spPr bwMode="auto">
            <a:xfrm rot="1422049">
              <a:off x="3860" y="1445"/>
              <a:ext cx="9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request</a:t>
              </a:r>
              <a:endParaRPr lang="en-US" sz="2400">
                <a:solidFill>
                  <a:srgbClr val="CC0000"/>
                </a:solidFill>
              </a:endParaRP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3663727" y="2344738"/>
            <a:ext cx="1971675" cy="904875"/>
            <a:chOff x="4141" y="394"/>
            <a:chExt cx="1242" cy="570"/>
          </a:xfrm>
        </p:grpSpPr>
        <p:sp>
          <p:nvSpPr>
            <p:cNvPr id="86070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6071" name="Text Box 26"/>
            <p:cNvSpPr txBox="1">
              <a:spLocks noChangeArrowheads="1"/>
            </p:cNvSpPr>
            <p:nvPr/>
          </p:nvSpPr>
          <p:spPr bwMode="auto">
            <a:xfrm rot="1411598">
              <a:off x="4304" y="706"/>
              <a:ext cx="101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response</a:t>
              </a:r>
              <a:endParaRPr lang="en-US" sz="2400">
                <a:solidFill>
                  <a:srgbClr val="CC0000"/>
                </a:solidFill>
              </a:endParaRPr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 rot="-3183056">
            <a:off x="3528790" y="3630613"/>
            <a:ext cx="2101850" cy="946150"/>
            <a:chOff x="3640" y="1346"/>
            <a:chExt cx="1324" cy="596"/>
          </a:xfrm>
        </p:grpSpPr>
        <p:sp>
          <p:nvSpPr>
            <p:cNvPr id="86068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6069" name="Text Box 24"/>
            <p:cNvSpPr txBox="1">
              <a:spLocks noChangeArrowheads="1"/>
            </p:cNvSpPr>
            <p:nvPr/>
          </p:nvSpPr>
          <p:spPr bwMode="auto">
            <a:xfrm rot="1422049">
              <a:off x="3860" y="1445"/>
              <a:ext cx="9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request</a:t>
              </a:r>
              <a:endParaRPr lang="en-US" sz="2400">
                <a:solidFill>
                  <a:srgbClr val="CC0000"/>
                </a:solidFill>
              </a:endParaRP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 rot="-3264937">
            <a:off x="3574827" y="3870325"/>
            <a:ext cx="1971675" cy="904875"/>
            <a:chOff x="4141" y="394"/>
            <a:chExt cx="1242" cy="570"/>
          </a:xfrm>
        </p:grpSpPr>
        <p:sp>
          <p:nvSpPr>
            <p:cNvPr id="86066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6067" name="Text Box 26"/>
            <p:cNvSpPr txBox="1">
              <a:spLocks noChangeArrowheads="1"/>
            </p:cNvSpPr>
            <p:nvPr/>
          </p:nvSpPr>
          <p:spPr bwMode="auto">
            <a:xfrm rot="1411598">
              <a:off x="4304" y="706"/>
              <a:ext cx="101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response</a:t>
              </a:r>
              <a:endParaRPr lang="en-US" sz="2400">
                <a:solidFill>
                  <a:srgbClr val="CC0000"/>
                </a:solidFill>
              </a:endParaRPr>
            </a:p>
          </p:txBody>
        </p:sp>
      </p:grpSp>
      <p:pic>
        <p:nvPicPr>
          <p:cNvPr id="86029" name="Picture 43" descr="iphone_stylized_sm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6827" y="4286250"/>
            <a:ext cx="382588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2531840" y="1468438"/>
            <a:ext cx="1066800" cy="1079500"/>
            <a:chOff x="-44" y="1473"/>
            <a:chExt cx="981" cy="1105"/>
          </a:xfrm>
        </p:grpSpPr>
        <p:pic>
          <p:nvPicPr>
            <p:cNvPr id="8606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06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5652865" y="2633663"/>
            <a:ext cx="695325" cy="1282700"/>
            <a:chOff x="4140" y="429"/>
            <a:chExt cx="1425" cy="2396"/>
          </a:xfrm>
        </p:grpSpPr>
        <p:sp>
          <p:nvSpPr>
            <p:cNvPr id="86032" name="Freeform 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6033" name="Rectangle 49"/>
            <p:cNvSpPr>
              <a:spLocks noChangeArrowheads="1"/>
            </p:cNvSpPr>
            <p:nvPr/>
          </p:nvSpPr>
          <p:spPr bwMode="auto">
            <a:xfrm>
              <a:off x="4205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4" name="Freeform 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6035" name="Freeform 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6036" name="Rectangle 52"/>
            <p:cNvSpPr>
              <a:spLocks noChangeArrowheads="1"/>
            </p:cNvSpPr>
            <p:nvPr/>
          </p:nvSpPr>
          <p:spPr bwMode="auto">
            <a:xfrm>
              <a:off x="4212" y="693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6062" name="AutoShape 54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7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63" name="AutoShape 55"/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4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38" name="Rectangle 56"/>
            <p:cNvSpPr>
              <a:spLocks noChangeArrowheads="1"/>
            </p:cNvSpPr>
            <p:nvPr/>
          </p:nvSpPr>
          <p:spPr bwMode="auto">
            <a:xfrm>
              <a:off x="4225" y="1019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6060" name="AutoShape 58"/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61" name="AutoShape 59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40" name="Rectangle 60"/>
            <p:cNvSpPr>
              <a:spLocks noChangeArrowheads="1"/>
            </p:cNvSpPr>
            <p:nvPr/>
          </p:nvSpPr>
          <p:spPr bwMode="auto">
            <a:xfrm>
              <a:off x="4218" y="1357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1" name="Rectangle 61"/>
            <p:cNvSpPr>
              <a:spLocks noChangeArrowheads="1"/>
            </p:cNvSpPr>
            <p:nvPr/>
          </p:nvSpPr>
          <p:spPr bwMode="auto">
            <a:xfrm>
              <a:off x="4228" y="1654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6058" name="AutoShape 6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59" name="AutoShape 64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43" name="Freeform 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11" name="Group 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056" name="AutoShape 6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57" name="AutoShape 68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45" name="Rectangle 69"/>
            <p:cNvSpPr>
              <a:spLocks noChangeArrowheads="1"/>
            </p:cNvSpPr>
            <p:nvPr/>
          </p:nvSpPr>
          <p:spPr bwMode="auto">
            <a:xfrm>
              <a:off x="5249" y="432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6" name="Freeform 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6047" name="Freeform 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6048" name="Oval 72"/>
            <p:cNvSpPr>
              <a:spLocks noChangeArrowheads="1"/>
            </p:cNvSpPr>
            <p:nvPr/>
          </p:nvSpPr>
          <p:spPr bwMode="auto">
            <a:xfrm>
              <a:off x="5516" y="2611"/>
              <a:ext cx="49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9" name="Freeform 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6050" name="AutoShape 74"/>
            <p:cNvSpPr>
              <a:spLocks noChangeArrowheads="1"/>
            </p:cNvSpPr>
            <p:nvPr/>
          </p:nvSpPr>
          <p:spPr bwMode="auto">
            <a:xfrm>
              <a:off x="4140" y="2677"/>
              <a:ext cx="1201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51" name="AutoShape 75"/>
            <p:cNvSpPr>
              <a:spLocks noChangeArrowheads="1"/>
            </p:cNvSpPr>
            <p:nvPr/>
          </p:nvSpPr>
          <p:spPr bwMode="auto">
            <a:xfrm>
              <a:off x="4205" y="2712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52" name="Oval 76"/>
            <p:cNvSpPr>
              <a:spLocks noChangeArrowheads="1"/>
            </p:cNvSpPr>
            <p:nvPr/>
          </p:nvSpPr>
          <p:spPr bwMode="auto">
            <a:xfrm>
              <a:off x="4309" y="2383"/>
              <a:ext cx="156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53" name="Oval 77"/>
            <p:cNvSpPr>
              <a:spLocks noChangeArrowheads="1"/>
            </p:cNvSpPr>
            <p:nvPr/>
          </p:nvSpPr>
          <p:spPr bwMode="auto">
            <a:xfrm>
              <a:off x="4485" y="2383"/>
              <a:ext cx="163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86054" name="Oval 78"/>
            <p:cNvSpPr>
              <a:spLocks noChangeArrowheads="1"/>
            </p:cNvSpPr>
            <p:nvPr/>
          </p:nvSpPr>
          <p:spPr bwMode="auto">
            <a:xfrm>
              <a:off x="4661" y="2380"/>
              <a:ext cx="159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55" name="Rectangle 79"/>
            <p:cNvSpPr>
              <a:spLocks noChangeArrowheads="1"/>
            </p:cNvSpPr>
            <p:nvPr/>
          </p:nvSpPr>
          <p:spPr bwMode="auto">
            <a:xfrm>
              <a:off x="5061" y="1835"/>
              <a:ext cx="88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Text Box 23"/>
          <p:cNvSpPr txBox="1">
            <a:spLocks noChangeArrowheads="1"/>
          </p:cNvSpPr>
          <p:nvPr/>
        </p:nvSpPr>
        <p:spPr bwMode="auto">
          <a:xfrm>
            <a:off x="3210198" y="5877272"/>
            <a:ext cx="30675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/>
              <a:t>HTTP request-response behavior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D1F98B2E-3738-4B65-BAD3-D23A059F6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16832"/>
            <a:ext cx="5060950" cy="36328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FE3434B2-4F53-4767-84F8-B9204CAFBF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4000" dirty="0">
                <a:latin typeface="Gill Sans MT" charset="0"/>
                <a:ea typeface="ＭＳ Ｐゴシック" pitchFamily="34" charset="-128"/>
              </a:rPr>
              <a:t>HTTP overview </a:t>
            </a:r>
            <a:r>
              <a:rPr lang="en-US" dirty="0">
                <a:latin typeface="Gill Sans MT" charset="0"/>
                <a:ea typeface="ＭＳ Ｐゴシック" pitchFamily="34" charset="-128"/>
              </a:rPr>
              <a:t>(continued)</a:t>
            </a:r>
          </a:p>
        </p:txBody>
      </p:sp>
    </p:spTree>
    <p:extLst>
      <p:ext uri="{BB962C8B-B14F-4D97-AF65-F5344CB8AC3E}">
        <p14:creationId xmlns:p14="http://schemas.microsoft.com/office/powerpoint/2010/main" xmlns="" val="2504660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88066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7AD38E6F-AB70-4814-82D2-4EFCA936F0E8}" type="slidenum">
              <a:rPr lang="en-US"/>
              <a:pPr/>
              <a:t>26</a:t>
            </a:fld>
            <a:endParaRPr lang="en-US"/>
          </a:p>
        </p:txBody>
      </p:sp>
      <p:sp>
        <p:nvSpPr>
          <p:cNvPr id="88068" name="Rectangle 9"/>
          <p:cNvSpPr>
            <a:spLocks noChangeArrowheads="1"/>
          </p:cNvSpPr>
          <p:nvPr/>
        </p:nvSpPr>
        <p:spPr bwMode="auto">
          <a:xfrm>
            <a:off x="7667625" y="3238500"/>
            <a:ext cx="828675" cy="2952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347663"/>
            <a:ext cx="7772400" cy="795337"/>
          </a:xfrm>
        </p:spPr>
        <p:txBody>
          <a:bodyPr/>
          <a:lstStyle/>
          <a:p>
            <a:r>
              <a:rPr lang="en-US" dirty="0">
                <a:latin typeface="Gill Sans MT" charset="0"/>
                <a:ea typeface="ＭＳ Ｐゴシック" pitchFamily="34" charset="-128"/>
              </a:rPr>
              <a:t>HTTP overview (continued)</a:t>
            </a:r>
          </a:p>
        </p:txBody>
      </p:sp>
      <p:sp>
        <p:nvSpPr>
          <p:cNvPr id="880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4513" y="1511300"/>
            <a:ext cx="8347967" cy="46482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HTTP Uses TCP as underlying Transport Protocol:</a:t>
            </a:r>
            <a:endParaRPr lang="en-US" sz="2400" dirty="0">
              <a:latin typeface="Gill Sans MT" charset="0"/>
              <a:ea typeface="ＭＳ Ｐゴシック" pitchFamily="34" charset="-128"/>
            </a:endParaRPr>
          </a:p>
          <a:p>
            <a:r>
              <a:rPr lang="en-GB" sz="2400" dirty="0">
                <a:latin typeface="Gill Sans MT" charset="0"/>
                <a:ea typeface="ＭＳ Ｐゴシック" pitchFamily="34" charset="-128"/>
              </a:rPr>
              <a:t>The HTTP client first initiates a TCP connection with the server. </a:t>
            </a:r>
          </a:p>
          <a:p>
            <a:r>
              <a:rPr lang="en-US" sz="2400" dirty="0">
                <a:latin typeface="Gill Sans MT" charset="0"/>
                <a:ea typeface="ＭＳ Ｐゴシック" pitchFamily="34" charset="-128"/>
              </a:rPr>
              <a:t>Server accepts TCP connection from client.</a:t>
            </a:r>
            <a:endParaRPr lang="en-GB" sz="2400" dirty="0">
              <a:latin typeface="Gill Sans MT" charset="0"/>
              <a:ea typeface="ＭＳ Ｐゴシック" pitchFamily="34" charset="-128"/>
            </a:endParaRPr>
          </a:p>
          <a:p>
            <a:r>
              <a:rPr lang="en-GB" sz="2400" dirty="0">
                <a:latin typeface="Gill Sans MT" charset="0"/>
                <a:ea typeface="ＭＳ Ｐゴシック" pitchFamily="34" charset="-128"/>
              </a:rPr>
              <a:t>Once the connection is established, the browser and the server processes access TCP through their socket interfaces. </a:t>
            </a:r>
          </a:p>
          <a:p>
            <a:r>
              <a:rPr lang="en-GB" sz="2400" dirty="0">
                <a:latin typeface="Gill Sans MT" charset="0"/>
                <a:ea typeface="ＭＳ Ｐゴシック" pitchFamily="34" charset="-128"/>
              </a:rPr>
              <a:t>On the client side the socket interface is the door between the client process and the TCP connection.</a:t>
            </a:r>
          </a:p>
          <a:p>
            <a:r>
              <a:rPr lang="en-GB" sz="2400" dirty="0">
                <a:latin typeface="Gill Sans MT" charset="0"/>
                <a:ea typeface="ＭＳ Ｐゴシック" pitchFamily="34" charset="-128"/>
              </a:rPr>
              <a:t>On the server side it is the door between the server process and the TCP connection.</a:t>
            </a:r>
          </a:p>
          <a:p>
            <a:r>
              <a:rPr lang="en-US" sz="2400" dirty="0">
                <a:latin typeface="Gill Sans MT" charset="0"/>
                <a:ea typeface="ＭＳ Ｐゴシック" pitchFamily="34" charset="-128"/>
              </a:rPr>
              <a:t>HTTP messages (application-layer protocol messages) exchanged between browser (HTTP client) and Web server (HTTP server)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88066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7AD38E6F-AB70-4814-82D2-4EFCA936F0E8}" type="slidenum">
              <a:rPr lang="en-US"/>
              <a:pPr/>
              <a:t>27</a:t>
            </a:fld>
            <a:endParaRPr lang="en-US"/>
          </a:p>
        </p:txBody>
      </p:sp>
      <p:sp>
        <p:nvSpPr>
          <p:cNvPr id="88067" name="Rectangle 7"/>
          <p:cNvSpPr>
            <a:spLocks noChangeArrowheads="1"/>
          </p:cNvSpPr>
          <p:nvPr/>
        </p:nvSpPr>
        <p:spPr bwMode="auto">
          <a:xfrm>
            <a:off x="2483768" y="2876624"/>
            <a:ext cx="3838575" cy="2711450"/>
          </a:xfrm>
          <a:prstGeom prst="rect">
            <a:avLst/>
          </a:prstGeom>
          <a:solidFill>
            <a:srgbClr val="FFFFFF"/>
          </a:solidFill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88068" name="Rectangle 9"/>
          <p:cNvSpPr>
            <a:spLocks noChangeArrowheads="1"/>
          </p:cNvSpPr>
          <p:nvPr/>
        </p:nvSpPr>
        <p:spPr bwMode="auto">
          <a:xfrm>
            <a:off x="5467558" y="2363971"/>
            <a:ext cx="828675" cy="2952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347663"/>
            <a:ext cx="7772400" cy="795337"/>
          </a:xfrm>
        </p:spPr>
        <p:txBody>
          <a:bodyPr/>
          <a:lstStyle/>
          <a:p>
            <a:r>
              <a:rPr lang="en-US">
                <a:latin typeface="Gill Sans MT" charset="0"/>
                <a:ea typeface="ＭＳ Ｐゴシック" pitchFamily="34" charset="-128"/>
              </a:rPr>
              <a:t>HTTP overview (continued)</a:t>
            </a:r>
          </a:p>
        </p:txBody>
      </p:sp>
      <p:sp>
        <p:nvSpPr>
          <p:cNvPr id="8807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755576" y="1566863"/>
            <a:ext cx="7776864" cy="1447800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HTTP is </a:t>
            </a:r>
            <a:r>
              <a:rPr lang="en-GB" i="1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“</a:t>
            </a:r>
            <a:r>
              <a:rPr lang="en-US" altLang="ja-JP" i="1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stateless</a:t>
            </a:r>
            <a:r>
              <a:rPr lang="en-GB" altLang="ja-JP" i="1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”</a:t>
            </a:r>
            <a:endParaRPr lang="en-US" altLang="ja-JP" i="1" dirty="0">
              <a:solidFill>
                <a:srgbClr val="CC0000"/>
              </a:solidFill>
              <a:latin typeface="Gill Sans MT" charset="0"/>
              <a:ea typeface="ＭＳ Ｐゴシック" pitchFamily="34" charset="-128"/>
            </a:endParaRPr>
          </a:p>
          <a:p>
            <a:pPr>
              <a:lnSpc>
                <a:spcPct val="75000"/>
              </a:lnSpc>
            </a:pPr>
            <a:r>
              <a:rPr lang="en-US" sz="2400" dirty="0">
                <a:latin typeface="Gill Sans MT" charset="0"/>
                <a:ea typeface="ＭＳ Ｐゴシック" pitchFamily="34" charset="-128"/>
              </a:rPr>
              <a:t>An HTTP server maintains no information about past client requests</a:t>
            </a:r>
          </a:p>
        </p:txBody>
      </p:sp>
      <p:sp>
        <p:nvSpPr>
          <p:cNvPr id="88072" name="Rectangle 6"/>
          <p:cNvSpPr>
            <a:spLocks noChangeArrowheads="1"/>
          </p:cNvSpPr>
          <p:nvPr/>
        </p:nvSpPr>
        <p:spPr bwMode="auto">
          <a:xfrm>
            <a:off x="2653413" y="3081560"/>
            <a:ext cx="375285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</a:pPr>
            <a:r>
              <a:rPr lang="en-US" sz="2200" dirty="0">
                <a:solidFill>
                  <a:srgbClr val="000099"/>
                </a:solidFill>
                <a:latin typeface="Gill Sans MT" charset="0"/>
              </a:rPr>
              <a:t>Protocols that maintain </a:t>
            </a:r>
            <a:r>
              <a:rPr lang="ja-JP" altLang="en-US" sz="2200" dirty="0">
                <a:solidFill>
                  <a:srgbClr val="000099"/>
                </a:solidFill>
                <a:latin typeface="Gill Sans MT" charset="0"/>
              </a:rPr>
              <a:t>“</a:t>
            </a:r>
            <a:r>
              <a:rPr lang="en-US" altLang="ja-JP" sz="2200" dirty="0">
                <a:solidFill>
                  <a:srgbClr val="000099"/>
                </a:solidFill>
                <a:latin typeface="Gill Sans MT" charset="0"/>
              </a:rPr>
              <a:t>state</a:t>
            </a:r>
            <a:r>
              <a:rPr lang="ja-JP" altLang="en-US" sz="2200" dirty="0">
                <a:solidFill>
                  <a:srgbClr val="000099"/>
                </a:solidFill>
                <a:latin typeface="Gill Sans MT" charset="0"/>
              </a:rPr>
              <a:t>”</a:t>
            </a:r>
            <a:r>
              <a:rPr lang="en-US" altLang="ja-JP" sz="2200" dirty="0">
                <a:solidFill>
                  <a:srgbClr val="000099"/>
                </a:solidFill>
                <a:latin typeface="Gill Sans MT" charset="0"/>
              </a:rPr>
              <a:t> are complex!</a:t>
            </a:r>
          </a:p>
          <a:p>
            <a:pPr marL="342900" indent="-342900">
              <a:lnSpc>
                <a:spcPct val="90000"/>
              </a:lnSpc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dirty="0">
                <a:latin typeface="Gill Sans MT" charset="0"/>
              </a:rPr>
              <a:t>Past history (state) must be maintained</a:t>
            </a:r>
          </a:p>
          <a:p>
            <a:pPr marL="342900" indent="-342900">
              <a:lnSpc>
                <a:spcPct val="90000"/>
              </a:lnSpc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dirty="0">
                <a:latin typeface="Gill Sans MT" charset="0"/>
              </a:rPr>
              <a:t>If server/client crashes, their views of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state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may be inconsistent, must be reconciled</a:t>
            </a:r>
          </a:p>
          <a:p>
            <a:pPr marL="342900" indent="-342900">
              <a:buFont typeface="ZapfDingbats" charset="2"/>
              <a:buChar char="r"/>
            </a:pPr>
            <a:endParaRPr lang="en-US" dirty="0">
              <a:latin typeface="Gill Sans MT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436096" y="2701683"/>
            <a:ext cx="828675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445621" y="2564904"/>
            <a:ext cx="76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i="1" dirty="0">
                <a:solidFill>
                  <a:srgbClr val="CC0000"/>
                </a:solidFill>
                <a:latin typeface="Gill Sans MT" pitchFamily="34" charset="0"/>
              </a:rPr>
              <a:t>aside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90114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5F071A43-811D-44DB-851B-5699E86377DA}" type="slidenum">
              <a:rPr lang="en-US"/>
              <a:pPr/>
              <a:t>28</a:t>
            </a:fld>
            <a:endParaRPr lang="en-US"/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ill Sans MT" charset="0"/>
                <a:ea typeface="ＭＳ Ｐゴシック" pitchFamily="34" charset="-128"/>
              </a:rPr>
              <a:t>HTTP connections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Non-persistent HTTP</a:t>
            </a:r>
          </a:p>
          <a:p>
            <a:r>
              <a:rPr lang="en-US" dirty="0">
                <a:latin typeface="Gill Sans MT" charset="0"/>
                <a:ea typeface="ＭＳ Ｐゴシック" pitchFamily="34" charset="-128"/>
              </a:rPr>
              <a:t>At most one object sent over TCP connection</a:t>
            </a:r>
          </a:p>
          <a:p>
            <a:pPr lvl="1"/>
            <a:r>
              <a:rPr lang="en-US" sz="2800" dirty="0">
                <a:latin typeface="Gill Sans MT" charset="0"/>
                <a:ea typeface="ＭＳ Ｐゴシック" pitchFamily="34" charset="-128"/>
              </a:rPr>
              <a:t>connection then closed</a:t>
            </a:r>
          </a:p>
          <a:p>
            <a:r>
              <a:rPr lang="en-US" dirty="0">
                <a:latin typeface="Gill Sans MT" charset="0"/>
                <a:ea typeface="ＭＳ Ｐゴシック" pitchFamily="34" charset="-128"/>
              </a:rPr>
              <a:t>Downloading multiple objects required multiple connections</a:t>
            </a:r>
          </a:p>
          <a:p>
            <a:pPr>
              <a:buFont typeface="Wingdings" pitchFamily="2" charset="2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Persistent HTTP</a:t>
            </a:r>
          </a:p>
          <a:p>
            <a:r>
              <a:rPr lang="en-US" dirty="0">
                <a:latin typeface="Gill Sans MT" charset="0"/>
                <a:ea typeface="ＭＳ Ｐゴシック" pitchFamily="34" charset="-128"/>
              </a:rPr>
              <a:t>Multiple objects can be sent over single TCP connection between client and server</a:t>
            </a:r>
          </a:p>
          <a:p>
            <a:pPr>
              <a:buFont typeface="Wingdings" pitchFamily="2" charset="2"/>
              <a:buNone/>
            </a:pPr>
            <a:endParaRPr lang="en-US" sz="2400" dirty="0">
              <a:latin typeface="Gill Sans MT" charset="0"/>
              <a:ea typeface="ＭＳ Ｐゴシック" pitchFamily="34" charset="-128"/>
            </a:endParaRPr>
          </a:p>
          <a:p>
            <a:endParaRPr lang="en-US" dirty="0">
              <a:latin typeface="Gill Sans MT" charset="0"/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latin typeface="Gill Sans MT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92162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2B07B4DE-56DC-4F6E-924E-FB4E0D96FEF1}" type="slidenum">
              <a:rPr lang="en-US"/>
              <a:pPr/>
              <a:t>29</a:t>
            </a:fld>
            <a:endParaRPr lang="en-US"/>
          </a:p>
        </p:txBody>
      </p:sp>
      <p:sp>
        <p:nvSpPr>
          <p:cNvPr id="92164" name="Line 11"/>
          <p:cNvSpPr>
            <a:spLocks noChangeShapeType="1"/>
          </p:cNvSpPr>
          <p:nvPr/>
        </p:nvSpPr>
        <p:spPr bwMode="auto">
          <a:xfrm>
            <a:off x="476250" y="2095500"/>
            <a:ext cx="0" cy="4495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2165" name="Rectangle 13"/>
          <p:cNvSpPr>
            <a:spLocks noChangeArrowheads="1"/>
          </p:cNvSpPr>
          <p:nvPr/>
        </p:nvSpPr>
        <p:spPr bwMode="auto">
          <a:xfrm>
            <a:off x="238125" y="6019800"/>
            <a:ext cx="657225" cy="295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92166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190500"/>
            <a:ext cx="7772400" cy="866775"/>
          </a:xfrm>
        </p:spPr>
        <p:txBody>
          <a:bodyPr/>
          <a:lstStyle/>
          <a:p>
            <a:r>
              <a:rPr lang="en-US" sz="4000">
                <a:latin typeface="Gill Sans MT" charset="0"/>
                <a:ea typeface="ＭＳ Ｐゴシック" pitchFamily="34" charset="-128"/>
              </a:rPr>
              <a:t>Non-persistent HTTP</a:t>
            </a:r>
            <a:endParaRPr lang="en-US">
              <a:latin typeface="Gill Sans MT" charset="0"/>
              <a:ea typeface="ＭＳ Ｐゴシック" pitchFamily="34" charset="-128"/>
            </a:endParaRPr>
          </a:p>
        </p:txBody>
      </p:sp>
      <p:sp>
        <p:nvSpPr>
          <p:cNvPr id="921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1638" y="1114425"/>
            <a:ext cx="7942262" cy="466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latin typeface="Gill Sans MT" charset="0"/>
                <a:ea typeface="ＭＳ Ｐゴシック" pitchFamily="34" charset="-128"/>
              </a:rPr>
              <a:t>suppose user enters URL:</a:t>
            </a:r>
          </a:p>
        </p:txBody>
      </p:sp>
      <p:sp>
        <p:nvSpPr>
          <p:cNvPr id="532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57225" y="2106613"/>
            <a:ext cx="3943350" cy="1905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1a</a:t>
            </a:r>
            <a:r>
              <a:rPr lang="en-US" sz="2000">
                <a:solidFill>
                  <a:srgbClr val="FF0000"/>
                </a:solidFill>
                <a:latin typeface="Gill Sans MT" charset="0"/>
                <a:ea typeface="ＭＳ Ｐゴシック" pitchFamily="34" charset="-128"/>
              </a:rPr>
              <a:t>.</a:t>
            </a:r>
            <a:r>
              <a:rPr lang="en-US" sz="2000">
                <a:latin typeface="Gill Sans MT" charset="0"/>
                <a:ea typeface="ＭＳ Ｐゴシック" pitchFamily="34" charset="-128"/>
              </a:rPr>
              <a:t> HTTP client initiates TCP connection to HTTP server (process) at www.someSchool.edu on port 80</a:t>
            </a:r>
          </a:p>
        </p:txBody>
      </p:sp>
      <p:sp>
        <p:nvSpPr>
          <p:cNvPr id="53257" name="Rectangle 5"/>
          <p:cNvSpPr>
            <a:spLocks noChangeArrowheads="1"/>
          </p:cNvSpPr>
          <p:nvPr/>
        </p:nvSpPr>
        <p:spPr bwMode="auto">
          <a:xfrm>
            <a:off x="704850" y="3829050"/>
            <a:ext cx="38100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>
                <a:solidFill>
                  <a:srgbClr val="CC0000"/>
                </a:solidFill>
                <a:latin typeface="Gill Sans MT" charset="0"/>
              </a:rPr>
              <a:t>2</a:t>
            </a:r>
            <a:r>
              <a:rPr lang="en-US">
                <a:solidFill>
                  <a:srgbClr val="FF0000"/>
                </a:solidFill>
                <a:latin typeface="Gill Sans MT" charset="0"/>
              </a:rPr>
              <a:t>.</a:t>
            </a:r>
            <a:r>
              <a:rPr lang="en-US">
                <a:latin typeface="Gill Sans MT" charset="0"/>
              </a:rPr>
              <a:t> HTTP client sends HTTP </a:t>
            </a:r>
            <a:r>
              <a:rPr lang="en-US" i="1">
                <a:solidFill>
                  <a:srgbClr val="000099"/>
                </a:solidFill>
                <a:latin typeface="Gill Sans MT" charset="0"/>
              </a:rPr>
              <a:t>request message</a:t>
            </a:r>
            <a:r>
              <a:rPr lang="en-US">
                <a:latin typeface="Gill Sans MT" charset="0"/>
              </a:rPr>
              <a:t> (containing URL) into TCP connection socket. Message indicates that client wants object someDepartment/home.index</a:t>
            </a:r>
          </a:p>
        </p:txBody>
      </p:sp>
      <p:sp>
        <p:nvSpPr>
          <p:cNvPr id="53258" name="Rectangle 6"/>
          <p:cNvSpPr>
            <a:spLocks noChangeArrowheads="1"/>
          </p:cNvSpPr>
          <p:nvPr/>
        </p:nvSpPr>
        <p:spPr bwMode="auto">
          <a:xfrm>
            <a:off x="4781550" y="2524125"/>
            <a:ext cx="38100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dirty="0">
                <a:solidFill>
                  <a:srgbClr val="CC0000"/>
                </a:solidFill>
                <a:latin typeface="Gill Sans MT" charset="0"/>
              </a:rPr>
              <a:t>1b</a:t>
            </a:r>
            <a:r>
              <a:rPr lang="en-US" dirty="0">
                <a:solidFill>
                  <a:srgbClr val="FF0000"/>
                </a:solidFill>
                <a:latin typeface="Gill Sans MT" charset="0"/>
              </a:rPr>
              <a:t>.</a:t>
            </a:r>
            <a:r>
              <a:rPr lang="en-US" dirty="0">
                <a:latin typeface="Gill Sans MT" charset="0"/>
              </a:rPr>
              <a:t> HTTP server at host www.someSchool.edu waiting for TCP connection at port 80. 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accepts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connection, notifying client</a:t>
            </a:r>
            <a:endParaRPr lang="en-US" dirty="0">
              <a:latin typeface="Gill Sans MT" charset="0"/>
            </a:endParaRPr>
          </a:p>
        </p:txBody>
      </p:sp>
      <p:sp>
        <p:nvSpPr>
          <p:cNvPr id="53259" name="Rectangle 7"/>
          <p:cNvSpPr>
            <a:spLocks noChangeArrowheads="1"/>
          </p:cNvSpPr>
          <p:nvPr/>
        </p:nvSpPr>
        <p:spPr bwMode="auto">
          <a:xfrm>
            <a:off x="4724400" y="4381500"/>
            <a:ext cx="3810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dirty="0">
                <a:solidFill>
                  <a:srgbClr val="CC0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Gill Sans MT" charset="0"/>
              </a:rPr>
              <a:t>.</a:t>
            </a:r>
            <a:r>
              <a:rPr lang="en-US" dirty="0">
                <a:latin typeface="Gill Sans MT" charset="0"/>
              </a:rPr>
              <a:t> HTTP server receives request message, forms </a:t>
            </a:r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response message</a:t>
            </a:r>
            <a:r>
              <a:rPr lang="en-US" dirty="0">
                <a:latin typeface="Gill Sans MT" charset="0"/>
              </a:rPr>
              <a:t> containing requested object, and sends message into its socket</a:t>
            </a:r>
          </a:p>
        </p:txBody>
      </p:sp>
      <p:sp>
        <p:nvSpPr>
          <p:cNvPr id="53261" name="Line 9"/>
          <p:cNvSpPr>
            <a:spLocks noChangeShapeType="1"/>
          </p:cNvSpPr>
          <p:nvPr/>
        </p:nvSpPr>
        <p:spPr bwMode="auto">
          <a:xfrm>
            <a:off x="3895725" y="4591050"/>
            <a:ext cx="109537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3262" name="Line 10"/>
          <p:cNvSpPr>
            <a:spLocks noChangeShapeType="1"/>
          </p:cNvSpPr>
          <p:nvPr/>
        </p:nvSpPr>
        <p:spPr bwMode="auto">
          <a:xfrm flipH="1">
            <a:off x="3943350" y="5200650"/>
            <a:ext cx="1008063" cy="10255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2174" name="Text Box 12"/>
          <p:cNvSpPr txBox="1">
            <a:spLocks noChangeArrowheads="1"/>
          </p:cNvSpPr>
          <p:nvPr/>
        </p:nvSpPr>
        <p:spPr bwMode="auto">
          <a:xfrm>
            <a:off x="247650" y="5942013"/>
            <a:ext cx="6731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chemeClr val="bg2"/>
                </a:solidFill>
              </a:rPr>
              <a:t>time</a:t>
            </a:r>
          </a:p>
        </p:txBody>
      </p:sp>
      <p:sp>
        <p:nvSpPr>
          <p:cNvPr id="53260" name="Line 8"/>
          <p:cNvSpPr>
            <a:spLocks noChangeShapeType="1"/>
          </p:cNvSpPr>
          <p:nvPr/>
        </p:nvSpPr>
        <p:spPr bwMode="auto">
          <a:xfrm>
            <a:off x="4048125" y="2647950"/>
            <a:ext cx="109537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3264" name="Line 14"/>
          <p:cNvSpPr>
            <a:spLocks noChangeShapeType="1"/>
          </p:cNvSpPr>
          <p:nvPr/>
        </p:nvSpPr>
        <p:spPr bwMode="auto">
          <a:xfrm flipH="1">
            <a:off x="3954463" y="3259138"/>
            <a:ext cx="109537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2177" name="Text Box 15"/>
          <p:cNvSpPr txBox="1">
            <a:spLocks noChangeArrowheads="1"/>
          </p:cNvSpPr>
          <p:nvPr/>
        </p:nvSpPr>
        <p:spPr bwMode="auto">
          <a:xfrm>
            <a:off x="6680200" y="1123950"/>
            <a:ext cx="1898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(contains text,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references to 10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jpeg images)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92178" name="Rectangle 3"/>
          <p:cNvSpPr>
            <a:spLocks noChangeArrowheads="1"/>
          </p:cNvSpPr>
          <p:nvPr/>
        </p:nvSpPr>
        <p:spPr bwMode="auto">
          <a:xfrm>
            <a:off x="409575" y="1450975"/>
            <a:ext cx="79422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www.someSchool.edu/someDepartment/home.index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6" grpId="0" build="p"/>
      <p:bldP spid="53257" grpId="0"/>
      <p:bldP spid="53258" grpId="0"/>
      <p:bldP spid="53259" grpId="0"/>
      <p:bldP spid="53261" grpId="0" animBg="1"/>
      <p:bldP spid="53262" grpId="0" animBg="1"/>
      <p:bldP spid="53260" grpId="0" animBg="1"/>
      <p:bldP spid="532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  <a:ea typeface="ＭＳ Ｐゴシック" pitchFamily="34" charset="-128"/>
              </a:rPr>
              <a:t>Some Network Apps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7363" y="1406525"/>
            <a:ext cx="8207375" cy="46482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Gill Sans MT" charset="0"/>
                <a:ea typeface="ＭＳ Ｐゴシック" pitchFamily="34" charset="-128"/>
              </a:rPr>
              <a:t>e-mail</a:t>
            </a:r>
          </a:p>
          <a:p>
            <a:r>
              <a:rPr lang="en-US" sz="2400" dirty="0">
                <a:latin typeface="Gill Sans MT" charset="0"/>
                <a:ea typeface="ＭＳ Ｐゴシック" pitchFamily="34" charset="-128"/>
              </a:rPr>
              <a:t>Web</a:t>
            </a:r>
          </a:p>
          <a:p>
            <a:r>
              <a:rPr lang="en-US" sz="2400" dirty="0">
                <a:latin typeface="Gill Sans MT" charset="0"/>
                <a:ea typeface="ＭＳ Ｐゴシック" pitchFamily="34" charset="-128"/>
              </a:rPr>
              <a:t>Text messaging</a:t>
            </a:r>
          </a:p>
          <a:p>
            <a:r>
              <a:rPr lang="en-US" sz="2400" dirty="0">
                <a:latin typeface="Gill Sans MT" charset="0"/>
                <a:ea typeface="ＭＳ Ｐゴシック" pitchFamily="34" charset="-128"/>
              </a:rPr>
              <a:t>Remote login</a:t>
            </a:r>
          </a:p>
          <a:p>
            <a:r>
              <a:rPr lang="en-US" sz="2400" dirty="0">
                <a:latin typeface="Gill Sans MT" charset="0"/>
                <a:ea typeface="ＭＳ Ｐゴシック" pitchFamily="34" charset="-128"/>
              </a:rPr>
              <a:t>P2P file sharing</a:t>
            </a:r>
          </a:p>
          <a:p>
            <a:r>
              <a:rPr lang="en-US" sz="2400" dirty="0">
                <a:latin typeface="Gill Sans MT" charset="0"/>
                <a:ea typeface="ＭＳ Ｐゴシック" pitchFamily="34" charset="-128"/>
              </a:rPr>
              <a:t>Multi-user network games</a:t>
            </a:r>
          </a:p>
          <a:p>
            <a:r>
              <a:rPr lang="en-US" sz="2400" dirty="0">
                <a:latin typeface="Gill Sans MT" charset="0"/>
                <a:ea typeface="ＭＳ Ｐゴシック" pitchFamily="34" charset="-128"/>
              </a:rPr>
              <a:t>Streaming stored video (YouTube, </a:t>
            </a:r>
            <a:r>
              <a:rPr lang="en-US" sz="2400" dirty="0" err="1">
                <a:latin typeface="Gill Sans MT" charset="0"/>
                <a:ea typeface="ＭＳ Ｐゴシック" pitchFamily="34" charset="-128"/>
              </a:rPr>
              <a:t>Hulu</a:t>
            </a:r>
            <a:r>
              <a:rPr lang="en-US" sz="2400" dirty="0">
                <a:latin typeface="Gill Sans MT" charset="0"/>
                <a:ea typeface="ＭＳ Ｐゴシック" pitchFamily="34" charset="-128"/>
              </a:rPr>
              <a:t>, Netflix)</a:t>
            </a:r>
          </a:p>
          <a:p>
            <a:r>
              <a:rPr lang="en-US" sz="2400" dirty="0">
                <a:latin typeface="Gill Sans MT" charset="0"/>
                <a:ea typeface="ＭＳ Ｐゴシック" pitchFamily="34" charset="-128"/>
              </a:rPr>
              <a:t>Voice over IP (e.g., Skype)</a:t>
            </a:r>
          </a:p>
          <a:p>
            <a:r>
              <a:rPr lang="en-US" sz="2400" dirty="0">
                <a:latin typeface="Gill Sans MT" charset="0"/>
                <a:ea typeface="ＭＳ Ｐゴシック" pitchFamily="34" charset="-128"/>
              </a:rPr>
              <a:t>Real-time video conferencing</a:t>
            </a:r>
          </a:p>
          <a:p>
            <a:r>
              <a:rPr lang="en-US" sz="2400" dirty="0">
                <a:latin typeface="Gill Sans MT" charset="0"/>
                <a:ea typeface="ＭＳ Ｐゴシック" pitchFamily="34" charset="-128"/>
              </a:rPr>
              <a:t>Social networking</a:t>
            </a:r>
          </a:p>
          <a:p>
            <a:r>
              <a:rPr lang="en-US" sz="2400" dirty="0">
                <a:latin typeface="Gill Sans MT" charset="0"/>
                <a:ea typeface="ＭＳ Ｐゴシック" pitchFamily="34" charset="-128"/>
              </a:rPr>
              <a:t>Search</a:t>
            </a:r>
          </a:p>
          <a:p>
            <a:r>
              <a:rPr lang="en-US" sz="2400" dirty="0">
                <a:latin typeface="Gill Sans MT" charset="0"/>
                <a:ea typeface="ＭＳ Ｐゴシック" pitchFamily="34" charset="-128"/>
              </a:rPr>
              <a:t>…</a:t>
            </a:r>
          </a:p>
          <a:p>
            <a:r>
              <a:rPr lang="en-US" sz="2400" dirty="0">
                <a:latin typeface="Gill Sans MT" charset="0"/>
                <a:ea typeface="ＭＳ Ｐゴシック" pitchFamily="34" charset="-128"/>
              </a:rPr>
              <a:t>… </a:t>
            </a:r>
          </a:p>
          <a:p>
            <a:endParaRPr lang="en-US" sz="2400" dirty="0">
              <a:latin typeface="Gill Sans MT" charset="0"/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sz="2000" dirty="0">
              <a:latin typeface="Gill Sans MT" charset="0"/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sz="2000" dirty="0">
              <a:latin typeface="Gill Sans MT" charset="0"/>
              <a:ea typeface="ＭＳ Ｐゴシック" pitchFamily="34" charset="-128"/>
            </a:endParaRPr>
          </a:p>
          <a:p>
            <a:pPr eaLnBrk="1" hangingPunct="1"/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327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1-</a:t>
            </a:r>
            <a:fld id="{31E9D64C-5656-4536-A6AA-CBEF311D99BF}" type="slidenum">
              <a:rPr lang="en-US" altLang="en-US" sz="1200">
                <a:latin typeface="Tahoma" panose="020B0604030504040204" pitchFamily="34" charset="0"/>
              </a:rPr>
              <a:pPr/>
              <a:t>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273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94210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923765FF-B88B-43B1-9D42-B0C80B589951}" type="slidenum">
              <a:rPr lang="en-US"/>
              <a:pPr/>
              <a:t>30</a:t>
            </a:fld>
            <a:endParaRPr lang="en-US"/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title"/>
          </p:nvPr>
        </p:nvSpPr>
        <p:spPr>
          <a:xfrm>
            <a:off x="542925" y="257175"/>
            <a:ext cx="7772400" cy="866775"/>
          </a:xfrm>
        </p:spPr>
        <p:txBody>
          <a:bodyPr/>
          <a:lstStyle/>
          <a:p>
            <a:r>
              <a:rPr lang="en-US" sz="4000">
                <a:latin typeface="Gill Sans MT" charset="0"/>
                <a:ea typeface="ＭＳ Ｐゴシック" pitchFamily="34" charset="-128"/>
              </a:rPr>
              <a:t>Non-persistent HTTP (cont.)</a:t>
            </a:r>
            <a:endParaRPr lang="en-US">
              <a:latin typeface="Gill Sans MT" charset="0"/>
              <a:ea typeface="ＭＳ Ｐゴシック" pitchFamily="34" charset="-128"/>
            </a:endParaRPr>
          </a:p>
        </p:txBody>
      </p:sp>
      <p:sp>
        <p:nvSpPr>
          <p:cNvPr id="54277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1095375" y="2058988"/>
            <a:ext cx="3810000" cy="15335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5</a:t>
            </a:r>
            <a:r>
              <a:rPr lang="en-US" sz="180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.</a:t>
            </a:r>
            <a:r>
              <a:rPr lang="en-US" sz="1800">
                <a:latin typeface="Gill Sans MT" charset="0"/>
                <a:ea typeface="ＭＳ Ｐゴシック" pitchFamily="34" charset="-128"/>
              </a:rPr>
              <a:t> HTTP client receives response message containing html file, displays html.  Parsing html file, finds 10 referenced jpeg  objects</a:t>
            </a:r>
            <a:endParaRPr lang="en-US" sz="2000">
              <a:latin typeface="Gill Sans MT" charset="0"/>
              <a:ea typeface="ＭＳ Ｐゴシック" pitchFamily="34" charset="-128"/>
            </a:endParaRPr>
          </a:p>
        </p:txBody>
      </p:sp>
      <p:sp>
        <p:nvSpPr>
          <p:cNvPr id="54278" name="Rectangle 7"/>
          <p:cNvSpPr>
            <a:spLocks noChangeArrowheads="1"/>
          </p:cNvSpPr>
          <p:nvPr/>
        </p:nvSpPr>
        <p:spPr bwMode="auto">
          <a:xfrm>
            <a:off x="1085850" y="3568700"/>
            <a:ext cx="38100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>
                <a:solidFill>
                  <a:srgbClr val="CC0000"/>
                </a:solidFill>
                <a:latin typeface="Gill Sans MT" charset="0"/>
              </a:rPr>
              <a:t>6.</a:t>
            </a:r>
            <a:r>
              <a:rPr lang="en-US">
                <a:latin typeface="Gill Sans MT" charset="0"/>
              </a:rPr>
              <a:t> Steps 1-5 repeated for each of 10 jpeg objects</a:t>
            </a:r>
          </a:p>
        </p:txBody>
      </p:sp>
      <p:sp>
        <p:nvSpPr>
          <p:cNvPr id="54279" name="Rectangle 8"/>
          <p:cNvSpPr>
            <a:spLocks noChangeArrowheads="1"/>
          </p:cNvSpPr>
          <p:nvPr/>
        </p:nvSpPr>
        <p:spPr bwMode="auto">
          <a:xfrm>
            <a:off x="5032375" y="1492250"/>
            <a:ext cx="38100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>
                <a:solidFill>
                  <a:srgbClr val="CC0000"/>
                </a:solidFill>
                <a:latin typeface="Gill Sans MT" charset="0"/>
              </a:rPr>
              <a:t>4.</a:t>
            </a:r>
            <a:r>
              <a:rPr lang="en-US">
                <a:latin typeface="Gill Sans MT" charset="0"/>
              </a:rPr>
              <a:t> HTTP server closes TCP connection. </a:t>
            </a:r>
          </a:p>
        </p:txBody>
      </p:sp>
      <p:sp>
        <p:nvSpPr>
          <p:cNvPr id="94216" name="Line 2"/>
          <p:cNvSpPr>
            <a:spLocks noChangeShapeType="1"/>
          </p:cNvSpPr>
          <p:nvPr/>
        </p:nvSpPr>
        <p:spPr bwMode="auto">
          <a:xfrm>
            <a:off x="542925" y="1519238"/>
            <a:ext cx="0" cy="2571750"/>
          </a:xfrm>
          <a:prstGeom prst="line">
            <a:avLst/>
          </a:prstGeom>
          <a:noFill/>
          <a:ln w="19050">
            <a:solidFill>
              <a:srgbClr val="96969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4217" name="Rectangle 3"/>
          <p:cNvSpPr>
            <a:spLocks noChangeArrowheads="1"/>
          </p:cNvSpPr>
          <p:nvPr/>
        </p:nvSpPr>
        <p:spPr bwMode="auto">
          <a:xfrm>
            <a:off x="304800" y="3519488"/>
            <a:ext cx="342900" cy="295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94218" name="Text Box 13"/>
          <p:cNvSpPr txBox="1">
            <a:spLocks noChangeArrowheads="1"/>
          </p:cNvSpPr>
          <p:nvPr/>
        </p:nvSpPr>
        <p:spPr bwMode="auto">
          <a:xfrm>
            <a:off x="236538" y="3382963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chemeClr val="bg2"/>
                </a:solidFill>
                <a:latin typeface="Gill Sans MT" charset="0"/>
              </a:rPr>
              <a:t>time</a:t>
            </a:r>
          </a:p>
        </p:txBody>
      </p:sp>
      <p:sp>
        <p:nvSpPr>
          <p:cNvPr id="54283" name="Line 17"/>
          <p:cNvSpPr>
            <a:spLocks noChangeShapeType="1"/>
          </p:cNvSpPr>
          <p:nvPr/>
        </p:nvSpPr>
        <p:spPr bwMode="auto">
          <a:xfrm flipH="1">
            <a:off x="3762375" y="1449388"/>
            <a:ext cx="109537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build="p"/>
      <p:bldP spid="54279" grpId="0"/>
      <p:bldP spid="5428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96258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4189EF88-A862-4805-862B-CC4ADD6A1A90}" type="slidenum">
              <a:rPr lang="en-US"/>
              <a:pPr/>
              <a:t>31</a:t>
            </a:fld>
            <a:endParaRPr lang="en-US"/>
          </a:p>
        </p:txBody>
      </p:sp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88" y="0"/>
            <a:ext cx="8223250" cy="925513"/>
          </a:xfrm>
        </p:spPr>
        <p:txBody>
          <a:bodyPr/>
          <a:lstStyle/>
          <a:p>
            <a:r>
              <a:rPr lang="en-US" sz="3600">
                <a:latin typeface="Gill Sans MT" charset="0"/>
                <a:ea typeface="ＭＳ Ｐゴシック" pitchFamily="34" charset="-128"/>
              </a:rPr>
              <a:t>Non-persistent HTTP: response time</a:t>
            </a:r>
          </a:p>
        </p:txBody>
      </p:sp>
      <p:sp>
        <p:nvSpPr>
          <p:cNvPr id="962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58888"/>
            <a:ext cx="4090988" cy="46482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RTT (definition):</a:t>
            </a:r>
            <a:r>
              <a:rPr lang="en-US" sz="2400">
                <a:latin typeface="Gill Sans MT" charset="0"/>
                <a:ea typeface="ＭＳ Ｐゴシック" pitchFamily="34" charset="-128"/>
              </a:rPr>
              <a:t> time for a small packet to travel from client to server and back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HTTP response time:</a:t>
            </a:r>
          </a:p>
          <a:p>
            <a:r>
              <a:rPr lang="en-US" sz="2400">
                <a:latin typeface="Gill Sans MT" charset="0"/>
                <a:ea typeface="ＭＳ Ｐゴシック" pitchFamily="34" charset="-128"/>
              </a:rPr>
              <a:t>one RTT to initiate TCP connection</a:t>
            </a:r>
          </a:p>
          <a:p>
            <a:r>
              <a:rPr lang="en-US" sz="2400">
                <a:latin typeface="Gill Sans MT" charset="0"/>
                <a:ea typeface="ＭＳ Ｐゴシック" pitchFamily="34" charset="-128"/>
              </a:rPr>
              <a:t>one RTT for HTTP request and first few bytes of HTTP response to return</a:t>
            </a:r>
          </a:p>
          <a:p>
            <a:r>
              <a:rPr lang="en-US" sz="2400">
                <a:latin typeface="Gill Sans MT" charset="0"/>
                <a:ea typeface="ＭＳ Ｐゴシック" pitchFamily="34" charset="-128"/>
              </a:rPr>
              <a:t>file transmission time</a:t>
            </a:r>
          </a:p>
          <a:p>
            <a:r>
              <a:rPr lang="en-US" sz="2400">
                <a:latin typeface="Gill Sans MT" charset="0"/>
                <a:ea typeface="ＭＳ Ｐゴシック" pitchFamily="34" charset="-128"/>
              </a:rPr>
              <a:t>non-persistent HTTP response time =   	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latin typeface="Gill Sans MT" charset="0"/>
                <a:ea typeface="ＭＳ Ｐゴシック" pitchFamily="34" charset="-128"/>
              </a:rPr>
              <a:t>   2RTT+ file transmission  time</a:t>
            </a:r>
          </a:p>
          <a:p>
            <a:pPr>
              <a:buFont typeface="Wingdings" pitchFamily="2" charset="2"/>
              <a:buNone/>
            </a:pPr>
            <a:endParaRPr lang="en-US" sz="2400">
              <a:latin typeface="Gill Sans MT" charset="0"/>
              <a:ea typeface="ＭＳ Ｐゴシック" pitchFamily="34" charset="-128"/>
            </a:endParaRPr>
          </a:p>
        </p:txBody>
      </p:sp>
      <p:sp>
        <p:nvSpPr>
          <p:cNvPr id="96262" name="Line 15"/>
          <p:cNvSpPr>
            <a:spLocks noChangeShapeType="1"/>
          </p:cNvSpPr>
          <p:nvPr/>
        </p:nvSpPr>
        <p:spPr bwMode="auto">
          <a:xfrm>
            <a:off x="6116638" y="2490788"/>
            <a:ext cx="0" cy="28321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6263" name="Line 16"/>
          <p:cNvSpPr>
            <a:spLocks noChangeShapeType="1"/>
          </p:cNvSpPr>
          <p:nvPr/>
        </p:nvSpPr>
        <p:spPr bwMode="auto">
          <a:xfrm>
            <a:off x="7807325" y="2484438"/>
            <a:ext cx="0" cy="2881312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6264" name="Line 17"/>
          <p:cNvSpPr>
            <a:spLocks noChangeShapeType="1"/>
          </p:cNvSpPr>
          <p:nvPr/>
        </p:nvSpPr>
        <p:spPr bwMode="auto">
          <a:xfrm>
            <a:off x="6130925" y="2722563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6265" name="Line 18"/>
          <p:cNvSpPr>
            <a:spLocks noChangeShapeType="1"/>
          </p:cNvSpPr>
          <p:nvPr/>
        </p:nvSpPr>
        <p:spPr bwMode="auto">
          <a:xfrm flipH="1">
            <a:off x="6116638" y="3160713"/>
            <a:ext cx="167322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6266" name="Line 19"/>
          <p:cNvSpPr>
            <a:spLocks noChangeShapeType="1"/>
          </p:cNvSpPr>
          <p:nvPr/>
        </p:nvSpPr>
        <p:spPr bwMode="auto">
          <a:xfrm>
            <a:off x="6124575" y="3668713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6267" name="Line 20"/>
          <p:cNvSpPr>
            <a:spLocks noChangeShapeType="1"/>
          </p:cNvSpPr>
          <p:nvPr/>
        </p:nvSpPr>
        <p:spPr bwMode="auto">
          <a:xfrm flipH="1">
            <a:off x="6140450" y="4151313"/>
            <a:ext cx="1673225" cy="379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6268" name="AutoShape 21"/>
          <p:cNvSpPr>
            <a:spLocks/>
          </p:cNvSpPr>
          <p:nvPr/>
        </p:nvSpPr>
        <p:spPr bwMode="auto">
          <a:xfrm>
            <a:off x="7886700" y="4067175"/>
            <a:ext cx="74613" cy="182563"/>
          </a:xfrm>
          <a:prstGeom prst="rightBrace">
            <a:avLst>
              <a:gd name="adj1" fmla="val 203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96269" name="Text Box 22"/>
          <p:cNvSpPr txBox="1">
            <a:spLocks noChangeArrowheads="1"/>
          </p:cNvSpPr>
          <p:nvPr/>
        </p:nvSpPr>
        <p:spPr bwMode="auto">
          <a:xfrm>
            <a:off x="7916863" y="3763963"/>
            <a:ext cx="9652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time to 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transmit 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file</a:t>
            </a:r>
          </a:p>
        </p:txBody>
      </p:sp>
      <p:sp>
        <p:nvSpPr>
          <p:cNvPr id="96270" name="Line 23"/>
          <p:cNvSpPr>
            <a:spLocks noChangeShapeType="1"/>
          </p:cNvSpPr>
          <p:nvPr/>
        </p:nvSpPr>
        <p:spPr bwMode="auto">
          <a:xfrm>
            <a:off x="5726113" y="2697163"/>
            <a:ext cx="3905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6271" name="Text Box 24"/>
          <p:cNvSpPr txBox="1">
            <a:spLocks noChangeArrowheads="1"/>
          </p:cNvSpPr>
          <p:nvPr/>
        </p:nvSpPr>
        <p:spPr bwMode="auto">
          <a:xfrm>
            <a:off x="4595813" y="2409825"/>
            <a:ext cx="12319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initiate TCP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connection</a:t>
            </a:r>
          </a:p>
        </p:txBody>
      </p:sp>
      <p:sp>
        <p:nvSpPr>
          <p:cNvPr id="96272" name="AutoShape 25"/>
          <p:cNvSpPr>
            <a:spLocks/>
          </p:cNvSpPr>
          <p:nvPr/>
        </p:nvSpPr>
        <p:spPr bwMode="auto">
          <a:xfrm>
            <a:off x="5861050" y="2747963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5000"/>
              </a:lnSpc>
            </a:pPr>
            <a:endParaRPr lang="en-US" sz="2400"/>
          </a:p>
        </p:txBody>
      </p:sp>
      <p:sp>
        <p:nvSpPr>
          <p:cNvPr id="96273" name="Text Box 26"/>
          <p:cNvSpPr txBox="1">
            <a:spLocks noChangeArrowheads="1"/>
          </p:cNvSpPr>
          <p:nvPr/>
        </p:nvSpPr>
        <p:spPr bwMode="auto">
          <a:xfrm>
            <a:off x="5378450" y="2959100"/>
            <a:ext cx="57785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RTT</a:t>
            </a:r>
          </a:p>
        </p:txBody>
      </p:sp>
      <p:sp>
        <p:nvSpPr>
          <p:cNvPr id="96274" name="Line 27"/>
          <p:cNvSpPr>
            <a:spLocks noChangeShapeType="1"/>
          </p:cNvSpPr>
          <p:nvPr/>
        </p:nvSpPr>
        <p:spPr bwMode="auto">
          <a:xfrm>
            <a:off x="5775325" y="3602038"/>
            <a:ext cx="354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6275" name="Text Box 28"/>
          <p:cNvSpPr txBox="1">
            <a:spLocks noChangeArrowheads="1"/>
          </p:cNvSpPr>
          <p:nvPr/>
        </p:nvSpPr>
        <p:spPr bwMode="auto">
          <a:xfrm>
            <a:off x="5024438" y="3302000"/>
            <a:ext cx="86201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request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file</a:t>
            </a:r>
          </a:p>
        </p:txBody>
      </p:sp>
      <p:sp>
        <p:nvSpPr>
          <p:cNvPr id="96276" name="AutoShape 29"/>
          <p:cNvSpPr>
            <a:spLocks/>
          </p:cNvSpPr>
          <p:nvPr/>
        </p:nvSpPr>
        <p:spPr bwMode="auto">
          <a:xfrm>
            <a:off x="5867400" y="3657600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5000"/>
              </a:lnSpc>
            </a:pPr>
            <a:endParaRPr lang="en-US" sz="2400"/>
          </a:p>
        </p:txBody>
      </p:sp>
      <p:sp>
        <p:nvSpPr>
          <p:cNvPr id="96277" name="Text Box 30"/>
          <p:cNvSpPr txBox="1">
            <a:spLocks noChangeArrowheads="1"/>
          </p:cNvSpPr>
          <p:nvPr/>
        </p:nvSpPr>
        <p:spPr bwMode="auto">
          <a:xfrm>
            <a:off x="5397500" y="3881438"/>
            <a:ext cx="5778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RTT</a:t>
            </a:r>
          </a:p>
        </p:txBody>
      </p:sp>
      <p:sp>
        <p:nvSpPr>
          <p:cNvPr id="96278" name="Line 35"/>
          <p:cNvSpPr>
            <a:spLocks noChangeShapeType="1"/>
          </p:cNvSpPr>
          <p:nvPr/>
        </p:nvSpPr>
        <p:spPr bwMode="auto">
          <a:xfrm flipH="1">
            <a:off x="5786438" y="4591050"/>
            <a:ext cx="3429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6279" name="Text Box 36"/>
          <p:cNvSpPr txBox="1">
            <a:spLocks noChangeArrowheads="1"/>
          </p:cNvSpPr>
          <p:nvPr/>
        </p:nvSpPr>
        <p:spPr bwMode="auto">
          <a:xfrm>
            <a:off x="5243513" y="4438650"/>
            <a:ext cx="95091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file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received</a:t>
            </a:r>
          </a:p>
        </p:txBody>
      </p:sp>
      <p:sp>
        <p:nvSpPr>
          <p:cNvPr id="96280" name="Text Box 37"/>
          <p:cNvSpPr txBox="1">
            <a:spLocks noChangeArrowheads="1"/>
          </p:cNvSpPr>
          <p:nvPr/>
        </p:nvSpPr>
        <p:spPr bwMode="auto">
          <a:xfrm>
            <a:off x="5891213" y="5337175"/>
            <a:ext cx="568325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time</a:t>
            </a:r>
          </a:p>
        </p:txBody>
      </p:sp>
      <p:sp>
        <p:nvSpPr>
          <p:cNvPr id="96281" name="Text Box 38"/>
          <p:cNvSpPr txBox="1">
            <a:spLocks noChangeArrowheads="1"/>
          </p:cNvSpPr>
          <p:nvPr/>
        </p:nvSpPr>
        <p:spPr bwMode="auto">
          <a:xfrm>
            <a:off x="7569200" y="5319713"/>
            <a:ext cx="568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time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7607300" y="1717675"/>
            <a:ext cx="423863" cy="684213"/>
            <a:chOff x="4140" y="429"/>
            <a:chExt cx="1425" cy="2396"/>
          </a:xfrm>
        </p:grpSpPr>
        <p:sp>
          <p:nvSpPr>
            <p:cNvPr id="96286" name="Freeform 4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6287" name="Rectangle 45"/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88" name="Freeform 4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6289" name="Freeform 4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6290" name="Rectangle 48"/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4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6316" name="AutoShape 50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317" name="AutoShape 51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6292" name="Rectangle 52"/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5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6314" name="AutoShape 54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315" name="AutoShape 55"/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6294" name="Rectangle 56"/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5" name="Rectangle 57"/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5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6312" name="AutoShape 59"/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313" name="AutoShape 60"/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6297" name="Freeform 6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6" name="Group 6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6310" name="AutoShape 63"/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311" name="AutoShape 64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6299" name="Rectangle 65"/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0" name="Freeform 6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6301" name="Freeform 6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6302" name="Oval 68"/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3" name="Freeform 6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6304" name="AutoShape 70"/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5" name="AutoShape 71"/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6" name="Oval 72"/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7" name="Oval 73"/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96308" name="Oval 74"/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9" name="Rectangle 75"/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76"/>
          <p:cNvGrpSpPr>
            <a:grpSpLocks/>
          </p:cNvGrpSpPr>
          <p:nvPr/>
        </p:nvGrpSpPr>
        <p:grpSpPr bwMode="auto">
          <a:xfrm>
            <a:off x="5605463" y="1739900"/>
            <a:ext cx="698500" cy="709613"/>
            <a:chOff x="-44" y="1473"/>
            <a:chExt cx="981" cy="1105"/>
          </a:xfrm>
        </p:grpSpPr>
        <p:pic>
          <p:nvPicPr>
            <p:cNvPr id="96284" name="Picture 77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6285" name="Freeform 7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98306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D549A5F5-C093-41CF-BBE7-A26B6EC48732}" type="slidenum">
              <a:rPr lang="en-US"/>
              <a:pPr/>
              <a:t>32</a:t>
            </a:fld>
            <a:endParaRPr lang="en-US"/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8" y="173038"/>
            <a:ext cx="7772400" cy="838200"/>
          </a:xfrm>
        </p:spPr>
        <p:txBody>
          <a:bodyPr/>
          <a:lstStyle/>
          <a:p>
            <a:r>
              <a:rPr lang="en-US" sz="3600">
                <a:latin typeface="Gill Sans MT" charset="0"/>
                <a:ea typeface="ＭＳ Ｐゴシック" pitchFamily="34" charset="-128"/>
              </a:rPr>
              <a:t>Persistent HTTP</a:t>
            </a:r>
            <a:endParaRPr lang="en-US">
              <a:latin typeface="Gill Sans MT" charset="0"/>
              <a:ea typeface="ＭＳ Ｐゴシック" pitchFamily="34" charset="-128"/>
            </a:endParaRP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4975" y="1414463"/>
            <a:ext cx="39338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Non-persistent HTTP issues:</a:t>
            </a:r>
          </a:p>
          <a:p>
            <a:r>
              <a:rPr lang="en-US" sz="2400" dirty="0">
                <a:latin typeface="Gill Sans MT" charset="0"/>
                <a:ea typeface="ＭＳ Ｐゴシック" pitchFamily="34" charset="-128"/>
              </a:rPr>
              <a:t>requires 2 RTTs per object</a:t>
            </a:r>
          </a:p>
          <a:p>
            <a:r>
              <a:rPr lang="en-US" sz="2400" dirty="0">
                <a:latin typeface="Gill Sans MT" charset="0"/>
                <a:ea typeface="ＭＳ Ｐゴシック" pitchFamily="34" charset="-128"/>
              </a:rPr>
              <a:t>OS overhead for </a:t>
            </a:r>
            <a:r>
              <a:rPr lang="en-US" sz="2400" i="1" dirty="0">
                <a:latin typeface="Gill Sans MT" charset="0"/>
                <a:ea typeface="ＭＳ Ｐゴシック" pitchFamily="34" charset="-128"/>
              </a:rPr>
              <a:t>each</a:t>
            </a:r>
            <a:r>
              <a:rPr lang="en-US" sz="2400" dirty="0">
                <a:latin typeface="Gill Sans MT" charset="0"/>
                <a:ea typeface="ＭＳ Ｐゴシック" pitchFamily="34" charset="-128"/>
              </a:rPr>
              <a:t> TCP connection</a:t>
            </a:r>
          </a:p>
          <a:p>
            <a:r>
              <a:rPr lang="en-US" sz="2400" dirty="0">
                <a:latin typeface="Gill Sans MT" charset="0"/>
                <a:ea typeface="ＭＳ Ｐゴシック" pitchFamily="34" charset="-128"/>
              </a:rPr>
              <a:t>browsers often open parallel TCP connections to fetch referenced objects</a:t>
            </a:r>
          </a:p>
          <a:p>
            <a:pPr>
              <a:buFont typeface="Wingdings" pitchFamily="2" charset="2"/>
              <a:buNone/>
            </a:pPr>
            <a:endParaRPr lang="en-US" sz="2400" dirty="0">
              <a:latin typeface="Gill Sans MT" charset="0"/>
              <a:ea typeface="ＭＳ Ｐゴシック" pitchFamily="34" charset="-128"/>
            </a:endParaRPr>
          </a:p>
          <a:p>
            <a:endParaRPr lang="en-US" sz="2000" dirty="0">
              <a:latin typeface="Gill Sans MT" charset="0"/>
              <a:ea typeface="ＭＳ Ｐゴシック" pitchFamily="34" charset="-128"/>
            </a:endParaRPr>
          </a:p>
          <a:p>
            <a:endParaRPr lang="en-US" sz="2000" dirty="0">
              <a:latin typeface="Gill Sans MT" charset="0"/>
              <a:ea typeface="ＭＳ Ｐゴシック" pitchFamily="34" charset="-128"/>
            </a:endParaRPr>
          </a:p>
        </p:txBody>
      </p:sp>
      <p:sp>
        <p:nvSpPr>
          <p:cNvPr id="98309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4703763" y="1438275"/>
            <a:ext cx="3810000" cy="46482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Persistent  HTTP:</a:t>
            </a:r>
          </a:p>
          <a:p>
            <a:r>
              <a:rPr lang="en-US" sz="2400" dirty="0">
                <a:latin typeface="Gill Sans MT" charset="0"/>
                <a:ea typeface="ＭＳ Ｐゴシック" pitchFamily="34" charset="-128"/>
              </a:rPr>
              <a:t>server leaves connection open after sending response</a:t>
            </a:r>
          </a:p>
          <a:p>
            <a:r>
              <a:rPr lang="en-US" sz="2400" dirty="0">
                <a:latin typeface="Gill Sans MT" charset="0"/>
                <a:ea typeface="ＭＳ Ｐゴシック" pitchFamily="34" charset="-128"/>
              </a:rPr>
              <a:t>subsequent HTTP messages  between same client/server sent over open connection</a:t>
            </a:r>
          </a:p>
          <a:p>
            <a:r>
              <a:rPr lang="en-US" sz="2400" dirty="0">
                <a:latin typeface="Gill Sans MT" charset="0"/>
                <a:ea typeface="ＭＳ Ｐゴシック" pitchFamily="34" charset="-128"/>
              </a:rPr>
              <a:t>client sends requests as soon as it encounters a referenced object</a:t>
            </a:r>
          </a:p>
          <a:p>
            <a:r>
              <a:rPr lang="en-US" sz="2400" dirty="0">
                <a:latin typeface="Gill Sans MT" charset="0"/>
                <a:ea typeface="ＭＳ Ｐゴシック" pitchFamily="34" charset="-128"/>
              </a:rPr>
              <a:t>as little as one RTT for all the referenced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00354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BE8B8AAA-F72B-4FF0-82D1-CBFC135A624B}" type="slidenum">
              <a:rPr lang="en-US"/>
              <a:pPr/>
              <a:t>33</a:t>
            </a:fld>
            <a:endParaRPr lang="en-US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234950"/>
            <a:ext cx="7772400" cy="914400"/>
          </a:xfrm>
        </p:spPr>
        <p:txBody>
          <a:bodyPr/>
          <a:lstStyle/>
          <a:p>
            <a:r>
              <a:rPr lang="en-US" sz="4000">
                <a:latin typeface="Gill Sans MT" charset="0"/>
                <a:ea typeface="ＭＳ Ｐゴシック" pitchFamily="34" charset="-128"/>
              </a:rPr>
              <a:t>HTTP request message</a:t>
            </a:r>
            <a:endParaRPr lang="en-US">
              <a:latin typeface="Gill Sans MT" charset="0"/>
              <a:ea typeface="ＭＳ Ｐゴシック" pitchFamily="34" charset="-128"/>
            </a:endParaRP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latin typeface="Gill Sans MT" charset="0"/>
                <a:ea typeface="ＭＳ Ｐゴシック" pitchFamily="34" charset="-128"/>
              </a:rPr>
              <a:t>Two types of HTTP messages: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request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,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response</a:t>
            </a:r>
          </a:p>
          <a:p>
            <a:r>
              <a:rPr lang="en-US" sz="2400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HTTP request message:</a:t>
            </a:r>
          </a:p>
          <a:p>
            <a:pPr lvl="1"/>
            <a:r>
              <a:rPr lang="en-US" sz="2000" dirty="0">
                <a:latin typeface="Gill Sans MT" charset="0"/>
                <a:ea typeface="ＭＳ Ｐゴシック" pitchFamily="34" charset="-128"/>
              </a:rPr>
              <a:t>ASCII (human-readable format)</a:t>
            </a:r>
            <a:endParaRPr lang="en-US" dirty="0">
              <a:solidFill>
                <a:schemeClr val="accent2"/>
              </a:solidFill>
              <a:latin typeface="Gill Sans MT" charset="0"/>
              <a:ea typeface="ＭＳ Ｐゴシック" pitchFamily="34" charset="-128"/>
            </a:endParaRPr>
          </a:p>
        </p:txBody>
      </p:sp>
      <p:sp>
        <p:nvSpPr>
          <p:cNvPr id="100358" name="Text Box 5"/>
          <p:cNvSpPr txBox="1">
            <a:spLocks noChangeArrowheads="1"/>
          </p:cNvSpPr>
          <p:nvPr/>
        </p:nvSpPr>
        <p:spPr bwMode="auto">
          <a:xfrm>
            <a:off x="222250" y="3036888"/>
            <a:ext cx="2286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000099"/>
                </a:solidFill>
              </a:rPr>
              <a:t>request line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000099"/>
                </a:solidFill>
              </a:rPr>
              <a:t>(GET, POST,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000099"/>
                </a:solidFill>
              </a:rPr>
              <a:t>HEAD commands</a:t>
            </a:r>
            <a:r>
              <a:rPr lang="en-US">
                <a:solidFill>
                  <a:srgbClr val="000099"/>
                </a:solidFill>
                <a:latin typeface="Gill Sans MT" charset="0"/>
              </a:rPr>
              <a:t>)</a:t>
            </a:r>
            <a:endParaRPr lang="en-US" sz="2400">
              <a:solidFill>
                <a:srgbClr val="000099"/>
              </a:solidFill>
              <a:latin typeface="Gill Sans MT" charset="0"/>
            </a:endParaRPr>
          </a:p>
        </p:txBody>
      </p:sp>
      <p:sp>
        <p:nvSpPr>
          <p:cNvPr id="100359" name="Line 6"/>
          <p:cNvSpPr>
            <a:spLocks noChangeShapeType="1"/>
          </p:cNvSpPr>
          <p:nvPr/>
        </p:nvSpPr>
        <p:spPr bwMode="auto">
          <a:xfrm>
            <a:off x="1925638" y="3368675"/>
            <a:ext cx="868362" cy="1460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0360" name="Freeform 7"/>
          <p:cNvSpPr>
            <a:spLocks/>
          </p:cNvSpPr>
          <p:nvPr/>
        </p:nvSpPr>
        <p:spPr bwMode="auto">
          <a:xfrm>
            <a:off x="2776538" y="3705225"/>
            <a:ext cx="149225" cy="1957388"/>
          </a:xfrm>
          <a:custGeom>
            <a:avLst/>
            <a:gdLst>
              <a:gd name="T0" fmla="*/ 2147483647 w 150"/>
              <a:gd name="T1" fmla="*/ 2147483647 h 924"/>
              <a:gd name="T2" fmla="*/ 0 w 150"/>
              <a:gd name="T3" fmla="*/ 0 h 924"/>
              <a:gd name="T4" fmla="*/ 0 w 150"/>
              <a:gd name="T5" fmla="*/ 2147483647 h 924"/>
              <a:gd name="T6" fmla="*/ 2147483647 w 150"/>
              <a:gd name="T7" fmla="*/ 2147483647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0361" name="Text Box 8"/>
          <p:cNvSpPr txBox="1">
            <a:spLocks noChangeArrowheads="1"/>
          </p:cNvSpPr>
          <p:nvPr/>
        </p:nvSpPr>
        <p:spPr bwMode="auto">
          <a:xfrm>
            <a:off x="1739900" y="4222750"/>
            <a:ext cx="974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000099"/>
                </a:solidFill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000099"/>
                </a:solidFill>
              </a:rPr>
              <a:t> lines</a:t>
            </a:r>
            <a:endParaRPr lang="en-US" sz="2400">
              <a:solidFill>
                <a:srgbClr val="000099"/>
              </a:solidFill>
            </a:endParaRPr>
          </a:p>
        </p:txBody>
      </p:sp>
      <p:sp>
        <p:nvSpPr>
          <p:cNvPr id="100362" name="Line 10"/>
          <p:cNvSpPr>
            <a:spLocks noChangeShapeType="1"/>
          </p:cNvSpPr>
          <p:nvPr/>
        </p:nvSpPr>
        <p:spPr bwMode="auto">
          <a:xfrm>
            <a:off x="2309813" y="5789613"/>
            <a:ext cx="51117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0363" name="Text Box 11"/>
          <p:cNvSpPr txBox="1">
            <a:spLocks noChangeArrowheads="1"/>
          </p:cNvSpPr>
          <p:nvPr/>
        </p:nvSpPr>
        <p:spPr bwMode="auto">
          <a:xfrm>
            <a:off x="188913" y="5121275"/>
            <a:ext cx="23431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000099"/>
                </a:solidFill>
              </a:rPr>
              <a:t>carriage return,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000099"/>
                </a:solidFill>
              </a:rPr>
              <a:t>line feed at start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000099"/>
                </a:solidFill>
              </a:rPr>
              <a:t>of line indicates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000099"/>
                </a:solidFill>
              </a:rPr>
              <a:t>end of header lines</a:t>
            </a:r>
            <a:endParaRPr lang="en-US" sz="2400">
              <a:solidFill>
                <a:srgbClr val="000099"/>
              </a:solidFill>
            </a:endParaRPr>
          </a:p>
        </p:txBody>
      </p:sp>
      <p:sp>
        <p:nvSpPr>
          <p:cNvPr id="100364" name="Text Box 16"/>
          <p:cNvSpPr txBox="1">
            <a:spLocks noChangeArrowheads="1"/>
          </p:cNvSpPr>
          <p:nvPr/>
        </p:nvSpPr>
        <p:spPr bwMode="auto">
          <a:xfrm>
            <a:off x="2809875" y="3403600"/>
            <a:ext cx="6054725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GET /index.html HTTP/1.1\r\n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Host: www-net.cs.umass.edu\r\n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User-Agent: Firefox/3.6.10\r\n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Accept: text/html,application/xhtml+xml\r\n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Accept-Language: en-us,en;q=0.5\r\n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Accept-Encoding: gzip,deflate\r\n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Accept-Charset: ISO-8859-1,utf-8;q=0.7\r\n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Keep-Alive: 115\r\n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Connection: keep-alive\r\n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\r\n</a:t>
            </a:r>
          </a:p>
        </p:txBody>
      </p:sp>
      <p:sp>
        <p:nvSpPr>
          <p:cNvPr id="100365" name="Line 17"/>
          <p:cNvSpPr>
            <a:spLocks noChangeShapeType="1"/>
          </p:cNvSpPr>
          <p:nvPr/>
        </p:nvSpPr>
        <p:spPr bwMode="auto">
          <a:xfrm flipH="1">
            <a:off x="6334125" y="2921000"/>
            <a:ext cx="166688" cy="51435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0366" name="Text Box 18"/>
          <p:cNvSpPr txBox="1">
            <a:spLocks noChangeArrowheads="1"/>
          </p:cNvSpPr>
          <p:nvPr/>
        </p:nvSpPr>
        <p:spPr bwMode="auto">
          <a:xfrm>
            <a:off x="6384925" y="2633663"/>
            <a:ext cx="2411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1600"/>
              <a:t>carriage return character</a:t>
            </a:r>
          </a:p>
        </p:txBody>
      </p:sp>
      <p:sp>
        <p:nvSpPr>
          <p:cNvPr id="100367" name="Text Box 19"/>
          <p:cNvSpPr txBox="1">
            <a:spLocks noChangeArrowheads="1"/>
          </p:cNvSpPr>
          <p:nvPr/>
        </p:nvSpPr>
        <p:spPr bwMode="auto">
          <a:xfrm>
            <a:off x="6537325" y="2930525"/>
            <a:ext cx="1866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1600"/>
              <a:t>line-feed character</a:t>
            </a:r>
          </a:p>
        </p:txBody>
      </p:sp>
      <p:sp>
        <p:nvSpPr>
          <p:cNvPr id="100368" name="Line 20"/>
          <p:cNvSpPr>
            <a:spLocks noChangeShapeType="1"/>
          </p:cNvSpPr>
          <p:nvPr/>
        </p:nvSpPr>
        <p:spPr bwMode="auto">
          <a:xfrm flipH="1">
            <a:off x="6615113" y="3230563"/>
            <a:ext cx="80962" cy="252412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ill Sans MT" charset="0"/>
                <a:ea typeface="ＭＳ Ｐゴシック" pitchFamily="34" charset="-128"/>
              </a:rPr>
              <a:t>HTTP request message: general format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828800"/>
            <a:ext cx="671512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04450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5ACC3A1A-3D09-4E19-9449-2F1C327D945B}" type="slidenum">
              <a:rPr lang="en-US"/>
              <a:pPr/>
              <a:t>35</a:t>
            </a:fld>
            <a:endParaRPr lang="en-US"/>
          </a:p>
        </p:txBody>
      </p:sp>
      <p:sp>
        <p:nvSpPr>
          <p:cNvPr id="104452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223838"/>
            <a:ext cx="8186737" cy="903287"/>
          </a:xfrm>
        </p:spPr>
        <p:txBody>
          <a:bodyPr/>
          <a:lstStyle/>
          <a:p>
            <a:r>
              <a:rPr lang="en-US" sz="4000">
                <a:latin typeface="Gill Sans MT" charset="0"/>
                <a:ea typeface="ＭＳ Ｐゴシック" pitchFamily="34" charset="-128"/>
              </a:rPr>
              <a:t>Uploading form input</a:t>
            </a:r>
          </a:p>
        </p:txBody>
      </p:sp>
      <p:sp>
        <p:nvSpPr>
          <p:cNvPr id="1044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00088" y="1343025"/>
            <a:ext cx="3810000" cy="26622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POST method:</a:t>
            </a:r>
            <a:endParaRPr lang="en-US">
              <a:solidFill>
                <a:srgbClr val="CC0000"/>
              </a:solidFill>
              <a:latin typeface="Gill Sans MT" charset="0"/>
              <a:ea typeface="ＭＳ Ｐゴシック" pitchFamily="34" charset="-128"/>
            </a:endParaRPr>
          </a:p>
          <a:p>
            <a:r>
              <a:rPr lang="en-US" sz="2400">
                <a:latin typeface="Gill Sans MT" charset="0"/>
                <a:ea typeface="ＭＳ Ｐゴシック" pitchFamily="34" charset="-128"/>
              </a:rPr>
              <a:t>web page often includes form input</a:t>
            </a:r>
          </a:p>
          <a:p>
            <a:r>
              <a:rPr lang="en-US" sz="2400">
                <a:latin typeface="Gill Sans MT" charset="0"/>
                <a:ea typeface="ＭＳ Ｐゴシック" pitchFamily="34" charset="-128"/>
              </a:rPr>
              <a:t>input is uploaded to server in entity body</a:t>
            </a:r>
          </a:p>
        </p:txBody>
      </p:sp>
      <p:sp>
        <p:nvSpPr>
          <p:cNvPr id="10445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703263" y="3409950"/>
            <a:ext cx="3810000" cy="2206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URL method:</a:t>
            </a:r>
          </a:p>
          <a:p>
            <a:r>
              <a:rPr lang="en-US" sz="2400">
                <a:latin typeface="Gill Sans MT" charset="0"/>
                <a:ea typeface="ＭＳ Ｐゴシック" pitchFamily="34" charset="-128"/>
              </a:rPr>
              <a:t>uses GET method</a:t>
            </a:r>
          </a:p>
          <a:p>
            <a:r>
              <a:rPr lang="en-US" sz="2400">
                <a:latin typeface="Gill Sans MT" charset="0"/>
                <a:ea typeface="ＭＳ Ｐゴシック" pitchFamily="34" charset="-128"/>
              </a:rPr>
              <a:t>input is uploaded in URL field of request line:</a:t>
            </a:r>
          </a:p>
          <a:p>
            <a:pPr>
              <a:buFont typeface="Wingdings" pitchFamily="2" charset="2"/>
              <a:buNone/>
            </a:pPr>
            <a:endParaRPr lang="en-US" sz="2400">
              <a:latin typeface="Gill Sans MT" charset="0"/>
              <a:ea typeface="ＭＳ Ｐゴシック" pitchFamily="34" charset="-128"/>
            </a:endParaRPr>
          </a:p>
        </p:txBody>
      </p:sp>
      <p:sp>
        <p:nvSpPr>
          <p:cNvPr id="104455" name="Text Box 5"/>
          <p:cNvSpPr txBox="1">
            <a:spLocks noChangeArrowheads="1"/>
          </p:cNvSpPr>
          <p:nvPr/>
        </p:nvSpPr>
        <p:spPr bwMode="auto">
          <a:xfrm>
            <a:off x="1798638" y="5080000"/>
            <a:ext cx="6191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www.somesite.com/animalsearch?monkeys&amp;banana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06498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79708E7C-8028-45A6-A16D-54E4027A9547}" type="slidenum">
              <a:rPr lang="en-US"/>
              <a:pPr/>
              <a:t>36</a:t>
            </a:fld>
            <a:endParaRPr lang="en-US"/>
          </a:p>
        </p:txBody>
      </p:sp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34798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MT" charset="0"/>
                <a:ea typeface="ＭＳ Ｐゴシック" pitchFamily="34" charset="-128"/>
              </a:rPr>
              <a:t>Method types</a:t>
            </a:r>
          </a:p>
        </p:txBody>
      </p:sp>
      <p:sp>
        <p:nvSpPr>
          <p:cNvPr id="1065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HTTP/1.0:</a:t>
            </a:r>
          </a:p>
          <a:p>
            <a:r>
              <a:rPr lang="en-US" sz="2400" dirty="0">
                <a:latin typeface="Gill Sans MT" charset="0"/>
                <a:ea typeface="ＭＳ Ｐゴシック" pitchFamily="34" charset="-128"/>
              </a:rPr>
              <a:t>GET</a:t>
            </a:r>
          </a:p>
          <a:p>
            <a:r>
              <a:rPr lang="en-US" sz="2400" dirty="0">
                <a:latin typeface="Gill Sans MT" charset="0"/>
                <a:ea typeface="ＭＳ Ｐゴシック" pitchFamily="34" charset="-128"/>
              </a:rPr>
              <a:t>POST</a:t>
            </a:r>
          </a:p>
          <a:p>
            <a:r>
              <a:rPr lang="en-US" sz="2400" dirty="0">
                <a:latin typeface="Gill Sans MT" charset="0"/>
                <a:ea typeface="ＭＳ Ｐゴシック" pitchFamily="34" charset="-128"/>
              </a:rPr>
              <a:t>HEAD</a:t>
            </a:r>
          </a:p>
          <a:p>
            <a:pPr lvl="1"/>
            <a:r>
              <a:rPr lang="en-US" dirty="0">
                <a:latin typeface="Gill Sans MT" charset="0"/>
                <a:ea typeface="ＭＳ Ｐゴシック" pitchFamily="34" charset="-128"/>
              </a:rPr>
              <a:t>asks server to leave requested object out of response</a:t>
            </a:r>
          </a:p>
        </p:txBody>
      </p:sp>
      <p:sp>
        <p:nvSpPr>
          <p:cNvPr id="10650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11313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HTTP/1.1:</a:t>
            </a:r>
          </a:p>
          <a:p>
            <a:r>
              <a:rPr lang="en-US" sz="2400">
                <a:latin typeface="Gill Sans MT" charset="0"/>
                <a:ea typeface="ＭＳ Ｐゴシック" pitchFamily="34" charset="-128"/>
              </a:rPr>
              <a:t>GET, POST, HEAD</a:t>
            </a:r>
          </a:p>
          <a:p>
            <a:r>
              <a:rPr lang="en-US" sz="2400">
                <a:latin typeface="Gill Sans MT" charset="0"/>
                <a:ea typeface="ＭＳ Ｐゴシック" pitchFamily="34" charset="-128"/>
              </a:rPr>
              <a:t>PUT</a:t>
            </a:r>
          </a:p>
          <a:p>
            <a:pPr lvl="1"/>
            <a:r>
              <a:rPr lang="en-US">
                <a:latin typeface="Gill Sans MT" charset="0"/>
                <a:ea typeface="ＭＳ Ｐゴシック" pitchFamily="34" charset="-128"/>
              </a:rPr>
              <a:t>uploads file in entity body to path specified in URL field</a:t>
            </a:r>
          </a:p>
          <a:p>
            <a:r>
              <a:rPr lang="en-US" sz="2400">
                <a:latin typeface="Gill Sans MT" charset="0"/>
                <a:ea typeface="ＭＳ Ｐゴシック" pitchFamily="34" charset="-128"/>
              </a:rPr>
              <a:t>DELETE</a:t>
            </a:r>
          </a:p>
          <a:p>
            <a:pPr lvl="1"/>
            <a:r>
              <a:rPr lang="en-US">
                <a:latin typeface="Gill Sans MT" charset="0"/>
                <a:ea typeface="ＭＳ Ｐゴシック" pitchFamily="34" charset="-128"/>
              </a:rPr>
              <a:t>deletes file specified in the URL field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08546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C86709DC-1523-4F2E-895A-5AE62CA3A083}" type="slidenum">
              <a:rPr lang="en-US"/>
              <a:pPr/>
              <a:t>37</a:t>
            </a:fld>
            <a:endParaRPr lang="en-US"/>
          </a:p>
        </p:txBody>
      </p:sp>
      <p:sp>
        <p:nvSpPr>
          <p:cNvPr id="10854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8750"/>
            <a:ext cx="7772400" cy="979488"/>
          </a:xfrm>
        </p:spPr>
        <p:txBody>
          <a:bodyPr/>
          <a:lstStyle/>
          <a:p>
            <a:r>
              <a:rPr lang="en-US" sz="4000">
                <a:latin typeface="Gill Sans MT" charset="0"/>
                <a:ea typeface="ＭＳ Ｐゴシック" pitchFamily="34" charset="-128"/>
              </a:rPr>
              <a:t>HTTP response message</a:t>
            </a:r>
            <a:endParaRPr lang="en-US">
              <a:latin typeface="Gill Sans MT" charset="0"/>
              <a:ea typeface="ＭＳ Ｐゴシック" pitchFamily="34" charset="-128"/>
            </a:endParaRP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139700" y="1397000"/>
            <a:ext cx="17907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status line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(protocol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status code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status phrase)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108550" name="Line 6"/>
          <p:cNvSpPr>
            <a:spLocks noChangeShapeType="1"/>
          </p:cNvSpPr>
          <p:nvPr/>
        </p:nvSpPr>
        <p:spPr bwMode="auto">
          <a:xfrm>
            <a:off x="1358900" y="1914525"/>
            <a:ext cx="923925" cy="2571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8551" name="Freeform 7"/>
          <p:cNvSpPr>
            <a:spLocks/>
          </p:cNvSpPr>
          <p:nvPr/>
        </p:nvSpPr>
        <p:spPr bwMode="auto">
          <a:xfrm>
            <a:off x="2057400" y="2305050"/>
            <a:ext cx="257175" cy="2941638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893763" y="3286125"/>
            <a:ext cx="974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 lines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108553" name="Line 9"/>
          <p:cNvSpPr>
            <a:spLocks noChangeShapeType="1"/>
          </p:cNvSpPr>
          <p:nvPr/>
        </p:nvSpPr>
        <p:spPr bwMode="auto">
          <a:xfrm flipV="1">
            <a:off x="1543050" y="5418138"/>
            <a:ext cx="757238" cy="21272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293688" y="5297488"/>
            <a:ext cx="13795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data, e.g.,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requested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HTML file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108555" name="Rectangle 15"/>
          <p:cNvSpPr>
            <a:spLocks noChangeArrowheads="1"/>
          </p:cNvSpPr>
          <p:nvPr/>
        </p:nvSpPr>
        <p:spPr bwMode="auto">
          <a:xfrm>
            <a:off x="2243138" y="2044700"/>
            <a:ext cx="6311900" cy="35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HTTP/1.1 200 OK\r\n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Date: Sun, 26 Sep 2010 20:09:20 GMT\r\n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Server: Apache/2.0.52 (CentOS)\r\n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Last-Modified: Tue, 30 Oct 2007 17:00:02 GMT\r\n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ETag: "17dc6-a5c-bf716880"\r\n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Accept-Ranges: bytes\r\n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Content-Length: 2652\r\n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Keep-Alive: timeout=10, max=100\r\n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Connection: Keep-Alive\r\n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Content-Type: text/html; charset=ISO-8859-1\r\n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sz="1800" b="1">
                <a:latin typeface="Courier New" pitchFamily="49" charset="0"/>
              </a:rPr>
              <a:t>data data data data data ... </a:t>
            </a:r>
            <a:endParaRPr lang="en-US" sz="18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ill Sans MT" charset="0"/>
                <a:ea typeface="ＭＳ Ｐゴシック" pitchFamily="34" charset="-128"/>
              </a:rPr>
              <a:t>HTTP response message: general format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828800"/>
            <a:ext cx="5867400" cy="346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10594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6DD31A70-10FB-4B04-8C35-70CF2BB6BDE7}" type="slidenum">
              <a:rPr lang="en-US"/>
              <a:pPr/>
              <a:t>39</a:t>
            </a:fld>
            <a:endParaRPr lang="en-US"/>
          </a:p>
        </p:txBody>
      </p:sp>
      <p:sp>
        <p:nvSpPr>
          <p:cNvPr id="110596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147638"/>
            <a:ext cx="7772400" cy="979487"/>
          </a:xfrm>
        </p:spPr>
        <p:txBody>
          <a:bodyPr/>
          <a:lstStyle/>
          <a:p>
            <a:r>
              <a:rPr lang="en-US" sz="4000">
                <a:latin typeface="Gill Sans MT" charset="0"/>
                <a:ea typeface="ＭＳ Ｐゴシック" pitchFamily="34" charset="-128"/>
              </a:rPr>
              <a:t>HTTP response status codes</a:t>
            </a:r>
            <a:endParaRPr lang="en-US">
              <a:latin typeface="Gill Sans MT" charset="0"/>
              <a:ea typeface="ＭＳ Ｐゴシック" pitchFamily="34" charset="-128"/>
            </a:endParaRPr>
          </a:p>
        </p:txBody>
      </p:sp>
      <p:sp>
        <p:nvSpPr>
          <p:cNvPr id="1105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89000" y="2554288"/>
            <a:ext cx="8075613" cy="4168775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200 OK</a:t>
            </a:r>
            <a:endParaRPr lang="en-US" sz="2400" dirty="0">
              <a:solidFill>
                <a:srgbClr val="CC0000"/>
              </a:solidFill>
              <a:latin typeface="Gill Sans MT" charset="0"/>
              <a:ea typeface="ＭＳ Ｐゴシック" pitchFamily="34" charset="-128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sz="2000" dirty="0">
                <a:latin typeface="Gill Sans MT" charset="0"/>
                <a:ea typeface="ＭＳ Ｐゴシック" pitchFamily="34" charset="-128"/>
              </a:rPr>
              <a:t>request succeeded, requested object later in this </a:t>
            </a:r>
            <a:r>
              <a:rPr lang="en-US" sz="2000" dirty="0" err="1">
                <a:latin typeface="Gill Sans MT" charset="0"/>
                <a:ea typeface="ＭＳ Ｐゴシック" pitchFamily="34" charset="-128"/>
              </a:rPr>
              <a:t>msg</a:t>
            </a:r>
            <a:endParaRPr lang="en-US" sz="2000" dirty="0">
              <a:latin typeface="Gill Sans MT" charset="0"/>
              <a:ea typeface="ＭＳ Ｐゴシック" pitchFamily="34" charset="-128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301 Moved Permanently</a:t>
            </a:r>
            <a:endParaRPr lang="en-US" sz="2400" dirty="0">
              <a:solidFill>
                <a:srgbClr val="CC0000"/>
              </a:solidFill>
              <a:latin typeface="Gill Sans MT" charset="0"/>
              <a:ea typeface="ＭＳ Ｐゴシック" pitchFamily="34" charset="-128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sz="2000" dirty="0">
                <a:latin typeface="Gill Sans MT" charset="0"/>
                <a:ea typeface="ＭＳ Ｐゴシック" pitchFamily="34" charset="-128"/>
              </a:rPr>
              <a:t>requested object moved, new location specified later in this </a:t>
            </a:r>
            <a:r>
              <a:rPr lang="en-US" sz="2000" dirty="0" err="1">
                <a:latin typeface="Gill Sans MT" charset="0"/>
                <a:ea typeface="ＭＳ Ｐゴシック" pitchFamily="34" charset="-128"/>
              </a:rPr>
              <a:t>msg</a:t>
            </a:r>
            <a:r>
              <a:rPr lang="en-US" sz="2000" dirty="0">
                <a:latin typeface="Gill Sans MT" charset="0"/>
                <a:ea typeface="ＭＳ Ｐゴシック" pitchFamily="34" charset="-128"/>
              </a:rPr>
              <a:t> (Location:)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400 Bad Request</a:t>
            </a:r>
            <a:endParaRPr lang="en-US" sz="2400" dirty="0">
              <a:solidFill>
                <a:srgbClr val="CC0000"/>
              </a:solidFill>
              <a:latin typeface="Gill Sans MT" charset="0"/>
              <a:ea typeface="ＭＳ Ｐゴシック" pitchFamily="34" charset="-128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sz="2000" dirty="0">
                <a:latin typeface="Gill Sans MT" charset="0"/>
                <a:ea typeface="ＭＳ Ｐゴシック" pitchFamily="34" charset="-128"/>
              </a:rPr>
              <a:t>request </a:t>
            </a:r>
            <a:r>
              <a:rPr lang="en-US" sz="2000" dirty="0" err="1">
                <a:latin typeface="Gill Sans MT" charset="0"/>
                <a:ea typeface="ＭＳ Ｐゴシック" pitchFamily="34" charset="-128"/>
              </a:rPr>
              <a:t>msg</a:t>
            </a:r>
            <a:r>
              <a:rPr lang="en-US" sz="2000" dirty="0">
                <a:latin typeface="Gill Sans MT" charset="0"/>
                <a:ea typeface="ＭＳ Ｐゴシック" pitchFamily="34" charset="-128"/>
              </a:rPr>
              <a:t> not understood by server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404 Not Found</a:t>
            </a:r>
            <a:endParaRPr lang="en-US" sz="2400" dirty="0">
              <a:solidFill>
                <a:srgbClr val="CC0000"/>
              </a:solidFill>
              <a:latin typeface="Gill Sans MT" charset="0"/>
              <a:ea typeface="ＭＳ Ｐゴシック" pitchFamily="34" charset="-128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sz="2000" dirty="0">
                <a:latin typeface="Gill Sans MT" charset="0"/>
                <a:ea typeface="ＭＳ Ｐゴシック" pitchFamily="34" charset="-128"/>
              </a:rPr>
              <a:t>requested document not found on this server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505 HTTP Version Not Supported</a:t>
            </a:r>
            <a:endParaRPr lang="en-US" sz="2400" dirty="0">
              <a:solidFill>
                <a:srgbClr val="CC0000"/>
              </a:solidFill>
              <a:latin typeface="Gill Sans MT" charset="0"/>
              <a:ea typeface="ＭＳ Ｐゴシック" pitchFamily="34" charset="-128"/>
            </a:endParaRPr>
          </a:p>
        </p:txBody>
      </p:sp>
      <p:sp>
        <p:nvSpPr>
          <p:cNvPr id="110598" name="Rectangle 5"/>
          <p:cNvSpPr>
            <a:spLocks noChangeArrowheads="1"/>
          </p:cNvSpPr>
          <p:nvPr/>
        </p:nvSpPr>
        <p:spPr bwMode="auto">
          <a:xfrm>
            <a:off x="488950" y="1190625"/>
            <a:ext cx="81121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800" dirty="0"/>
              <a:t>Status code appears in 1st line in server-to-client response message.</a:t>
            </a:r>
          </a:p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800" dirty="0"/>
              <a:t>Some sample codes</a:t>
            </a:r>
            <a:r>
              <a:rPr lang="en-US" sz="2400" dirty="0">
                <a:latin typeface="Comic Sans MS" pitchFamily="66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3646"/>
            <a:ext cx="2895600" cy="365125"/>
          </a:xfrm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39938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83646"/>
            <a:ext cx="2133600" cy="365125"/>
          </a:xfrm>
          <a:noFill/>
        </p:spPr>
        <p:txBody>
          <a:bodyPr/>
          <a:lstStyle/>
          <a:p>
            <a:r>
              <a:rPr lang="en-US"/>
              <a:t>2-</a:t>
            </a:r>
            <a:fld id="{52A2B2EC-CDDB-4152-9CA3-D08DDC20E2F5}" type="slidenum">
              <a:rPr lang="en-US"/>
              <a:pPr/>
              <a:t>4</a:t>
            </a:fld>
            <a:endParaRPr lang="en-US"/>
          </a:p>
        </p:txBody>
      </p:sp>
      <p:grpSp>
        <p:nvGrpSpPr>
          <p:cNvPr id="2" name="Group 1037"/>
          <p:cNvGrpSpPr>
            <a:grpSpLocks/>
          </p:cNvGrpSpPr>
          <p:nvPr/>
        </p:nvGrpSpPr>
        <p:grpSpPr bwMode="auto">
          <a:xfrm>
            <a:off x="5124450" y="1844164"/>
            <a:ext cx="3540125" cy="4545013"/>
            <a:chOff x="3277" y="974"/>
            <a:chExt cx="2230" cy="2863"/>
          </a:xfrm>
        </p:grpSpPr>
        <p:sp>
          <p:nvSpPr>
            <p:cNvPr id="39972" name="Freeform 1038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466 w 1036"/>
                <a:gd name="T1" fmla="*/ 11 h 675"/>
                <a:gd name="T2" fmla="*/ 884 w 1036"/>
                <a:gd name="T3" fmla="*/ 53 h 675"/>
                <a:gd name="T4" fmla="*/ 467 w 1036"/>
                <a:gd name="T5" fmla="*/ 129 h 675"/>
                <a:gd name="T6" fmla="*/ 347 w 1036"/>
                <a:gd name="T7" fmla="*/ 229 h 675"/>
                <a:gd name="T8" fmla="*/ 48 w 1036"/>
                <a:gd name="T9" fmla="*/ 297 h 675"/>
                <a:gd name="T10" fmla="*/ 39 w 1036"/>
                <a:gd name="T11" fmla="*/ 459 h 675"/>
                <a:gd name="T12" fmla="*/ 298 w 1036"/>
                <a:gd name="T13" fmla="*/ 489 h 675"/>
                <a:gd name="T14" fmla="*/ 1039 w 1036"/>
                <a:gd name="T15" fmla="*/ 489 h 675"/>
                <a:gd name="T16" fmla="*/ 1353 w 1036"/>
                <a:gd name="T17" fmla="*/ 555 h 675"/>
                <a:gd name="T18" fmla="*/ 1702 w 1036"/>
                <a:gd name="T19" fmla="*/ 657 h 675"/>
                <a:gd name="T20" fmla="*/ 1969 w 1036"/>
                <a:gd name="T21" fmla="*/ 661 h 675"/>
                <a:gd name="T22" fmla="*/ 2153 w 1036"/>
                <a:gd name="T23" fmla="*/ 603 h 675"/>
                <a:gd name="T24" fmla="*/ 2247 w 1036"/>
                <a:gd name="T25" fmla="*/ 445 h 675"/>
                <a:gd name="T26" fmla="*/ 2305 w 1036"/>
                <a:gd name="T27" fmla="*/ 291 h 675"/>
                <a:gd name="T28" fmla="*/ 2312 w 1036"/>
                <a:gd name="T29" fmla="*/ 107 h 675"/>
                <a:gd name="T30" fmla="*/ 2113 w 1036"/>
                <a:gd name="T31" fmla="*/ 17 h 675"/>
                <a:gd name="T32" fmla="*/ 1755 w 1036"/>
                <a:gd name="T33" fmla="*/ 3 h 675"/>
                <a:gd name="T34" fmla="*/ 1466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3" name="Group 1039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40348" name="Rectangle 1040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349" name="AutoShape 1041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39974" name="Freeform 1042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975" name="Line 1043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976" name="Line 1044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977" name="Line 1045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978" name="Line 1047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979" name="Line 1048"/>
            <p:cNvSpPr>
              <a:spLocks noChangeShapeType="1"/>
            </p:cNvSpPr>
            <p:nvPr/>
          </p:nvSpPr>
          <p:spPr bwMode="auto">
            <a:xfrm flipV="1">
              <a:off x="3680" y="3155"/>
              <a:ext cx="248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980" name="Line 1051"/>
            <p:cNvSpPr>
              <a:spLocks noChangeShapeType="1"/>
            </p:cNvSpPr>
            <p:nvPr/>
          </p:nvSpPr>
          <p:spPr bwMode="auto">
            <a:xfrm flipH="1">
              <a:off x="3948" y="3208"/>
              <a:ext cx="96" cy="11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981" name="Line 1052"/>
            <p:cNvSpPr>
              <a:spLocks noChangeShapeType="1"/>
            </p:cNvSpPr>
            <p:nvPr/>
          </p:nvSpPr>
          <p:spPr bwMode="auto">
            <a:xfrm flipH="1" flipV="1">
              <a:off x="4144" y="3212"/>
              <a:ext cx="53" cy="11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982" name="Line 1053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983" name="Line 1054"/>
            <p:cNvSpPr>
              <a:spLocks noChangeShapeType="1"/>
            </p:cNvSpPr>
            <p:nvPr/>
          </p:nvSpPr>
          <p:spPr bwMode="auto">
            <a:xfrm>
              <a:off x="3898" y="3025"/>
              <a:ext cx="56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984" name="Line 1055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985" name="Line 1056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4" name="Group 1057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40346" name="Picture 1058" descr="access_point_stylized_smal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0347" name="Picture 1059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9987" name="Freeform 1060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988" name="Freeform 1061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85898 w 765"/>
                <a:gd name="T1" fmla="*/ 6712 h 459"/>
                <a:gd name="T2" fmla="*/ 58210 w 765"/>
                <a:gd name="T3" fmla="*/ 47662 h 459"/>
                <a:gd name="T4" fmla="*/ 19473 w 765"/>
                <a:gd name="T5" fmla="*/ 67835 h 459"/>
                <a:gd name="T6" fmla="*/ 2783 w 765"/>
                <a:gd name="T7" fmla="*/ 228588 h 459"/>
                <a:gd name="T8" fmla="*/ 36422 w 765"/>
                <a:gd name="T9" fmla="*/ 302028 h 459"/>
                <a:gd name="T10" fmla="*/ 70014 w 765"/>
                <a:gd name="T11" fmla="*/ 289496 h 459"/>
                <a:gd name="T12" fmla="*/ 118176 w 765"/>
                <a:gd name="T13" fmla="*/ 302028 h 459"/>
                <a:gd name="T14" fmla="*/ 141415 w 765"/>
                <a:gd name="T15" fmla="*/ 295017 h 459"/>
                <a:gd name="T16" fmla="*/ 152220 w 765"/>
                <a:gd name="T17" fmla="*/ 253122 h 459"/>
                <a:gd name="T18" fmla="*/ 151953 w 765"/>
                <a:gd name="T19" fmla="*/ 107441 h 459"/>
                <a:gd name="T20" fmla="*/ 134106 w 765"/>
                <a:gd name="T21" fmla="*/ 23437 h 459"/>
                <a:gd name="T22" fmla="*/ 85898 w 765"/>
                <a:gd name="T23" fmla="*/ 6712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989" name="Line 1062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990" name="Line 1063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991" name="Line 1064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992" name="Line 1065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993" name="Line 1066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994" name="Line 1067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995" name="Line 1068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996" name="Line 1069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997" name="Line 1070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998" name="Line 1071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999" name="Line 1072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000" name="Line 1073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001" name="Line 1074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002" name="Line 1075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003" name="Line 1076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004" name="Line 1077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005" name="Line 1078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5" name="Group 1079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40329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40330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40331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40332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40333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40334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40335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40336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40337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40338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40339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40340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40341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40342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40343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40344" name="Oval 1095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0345" name="Picture 1096" descr="cell_tower_radiation_gray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" name="Group 1097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40320" name="Line 1098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321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0322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0323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7" name="Group 1102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40327" name="Freeform 110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328" name="Freeform 110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0325" name="Line 1105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326" name="Line 1106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8" name="Group 1107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4031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031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031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9" name="Group 111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0318" name="Freeform 111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319" name="Freeform 111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0316" name="Line 111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317" name="Line 111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0" name="Group 1116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4030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030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030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1" name="Group 112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0310" name="Freeform 112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311" name="Freeform 112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0308" name="Line 112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309" name="Line 112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2" name="Group 1125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4029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029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029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3" name="Group 112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0302" name="Freeform 113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303" name="Freeform 113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0300" name="Line 113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301" name="Line 113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4" name="Group 1134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4028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028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029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5" name="Group 113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0294" name="Freeform 113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295" name="Freeform 114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0292" name="Line 114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293" name="Line 114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6" name="Group 1143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4028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028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028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7" name="Group 114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0286" name="Freeform 11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287" name="Freeform 11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0284" name="Line 115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285" name="Line 115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40013" name="Line 1152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18" name="Group 1153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4027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027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027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9" name="Group 115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0278" name="Freeform 115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279" name="Freeform 115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0276" name="Line 116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277" name="Line 116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0" name="Group 1162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4026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026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026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1" name="Group 116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0270" name="Freeform 116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271" name="Freeform 116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0268" name="Line 116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269" name="Line 117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2" name="Group 1171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4025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025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025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3" name="Group 117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0262" name="Freeform 117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263" name="Freeform 117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0260" name="Line 117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261" name="Line 117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4" name="Group 1180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4024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024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025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5" name="Group 118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0254" name="Freeform 118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255" name="Freeform 118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0252" name="Line 118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253" name="Line 118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6" name="Group 1189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4024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024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024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7" name="Group 119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0246" name="Freeform 119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247" name="Freeform 119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0244" name="Line 119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245" name="Line 119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8" name="Group 1198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4023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023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023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9" name="Group 120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0238" name="Freeform 120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239" name="Freeform 120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0236" name="Line 120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237" name="Line 120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0" name="Group 1207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31" name="Group 1208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40220" name="Freeform 1209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221" name="Freeform 1210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222" name="Freeform 1211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223" name="Freeform 1212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224" name="Freeform 1213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225" name="Freeform 1214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226" name="Freeform 1215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227" name="Freeform 1216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228" name="Freeform 1217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229" name="Freeform 1218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230" name="Freeform 1219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231" name="Freeform 1220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pic>
            <p:nvPicPr>
              <p:cNvPr id="40219" name="Picture 1221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9936" name="Group 1222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39939" name="Group 1223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40206" name="Freeform 1224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207" name="Freeform 1225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208" name="Freeform 1226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209" name="Freeform 1227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210" name="Freeform 1228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211" name="Freeform 1229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212" name="Freeform 1230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213" name="Freeform 1231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214" name="Freeform 1232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215" name="Freeform 1233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216" name="Freeform 1234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217" name="Freeform 1235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pic>
            <p:nvPicPr>
              <p:cNvPr id="40205" name="Picture 1236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0022" name="Line 1237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39940" name="Group 1238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40202" name="Picture 123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0203" name="Freeform 1240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39942" name="Group 1241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40200" name="Picture 124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0201" name="Freeform 124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39945" name="Group 1244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40198" name="Picture 12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0199" name="Freeform 124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39946" name="Group 1247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40196" name="Picture 124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0197" name="Freeform 124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</p:grpSp>
        <p:pic>
          <p:nvPicPr>
            <p:cNvPr id="40027" name="Picture 1250" descr="car_icon_small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9947" name="Group 1251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40194" name="Picture 1252" descr="iphone_stylized_small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0195" name="Picture 1253" descr="antenna_radiation_stylized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9973" name="Group 1254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40162" name="Freeform 1255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163" name="Rectangle 1256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64" name="Freeform 1257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165" name="Freeform 1258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166" name="Rectangle 1259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86" name="Group 1260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0192" name="AutoShape 1261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93" name="AutoShape 1262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0168" name="Rectangle 1263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0006" name="Group 1264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0190" name="AutoShape 1265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91" name="AutoShape 1266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0170" name="Rectangle 1267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71" name="Rectangle 1268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0007" name="Group 1269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0188" name="AutoShape 1270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89" name="AutoShape 1271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0173" name="Freeform 1272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40008" name="Group 1273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0186" name="AutoShape 1274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87" name="AutoShape 1275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0175" name="Rectangle 1276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76" name="Freeform 1277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177" name="Freeform 1278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178" name="Oval 1279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79" name="Freeform 1280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180" name="AutoShape 1281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81" name="AutoShape 1282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82" name="Oval 1283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83" name="Oval 1284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80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  <p:sp>
            <p:nvSpPr>
              <p:cNvPr id="40184" name="Oval 1285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85" name="Rectangle 1286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0009" name="Group 1287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40130" name="Freeform 128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131" name="Rectangle 128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32" name="Freeform 129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133" name="Freeform 129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134" name="Rectangle 129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0010" name="Group 129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0160" name="AutoShape 129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61" name="AutoShape 129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0136" name="Rectangle 129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0011" name="Group 129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0158" name="AutoShape 129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59" name="AutoShape 129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0138" name="Rectangle 130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39" name="Rectangle 130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0012" name="Group 130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0156" name="AutoShape 1303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57" name="AutoShape 130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0141" name="Freeform 130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40014" name="Group 130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0154" name="AutoShape 130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55" name="AutoShape 130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0143" name="Rectangle 130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44" name="Freeform 131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145" name="Freeform 131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146" name="Oval 131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47" name="Freeform 131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148" name="AutoShape 131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49" name="AutoShape 131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50" name="Oval 131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51" name="Oval 131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80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  <p:sp>
            <p:nvSpPr>
              <p:cNvPr id="40152" name="Oval 131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53" name="Rectangle 131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0015" name="Group 1320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40107" name="Picture 1321" descr="antenna_stylized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0108" name="Picture 1322" descr="laptop_keyboard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0109" name="Freeform 1323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pic>
            <p:nvPicPr>
              <p:cNvPr id="40110" name="Picture 1324" descr="screen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0111" name="Freeform 1325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112" name="Freeform 1326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113" name="Freeform 1327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114" name="Freeform 1328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115" name="Freeform 1329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116" name="Freeform 1330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40016" name="Group 1331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0124" name="Freeform 1332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125" name="Freeform 1333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126" name="Freeform 1334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127" name="Freeform 1335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128" name="Freeform 1336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129" name="Freeform 1337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0118" name="Freeform 1338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119" name="Freeform 1339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120" name="Freeform 1340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121" name="Freeform 1341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122" name="Freeform 1342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123" name="Freeform 1343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40017" name="Group 1344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40084" name="Picture 1345" descr="antenna_stylized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0085" name="Picture 1346" descr="laptop_keyboar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0086" name="Freeform 134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pic>
            <p:nvPicPr>
              <p:cNvPr id="40087" name="Picture 1348" descr="screen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0088" name="Freeform 134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089" name="Freeform 135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090" name="Freeform 135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091" name="Freeform 135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092" name="Freeform 135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093" name="Freeform 135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40018" name="Group 135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0101" name="Freeform 135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102" name="Freeform 135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103" name="Freeform 135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104" name="Freeform 135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105" name="Freeform 136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106" name="Freeform 136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0095" name="Freeform 136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096" name="Freeform 136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097" name="Freeform 136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098" name="Freeform 136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099" name="Freeform 136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100" name="Freeform 136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40019" name="Group 1368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40061" name="Picture 1369" descr="antenna_stylized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0062" name="Picture 1370" descr="laptop_keyboard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0063" name="Freeform 1371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pic>
            <p:nvPicPr>
              <p:cNvPr id="40064" name="Picture 1372" descr="screen"/>
              <p:cNvPicPr>
                <a:picLocks noChangeAspect="1" noChangeArrowheads="1"/>
              </p:cNvPicPr>
              <p:nvPr/>
            </p:nvPicPr>
            <p:blipFill>
              <a:blip r:embed="rId21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0065" name="Freeform 1373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066" name="Freeform 1374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067" name="Freeform 1375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068" name="Freeform 1376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069" name="Freeform 1377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070" name="Freeform 1378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40020" name="Group 1379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0078" name="Freeform 1380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079" name="Freeform 1381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080" name="Freeform 1382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081" name="Freeform 1383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082" name="Freeform 1384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083" name="Freeform 1385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0072" name="Freeform 1386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073" name="Freeform 1387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074" name="Freeform 1388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075" name="Freeform 1389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076" name="Freeform 1390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077" name="Freeform 1391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40021" name="Group 1392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40059" name="Picture 139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0060" name="Freeform 139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40023" name="Group 1395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40036" name="Picture 1396" descr="antenna_stylized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0037" name="Picture 1397" descr="laptop_keyboar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0038" name="Freeform 1398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pic>
            <p:nvPicPr>
              <p:cNvPr id="40039" name="Picture 1399" descr="screen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0040" name="Freeform 1400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041" name="Freeform 1401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042" name="Freeform 1402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043" name="Freeform 1403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044" name="Freeform 1404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045" name="Freeform 1405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40024" name="Group 1406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0053" name="Freeform 1407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054" name="Freeform 1408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055" name="Freeform 1409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056" name="Freeform 1410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057" name="Freeform 1411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058" name="Freeform 1412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0047" name="Freeform 1413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048" name="Freeform 1414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049" name="Freeform 1415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050" name="Freeform 1416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051" name="Freeform 1417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052" name="Freeform 1418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35729" name="Line 913"/>
          <p:cNvSpPr>
            <a:spLocks noChangeShapeType="1"/>
          </p:cNvSpPr>
          <p:nvPr/>
        </p:nvSpPr>
        <p:spPr bwMode="auto">
          <a:xfrm>
            <a:off x="6850063" y="4373052"/>
            <a:ext cx="1290637" cy="5413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5727" name="Line 911"/>
          <p:cNvSpPr>
            <a:spLocks noChangeShapeType="1"/>
          </p:cNvSpPr>
          <p:nvPr/>
        </p:nvSpPr>
        <p:spPr bwMode="auto">
          <a:xfrm>
            <a:off x="6945313" y="1247264"/>
            <a:ext cx="1700212" cy="338613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99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5275" y="0"/>
            <a:ext cx="8382000" cy="1041400"/>
          </a:xfrm>
        </p:spPr>
        <p:txBody>
          <a:bodyPr/>
          <a:lstStyle/>
          <a:p>
            <a:r>
              <a:rPr lang="en-US" sz="4000" dirty="0">
                <a:latin typeface="Gill Sans MT" charset="0"/>
                <a:ea typeface="ＭＳ Ｐゴシック" pitchFamily="34" charset="-128"/>
              </a:rPr>
              <a:t>Creating a Network App</a:t>
            </a:r>
          </a:p>
        </p:txBody>
      </p:sp>
      <p:sp>
        <p:nvSpPr>
          <p:cNvPr id="3994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7838" y="1206500"/>
            <a:ext cx="4300537" cy="511492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Write programs that:</a:t>
            </a:r>
          </a:p>
          <a:p>
            <a:r>
              <a:rPr lang="en-US" sz="2400" dirty="0">
                <a:latin typeface="Gill Sans MT" charset="0"/>
                <a:ea typeface="ＭＳ Ｐゴシック" pitchFamily="34" charset="-128"/>
              </a:rPr>
              <a:t>Run on (different) </a:t>
            </a:r>
            <a:r>
              <a:rPr lang="en-US" sz="2400" i="1" dirty="0">
                <a:latin typeface="Gill Sans MT" charset="0"/>
                <a:ea typeface="ＭＳ Ｐゴシック" pitchFamily="34" charset="-128"/>
              </a:rPr>
              <a:t>end systems</a:t>
            </a:r>
          </a:p>
          <a:p>
            <a:r>
              <a:rPr lang="en-US" sz="2400" dirty="0">
                <a:latin typeface="Gill Sans MT" charset="0"/>
                <a:ea typeface="ＭＳ Ｐゴシック" pitchFamily="34" charset="-128"/>
              </a:rPr>
              <a:t>Communicate over network</a:t>
            </a:r>
          </a:p>
          <a:p>
            <a:r>
              <a:rPr lang="en-US" sz="2400" dirty="0">
                <a:latin typeface="Gill Sans MT" charset="0"/>
                <a:ea typeface="ＭＳ Ｐゴシック" pitchFamily="34" charset="-128"/>
              </a:rPr>
              <a:t>e.g. web server software communicates with browser software</a:t>
            </a:r>
          </a:p>
          <a:p>
            <a:pPr>
              <a:spcBef>
                <a:spcPct val="80000"/>
              </a:spcBef>
              <a:buFont typeface="Wingdings" pitchFamily="2" charset="2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No need to write software for network-core devices</a:t>
            </a:r>
          </a:p>
          <a:p>
            <a:r>
              <a:rPr lang="en-US" sz="2400" dirty="0">
                <a:latin typeface="Gill Sans MT" charset="0"/>
                <a:ea typeface="ＭＳ Ｐゴシック" pitchFamily="34" charset="-128"/>
              </a:rPr>
              <a:t>Network-core devices do not run user applications </a:t>
            </a:r>
          </a:p>
          <a:p>
            <a:r>
              <a:rPr lang="en-US" sz="2400" dirty="0">
                <a:latin typeface="Gill Sans MT" charset="0"/>
                <a:ea typeface="ＭＳ Ｐゴシック" pitchFamily="34" charset="-128"/>
              </a:rPr>
              <a:t>Applications on end systems allow rapid app development, propagation</a:t>
            </a:r>
          </a:p>
          <a:p>
            <a:pPr>
              <a:buFont typeface="Wingdings" pitchFamily="2" charset="2"/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  <a:ea typeface="ＭＳ Ｐゴシック" pitchFamily="34" charset="-128"/>
            </a:endParaRPr>
          </a:p>
        </p:txBody>
      </p:sp>
      <p:grpSp>
        <p:nvGrpSpPr>
          <p:cNvPr id="40025" name="Group 618"/>
          <p:cNvGrpSpPr>
            <a:grpSpLocks/>
          </p:cNvGrpSpPr>
          <p:nvPr/>
        </p:nvGrpSpPr>
        <p:grpSpPr bwMode="auto">
          <a:xfrm>
            <a:off x="5857875" y="1090102"/>
            <a:ext cx="1044575" cy="965200"/>
            <a:chOff x="4047" y="420"/>
            <a:chExt cx="658" cy="608"/>
          </a:xfrm>
        </p:grpSpPr>
        <p:sp>
          <p:nvSpPr>
            <p:cNvPr id="39964" name="Rectangle 227"/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9965" name="Rectangle 228"/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9966" name="Rectangle 229"/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9967" name="Text Box 230"/>
            <p:cNvSpPr txBox="1">
              <a:spLocks noChangeArrowheads="1"/>
            </p:cNvSpPr>
            <p:nvPr/>
          </p:nvSpPr>
          <p:spPr bwMode="auto">
            <a:xfrm>
              <a:off x="4192" y="420"/>
              <a:ext cx="513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solidFill>
                    <a:schemeClr val="bg1"/>
                  </a:solidFill>
                </a:rPr>
                <a:t>application</a:t>
              </a:r>
              <a:endParaRPr lang="en-US" sz="1000"/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/>
                <a:t>transport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/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/>
                <a:t>data link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/>
                <a:t>physical</a:t>
              </a:r>
              <a:endParaRPr lang="en-US" sz="2400"/>
            </a:p>
          </p:txBody>
        </p:sp>
        <p:sp>
          <p:nvSpPr>
            <p:cNvPr id="39968" name="Line 231"/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969" name="Line 232"/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970" name="Line 233"/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971" name="Freeform 917"/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0026" name="Group 619"/>
          <p:cNvGrpSpPr>
            <a:grpSpLocks/>
          </p:cNvGrpSpPr>
          <p:nvPr/>
        </p:nvGrpSpPr>
        <p:grpSpPr bwMode="auto">
          <a:xfrm>
            <a:off x="7956550" y="4674677"/>
            <a:ext cx="1044575" cy="965200"/>
            <a:chOff x="4047" y="420"/>
            <a:chExt cx="658" cy="608"/>
          </a:xfrm>
        </p:grpSpPr>
        <p:sp>
          <p:nvSpPr>
            <p:cNvPr id="39956" name="Rectangle 227"/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9957" name="Rectangle 228"/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9958" name="Rectangle 229"/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9959" name="Text Box 230"/>
            <p:cNvSpPr txBox="1">
              <a:spLocks noChangeArrowheads="1"/>
            </p:cNvSpPr>
            <p:nvPr/>
          </p:nvSpPr>
          <p:spPr bwMode="auto">
            <a:xfrm>
              <a:off x="4192" y="420"/>
              <a:ext cx="513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solidFill>
                    <a:schemeClr val="bg1"/>
                  </a:solidFill>
                </a:rPr>
                <a:t>application</a:t>
              </a:r>
              <a:endParaRPr lang="en-US" sz="1000"/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/>
                <a:t>transport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/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/>
                <a:t>data link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/>
                <a:t>physical</a:t>
              </a:r>
              <a:endParaRPr lang="en-US" sz="2400"/>
            </a:p>
          </p:txBody>
        </p:sp>
        <p:sp>
          <p:nvSpPr>
            <p:cNvPr id="39960" name="Line 231"/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961" name="Line 232"/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962" name="Line 233"/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963" name="Freeform 917"/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0028" name="Group 628"/>
          <p:cNvGrpSpPr>
            <a:grpSpLocks/>
          </p:cNvGrpSpPr>
          <p:nvPr/>
        </p:nvGrpSpPr>
        <p:grpSpPr bwMode="auto">
          <a:xfrm>
            <a:off x="5815013" y="4238114"/>
            <a:ext cx="1044575" cy="965200"/>
            <a:chOff x="4047" y="420"/>
            <a:chExt cx="658" cy="608"/>
          </a:xfrm>
        </p:grpSpPr>
        <p:sp>
          <p:nvSpPr>
            <p:cNvPr id="39948" name="Rectangle 227"/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9949" name="Rectangle 228"/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9950" name="Rectangle 229"/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9951" name="Text Box 230"/>
            <p:cNvSpPr txBox="1">
              <a:spLocks noChangeArrowheads="1"/>
            </p:cNvSpPr>
            <p:nvPr/>
          </p:nvSpPr>
          <p:spPr bwMode="auto">
            <a:xfrm>
              <a:off x="4192" y="420"/>
              <a:ext cx="513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solidFill>
                    <a:schemeClr val="bg1"/>
                  </a:solidFill>
                </a:rPr>
                <a:t>application</a:t>
              </a:r>
              <a:endParaRPr lang="en-US" sz="1000"/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/>
                <a:t>transport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/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/>
                <a:t>data link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/>
                <a:t>physical</a:t>
              </a:r>
              <a:endParaRPr lang="en-US" sz="2400"/>
            </a:p>
          </p:txBody>
        </p:sp>
        <p:sp>
          <p:nvSpPr>
            <p:cNvPr id="39952" name="Line 231"/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953" name="Line 232"/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954" name="Line 233"/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955" name="Freeform 917"/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0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0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29" grpId="0" animBg="1"/>
      <p:bldP spid="3572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12642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01603FE3-BD34-4B7A-890C-AF583F38BFF5}" type="slidenum">
              <a:rPr lang="en-US"/>
              <a:pPr/>
              <a:t>40</a:t>
            </a:fld>
            <a:endParaRPr lang="en-US"/>
          </a:p>
        </p:txBody>
      </p:sp>
      <p:sp>
        <p:nvSpPr>
          <p:cNvPr id="112644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192088"/>
            <a:ext cx="8455025" cy="979487"/>
          </a:xfrm>
        </p:spPr>
        <p:txBody>
          <a:bodyPr/>
          <a:lstStyle/>
          <a:p>
            <a:r>
              <a:rPr lang="en-US" sz="3600">
                <a:latin typeface="Gill Sans MT" charset="0"/>
                <a:ea typeface="ＭＳ Ｐゴシック" pitchFamily="34" charset="-128"/>
              </a:rPr>
              <a:t>Trying out HTTP (client side) for yourself</a:t>
            </a:r>
            <a:endParaRPr lang="en-US">
              <a:latin typeface="Gill Sans MT" charset="0"/>
              <a:ea typeface="ＭＳ Ｐゴシック" pitchFamily="34" charset="-128"/>
            </a:endParaRPr>
          </a:p>
        </p:txBody>
      </p:sp>
      <p:sp>
        <p:nvSpPr>
          <p:cNvPr id="1126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0525" y="1390650"/>
            <a:ext cx="8096250" cy="466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latin typeface="Gill Sans MT" charset="0"/>
                <a:ea typeface="ＭＳ Ｐゴシック" pitchFamily="34" charset="-128"/>
              </a:rPr>
              <a:t>1. Telnet to your favorite Web server:</a:t>
            </a:r>
          </a:p>
          <a:p>
            <a:pPr lvl="2">
              <a:buFontTx/>
              <a:buNone/>
            </a:pPr>
            <a:endParaRPr lang="en-US" sz="1800">
              <a:ea typeface="ＭＳ Ｐゴシック" pitchFamily="34" charset="-128"/>
            </a:endParaRPr>
          </a:p>
        </p:txBody>
      </p:sp>
      <p:sp>
        <p:nvSpPr>
          <p:cNvPr id="112646" name="Text Box 5"/>
          <p:cNvSpPr txBox="1">
            <a:spLocks noChangeArrowheads="1"/>
          </p:cNvSpPr>
          <p:nvPr/>
        </p:nvSpPr>
        <p:spPr bwMode="auto">
          <a:xfrm>
            <a:off x="3981450" y="2155825"/>
            <a:ext cx="44259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opens TCP connection to port 80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(default HTTP server port) at cis.poly.edu.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anything typed in sent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to port 80 at cis.poly.edu</a:t>
            </a:r>
            <a:endParaRPr lang="en-US" sz="2400"/>
          </a:p>
        </p:txBody>
      </p:sp>
      <p:sp>
        <p:nvSpPr>
          <p:cNvPr id="112647" name="Text Box 6"/>
          <p:cNvSpPr txBox="1">
            <a:spLocks noChangeArrowheads="1"/>
          </p:cNvSpPr>
          <p:nvPr/>
        </p:nvSpPr>
        <p:spPr bwMode="auto">
          <a:xfrm>
            <a:off x="692150" y="2190750"/>
            <a:ext cx="318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CC0000"/>
                </a:solidFill>
                <a:latin typeface="Courier New" pitchFamily="49" charset="0"/>
              </a:rPr>
              <a:t>telnet cis.poly.edu 80</a:t>
            </a:r>
            <a:endParaRPr lang="en-US" sz="2800">
              <a:solidFill>
                <a:srgbClr val="CC0000"/>
              </a:solidFill>
            </a:endParaRPr>
          </a:p>
        </p:txBody>
      </p:sp>
      <p:sp>
        <p:nvSpPr>
          <p:cNvPr id="112648" name="Rectangle 7"/>
          <p:cNvSpPr>
            <a:spLocks noChangeArrowheads="1"/>
          </p:cNvSpPr>
          <p:nvPr/>
        </p:nvSpPr>
        <p:spPr bwMode="auto">
          <a:xfrm>
            <a:off x="361950" y="3600450"/>
            <a:ext cx="80962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400"/>
              <a:t>2. type in a GET HTTP request:</a:t>
            </a:r>
          </a:p>
          <a:p>
            <a:pPr marL="1143000" lvl="2" indent="-228600">
              <a:buClrTx/>
              <a:buSzTx/>
              <a:buFontTx/>
              <a:buNone/>
            </a:pPr>
            <a:endParaRPr lang="en-US" sz="1800">
              <a:latin typeface="Comic Sans MS" pitchFamily="66" charset="0"/>
            </a:endParaRPr>
          </a:p>
        </p:txBody>
      </p:sp>
      <p:sp>
        <p:nvSpPr>
          <p:cNvPr id="112649" name="Text Box 8"/>
          <p:cNvSpPr txBox="1">
            <a:spLocks noChangeArrowheads="1"/>
          </p:cNvSpPr>
          <p:nvPr/>
        </p:nvSpPr>
        <p:spPr bwMode="auto">
          <a:xfrm>
            <a:off x="1382713" y="4184650"/>
            <a:ext cx="2914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</a:rPr>
              <a:t>GET /~ross/ HTTP/1.1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</a:rPr>
              <a:t>Host: cis.poly.edu</a:t>
            </a:r>
            <a:endParaRPr lang="en-US" sz="1800" dirty="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112650" name="Text Box 11"/>
          <p:cNvSpPr txBox="1">
            <a:spLocks noChangeArrowheads="1"/>
          </p:cNvSpPr>
          <p:nvPr/>
        </p:nvSpPr>
        <p:spPr bwMode="auto">
          <a:xfrm>
            <a:off x="4848225" y="4098925"/>
            <a:ext cx="30924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by typing this in (hit carriage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return twice), you send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this minimal (but complete)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GET request to HTTP server</a:t>
            </a:r>
            <a:endParaRPr lang="en-US" sz="2400"/>
          </a:p>
        </p:txBody>
      </p:sp>
      <p:sp>
        <p:nvSpPr>
          <p:cNvPr id="112651" name="Freeform 12"/>
          <p:cNvSpPr>
            <a:spLocks/>
          </p:cNvSpPr>
          <p:nvPr/>
        </p:nvSpPr>
        <p:spPr bwMode="auto">
          <a:xfrm>
            <a:off x="4029075" y="2162175"/>
            <a:ext cx="247650" cy="1181100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12652" name="Freeform 13"/>
          <p:cNvSpPr>
            <a:spLocks/>
          </p:cNvSpPr>
          <p:nvPr/>
        </p:nvSpPr>
        <p:spPr bwMode="auto">
          <a:xfrm>
            <a:off x="4829175" y="4067175"/>
            <a:ext cx="257175" cy="1190625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12653" name="Rectangle 14"/>
          <p:cNvSpPr>
            <a:spLocks noChangeArrowheads="1"/>
          </p:cNvSpPr>
          <p:nvPr/>
        </p:nvSpPr>
        <p:spPr bwMode="auto">
          <a:xfrm>
            <a:off x="361950" y="5429250"/>
            <a:ext cx="80962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400"/>
              <a:t>3. look at response message sent by HTTP server!</a:t>
            </a:r>
          </a:p>
        </p:txBody>
      </p:sp>
      <p:sp>
        <p:nvSpPr>
          <p:cNvPr id="112654" name="Text Box 17"/>
          <p:cNvSpPr txBox="1">
            <a:spLocks noChangeArrowheads="1"/>
          </p:cNvSpPr>
          <p:nvPr/>
        </p:nvSpPr>
        <p:spPr bwMode="auto">
          <a:xfrm>
            <a:off x="409575" y="6029325"/>
            <a:ext cx="810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2400">
                <a:latin typeface="Gill Sans MT" charset="0"/>
              </a:rPr>
              <a:t>(or use Wireshark to look at captured HTTP request/response)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14690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4CDD59EC-2DA2-46E8-848B-EC5064115395}" type="slidenum">
              <a:rPr lang="en-US"/>
              <a:pPr/>
              <a:t>41</a:t>
            </a:fld>
            <a:endParaRPr lang="en-US"/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  <a:ea typeface="ＭＳ Ｐゴシック" pitchFamily="34" charset="-128"/>
              </a:rPr>
              <a:t>User-server state: Cookies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11313"/>
            <a:ext cx="3810000" cy="4887912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400" dirty="0">
                <a:latin typeface="Gill Sans MT" charset="0"/>
                <a:ea typeface="ＭＳ Ｐゴシック" pitchFamily="34" charset="-128"/>
              </a:rPr>
              <a:t>Cookies allow sites to keep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400" dirty="0">
                <a:latin typeface="Gill Sans MT" charset="0"/>
                <a:ea typeface="ＭＳ Ｐゴシック" pitchFamily="34" charset="-128"/>
              </a:rPr>
              <a:t>track of users.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Four components of Cookie technology: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Gill Sans MT" charset="0"/>
                <a:ea typeface="ＭＳ Ｐゴシック" pitchFamily="34" charset="-128"/>
              </a:rPr>
              <a:t>1) </a:t>
            </a:r>
            <a:r>
              <a:rPr lang="en-US" dirty="0">
                <a:latin typeface="Gill Sans MT" charset="0"/>
                <a:ea typeface="ＭＳ Ｐゴシック" pitchFamily="34" charset="-128"/>
              </a:rPr>
              <a:t>cookie header line of HTTP </a:t>
            </a:r>
            <a:r>
              <a:rPr lang="en-US" i="1" dirty="0">
                <a:latin typeface="Gill Sans MT" charset="0"/>
                <a:ea typeface="ＭＳ Ｐゴシック" pitchFamily="34" charset="-128"/>
              </a:rPr>
              <a:t>response</a:t>
            </a:r>
            <a:r>
              <a:rPr lang="en-US" dirty="0">
                <a:latin typeface="Gill Sans MT" charset="0"/>
                <a:ea typeface="ＭＳ Ｐゴシック" pitchFamily="34" charset="-128"/>
              </a:rPr>
              <a:t> message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Gill Sans MT" charset="0"/>
                <a:ea typeface="ＭＳ Ｐゴシック" pitchFamily="34" charset="-128"/>
              </a:rPr>
              <a:t>2) cookie header line in next HTTP </a:t>
            </a:r>
            <a:r>
              <a:rPr lang="en-US" i="1" dirty="0">
                <a:latin typeface="Gill Sans MT" charset="0"/>
                <a:ea typeface="ＭＳ Ｐゴシック" pitchFamily="34" charset="-128"/>
              </a:rPr>
              <a:t>request</a:t>
            </a:r>
            <a:r>
              <a:rPr lang="en-US" dirty="0">
                <a:latin typeface="Gill Sans MT" charset="0"/>
                <a:ea typeface="ＭＳ Ｐゴシック" pitchFamily="34" charset="-128"/>
              </a:rPr>
              <a:t> message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Gill Sans MT" charset="0"/>
                <a:ea typeface="ＭＳ Ｐゴシック" pitchFamily="34" charset="-128"/>
              </a:rPr>
              <a:t>3) cookie file kept on user</a:t>
            </a:r>
            <a:r>
              <a:rPr lang="ja-JP" altLang="en-US">
                <a:latin typeface="Gill Sans MT" charset="0"/>
                <a:ea typeface="ＭＳ Ｐゴシック" pitchFamily="34" charset="-128"/>
              </a:rPr>
              <a:t>’</a:t>
            </a:r>
            <a:r>
              <a:rPr lang="en-US" altLang="ja-JP" dirty="0">
                <a:latin typeface="Gill Sans MT" charset="0"/>
                <a:ea typeface="ＭＳ Ｐゴシック" pitchFamily="34" charset="-128"/>
              </a:rPr>
              <a:t>s host, managed by user</a:t>
            </a:r>
            <a:r>
              <a:rPr lang="ja-JP" altLang="en-US">
                <a:latin typeface="Gill Sans MT" charset="0"/>
                <a:ea typeface="ＭＳ Ｐゴシック" pitchFamily="34" charset="-128"/>
              </a:rPr>
              <a:t>’</a:t>
            </a:r>
            <a:r>
              <a:rPr lang="en-US" altLang="ja-JP" dirty="0">
                <a:latin typeface="Gill Sans MT" charset="0"/>
                <a:ea typeface="ＭＳ Ｐゴシック" pitchFamily="34" charset="-128"/>
              </a:rPr>
              <a:t>s browser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Gill Sans MT" charset="0"/>
                <a:ea typeface="ＭＳ Ｐゴシック" pitchFamily="34" charset="-128"/>
              </a:rPr>
              <a:t>4) back-end database at Web site</a:t>
            </a:r>
          </a:p>
        </p:txBody>
      </p:sp>
      <p:sp>
        <p:nvSpPr>
          <p:cNvPr id="11469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25950" y="1628800"/>
            <a:ext cx="4059238" cy="44116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200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Example:</a:t>
            </a:r>
          </a:p>
          <a:p>
            <a:r>
              <a:rPr lang="en-US" sz="2200" dirty="0">
                <a:latin typeface="Gill Sans MT" charset="0"/>
                <a:ea typeface="ＭＳ Ｐゴシック" pitchFamily="34" charset="-128"/>
              </a:rPr>
              <a:t>Susan always access Internet from PC</a:t>
            </a:r>
          </a:p>
          <a:p>
            <a:r>
              <a:rPr lang="en-US" sz="2200" dirty="0">
                <a:latin typeface="Gill Sans MT" charset="0"/>
                <a:ea typeface="ＭＳ Ｐゴシック" pitchFamily="34" charset="-128"/>
              </a:rPr>
              <a:t>visits specific e-commerce site for first time</a:t>
            </a:r>
          </a:p>
          <a:p>
            <a:r>
              <a:rPr lang="en-US" sz="2200" dirty="0">
                <a:latin typeface="Gill Sans MT" charset="0"/>
                <a:ea typeface="ＭＳ Ｐゴシック" pitchFamily="34" charset="-128"/>
              </a:rPr>
              <a:t>when initial HTTP requests arrives at site, site creates: </a:t>
            </a:r>
          </a:p>
          <a:p>
            <a:pPr lvl="1"/>
            <a:r>
              <a:rPr lang="en-US" sz="2200" dirty="0">
                <a:latin typeface="Gill Sans MT" charset="0"/>
                <a:ea typeface="ＭＳ Ｐゴシック" pitchFamily="34" charset="-128"/>
              </a:rPr>
              <a:t>unique ID</a:t>
            </a:r>
          </a:p>
          <a:p>
            <a:pPr lvl="1"/>
            <a:r>
              <a:rPr lang="en-US" sz="2200" dirty="0">
                <a:latin typeface="Gill Sans MT" charset="0"/>
                <a:ea typeface="ＭＳ Ｐゴシック" pitchFamily="34" charset="-128"/>
              </a:rPr>
              <a:t>entry in back-end database for ID</a:t>
            </a:r>
          </a:p>
        </p:txBody>
      </p:sp>
    </p:spTree>
    <p:extLst>
      <p:ext uri="{BB962C8B-B14F-4D97-AF65-F5344CB8AC3E}">
        <p14:creationId xmlns:p14="http://schemas.microsoft.com/office/powerpoint/2010/main" xmlns="" val="256673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1C52E01A-9A8D-499C-92D1-1D2518AD8917}" type="slidenum">
              <a:rPr lang="en-US"/>
              <a:pPr/>
              <a:t>42</a:t>
            </a:fld>
            <a:endParaRPr lang="en-US"/>
          </a:p>
        </p:txBody>
      </p:sp>
      <p:sp>
        <p:nvSpPr>
          <p:cNvPr id="116740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53988"/>
            <a:ext cx="7772400" cy="773112"/>
          </a:xfrm>
        </p:spPr>
        <p:txBody>
          <a:bodyPr/>
          <a:lstStyle/>
          <a:p>
            <a:r>
              <a:rPr lang="en-US" sz="3600">
                <a:latin typeface="Gill Sans MT" pitchFamily="1" charset="0"/>
                <a:ea typeface="ＭＳ Ｐゴシック" pitchFamily="34" charset="-128"/>
              </a:rPr>
              <a:t>Cookies: keeping </a:t>
            </a:r>
            <a:r>
              <a:rPr lang="ja-JP" altLang="en-US" sz="3600">
                <a:latin typeface="Gill Sans MT" pitchFamily="1" charset="0"/>
                <a:ea typeface="ＭＳ Ｐゴシック" pitchFamily="34" charset="-128"/>
              </a:rPr>
              <a:t>“</a:t>
            </a:r>
            <a:r>
              <a:rPr lang="en-US" altLang="ja-JP" sz="3600">
                <a:latin typeface="Gill Sans MT" pitchFamily="1" charset="0"/>
                <a:ea typeface="ＭＳ Ｐゴシック" pitchFamily="34" charset="-128"/>
              </a:rPr>
              <a:t>state</a:t>
            </a:r>
            <a:r>
              <a:rPr lang="ja-JP" altLang="en-US" sz="3600">
                <a:latin typeface="Gill Sans MT" pitchFamily="1" charset="0"/>
                <a:ea typeface="ＭＳ Ｐゴシック" pitchFamily="34" charset="-128"/>
              </a:rPr>
              <a:t>”</a:t>
            </a:r>
            <a:r>
              <a:rPr lang="en-US" altLang="ja-JP" sz="3600">
                <a:latin typeface="Gill Sans MT" pitchFamily="1" charset="0"/>
                <a:ea typeface="ＭＳ Ｐゴシック" pitchFamily="34" charset="-128"/>
              </a:rPr>
              <a:t> (cont.)</a:t>
            </a:r>
            <a:endParaRPr lang="en-US">
              <a:latin typeface="Gill Sans MT" pitchFamily="1" charset="0"/>
              <a:ea typeface="ＭＳ Ｐゴシック" pitchFamily="34" charset="-128"/>
            </a:endParaRP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1052513" y="1227138"/>
            <a:ext cx="77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client</a:t>
            </a:r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5973763" y="1273175"/>
            <a:ext cx="88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server</a:t>
            </a:r>
          </a:p>
        </p:txBody>
      </p:sp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2200275" y="4227513"/>
            <a:ext cx="3305175" cy="425450"/>
            <a:chOff x="1386" y="2663"/>
            <a:chExt cx="2082" cy="268"/>
          </a:xfrm>
        </p:grpSpPr>
        <p:sp>
          <p:nvSpPr>
            <p:cNvPr id="116823" name="Line 16"/>
            <p:cNvSpPr>
              <a:spLocks noChangeShapeType="1"/>
            </p:cNvSpPr>
            <p:nvPr/>
          </p:nvSpPr>
          <p:spPr bwMode="auto">
            <a:xfrm flipH="1">
              <a:off x="1386" y="2663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1553" y="2694"/>
              <a:ext cx="1743" cy="237"/>
              <a:chOff x="3268" y="2846"/>
              <a:chExt cx="1743" cy="237"/>
            </a:xfrm>
          </p:grpSpPr>
          <p:sp>
            <p:nvSpPr>
              <p:cNvPr id="116825" name="Rectangle 18"/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Comic Sans MS" pitchFamily="66" charset="0"/>
                </a:endParaRPr>
              </a:p>
            </p:txBody>
          </p:sp>
          <p:sp>
            <p:nvSpPr>
              <p:cNvPr id="116826" name="Text Box 19"/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usual http response msg</a:t>
                </a:r>
                <a:endParaRPr lang="en-US" sz="2400"/>
              </a:p>
            </p:txBody>
          </p:sp>
        </p:grp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2209800" y="6145220"/>
            <a:ext cx="3305175" cy="396875"/>
            <a:chOff x="1392" y="3605"/>
            <a:chExt cx="2082" cy="250"/>
          </a:xfrm>
        </p:grpSpPr>
        <p:sp>
          <p:nvSpPr>
            <p:cNvPr id="116819" name="Line 24"/>
            <p:cNvSpPr>
              <a:spLocks noChangeShapeType="1"/>
            </p:cNvSpPr>
            <p:nvPr/>
          </p:nvSpPr>
          <p:spPr bwMode="auto">
            <a:xfrm flipH="1">
              <a:off x="1392" y="3605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1552" y="3618"/>
              <a:ext cx="1743" cy="237"/>
              <a:chOff x="3268" y="2839"/>
              <a:chExt cx="1743" cy="237"/>
            </a:xfrm>
          </p:grpSpPr>
          <p:sp>
            <p:nvSpPr>
              <p:cNvPr id="116821" name="Rectangle 26"/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Comic Sans MS" pitchFamily="66" charset="0"/>
                </a:endParaRPr>
              </a:p>
            </p:txBody>
          </p:sp>
          <p:sp>
            <p:nvSpPr>
              <p:cNvPr id="116822" name="Text Box 27"/>
              <p:cNvSpPr txBox="1">
                <a:spLocks noChangeArrowheads="1"/>
              </p:cNvSpPr>
              <p:nvPr/>
            </p:nvSpPr>
            <p:spPr bwMode="auto">
              <a:xfrm>
                <a:off x="3268" y="2839"/>
                <a:ext cx="1743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 dirty="0"/>
                  <a:t>usual http response </a:t>
                </a:r>
                <a:r>
                  <a:rPr lang="en-US" sz="1800" dirty="0" err="1"/>
                  <a:t>msg</a:t>
                </a:r>
                <a:endParaRPr lang="en-US" sz="2400" dirty="0"/>
              </a:p>
            </p:txBody>
          </p:sp>
        </p:grpSp>
      </p:grpSp>
      <p:sp>
        <p:nvSpPr>
          <p:cNvPr id="50235" name="Text Box 59"/>
          <p:cNvSpPr txBox="1">
            <a:spLocks noChangeArrowheads="1"/>
          </p:cNvSpPr>
          <p:nvPr/>
        </p:nvSpPr>
        <p:spPr bwMode="auto">
          <a:xfrm>
            <a:off x="981075" y="2454275"/>
            <a:ext cx="1787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cookie file</a:t>
            </a:r>
          </a:p>
        </p:txBody>
      </p:sp>
      <p:sp>
        <p:nvSpPr>
          <p:cNvPr id="50242" name="Text Box 66"/>
          <p:cNvSpPr txBox="1">
            <a:spLocks noChangeArrowheads="1"/>
          </p:cNvSpPr>
          <p:nvPr/>
        </p:nvSpPr>
        <p:spPr bwMode="auto">
          <a:xfrm>
            <a:off x="0" y="4878388"/>
            <a:ext cx="173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one week later:</a:t>
            </a:r>
          </a:p>
        </p:txBody>
      </p:sp>
      <p:grpSp>
        <p:nvGrpSpPr>
          <p:cNvPr id="6" name="Group 89"/>
          <p:cNvGrpSpPr>
            <a:grpSpLocks/>
          </p:cNvGrpSpPr>
          <p:nvPr/>
        </p:nvGrpSpPr>
        <p:grpSpPr bwMode="auto">
          <a:xfrm>
            <a:off x="2209800" y="3589338"/>
            <a:ext cx="5638800" cy="1028700"/>
            <a:chOff x="1392" y="2261"/>
            <a:chExt cx="3552" cy="648"/>
          </a:xfrm>
        </p:grpSpPr>
        <p:sp>
          <p:nvSpPr>
            <p:cNvPr id="116812" name="Line 12"/>
            <p:cNvSpPr>
              <a:spLocks noChangeShapeType="1"/>
            </p:cNvSpPr>
            <p:nvPr/>
          </p:nvSpPr>
          <p:spPr bwMode="auto">
            <a:xfrm>
              <a:off x="1392" y="2357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6813" name="Text Box 15"/>
            <p:cNvSpPr txBox="1">
              <a:spLocks noChangeArrowheads="1"/>
            </p:cNvSpPr>
            <p:nvPr/>
          </p:nvSpPr>
          <p:spPr bwMode="auto">
            <a:xfrm>
              <a:off x="1548" y="2261"/>
              <a:ext cx="1689" cy="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usual http request msg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1"/>
                <a:t>cookie: 1678</a:t>
              </a:r>
            </a:p>
          </p:txBody>
        </p:sp>
        <p:sp>
          <p:nvSpPr>
            <p:cNvPr id="116814" name="Text Box 28"/>
            <p:cNvSpPr txBox="1">
              <a:spLocks noChangeArrowheads="1"/>
            </p:cNvSpPr>
            <p:nvPr/>
          </p:nvSpPr>
          <p:spPr bwMode="auto">
            <a:xfrm>
              <a:off x="3554" y="2332"/>
              <a:ext cx="59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99"/>
                  </a:solidFill>
                </a:rPr>
                <a:t>cookie-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99"/>
                  </a:solidFill>
                </a:rPr>
                <a:t>specific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99"/>
                  </a:solidFill>
                </a:rPr>
                <a:t>action</a:t>
              </a:r>
            </a:p>
          </p:txBody>
        </p:sp>
        <p:sp>
          <p:nvSpPr>
            <p:cNvPr id="116815" name="Line 42"/>
            <p:cNvSpPr>
              <a:spLocks noChangeShapeType="1"/>
            </p:cNvSpPr>
            <p:nvPr/>
          </p:nvSpPr>
          <p:spPr bwMode="auto">
            <a:xfrm flipV="1">
              <a:off x="4252" y="2367"/>
              <a:ext cx="692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7" name="Group 83"/>
            <p:cNvGrpSpPr>
              <a:grpSpLocks/>
            </p:cNvGrpSpPr>
            <p:nvPr/>
          </p:nvGrpSpPr>
          <p:grpSpPr bwMode="auto">
            <a:xfrm>
              <a:off x="4306" y="2363"/>
              <a:ext cx="564" cy="231"/>
              <a:chOff x="4306" y="2273"/>
              <a:chExt cx="564" cy="231"/>
            </a:xfrm>
          </p:grpSpPr>
          <p:sp>
            <p:nvSpPr>
              <p:cNvPr id="116817" name="Rectangle 72"/>
              <p:cNvSpPr>
                <a:spLocks noChangeArrowheads="1"/>
              </p:cNvSpPr>
              <p:nvPr/>
            </p:nvSpPr>
            <p:spPr bwMode="auto">
              <a:xfrm>
                <a:off x="4409" y="2365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Comic Sans MS" pitchFamily="66" charset="0"/>
                </a:endParaRPr>
              </a:p>
            </p:txBody>
          </p:sp>
          <p:sp>
            <p:nvSpPr>
              <p:cNvPr id="116818" name="Text Box 43"/>
              <p:cNvSpPr txBox="1">
                <a:spLocks noChangeArrowheads="1"/>
              </p:cNvSpPr>
              <p:nvPr/>
            </p:nvSpPr>
            <p:spPr bwMode="auto">
              <a:xfrm>
                <a:off x="4306" y="2273"/>
                <a:ext cx="56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access</a:t>
                </a:r>
              </a:p>
            </p:txBody>
          </p:sp>
        </p:grpSp>
      </p:grpSp>
      <p:grpSp>
        <p:nvGrpSpPr>
          <p:cNvPr id="8" name="Group 81"/>
          <p:cNvGrpSpPr>
            <a:grpSpLocks/>
          </p:cNvGrpSpPr>
          <p:nvPr/>
        </p:nvGrpSpPr>
        <p:grpSpPr bwMode="auto">
          <a:xfrm>
            <a:off x="936625" y="1922463"/>
            <a:ext cx="1068388" cy="565150"/>
            <a:chOff x="476" y="1047"/>
            <a:chExt cx="906" cy="486"/>
          </a:xfrm>
        </p:grpSpPr>
        <p:sp>
          <p:nvSpPr>
            <p:cNvPr id="116810" name="AutoShape 67"/>
            <p:cNvSpPr>
              <a:spLocks noChangeArrowheads="1"/>
            </p:cNvSpPr>
            <p:nvPr/>
          </p:nvSpPr>
          <p:spPr bwMode="auto">
            <a:xfrm>
              <a:off x="527" y="1047"/>
              <a:ext cx="855" cy="486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116811" name="Text Box 60"/>
            <p:cNvSpPr txBox="1">
              <a:spLocks noChangeArrowheads="1"/>
            </p:cNvSpPr>
            <p:nvPr/>
          </p:nvSpPr>
          <p:spPr bwMode="auto">
            <a:xfrm>
              <a:off x="476" y="1134"/>
              <a:ext cx="874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solidFill>
                    <a:schemeClr val="bg1"/>
                  </a:solidFill>
                </a:rPr>
                <a:t>ebay 8734</a:t>
              </a:r>
            </a:p>
          </p:txBody>
        </p:sp>
      </p:grpSp>
      <p:grpSp>
        <p:nvGrpSpPr>
          <p:cNvPr id="9" name="Group 95"/>
          <p:cNvGrpSpPr>
            <a:grpSpLocks/>
          </p:cNvGrpSpPr>
          <p:nvPr/>
        </p:nvGrpSpPr>
        <p:grpSpPr bwMode="auto">
          <a:xfrm>
            <a:off x="2200275" y="2106613"/>
            <a:ext cx="5921375" cy="1296987"/>
            <a:chOff x="1386" y="1327"/>
            <a:chExt cx="3730" cy="817"/>
          </a:xfrm>
        </p:grpSpPr>
        <p:sp>
          <p:nvSpPr>
            <p:cNvPr id="116803" name="Line 4"/>
            <p:cNvSpPr>
              <a:spLocks noChangeShapeType="1"/>
            </p:cNvSpPr>
            <p:nvPr/>
          </p:nvSpPr>
          <p:spPr bwMode="auto">
            <a:xfrm>
              <a:off x="1386" y="1355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6804" name="Text Box 8"/>
            <p:cNvSpPr txBox="1">
              <a:spLocks noChangeArrowheads="1"/>
            </p:cNvSpPr>
            <p:nvPr/>
          </p:nvSpPr>
          <p:spPr bwMode="auto">
            <a:xfrm>
              <a:off x="1554" y="1327"/>
              <a:ext cx="1689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usual http request msg</a:t>
              </a:r>
            </a:p>
          </p:txBody>
        </p:sp>
        <p:sp>
          <p:nvSpPr>
            <p:cNvPr id="116805" name="Text Box 31"/>
            <p:cNvSpPr txBox="1">
              <a:spLocks noChangeArrowheads="1"/>
            </p:cNvSpPr>
            <p:nvPr/>
          </p:nvSpPr>
          <p:spPr bwMode="auto">
            <a:xfrm>
              <a:off x="3341" y="1390"/>
              <a:ext cx="1084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99"/>
                  </a:solidFill>
                </a:rPr>
                <a:t>Amazon server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99"/>
                  </a:solidFill>
                </a:rPr>
                <a:t>creates ID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99"/>
                  </a:solidFill>
                </a:rPr>
                <a:t>1678 for user</a:t>
              </a:r>
            </a:p>
          </p:txBody>
        </p:sp>
        <p:grpSp>
          <p:nvGrpSpPr>
            <p:cNvPr id="10" name="Group 82"/>
            <p:cNvGrpSpPr>
              <a:grpSpLocks/>
            </p:cNvGrpSpPr>
            <p:nvPr/>
          </p:nvGrpSpPr>
          <p:grpSpPr bwMode="auto">
            <a:xfrm>
              <a:off x="4377" y="1730"/>
              <a:ext cx="739" cy="414"/>
              <a:chOff x="4377" y="1640"/>
              <a:chExt cx="739" cy="414"/>
            </a:xfrm>
          </p:grpSpPr>
          <p:sp>
            <p:nvSpPr>
              <p:cNvPr id="116807" name="Line 40"/>
              <p:cNvSpPr>
                <a:spLocks noChangeShapeType="1"/>
              </p:cNvSpPr>
              <p:nvPr/>
            </p:nvSpPr>
            <p:spPr bwMode="auto">
              <a:xfrm>
                <a:off x="4377" y="1640"/>
                <a:ext cx="659" cy="4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16808" name="Rectangle 73"/>
              <p:cNvSpPr>
                <a:spLocks noChangeArrowheads="1"/>
              </p:cNvSpPr>
              <p:nvPr/>
            </p:nvSpPr>
            <p:spPr bwMode="auto">
              <a:xfrm>
                <a:off x="4470" y="1729"/>
                <a:ext cx="602" cy="24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Comic Sans MS" pitchFamily="66" charset="0"/>
                </a:endParaRPr>
              </a:p>
            </p:txBody>
          </p:sp>
          <p:sp>
            <p:nvSpPr>
              <p:cNvPr id="116809" name="Text Box 41"/>
              <p:cNvSpPr txBox="1">
                <a:spLocks noChangeArrowheads="1"/>
              </p:cNvSpPr>
              <p:nvPr/>
            </p:nvSpPr>
            <p:spPr bwMode="auto">
              <a:xfrm>
                <a:off x="4381" y="1702"/>
                <a:ext cx="735" cy="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create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    entry</a:t>
                </a:r>
              </a:p>
            </p:txBody>
          </p:sp>
        </p:grpSp>
      </p:grpSp>
      <p:grpSp>
        <p:nvGrpSpPr>
          <p:cNvPr id="11" name="Group 88"/>
          <p:cNvGrpSpPr>
            <a:grpSpLocks/>
          </p:cNvGrpSpPr>
          <p:nvPr/>
        </p:nvGrpSpPr>
        <p:grpSpPr bwMode="auto">
          <a:xfrm>
            <a:off x="919163" y="2676525"/>
            <a:ext cx="4392612" cy="871538"/>
            <a:chOff x="459" y="1637"/>
            <a:chExt cx="3027" cy="704"/>
          </a:xfrm>
        </p:grpSpPr>
        <p:sp>
          <p:nvSpPr>
            <p:cNvPr id="116798" name="Line 9"/>
            <p:cNvSpPr>
              <a:spLocks noChangeShapeType="1"/>
            </p:cNvSpPr>
            <p:nvPr/>
          </p:nvSpPr>
          <p:spPr bwMode="auto">
            <a:xfrm flipH="1">
              <a:off x="1404" y="1637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6799" name="Text Box 11"/>
            <p:cNvSpPr txBox="1">
              <a:spLocks noChangeArrowheads="1"/>
            </p:cNvSpPr>
            <p:nvPr/>
          </p:nvSpPr>
          <p:spPr bwMode="auto">
            <a:xfrm>
              <a:off x="1552" y="1650"/>
              <a:ext cx="1665" cy="4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usual http response 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1"/>
                <a:t>set-cookie: 1678</a:t>
              </a:r>
              <a:r>
                <a:rPr lang="en-US" b="1">
                  <a:latin typeface="Courier New" pitchFamily="49" charset="0"/>
                </a:rPr>
                <a:t> </a:t>
              </a:r>
            </a:p>
          </p:txBody>
        </p:sp>
        <p:grpSp>
          <p:nvGrpSpPr>
            <p:cNvPr id="12" name="Group 76"/>
            <p:cNvGrpSpPr>
              <a:grpSpLocks/>
            </p:cNvGrpSpPr>
            <p:nvPr/>
          </p:nvGrpSpPr>
          <p:grpSpPr bwMode="auto">
            <a:xfrm>
              <a:off x="459" y="1836"/>
              <a:ext cx="1004" cy="505"/>
              <a:chOff x="684" y="1746"/>
              <a:chExt cx="1004" cy="505"/>
            </a:xfrm>
          </p:grpSpPr>
          <p:sp>
            <p:nvSpPr>
              <p:cNvPr id="116801" name="AutoShape 74"/>
              <p:cNvSpPr>
                <a:spLocks noChangeArrowheads="1"/>
              </p:cNvSpPr>
              <p:nvPr/>
            </p:nvSpPr>
            <p:spPr bwMode="auto">
              <a:xfrm>
                <a:off x="735" y="1746"/>
                <a:ext cx="829" cy="486"/>
              </a:xfrm>
              <a:prstGeom prst="can">
                <a:avLst>
                  <a:gd name="adj" fmla="val 2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Comic Sans MS" pitchFamily="66" charset="0"/>
                </a:endParaRPr>
              </a:p>
            </p:txBody>
          </p:sp>
          <p:sp>
            <p:nvSpPr>
              <p:cNvPr id="116802" name="Text Box 75"/>
              <p:cNvSpPr txBox="1">
                <a:spLocks noChangeArrowheads="1"/>
              </p:cNvSpPr>
              <p:nvPr/>
            </p:nvSpPr>
            <p:spPr bwMode="auto">
              <a:xfrm>
                <a:off x="684" y="1833"/>
                <a:ext cx="1004" cy="4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 b="1">
                    <a:solidFill>
                      <a:schemeClr val="bg1"/>
                    </a:solidFill>
                  </a:rPr>
                  <a:t>ebay 8734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 b="1">
                    <a:solidFill>
                      <a:schemeClr val="bg1"/>
                    </a:solidFill>
                  </a:rPr>
                  <a:t>amazon 1678</a:t>
                </a:r>
              </a:p>
            </p:txBody>
          </p:sp>
        </p:grpSp>
      </p:grpSp>
      <p:grpSp>
        <p:nvGrpSpPr>
          <p:cNvPr id="13" name="Group 93"/>
          <p:cNvGrpSpPr>
            <a:grpSpLocks/>
          </p:cNvGrpSpPr>
          <p:nvPr/>
        </p:nvGrpSpPr>
        <p:grpSpPr bwMode="auto">
          <a:xfrm>
            <a:off x="2181225" y="4603750"/>
            <a:ext cx="5705475" cy="1901825"/>
            <a:chOff x="1374" y="2641"/>
            <a:chExt cx="3594" cy="1198"/>
          </a:xfrm>
        </p:grpSpPr>
        <p:sp>
          <p:nvSpPr>
            <p:cNvPr id="116793" name="Line 20"/>
            <p:cNvSpPr>
              <a:spLocks noChangeShapeType="1"/>
            </p:cNvSpPr>
            <p:nvPr/>
          </p:nvSpPr>
          <p:spPr bwMode="auto">
            <a:xfrm>
              <a:off x="1374" y="3293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6794" name="Text Box 23"/>
            <p:cNvSpPr txBox="1">
              <a:spLocks noChangeArrowheads="1"/>
            </p:cNvSpPr>
            <p:nvPr/>
          </p:nvSpPr>
          <p:spPr bwMode="auto">
            <a:xfrm>
              <a:off x="1561" y="3171"/>
              <a:ext cx="1689" cy="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usual http request msg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1"/>
                <a:t>cookie: 1678</a:t>
              </a:r>
            </a:p>
          </p:txBody>
        </p:sp>
        <p:sp>
          <p:nvSpPr>
            <p:cNvPr id="116795" name="Text Box 29"/>
            <p:cNvSpPr txBox="1">
              <a:spLocks noChangeArrowheads="1"/>
            </p:cNvSpPr>
            <p:nvPr/>
          </p:nvSpPr>
          <p:spPr bwMode="auto">
            <a:xfrm>
              <a:off x="3584" y="3262"/>
              <a:ext cx="59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99"/>
                  </a:solidFill>
                </a:rPr>
                <a:t>cookie-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99"/>
                  </a:solidFill>
                </a:rPr>
                <a:t>specific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99"/>
                  </a:solidFill>
                </a:rPr>
                <a:t>action</a:t>
              </a:r>
            </a:p>
          </p:txBody>
        </p:sp>
        <p:sp>
          <p:nvSpPr>
            <p:cNvPr id="116796" name="Line 44"/>
            <p:cNvSpPr>
              <a:spLocks noChangeShapeType="1"/>
            </p:cNvSpPr>
            <p:nvPr/>
          </p:nvSpPr>
          <p:spPr bwMode="auto">
            <a:xfrm flipV="1">
              <a:off x="4181" y="2641"/>
              <a:ext cx="787" cy="8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6797" name="Text Box 71"/>
            <p:cNvSpPr txBox="1">
              <a:spLocks noChangeArrowheads="1"/>
            </p:cNvSpPr>
            <p:nvPr/>
          </p:nvSpPr>
          <p:spPr bwMode="auto">
            <a:xfrm>
              <a:off x="4287" y="2939"/>
              <a:ext cx="564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access</a:t>
              </a:r>
            </a:p>
          </p:txBody>
        </p:sp>
      </p:grpSp>
      <p:grpSp>
        <p:nvGrpSpPr>
          <p:cNvPr id="14" name="Group 77"/>
          <p:cNvGrpSpPr>
            <a:grpSpLocks/>
          </p:cNvGrpSpPr>
          <p:nvPr/>
        </p:nvGrpSpPr>
        <p:grpSpPr bwMode="auto">
          <a:xfrm>
            <a:off x="865188" y="5351463"/>
            <a:ext cx="1389062" cy="633412"/>
            <a:chOff x="684" y="1746"/>
            <a:chExt cx="1004" cy="486"/>
          </a:xfrm>
        </p:grpSpPr>
        <p:sp>
          <p:nvSpPr>
            <p:cNvPr id="116791" name="AutoShape 78"/>
            <p:cNvSpPr>
              <a:spLocks noChangeArrowheads="1"/>
            </p:cNvSpPr>
            <p:nvPr/>
          </p:nvSpPr>
          <p:spPr bwMode="auto">
            <a:xfrm>
              <a:off x="735" y="1746"/>
              <a:ext cx="829" cy="486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116792" name="Text Box 79"/>
            <p:cNvSpPr txBox="1">
              <a:spLocks noChangeArrowheads="1"/>
            </p:cNvSpPr>
            <p:nvPr/>
          </p:nvSpPr>
          <p:spPr bwMode="auto">
            <a:xfrm>
              <a:off x="684" y="1833"/>
              <a:ext cx="1004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solidFill>
                    <a:schemeClr val="bg1"/>
                  </a:solidFill>
                </a:rPr>
                <a:t>ebay 8734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solidFill>
                    <a:schemeClr val="bg1"/>
                  </a:solidFill>
                </a:rPr>
                <a:t>amazon 1678</a:t>
              </a:r>
            </a:p>
          </p:txBody>
        </p:sp>
      </p:grpSp>
      <p:sp>
        <p:nvSpPr>
          <p:cNvPr id="116753" name="Text Box 80"/>
          <p:cNvSpPr txBox="1">
            <a:spLocks noChangeArrowheads="1"/>
          </p:cNvSpPr>
          <p:nvPr/>
        </p:nvSpPr>
        <p:spPr bwMode="auto">
          <a:xfrm>
            <a:off x="7842250" y="2692400"/>
            <a:ext cx="1123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backend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database</a:t>
            </a:r>
          </a:p>
        </p:txBody>
      </p:sp>
      <p:sp>
        <p:nvSpPr>
          <p:cNvPr id="116754" name="AutoShape 327"/>
          <p:cNvSpPr>
            <a:spLocks noChangeArrowheads="1"/>
          </p:cNvSpPr>
          <p:nvPr/>
        </p:nvSpPr>
        <p:spPr bwMode="auto">
          <a:xfrm>
            <a:off x="8112125" y="3313113"/>
            <a:ext cx="592138" cy="908050"/>
          </a:xfrm>
          <a:prstGeom prst="can">
            <a:avLst>
              <a:gd name="adj" fmla="val 31004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itchFamily="18" charset="0"/>
              <a:cs typeface="Arial" pitchFamily="34" charset="0"/>
            </a:endParaRPr>
          </a:p>
        </p:txBody>
      </p:sp>
      <p:grpSp>
        <p:nvGrpSpPr>
          <p:cNvPr id="15" name="Group 63"/>
          <p:cNvGrpSpPr>
            <a:grpSpLocks/>
          </p:cNvGrpSpPr>
          <p:nvPr/>
        </p:nvGrpSpPr>
        <p:grpSpPr bwMode="auto">
          <a:xfrm>
            <a:off x="5475288" y="1119188"/>
            <a:ext cx="411162" cy="771525"/>
            <a:chOff x="4140" y="429"/>
            <a:chExt cx="1425" cy="2396"/>
          </a:xfrm>
        </p:grpSpPr>
        <p:sp>
          <p:nvSpPr>
            <p:cNvPr id="116759" name="Freeform 6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6760" name="Rectangle 65"/>
            <p:cNvSpPr>
              <a:spLocks noChangeArrowheads="1"/>
            </p:cNvSpPr>
            <p:nvPr/>
          </p:nvSpPr>
          <p:spPr bwMode="auto">
            <a:xfrm>
              <a:off x="4206" y="429"/>
              <a:ext cx="1045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1" name="Freeform 6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6762" name="Freeform 6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6763" name="Rectangle 68"/>
            <p:cNvSpPr>
              <a:spLocks noChangeArrowheads="1"/>
            </p:cNvSpPr>
            <p:nvPr/>
          </p:nvSpPr>
          <p:spPr bwMode="auto">
            <a:xfrm>
              <a:off x="4212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6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6789" name="AutoShape 70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790" name="AutoShape 71"/>
              <p:cNvSpPr>
                <a:spLocks noChangeArrowheads="1"/>
              </p:cNvSpPr>
              <p:nvPr/>
            </p:nvSpPr>
            <p:spPr bwMode="auto">
              <a:xfrm>
                <a:off x="630" y="2580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6765" name="Rectangle 72"/>
            <p:cNvSpPr>
              <a:spLocks noChangeArrowheads="1"/>
            </p:cNvSpPr>
            <p:nvPr/>
          </p:nvSpPr>
          <p:spPr bwMode="auto">
            <a:xfrm>
              <a:off x="4223" y="1021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" name="Group 7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6787" name="AutoShape 74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788" name="AutoShape 75"/>
              <p:cNvSpPr>
                <a:spLocks noChangeArrowheads="1"/>
              </p:cNvSpPr>
              <p:nvPr/>
            </p:nvSpPr>
            <p:spPr bwMode="auto">
              <a:xfrm>
                <a:off x="625" y="2585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6767" name="Rectangle 76"/>
            <p:cNvSpPr>
              <a:spLocks noChangeArrowheads="1"/>
            </p:cNvSpPr>
            <p:nvPr/>
          </p:nvSpPr>
          <p:spPr bwMode="auto">
            <a:xfrm>
              <a:off x="4217" y="1356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8" name="Rectangle 77"/>
            <p:cNvSpPr>
              <a:spLocks noChangeArrowheads="1"/>
            </p:cNvSpPr>
            <p:nvPr/>
          </p:nvSpPr>
          <p:spPr bwMode="auto">
            <a:xfrm>
              <a:off x="4228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" name="Group 7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6785" name="AutoShape 79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7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786" name="AutoShape 80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6770" name="Freeform 8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19" name="Group 8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6783" name="AutoShape 83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784" name="AutoShape 84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6772" name="Rectangle 85"/>
            <p:cNvSpPr>
              <a:spLocks noChangeArrowheads="1"/>
            </p:cNvSpPr>
            <p:nvPr/>
          </p:nvSpPr>
          <p:spPr bwMode="auto">
            <a:xfrm>
              <a:off x="5251" y="429"/>
              <a:ext cx="66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3" name="Freeform 8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6774" name="Freeform 8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6775" name="Oval 88"/>
            <p:cNvSpPr>
              <a:spLocks noChangeArrowheads="1"/>
            </p:cNvSpPr>
            <p:nvPr/>
          </p:nvSpPr>
          <p:spPr bwMode="auto">
            <a:xfrm>
              <a:off x="5515" y="2613"/>
              <a:ext cx="50" cy="94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6" name="Freeform 8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6777" name="AutoShape 90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8" name="AutoShape 91"/>
            <p:cNvSpPr>
              <a:spLocks noChangeArrowheads="1"/>
            </p:cNvSpPr>
            <p:nvPr/>
          </p:nvSpPr>
          <p:spPr bwMode="auto">
            <a:xfrm>
              <a:off x="4206" y="2712"/>
              <a:ext cx="1067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9" name="Oval 92"/>
            <p:cNvSpPr>
              <a:spLocks noChangeArrowheads="1"/>
            </p:cNvSpPr>
            <p:nvPr/>
          </p:nvSpPr>
          <p:spPr bwMode="auto">
            <a:xfrm>
              <a:off x="4311" y="2381"/>
              <a:ext cx="154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80" name="Oval 93"/>
            <p:cNvSpPr>
              <a:spLocks noChangeArrowheads="1"/>
            </p:cNvSpPr>
            <p:nvPr/>
          </p:nvSpPr>
          <p:spPr bwMode="auto">
            <a:xfrm>
              <a:off x="4487" y="2386"/>
              <a:ext cx="160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16781" name="Oval 94"/>
            <p:cNvSpPr>
              <a:spLocks noChangeArrowheads="1"/>
            </p:cNvSpPr>
            <p:nvPr/>
          </p:nvSpPr>
          <p:spPr bwMode="auto">
            <a:xfrm>
              <a:off x="4663" y="2381"/>
              <a:ext cx="160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82" name="Rectangle 95"/>
            <p:cNvSpPr>
              <a:spLocks noChangeArrowheads="1"/>
            </p:cNvSpPr>
            <p:nvPr/>
          </p:nvSpPr>
          <p:spPr bwMode="auto">
            <a:xfrm>
              <a:off x="5064" y="1834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96"/>
          <p:cNvGrpSpPr>
            <a:grpSpLocks/>
          </p:cNvGrpSpPr>
          <p:nvPr/>
        </p:nvGrpSpPr>
        <p:grpSpPr bwMode="auto">
          <a:xfrm>
            <a:off x="1806575" y="1117600"/>
            <a:ext cx="687388" cy="731838"/>
            <a:chOff x="-44" y="1473"/>
            <a:chExt cx="981" cy="1105"/>
          </a:xfrm>
        </p:grpSpPr>
        <p:pic>
          <p:nvPicPr>
            <p:cNvPr id="116757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6758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xmlns="" val="17992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35" grpId="0"/>
      <p:bldP spid="5024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18786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5FF0C514-8CC1-4EE3-9698-11E6B923AC2C}" type="slidenum">
              <a:rPr lang="en-US"/>
              <a:pPr/>
              <a:t>43</a:t>
            </a:fld>
            <a:endParaRPr lang="en-US"/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3" y="207963"/>
            <a:ext cx="7772400" cy="925512"/>
          </a:xfrm>
        </p:spPr>
        <p:txBody>
          <a:bodyPr/>
          <a:lstStyle/>
          <a:p>
            <a:r>
              <a:rPr lang="en-US">
                <a:latin typeface="Gill Sans MT" pitchFamily="1" charset="0"/>
                <a:ea typeface="ＭＳ Ｐゴシック" pitchFamily="34" charset="-128"/>
              </a:rPr>
              <a:t>Cookies (continued)</a:t>
            </a:r>
          </a:p>
        </p:txBody>
      </p:sp>
      <p:sp>
        <p:nvSpPr>
          <p:cNvPr id="1187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40768"/>
            <a:ext cx="8215064" cy="2641600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i="1" dirty="0">
                <a:solidFill>
                  <a:srgbClr val="CC0000"/>
                </a:solidFill>
                <a:latin typeface="Gill Sans MT"/>
                <a:ea typeface="ＭＳ Ｐゴシック" pitchFamily="34" charset="-128"/>
              </a:rPr>
              <a:t>Cookies are mainly used for:</a:t>
            </a:r>
          </a:p>
          <a:p>
            <a:pPr>
              <a:lnSpc>
                <a:spcPct val="75000"/>
              </a:lnSpc>
            </a:pPr>
            <a:r>
              <a:rPr lang="en-GB" sz="2400" dirty="0">
                <a:latin typeface="Gill Sans MT"/>
              </a:rPr>
              <a:t>Session management </a:t>
            </a:r>
          </a:p>
          <a:p>
            <a:pPr lvl="1">
              <a:lnSpc>
                <a:spcPct val="75000"/>
              </a:lnSpc>
            </a:pPr>
            <a:r>
              <a:rPr lang="en-GB" sz="2000" dirty="0">
                <a:latin typeface="Gill Sans MT"/>
              </a:rPr>
              <a:t>Logins, shopping carts, game scores, or anything else the server should remember </a:t>
            </a:r>
          </a:p>
          <a:p>
            <a:pPr>
              <a:lnSpc>
                <a:spcPct val="75000"/>
              </a:lnSpc>
            </a:pPr>
            <a:r>
              <a:rPr lang="en-GB" sz="2400" dirty="0">
                <a:latin typeface="Gill Sans MT"/>
              </a:rPr>
              <a:t>Personalization </a:t>
            </a:r>
          </a:p>
          <a:p>
            <a:pPr lvl="1">
              <a:lnSpc>
                <a:spcPct val="75000"/>
              </a:lnSpc>
            </a:pPr>
            <a:r>
              <a:rPr lang="en-GB" sz="2000" dirty="0">
                <a:latin typeface="Gill Sans MT"/>
              </a:rPr>
              <a:t>User preferences, themes, and other settings</a:t>
            </a:r>
          </a:p>
          <a:p>
            <a:pPr>
              <a:lnSpc>
                <a:spcPct val="75000"/>
              </a:lnSpc>
            </a:pPr>
            <a:r>
              <a:rPr lang="en-GB" sz="2400" dirty="0">
                <a:latin typeface="Gill Sans MT"/>
              </a:rPr>
              <a:t>Tracking 	</a:t>
            </a:r>
          </a:p>
          <a:p>
            <a:pPr lvl="1">
              <a:lnSpc>
                <a:spcPct val="75000"/>
              </a:lnSpc>
            </a:pPr>
            <a:r>
              <a:rPr lang="en-GB" sz="2000" dirty="0">
                <a:latin typeface="Gill Sans MT"/>
              </a:rPr>
              <a:t>Recording and analyzing user behaviour</a:t>
            </a:r>
            <a:endParaRPr lang="en-US" sz="2000" dirty="0">
              <a:latin typeface="Gill Sans MT"/>
              <a:ea typeface="ＭＳ Ｐゴシック" pitchFamily="34" charset="-128"/>
            </a:endParaRPr>
          </a:p>
        </p:txBody>
      </p:sp>
      <p:sp>
        <p:nvSpPr>
          <p:cNvPr id="118792" name="Rectangle 15"/>
          <p:cNvSpPr>
            <a:spLocks noChangeArrowheads="1"/>
          </p:cNvSpPr>
          <p:nvPr/>
        </p:nvSpPr>
        <p:spPr bwMode="auto">
          <a:xfrm>
            <a:off x="411162" y="3861048"/>
            <a:ext cx="7833245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800" i="1" dirty="0">
                <a:solidFill>
                  <a:srgbClr val="CC0000"/>
                </a:solidFill>
                <a:latin typeface="Gill Sans MT" pitchFamily="1" charset="0"/>
              </a:rPr>
              <a:t>How to keep </a:t>
            </a:r>
            <a:r>
              <a:rPr lang="en-GB" sz="2800" i="1" dirty="0">
                <a:solidFill>
                  <a:srgbClr val="CC0000"/>
                </a:solidFill>
                <a:latin typeface="Gill Sans MT" pitchFamily="1" charset="0"/>
              </a:rPr>
              <a:t>“</a:t>
            </a:r>
            <a:r>
              <a:rPr lang="en-US" altLang="ja-JP" sz="2800" i="1" dirty="0">
                <a:solidFill>
                  <a:srgbClr val="CC0000"/>
                </a:solidFill>
                <a:latin typeface="Gill Sans MT" pitchFamily="1" charset="0"/>
              </a:rPr>
              <a:t>state</a:t>
            </a:r>
            <a:r>
              <a:rPr lang="en-GB" altLang="ja-JP" sz="2800" i="1" dirty="0">
                <a:solidFill>
                  <a:srgbClr val="CC0000"/>
                </a:solidFill>
                <a:latin typeface="Gill Sans MT" pitchFamily="1" charset="0"/>
              </a:rPr>
              <a:t>”</a:t>
            </a:r>
            <a:r>
              <a:rPr lang="en-US" altLang="ja-JP" sz="2800" i="1" dirty="0">
                <a:solidFill>
                  <a:srgbClr val="CC0000"/>
                </a:solidFill>
                <a:latin typeface="Gill Sans MT" pitchFamily="1" charset="0"/>
              </a:rPr>
              <a:t>:</a:t>
            </a:r>
          </a:p>
          <a:p>
            <a:pPr marL="342900" indent="-342900">
              <a:lnSpc>
                <a:spcPct val="90000"/>
              </a:lnSpc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dirty="0">
                <a:latin typeface="Gill Sans MT" pitchFamily="1" charset="0"/>
              </a:rPr>
              <a:t>Protocol endpoints: maintain state at sender/receiver over multiple transactions</a:t>
            </a:r>
          </a:p>
          <a:p>
            <a:pPr marL="342900" indent="-342900">
              <a:lnSpc>
                <a:spcPct val="90000"/>
              </a:lnSpc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dirty="0">
                <a:latin typeface="Gill Sans MT" pitchFamily="1" charset="0"/>
              </a:rPr>
              <a:t>Cookies: http messages carry state</a:t>
            </a:r>
          </a:p>
          <a:p>
            <a:pPr marL="396000" indent="-342900"/>
            <a:r>
              <a:rPr lang="en-US" sz="2800" i="1" dirty="0">
                <a:solidFill>
                  <a:srgbClr val="CC0000"/>
                </a:solidFill>
                <a:latin typeface="Gill Sans MT" pitchFamily="1" charset="0"/>
              </a:rPr>
              <a:t>Cookies and privacy:</a:t>
            </a:r>
          </a:p>
          <a:p>
            <a:pPr marL="342900" indent="-342900">
              <a:lnSpc>
                <a:spcPct val="90000"/>
              </a:lnSpc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dirty="0">
                <a:latin typeface="Gill Sans MT" pitchFamily="1" charset="0"/>
              </a:rPr>
              <a:t>Cookies permit sites to learn a lot about you</a:t>
            </a:r>
          </a:p>
          <a:p>
            <a:pPr marL="342900" indent="-342900">
              <a:lnSpc>
                <a:spcPct val="90000"/>
              </a:lnSpc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dirty="0">
                <a:latin typeface="Gill Sans MT" pitchFamily="1" charset="0"/>
              </a:rPr>
              <a:t>You may supply name and e-mail to sites</a:t>
            </a:r>
          </a:p>
          <a:p>
            <a:pPr marL="342900" indent="-342900">
              <a:lnSpc>
                <a:spcPct val="90000"/>
              </a:lnSpc>
              <a:buClr>
                <a:srgbClr val="000099"/>
              </a:buClr>
              <a:buSzPct val="75000"/>
              <a:buFont typeface="Wingdings" pitchFamily="2" charset="2"/>
              <a:buChar char="v"/>
            </a:pPr>
            <a:endParaRPr lang="en-US" sz="2400" dirty="0">
              <a:latin typeface="Gill Sans MT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17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37218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B518D5EC-4F37-4D6F-A7FF-C9D058EED0B7}" type="slidenum">
              <a:rPr lang="en-US"/>
              <a:pPr/>
              <a:t>44</a:t>
            </a:fld>
            <a:endParaRPr lang="en-US"/>
          </a:p>
        </p:txBody>
      </p:sp>
      <p:sp>
        <p:nvSpPr>
          <p:cNvPr id="137220" name="Freeform 46"/>
          <p:cNvSpPr>
            <a:spLocks/>
          </p:cNvSpPr>
          <p:nvPr/>
        </p:nvSpPr>
        <p:spPr bwMode="auto">
          <a:xfrm>
            <a:off x="6161088" y="2220913"/>
            <a:ext cx="1100137" cy="282575"/>
          </a:xfrm>
          <a:custGeom>
            <a:avLst/>
            <a:gdLst>
              <a:gd name="T0" fmla="*/ 0 w 693"/>
              <a:gd name="T1" fmla="*/ 2147483647 h 178"/>
              <a:gd name="T2" fmla="*/ 2147483647 w 693"/>
              <a:gd name="T3" fmla="*/ 0 h 178"/>
              <a:gd name="T4" fmla="*/ 2147483647 w 693"/>
              <a:gd name="T5" fmla="*/ 0 h 178"/>
              <a:gd name="T6" fmla="*/ 2147483647 w 693"/>
              <a:gd name="T7" fmla="*/ 2147483647 h 178"/>
              <a:gd name="T8" fmla="*/ 0 w 693"/>
              <a:gd name="T9" fmla="*/ 2147483647 h 1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3"/>
              <a:gd name="T16" fmla="*/ 0 h 178"/>
              <a:gd name="T17" fmla="*/ 693 w 693"/>
              <a:gd name="T18" fmla="*/ 178 h 1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3" h="178">
                <a:moveTo>
                  <a:pt x="0" y="116"/>
                </a:moveTo>
                <a:lnTo>
                  <a:pt x="247" y="0"/>
                </a:lnTo>
                <a:lnTo>
                  <a:pt x="693" y="0"/>
                </a:lnTo>
                <a:lnTo>
                  <a:pt x="137" y="178"/>
                </a:lnTo>
                <a:lnTo>
                  <a:pt x="0" y="116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chemeClr val="bg1"/>
              </a:gs>
            </a:gsLst>
            <a:lin ang="5400000" scaled="1"/>
          </a:gra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37221" name="Freeform 43"/>
          <p:cNvSpPr>
            <a:spLocks/>
          </p:cNvSpPr>
          <p:nvPr/>
        </p:nvSpPr>
        <p:spPr bwMode="auto">
          <a:xfrm>
            <a:off x="2601913" y="2220913"/>
            <a:ext cx="1784350" cy="282575"/>
          </a:xfrm>
          <a:custGeom>
            <a:avLst/>
            <a:gdLst>
              <a:gd name="T0" fmla="*/ 0 w 1124"/>
              <a:gd name="T1" fmla="*/ 2147483647 h 178"/>
              <a:gd name="T2" fmla="*/ 2147483647 w 1124"/>
              <a:gd name="T3" fmla="*/ 2147483647 h 178"/>
              <a:gd name="T4" fmla="*/ 2147483647 w 1124"/>
              <a:gd name="T5" fmla="*/ 0 h 178"/>
              <a:gd name="T6" fmla="*/ 2147483647 w 1124"/>
              <a:gd name="T7" fmla="*/ 2147483647 h 178"/>
              <a:gd name="T8" fmla="*/ 0 w 1124"/>
              <a:gd name="T9" fmla="*/ 2147483647 h 1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4"/>
              <a:gd name="T16" fmla="*/ 0 h 178"/>
              <a:gd name="T17" fmla="*/ 1124 w 1124"/>
              <a:gd name="T18" fmla="*/ 178 h 1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4" h="178">
                <a:moveTo>
                  <a:pt x="0" y="178"/>
                </a:moveTo>
                <a:lnTo>
                  <a:pt x="41" y="7"/>
                </a:lnTo>
                <a:lnTo>
                  <a:pt x="1124" y="0"/>
                </a:lnTo>
                <a:lnTo>
                  <a:pt x="247" y="171"/>
                </a:lnTo>
                <a:lnTo>
                  <a:pt x="0" y="178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chemeClr val="bg1"/>
              </a:gs>
            </a:gsLst>
            <a:lin ang="5400000" scaled="1"/>
          </a:gra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372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06375"/>
            <a:ext cx="7772400" cy="86042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Gill Sans MT" pitchFamily="1" charset="0"/>
                <a:ea typeface="ＭＳ Ｐゴシック" pitchFamily="34" charset="-128"/>
              </a:rPr>
              <a:t>FTP: the file transfer </a:t>
            </a:r>
            <a:r>
              <a:rPr lang="en-US" sz="4000" dirty="0" smtClean="0">
                <a:latin typeface="Gill Sans MT" pitchFamily="1" charset="0"/>
                <a:ea typeface="ＭＳ Ｐゴシック" pitchFamily="34" charset="-128"/>
              </a:rPr>
              <a:t>protocol [RFC 959]</a:t>
            </a:r>
            <a:endParaRPr lang="en-US" dirty="0">
              <a:latin typeface="Gill Sans MT" pitchFamily="1" charset="0"/>
              <a:ea typeface="ＭＳ Ｐゴシック" pitchFamily="34" charset="-128"/>
            </a:endParaRPr>
          </a:p>
        </p:txBody>
      </p:sp>
      <p:sp>
        <p:nvSpPr>
          <p:cNvPr id="137223" name="Text Box 16"/>
          <p:cNvSpPr txBox="1">
            <a:spLocks noChangeArrowheads="1"/>
          </p:cNvSpPr>
          <p:nvPr/>
        </p:nvSpPr>
        <p:spPr bwMode="auto">
          <a:xfrm>
            <a:off x="4645025" y="1255713"/>
            <a:ext cx="1712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file transfer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537325" y="1411288"/>
            <a:ext cx="749300" cy="828675"/>
            <a:chOff x="3914" y="1386"/>
            <a:chExt cx="472" cy="522"/>
          </a:xfrm>
        </p:grpSpPr>
        <p:sp>
          <p:nvSpPr>
            <p:cNvPr id="137278" name="Rectangle 18"/>
            <p:cNvSpPr>
              <a:spLocks noChangeArrowheads="1"/>
            </p:cNvSpPr>
            <p:nvPr/>
          </p:nvSpPr>
          <p:spPr bwMode="auto">
            <a:xfrm>
              <a:off x="3930" y="1386"/>
              <a:ext cx="444" cy="52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137279" name="Text Box 19"/>
            <p:cNvSpPr txBox="1">
              <a:spLocks noChangeArrowheads="1"/>
            </p:cNvSpPr>
            <p:nvPr/>
          </p:nvSpPr>
          <p:spPr bwMode="auto">
            <a:xfrm>
              <a:off x="3914" y="1463"/>
              <a:ext cx="47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FTP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server</a:t>
              </a:r>
              <a:endParaRPr lang="en-US" sz="2400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582863" y="1401763"/>
            <a:ext cx="1789112" cy="852487"/>
            <a:chOff x="1645" y="1326"/>
            <a:chExt cx="1127" cy="537"/>
          </a:xfrm>
        </p:grpSpPr>
        <p:sp>
          <p:nvSpPr>
            <p:cNvPr id="137274" name="Rectangle 21"/>
            <p:cNvSpPr>
              <a:spLocks noChangeArrowheads="1"/>
            </p:cNvSpPr>
            <p:nvPr/>
          </p:nvSpPr>
          <p:spPr bwMode="auto">
            <a:xfrm>
              <a:off x="2328" y="1326"/>
              <a:ext cx="444" cy="52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137275" name="Rectangle 22"/>
            <p:cNvSpPr>
              <a:spLocks noChangeArrowheads="1"/>
            </p:cNvSpPr>
            <p:nvPr/>
          </p:nvSpPr>
          <p:spPr bwMode="auto">
            <a:xfrm>
              <a:off x="1704" y="1332"/>
              <a:ext cx="606" cy="52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137276" name="Text Box 23"/>
            <p:cNvSpPr txBox="1">
              <a:spLocks noChangeArrowheads="1"/>
            </p:cNvSpPr>
            <p:nvPr/>
          </p:nvSpPr>
          <p:spPr bwMode="auto">
            <a:xfrm>
              <a:off x="1645" y="1343"/>
              <a:ext cx="738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FTP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user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interface</a:t>
              </a:r>
              <a:endParaRPr lang="en-US" sz="2400"/>
            </a:p>
          </p:txBody>
        </p:sp>
        <p:sp>
          <p:nvSpPr>
            <p:cNvPr id="137277" name="Text Box 24"/>
            <p:cNvSpPr txBox="1">
              <a:spLocks noChangeArrowheads="1"/>
            </p:cNvSpPr>
            <p:nvPr/>
          </p:nvSpPr>
          <p:spPr bwMode="auto">
            <a:xfrm>
              <a:off x="2341" y="1403"/>
              <a:ext cx="41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FTP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client</a:t>
              </a:r>
              <a:endParaRPr lang="en-US" sz="2400"/>
            </a:p>
          </p:txBody>
        </p:sp>
      </p:grpSp>
      <p:sp>
        <p:nvSpPr>
          <p:cNvPr id="137226" name="Text Box 32"/>
          <p:cNvSpPr txBox="1">
            <a:spLocks noChangeArrowheads="1"/>
          </p:cNvSpPr>
          <p:nvPr/>
        </p:nvSpPr>
        <p:spPr bwMode="auto">
          <a:xfrm>
            <a:off x="3881438" y="2522538"/>
            <a:ext cx="10763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local file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system</a:t>
            </a:r>
            <a:endParaRPr lang="en-US" sz="2400"/>
          </a:p>
        </p:txBody>
      </p:sp>
      <p:sp>
        <p:nvSpPr>
          <p:cNvPr id="137227" name="Line 33"/>
          <p:cNvSpPr>
            <a:spLocks noChangeShapeType="1"/>
          </p:cNvSpPr>
          <p:nvPr/>
        </p:nvSpPr>
        <p:spPr bwMode="auto">
          <a:xfrm>
            <a:off x="3219450" y="2239963"/>
            <a:ext cx="32385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37228" name="Line 34"/>
          <p:cNvSpPr>
            <a:spLocks noChangeShapeType="1"/>
          </p:cNvSpPr>
          <p:nvPr/>
        </p:nvSpPr>
        <p:spPr bwMode="auto">
          <a:xfrm flipH="1">
            <a:off x="3714750" y="2230438"/>
            <a:ext cx="333375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37229" name="Text Box 41"/>
          <p:cNvSpPr txBox="1">
            <a:spLocks noChangeArrowheads="1"/>
          </p:cNvSpPr>
          <p:nvPr/>
        </p:nvSpPr>
        <p:spPr bwMode="auto">
          <a:xfrm>
            <a:off x="7161213" y="2333625"/>
            <a:ext cx="14573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remote file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system</a:t>
            </a:r>
            <a:endParaRPr lang="en-US" sz="2400"/>
          </a:p>
        </p:txBody>
      </p:sp>
      <p:sp>
        <p:nvSpPr>
          <p:cNvPr id="137230" name="Line 42"/>
          <p:cNvSpPr>
            <a:spLocks noChangeShapeType="1"/>
          </p:cNvSpPr>
          <p:nvPr/>
        </p:nvSpPr>
        <p:spPr bwMode="auto">
          <a:xfrm>
            <a:off x="6915150" y="2239963"/>
            <a:ext cx="0" cy="428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pic>
        <p:nvPicPr>
          <p:cNvPr id="137231" name="Picture 43" descr="Ali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0663" y="1454150"/>
            <a:ext cx="561975" cy="69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232" name="Text Box 44"/>
          <p:cNvSpPr txBox="1">
            <a:spLocks noChangeArrowheads="1"/>
          </p:cNvSpPr>
          <p:nvPr/>
        </p:nvSpPr>
        <p:spPr bwMode="auto">
          <a:xfrm>
            <a:off x="1379538" y="2162175"/>
            <a:ext cx="9715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user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at host</a:t>
            </a:r>
            <a:endParaRPr lang="en-US" sz="2400"/>
          </a:p>
        </p:txBody>
      </p:sp>
      <p:sp>
        <p:nvSpPr>
          <p:cNvPr id="137233" name="Line 45"/>
          <p:cNvSpPr>
            <a:spLocks noChangeShapeType="1"/>
          </p:cNvSpPr>
          <p:nvPr/>
        </p:nvSpPr>
        <p:spPr bwMode="auto">
          <a:xfrm>
            <a:off x="2028825" y="1849438"/>
            <a:ext cx="581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37234" name="AutoShape 327"/>
          <p:cNvSpPr>
            <a:spLocks noChangeArrowheads="1"/>
          </p:cNvSpPr>
          <p:nvPr/>
        </p:nvSpPr>
        <p:spPr bwMode="auto">
          <a:xfrm>
            <a:off x="3333750" y="2673350"/>
            <a:ext cx="569913" cy="428625"/>
          </a:xfrm>
          <a:prstGeom prst="can">
            <a:avLst>
              <a:gd name="adj" fmla="val 2021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37235" name="AutoShape 327"/>
          <p:cNvSpPr>
            <a:spLocks noChangeArrowheads="1"/>
          </p:cNvSpPr>
          <p:nvPr/>
        </p:nvSpPr>
        <p:spPr bwMode="auto">
          <a:xfrm>
            <a:off x="6665913" y="2628900"/>
            <a:ext cx="569912" cy="428625"/>
          </a:xfrm>
          <a:prstGeom prst="can">
            <a:avLst>
              <a:gd name="adj" fmla="val 2021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37236" name="Rectangle 3"/>
          <p:cNvSpPr>
            <a:spLocks noChangeArrowheads="1"/>
          </p:cNvSpPr>
          <p:nvPr/>
        </p:nvSpPr>
        <p:spPr bwMode="auto">
          <a:xfrm>
            <a:off x="744538" y="3751263"/>
            <a:ext cx="80137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75000"/>
              </a:lnSpc>
              <a:spcBef>
                <a:spcPts val="400"/>
              </a:spcBef>
              <a:spcAft>
                <a:spcPts val="40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800" dirty="0" smtClean="0">
                <a:latin typeface="+mj-lt"/>
              </a:rPr>
              <a:t>Transfer </a:t>
            </a:r>
            <a:r>
              <a:rPr lang="en-US" sz="2800" dirty="0">
                <a:latin typeface="+mj-lt"/>
              </a:rPr>
              <a:t>file to/from remote host</a:t>
            </a:r>
          </a:p>
          <a:p>
            <a:pPr marL="342900" indent="-342900">
              <a:lnSpc>
                <a:spcPct val="75000"/>
              </a:lnSpc>
              <a:spcBef>
                <a:spcPts val="400"/>
              </a:spcBef>
              <a:spcAft>
                <a:spcPts val="40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800" dirty="0">
                <a:latin typeface="+mj-lt"/>
              </a:rPr>
              <a:t>client/server model</a:t>
            </a: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z="2400" i="1" dirty="0">
                <a:solidFill>
                  <a:srgbClr val="CC0000"/>
                </a:solidFill>
                <a:latin typeface="+mj-lt"/>
              </a:rPr>
              <a:t>client:</a:t>
            </a:r>
            <a:r>
              <a:rPr lang="en-US" sz="2400" dirty="0">
                <a:latin typeface="+mj-lt"/>
              </a:rPr>
              <a:t> side that initiates transfer (either to/from remote)</a:t>
            </a: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z="2400" i="1" dirty="0">
                <a:solidFill>
                  <a:srgbClr val="CC0000"/>
                </a:solidFill>
                <a:latin typeface="+mj-lt"/>
              </a:rPr>
              <a:t>server:</a:t>
            </a:r>
            <a:r>
              <a:rPr lang="en-US" sz="2400" dirty="0">
                <a:latin typeface="+mj-lt"/>
              </a:rPr>
              <a:t> remote host</a:t>
            </a:r>
          </a:p>
          <a:p>
            <a:pPr marL="342900" indent="-342900">
              <a:lnSpc>
                <a:spcPct val="75000"/>
              </a:lnSpc>
              <a:spcBef>
                <a:spcPts val="400"/>
              </a:spcBef>
              <a:spcAft>
                <a:spcPts val="40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800" dirty="0">
                <a:latin typeface="+mj-lt"/>
              </a:rPr>
              <a:t>ftp: RFC 959</a:t>
            </a:r>
          </a:p>
          <a:p>
            <a:pPr marL="342900" indent="-342900">
              <a:lnSpc>
                <a:spcPct val="75000"/>
              </a:lnSpc>
              <a:spcBef>
                <a:spcPts val="400"/>
              </a:spcBef>
              <a:spcAft>
                <a:spcPts val="40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800" dirty="0">
                <a:latin typeface="+mj-lt"/>
              </a:rPr>
              <a:t>ftp server: port 21</a:t>
            </a:r>
          </a:p>
        </p:txBody>
      </p:sp>
      <p:sp>
        <p:nvSpPr>
          <p:cNvPr id="137237" name="Line 49"/>
          <p:cNvSpPr>
            <a:spLocks noChangeShapeType="1"/>
          </p:cNvSpPr>
          <p:nvPr/>
        </p:nvSpPr>
        <p:spPr bwMode="auto">
          <a:xfrm>
            <a:off x="4365625" y="1714500"/>
            <a:ext cx="21875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6008688" y="2327275"/>
            <a:ext cx="476250" cy="749300"/>
            <a:chOff x="4140" y="429"/>
            <a:chExt cx="1425" cy="2396"/>
          </a:xfrm>
        </p:grpSpPr>
        <p:sp>
          <p:nvSpPr>
            <p:cNvPr id="137242" name="Freeform 5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7243" name="Rectangle 53"/>
            <p:cNvSpPr>
              <a:spLocks noChangeArrowheads="1"/>
            </p:cNvSpPr>
            <p:nvPr/>
          </p:nvSpPr>
          <p:spPr bwMode="auto">
            <a:xfrm>
              <a:off x="4207" y="429"/>
              <a:ext cx="1045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44" name="Freeform 5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7245" name="Freeform 5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7246" name="Rectangle 56"/>
            <p:cNvSpPr>
              <a:spLocks noChangeArrowheads="1"/>
            </p:cNvSpPr>
            <p:nvPr/>
          </p:nvSpPr>
          <p:spPr bwMode="auto">
            <a:xfrm>
              <a:off x="4211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5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7272" name="AutoShape 58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41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273" name="AutoShape 59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7248" name="Rectangle 60"/>
            <p:cNvSpPr>
              <a:spLocks noChangeArrowheads="1"/>
            </p:cNvSpPr>
            <p:nvPr/>
          </p:nvSpPr>
          <p:spPr bwMode="auto">
            <a:xfrm>
              <a:off x="4226" y="1018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6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7270" name="AutoShape 62"/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271" name="AutoShape 63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88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7250" name="Rectangle 64"/>
            <p:cNvSpPr>
              <a:spLocks noChangeArrowheads="1"/>
            </p:cNvSpPr>
            <p:nvPr/>
          </p:nvSpPr>
          <p:spPr bwMode="auto">
            <a:xfrm>
              <a:off x="4216" y="1358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51" name="Rectangle 65"/>
            <p:cNvSpPr>
              <a:spLocks noChangeArrowheads="1"/>
            </p:cNvSpPr>
            <p:nvPr/>
          </p:nvSpPr>
          <p:spPr bwMode="auto">
            <a:xfrm>
              <a:off x="4230" y="1657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6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7268" name="AutoShape 67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269" name="AutoShape 68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7253" name="Freeform 6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8" name="Group 7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7266" name="AutoShape 71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267" name="AutoShape 72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7255" name="Rectangle 73"/>
            <p:cNvSpPr>
              <a:spLocks noChangeArrowheads="1"/>
            </p:cNvSpPr>
            <p:nvPr/>
          </p:nvSpPr>
          <p:spPr bwMode="auto">
            <a:xfrm>
              <a:off x="5252" y="429"/>
              <a:ext cx="67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56" name="Freeform 7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7257" name="Freeform 7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7258" name="Oval 76"/>
            <p:cNvSpPr>
              <a:spLocks noChangeArrowheads="1"/>
            </p:cNvSpPr>
            <p:nvPr/>
          </p:nvSpPr>
          <p:spPr bwMode="auto">
            <a:xfrm>
              <a:off x="5518" y="2612"/>
              <a:ext cx="48" cy="96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59" name="Freeform 7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7260" name="AutoShape 78"/>
            <p:cNvSpPr>
              <a:spLocks noChangeArrowheads="1"/>
            </p:cNvSpPr>
            <p:nvPr/>
          </p:nvSpPr>
          <p:spPr bwMode="auto">
            <a:xfrm>
              <a:off x="4140" y="2678"/>
              <a:ext cx="1197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61" name="AutoShape 79"/>
            <p:cNvSpPr>
              <a:spLocks noChangeArrowheads="1"/>
            </p:cNvSpPr>
            <p:nvPr/>
          </p:nvSpPr>
          <p:spPr bwMode="auto">
            <a:xfrm>
              <a:off x="4207" y="2713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62" name="Oval 80"/>
            <p:cNvSpPr>
              <a:spLocks noChangeArrowheads="1"/>
            </p:cNvSpPr>
            <p:nvPr/>
          </p:nvSpPr>
          <p:spPr bwMode="auto">
            <a:xfrm>
              <a:off x="4306" y="2383"/>
              <a:ext cx="162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63" name="Oval 81"/>
            <p:cNvSpPr>
              <a:spLocks noChangeArrowheads="1"/>
            </p:cNvSpPr>
            <p:nvPr/>
          </p:nvSpPr>
          <p:spPr bwMode="auto">
            <a:xfrm>
              <a:off x="4487" y="2383"/>
              <a:ext cx="162" cy="142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37264" name="Oval 82"/>
            <p:cNvSpPr>
              <a:spLocks noChangeArrowheads="1"/>
            </p:cNvSpPr>
            <p:nvPr/>
          </p:nvSpPr>
          <p:spPr bwMode="auto">
            <a:xfrm>
              <a:off x="4663" y="2383"/>
              <a:ext cx="157" cy="137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65" name="Rectangle 83"/>
            <p:cNvSpPr>
              <a:spLocks noChangeArrowheads="1"/>
            </p:cNvSpPr>
            <p:nvPr/>
          </p:nvSpPr>
          <p:spPr bwMode="auto">
            <a:xfrm>
              <a:off x="5062" y="1835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84"/>
          <p:cNvGrpSpPr>
            <a:grpSpLocks/>
          </p:cNvGrpSpPr>
          <p:nvPr/>
        </p:nvGrpSpPr>
        <p:grpSpPr bwMode="auto">
          <a:xfrm>
            <a:off x="2220913" y="2352675"/>
            <a:ext cx="830262" cy="849313"/>
            <a:chOff x="-44" y="1473"/>
            <a:chExt cx="981" cy="1105"/>
          </a:xfrm>
        </p:grpSpPr>
        <p:pic>
          <p:nvPicPr>
            <p:cNvPr id="137240" name="Picture 85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7241" name="Freeform 8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39266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8DAA78F2-6915-4BA8-AB5B-71961341B9C9}" type="slidenum">
              <a:rPr lang="en-US"/>
              <a:pPr/>
              <a:t>45</a:t>
            </a:fld>
            <a:endParaRPr lang="en-US"/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163513"/>
            <a:ext cx="7772400" cy="925512"/>
          </a:xfrm>
        </p:spPr>
        <p:txBody>
          <a:bodyPr>
            <a:normAutofit/>
          </a:bodyPr>
          <a:lstStyle/>
          <a:p>
            <a:r>
              <a:rPr lang="en-US" sz="3600">
                <a:latin typeface="Gill Sans MT" pitchFamily="1" charset="0"/>
                <a:ea typeface="ＭＳ Ｐゴシック" pitchFamily="34" charset="-128"/>
              </a:rPr>
              <a:t>FTP: separate control, data connections</a:t>
            </a:r>
            <a:endParaRPr lang="en-US">
              <a:latin typeface="Gill Sans MT" pitchFamily="1" charset="0"/>
              <a:ea typeface="ＭＳ Ｐゴシック" pitchFamily="34" charset="-128"/>
            </a:endParaRPr>
          </a:p>
        </p:txBody>
      </p:sp>
      <p:sp>
        <p:nvSpPr>
          <p:cNvPr id="139269" name="Text Box 15"/>
          <p:cNvSpPr txBox="1">
            <a:spLocks noChangeArrowheads="1"/>
          </p:cNvSpPr>
          <p:nvPr/>
        </p:nvSpPr>
        <p:spPr bwMode="auto">
          <a:xfrm>
            <a:off x="2306290" y="2401218"/>
            <a:ext cx="7175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FTP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client</a:t>
            </a:r>
          </a:p>
        </p:txBody>
      </p:sp>
      <p:sp>
        <p:nvSpPr>
          <p:cNvPr id="139270" name="Text Box 16"/>
          <p:cNvSpPr txBox="1">
            <a:spLocks noChangeArrowheads="1"/>
          </p:cNvSpPr>
          <p:nvPr/>
        </p:nvSpPr>
        <p:spPr bwMode="auto">
          <a:xfrm>
            <a:off x="5324128" y="2410743"/>
            <a:ext cx="8191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FTP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server</a:t>
            </a:r>
          </a:p>
        </p:txBody>
      </p:sp>
      <p:sp>
        <p:nvSpPr>
          <p:cNvPr id="139271" name="Line 17"/>
          <p:cNvSpPr>
            <a:spLocks noChangeShapeType="1"/>
          </p:cNvSpPr>
          <p:nvPr/>
        </p:nvSpPr>
        <p:spPr bwMode="auto">
          <a:xfrm>
            <a:off x="2976215" y="1878931"/>
            <a:ext cx="25622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39272" name="Line 18"/>
          <p:cNvSpPr>
            <a:spLocks noChangeShapeType="1"/>
          </p:cNvSpPr>
          <p:nvPr/>
        </p:nvSpPr>
        <p:spPr bwMode="auto">
          <a:xfrm flipV="1">
            <a:off x="2995265" y="2193256"/>
            <a:ext cx="2562225" cy="95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39273" name="Text Box 19"/>
          <p:cNvSpPr txBox="1">
            <a:spLocks noChangeArrowheads="1"/>
          </p:cNvSpPr>
          <p:nvPr/>
        </p:nvSpPr>
        <p:spPr bwMode="auto">
          <a:xfrm>
            <a:off x="3047653" y="1340768"/>
            <a:ext cx="24098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i="1">
                <a:solidFill>
                  <a:srgbClr val="CC0000"/>
                </a:solidFill>
              </a:rPr>
              <a:t>TCP control connection,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i="1">
                <a:solidFill>
                  <a:srgbClr val="CC0000"/>
                </a:solidFill>
              </a:rPr>
              <a:t>server port 21</a:t>
            </a:r>
            <a:endParaRPr lang="en-US" sz="2400" i="1">
              <a:solidFill>
                <a:srgbClr val="CC0000"/>
              </a:solidFill>
            </a:endParaRPr>
          </a:p>
        </p:txBody>
      </p:sp>
      <p:sp>
        <p:nvSpPr>
          <p:cNvPr id="139274" name="Text Box 20"/>
          <p:cNvSpPr txBox="1">
            <a:spLocks noChangeArrowheads="1"/>
          </p:cNvSpPr>
          <p:nvPr/>
        </p:nvSpPr>
        <p:spPr bwMode="auto">
          <a:xfrm>
            <a:off x="3022253" y="2267868"/>
            <a:ext cx="24098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i="1">
                <a:solidFill>
                  <a:srgbClr val="CC0000"/>
                </a:solidFill>
              </a:rPr>
              <a:t>TCP data connection,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i="1">
                <a:solidFill>
                  <a:srgbClr val="CC0000"/>
                </a:solidFill>
              </a:rPr>
              <a:t>server port 20</a:t>
            </a:r>
            <a:endParaRPr lang="en-US" sz="2400" i="1">
              <a:solidFill>
                <a:srgbClr val="CC0000"/>
              </a:solidFill>
            </a:endParaRPr>
          </a:p>
        </p:txBody>
      </p:sp>
      <p:sp>
        <p:nvSpPr>
          <p:cNvPr id="214037" name="Rectangle 21"/>
          <p:cNvSpPr>
            <a:spLocks noChangeArrowheads="1"/>
          </p:cNvSpPr>
          <p:nvPr/>
        </p:nvSpPr>
        <p:spPr bwMode="auto">
          <a:xfrm>
            <a:off x="683569" y="3425825"/>
            <a:ext cx="8087370" cy="293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dirty="0" smtClean="0">
                <a:ea typeface="ＭＳ Ｐゴシック" pitchFamily="34" charset="-128"/>
              </a:rPr>
              <a:t>FTP </a:t>
            </a:r>
            <a:r>
              <a:rPr lang="en-US" sz="2400" dirty="0" smtClean="0">
                <a:ea typeface="ＭＳ Ｐゴシック" pitchFamily="34" charset="-128"/>
              </a:rPr>
              <a:t>uses two parallel TCP connections to transfer a file: a </a:t>
            </a:r>
            <a:r>
              <a:rPr lang="en-US" sz="2400" i="1" dirty="0" smtClean="0">
                <a:solidFill>
                  <a:srgbClr val="0070C0"/>
                </a:solidFill>
                <a:ea typeface="ＭＳ Ｐゴシック" pitchFamily="34" charset="-128"/>
              </a:rPr>
              <a:t>control connection </a:t>
            </a:r>
            <a:r>
              <a:rPr lang="en-US" sz="2400" dirty="0" smtClean="0">
                <a:ea typeface="ＭＳ Ｐゴシック" pitchFamily="34" charset="-128"/>
              </a:rPr>
              <a:t>and a </a:t>
            </a:r>
            <a:r>
              <a:rPr lang="en-US" sz="2400" i="1" dirty="0" smtClean="0">
                <a:solidFill>
                  <a:srgbClr val="0070C0"/>
                </a:solidFill>
                <a:ea typeface="ＭＳ Ｐゴシック" pitchFamily="34" charset="-128"/>
              </a:rPr>
              <a:t>data </a:t>
            </a:r>
            <a:r>
              <a:rPr lang="en-US" sz="2400" i="1" dirty="0" smtClean="0">
                <a:solidFill>
                  <a:srgbClr val="0070C0"/>
                </a:solidFill>
                <a:ea typeface="ＭＳ Ｐゴシック" pitchFamily="34" charset="-128"/>
              </a:rPr>
              <a:t>connection</a:t>
            </a:r>
          </a:p>
          <a:p>
            <a:pPr marL="342900" indent="-342900" algn="just"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GB" sz="2400" dirty="0" smtClean="0"/>
              <a:t>The </a:t>
            </a:r>
            <a:r>
              <a:rPr lang="en-GB" sz="2400" i="1" dirty="0" smtClean="0">
                <a:solidFill>
                  <a:srgbClr val="0070C0"/>
                </a:solidFill>
              </a:rPr>
              <a:t>control connection </a:t>
            </a:r>
            <a:r>
              <a:rPr lang="en-GB" sz="2400" dirty="0" smtClean="0"/>
              <a:t>is used for sending control information </a:t>
            </a:r>
            <a:r>
              <a:rPr lang="en-GB" sz="2400" dirty="0" smtClean="0"/>
              <a:t>between the </a:t>
            </a:r>
            <a:r>
              <a:rPr lang="en-GB" sz="2400" dirty="0" smtClean="0"/>
              <a:t>two hosts—information such as user identification, password, commands to change remote directory, and commands to “put” and “get” files. </a:t>
            </a:r>
            <a:endParaRPr lang="en-GB" sz="2400" dirty="0" smtClean="0"/>
          </a:p>
          <a:p>
            <a:pPr marL="342900" indent="-342900" algn="just"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GB" sz="2400" dirty="0" smtClean="0"/>
              <a:t>The </a:t>
            </a:r>
            <a:r>
              <a:rPr lang="en-GB" sz="2400" i="1" dirty="0" smtClean="0">
                <a:solidFill>
                  <a:srgbClr val="0070C0"/>
                </a:solidFill>
              </a:rPr>
              <a:t>data connection </a:t>
            </a:r>
            <a:r>
              <a:rPr lang="en-GB" sz="2400" dirty="0" smtClean="0"/>
              <a:t>is used to actually send a </a:t>
            </a:r>
            <a:r>
              <a:rPr lang="en-GB" sz="2400" dirty="0" smtClean="0"/>
              <a:t>file</a:t>
            </a:r>
            <a:endParaRPr lang="en-GB" sz="2400" dirty="0" smtClean="0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5597178" y="1542381"/>
            <a:ext cx="444500" cy="728662"/>
            <a:chOff x="4140" y="429"/>
            <a:chExt cx="1425" cy="2396"/>
          </a:xfrm>
        </p:grpSpPr>
        <p:sp>
          <p:nvSpPr>
            <p:cNvPr id="139282" name="Freeform 3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9283" name="Rectangle 34"/>
            <p:cNvSpPr>
              <a:spLocks noChangeArrowheads="1"/>
            </p:cNvSpPr>
            <p:nvPr/>
          </p:nvSpPr>
          <p:spPr bwMode="auto">
            <a:xfrm>
              <a:off x="4206" y="429"/>
              <a:ext cx="1048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84" name="Freeform 3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9285" name="Freeform 3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9286" name="Rectangle 37"/>
            <p:cNvSpPr>
              <a:spLocks noChangeArrowheads="1"/>
            </p:cNvSpPr>
            <p:nvPr/>
          </p:nvSpPr>
          <p:spPr bwMode="auto">
            <a:xfrm>
              <a:off x="4211" y="695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9312" name="AutoShape 39"/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13" name="AutoShape 40"/>
              <p:cNvSpPr>
                <a:spLocks noChangeArrowheads="1"/>
              </p:cNvSpPr>
              <p:nvPr/>
            </p:nvSpPr>
            <p:spPr bwMode="auto">
              <a:xfrm>
                <a:off x="635" y="2584"/>
                <a:ext cx="686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9288" name="Rectangle 41"/>
            <p:cNvSpPr>
              <a:spLocks noChangeArrowheads="1"/>
            </p:cNvSpPr>
            <p:nvPr/>
          </p:nvSpPr>
          <p:spPr bwMode="auto">
            <a:xfrm>
              <a:off x="4227" y="1019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4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9310" name="AutoShape 43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4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11" name="AutoShape 44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8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9290" name="Rectangle 45"/>
            <p:cNvSpPr>
              <a:spLocks noChangeArrowheads="1"/>
            </p:cNvSpPr>
            <p:nvPr/>
          </p:nvSpPr>
          <p:spPr bwMode="auto">
            <a:xfrm>
              <a:off x="4216" y="1358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91" name="Rectangle 46"/>
            <p:cNvSpPr>
              <a:spLocks noChangeArrowheads="1"/>
            </p:cNvSpPr>
            <p:nvPr/>
          </p:nvSpPr>
          <p:spPr bwMode="auto">
            <a:xfrm>
              <a:off x="4227" y="1656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9308" name="AutoShape 48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3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9" name="AutoShape 49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9293" name="Freeform 5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6" name="Group 5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9306" name="AutoShape 52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7" name="AutoShape 53"/>
              <p:cNvSpPr>
                <a:spLocks noChangeArrowheads="1"/>
              </p:cNvSpPr>
              <p:nvPr/>
            </p:nvSpPr>
            <p:spPr bwMode="auto">
              <a:xfrm>
                <a:off x="635" y="2584"/>
                <a:ext cx="68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9295" name="Rectangle 54"/>
            <p:cNvSpPr>
              <a:spLocks noChangeArrowheads="1"/>
            </p:cNvSpPr>
            <p:nvPr/>
          </p:nvSpPr>
          <p:spPr bwMode="auto">
            <a:xfrm>
              <a:off x="5249" y="429"/>
              <a:ext cx="66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96" name="Freeform 5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9297" name="Freeform 5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9298" name="Oval 57"/>
            <p:cNvSpPr>
              <a:spLocks noChangeArrowheads="1"/>
            </p:cNvSpPr>
            <p:nvPr/>
          </p:nvSpPr>
          <p:spPr bwMode="auto">
            <a:xfrm>
              <a:off x="5519" y="2611"/>
              <a:ext cx="46" cy="94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99" name="Freeform 5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9300" name="AutoShape 59"/>
            <p:cNvSpPr>
              <a:spLocks noChangeArrowheads="1"/>
            </p:cNvSpPr>
            <p:nvPr/>
          </p:nvSpPr>
          <p:spPr bwMode="auto">
            <a:xfrm>
              <a:off x="4140" y="2679"/>
              <a:ext cx="1201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01" name="AutoShape 60"/>
            <p:cNvSpPr>
              <a:spLocks noChangeArrowheads="1"/>
            </p:cNvSpPr>
            <p:nvPr/>
          </p:nvSpPr>
          <p:spPr bwMode="auto">
            <a:xfrm>
              <a:off x="4206" y="2710"/>
              <a:ext cx="1069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02" name="Oval 61"/>
            <p:cNvSpPr>
              <a:spLocks noChangeArrowheads="1"/>
            </p:cNvSpPr>
            <p:nvPr/>
          </p:nvSpPr>
          <p:spPr bwMode="auto">
            <a:xfrm>
              <a:off x="4308" y="2381"/>
              <a:ext cx="158" cy="146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03" name="Oval 62"/>
            <p:cNvSpPr>
              <a:spLocks noChangeArrowheads="1"/>
            </p:cNvSpPr>
            <p:nvPr/>
          </p:nvSpPr>
          <p:spPr bwMode="auto">
            <a:xfrm>
              <a:off x="4486" y="2387"/>
              <a:ext cx="158" cy="141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39304" name="Oval 63"/>
            <p:cNvSpPr>
              <a:spLocks noChangeArrowheads="1"/>
            </p:cNvSpPr>
            <p:nvPr/>
          </p:nvSpPr>
          <p:spPr bwMode="auto">
            <a:xfrm>
              <a:off x="4664" y="2381"/>
              <a:ext cx="158" cy="141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05" name="Rectangle 64"/>
            <p:cNvSpPr>
              <a:spLocks noChangeArrowheads="1"/>
            </p:cNvSpPr>
            <p:nvPr/>
          </p:nvSpPr>
          <p:spPr bwMode="auto">
            <a:xfrm>
              <a:off x="5061" y="1833"/>
              <a:ext cx="87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5"/>
          <p:cNvGrpSpPr>
            <a:grpSpLocks/>
          </p:cNvGrpSpPr>
          <p:nvPr/>
        </p:nvGrpSpPr>
        <p:grpSpPr bwMode="auto">
          <a:xfrm>
            <a:off x="2123728" y="1532856"/>
            <a:ext cx="873125" cy="893762"/>
            <a:chOff x="-44" y="1473"/>
            <a:chExt cx="981" cy="1105"/>
          </a:xfrm>
        </p:grpSpPr>
        <p:pic>
          <p:nvPicPr>
            <p:cNvPr id="139280" name="Picture 66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9281" name="Freeform 6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xmlns="" val="222542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37" grpId="0" uiExpand="1" build="allAtOnce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39266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8DAA78F2-6915-4BA8-AB5B-71961341B9C9}" type="slidenum">
              <a:rPr lang="en-US"/>
              <a:pPr/>
              <a:t>46</a:t>
            </a:fld>
            <a:endParaRPr lang="en-US"/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163513"/>
            <a:ext cx="7772400" cy="925512"/>
          </a:xfrm>
        </p:spPr>
        <p:txBody>
          <a:bodyPr>
            <a:normAutofit/>
          </a:bodyPr>
          <a:lstStyle/>
          <a:p>
            <a:r>
              <a:rPr lang="en-US" sz="3600">
                <a:latin typeface="Gill Sans MT" pitchFamily="1" charset="0"/>
                <a:ea typeface="ＭＳ Ｐゴシック" pitchFamily="34" charset="-128"/>
              </a:rPr>
              <a:t>FTP: separate control, data connections</a:t>
            </a:r>
            <a:endParaRPr lang="en-US">
              <a:latin typeface="Gill Sans MT" pitchFamily="1" charset="0"/>
              <a:ea typeface="ＭＳ Ｐゴシック" pitchFamily="34" charset="-128"/>
            </a:endParaRPr>
          </a:p>
        </p:txBody>
      </p:sp>
      <p:sp>
        <p:nvSpPr>
          <p:cNvPr id="139269" name="Text Box 15"/>
          <p:cNvSpPr txBox="1">
            <a:spLocks noChangeArrowheads="1"/>
          </p:cNvSpPr>
          <p:nvPr/>
        </p:nvSpPr>
        <p:spPr bwMode="auto">
          <a:xfrm>
            <a:off x="2306290" y="2401218"/>
            <a:ext cx="7175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FTP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client</a:t>
            </a:r>
          </a:p>
        </p:txBody>
      </p:sp>
      <p:sp>
        <p:nvSpPr>
          <p:cNvPr id="139270" name="Text Box 16"/>
          <p:cNvSpPr txBox="1">
            <a:spLocks noChangeArrowheads="1"/>
          </p:cNvSpPr>
          <p:nvPr/>
        </p:nvSpPr>
        <p:spPr bwMode="auto">
          <a:xfrm>
            <a:off x="5324128" y="2410743"/>
            <a:ext cx="8191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FTP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server</a:t>
            </a:r>
          </a:p>
        </p:txBody>
      </p:sp>
      <p:sp>
        <p:nvSpPr>
          <p:cNvPr id="139271" name="Line 17"/>
          <p:cNvSpPr>
            <a:spLocks noChangeShapeType="1"/>
          </p:cNvSpPr>
          <p:nvPr/>
        </p:nvSpPr>
        <p:spPr bwMode="auto">
          <a:xfrm>
            <a:off x="2976215" y="1878931"/>
            <a:ext cx="25622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39272" name="Line 18"/>
          <p:cNvSpPr>
            <a:spLocks noChangeShapeType="1"/>
          </p:cNvSpPr>
          <p:nvPr/>
        </p:nvSpPr>
        <p:spPr bwMode="auto">
          <a:xfrm flipV="1">
            <a:off x="2995265" y="2193256"/>
            <a:ext cx="2562225" cy="95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39273" name="Text Box 19"/>
          <p:cNvSpPr txBox="1">
            <a:spLocks noChangeArrowheads="1"/>
          </p:cNvSpPr>
          <p:nvPr/>
        </p:nvSpPr>
        <p:spPr bwMode="auto">
          <a:xfrm>
            <a:off x="3047653" y="1340768"/>
            <a:ext cx="24098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i="1">
                <a:solidFill>
                  <a:srgbClr val="CC0000"/>
                </a:solidFill>
              </a:rPr>
              <a:t>TCP control connection,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i="1">
                <a:solidFill>
                  <a:srgbClr val="CC0000"/>
                </a:solidFill>
              </a:rPr>
              <a:t>server port 21</a:t>
            </a:r>
            <a:endParaRPr lang="en-US" sz="2400" i="1">
              <a:solidFill>
                <a:srgbClr val="CC0000"/>
              </a:solidFill>
            </a:endParaRPr>
          </a:p>
        </p:txBody>
      </p:sp>
      <p:sp>
        <p:nvSpPr>
          <p:cNvPr id="139274" name="Text Box 20"/>
          <p:cNvSpPr txBox="1">
            <a:spLocks noChangeArrowheads="1"/>
          </p:cNvSpPr>
          <p:nvPr/>
        </p:nvSpPr>
        <p:spPr bwMode="auto">
          <a:xfrm>
            <a:off x="3022253" y="2267868"/>
            <a:ext cx="24098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i="1">
                <a:solidFill>
                  <a:srgbClr val="CC0000"/>
                </a:solidFill>
              </a:rPr>
              <a:t>TCP data connection,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i="1">
                <a:solidFill>
                  <a:srgbClr val="CC0000"/>
                </a:solidFill>
              </a:rPr>
              <a:t>server port 20</a:t>
            </a:r>
            <a:endParaRPr lang="en-US" sz="2400" i="1">
              <a:solidFill>
                <a:srgbClr val="CC0000"/>
              </a:solidFill>
            </a:endParaRPr>
          </a:p>
        </p:txBody>
      </p:sp>
      <p:sp>
        <p:nvSpPr>
          <p:cNvPr id="214037" name="Rectangle 21"/>
          <p:cNvSpPr>
            <a:spLocks noChangeArrowheads="1"/>
          </p:cNvSpPr>
          <p:nvPr/>
        </p:nvSpPr>
        <p:spPr bwMode="auto">
          <a:xfrm>
            <a:off x="685800" y="3200400"/>
            <a:ext cx="8087370" cy="293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dirty="0" smtClean="0">
                <a:latin typeface="+mj-lt"/>
                <a:ea typeface="ＭＳ Ｐゴシック" pitchFamily="34" charset="-128"/>
              </a:rPr>
              <a:t>FTP </a:t>
            </a:r>
            <a:r>
              <a:rPr lang="en-US" sz="2400" dirty="0" smtClean="0">
                <a:latin typeface="+mj-lt"/>
                <a:ea typeface="ＭＳ Ｐゴシック" pitchFamily="34" charset="-128"/>
              </a:rPr>
              <a:t>client contacts FTP server at port 21, using TCP </a:t>
            </a:r>
            <a:endParaRPr lang="en-US" sz="2400" dirty="0" smtClean="0">
              <a:latin typeface="+mj-lt"/>
              <a:ea typeface="ＭＳ Ｐゴシック" pitchFamily="34" charset="-128"/>
            </a:endParaRPr>
          </a:p>
          <a:p>
            <a:pPr marL="342900" indent="-342900" algn="just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dirty="0" smtClean="0">
                <a:latin typeface="+mj-lt"/>
                <a:ea typeface="ＭＳ Ｐゴシック" pitchFamily="34" charset="-128"/>
              </a:rPr>
              <a:t>FTP </a:t>
            </a:r>
            <a:r>
              <a:rPr lang="en-US" sz="2400" dirty="0" smtClean="0">
                <a:latin typeface="+mj-lt"/>
                <a:ea typeface="ＭＳ Ｐゴシック" pitchFamily="34" charset="-128"/>
              </a:rPr>
              <a:t>client authorized over control </a:t>
            </a:r>
            <a:r>
              <a:rPr lang="en-US" sz="2400" dirty="0" smtClean="0">
                <a:latin typeface="+mj-lt"/>
                <a:ea typeface="ＭＳ Ｐゴシック" pitchFamily="34" charset="-128"/>
              </a:rPr>
              <a:t>connection</a:t>
            </a:r>
          </a:p>
          <a:p>
            <a:pPr marL="342900" indent="-342900" algn="just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dirty="0" smtClean="0">
                <a:latin typeface="+mj-lt"/>
                <a:ea typeface="ＭＳ Ｐゴシック" pitchFamily="34" charset="-128"/>
              </a:rPr>
              <a:t>FTP </a:t>
            </a:r>
            <a:r>
              <a:rPr lang="en-US" sz="2400" dirty="0" smtClean="0">
                <a:latin typeface="+mj-lt"/>
                <a:ea typeface="ＭＳ Ｐゴシック" pitchFamily="34" charset="-128"/>
              </a:rPr>
              <a:t>client browses remote directory, sends commands over control </a:t>
            </a:r>
            <a:r>
              <a:rPr lang="en-US" sz="2400" dirty="0" smtClean="0">
                <a:latin typeface="+mj-lt"/>
                <a:ea typeface="ＭＳ Ｐゴシック" pitchFamily="34" charset="-128"/>
              </a:rPr>
              <a:t>connection</a:t>
            </a:r>
          </a:p>
          <a:p>
            <a:pPr marL="342900" indent="-342900" algn="just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dirty="0" smtClean="0">
                <a:latin typeface="+mj-lt"/>
                <a:ea typeface="ＭＳ Ｐゴシック" pitchFamily="34" charset="-128"/>
              </a:rPr>
              <a:t>When </a:t>
            </a:r>
            <a:r>
              <a:rPr lang="en-US" sz="2400" dirty="0" smtClean="0">
                <a:latin typeface="+mj-lt"/>
                <a:ea typeface="ＭＳ Ｐゴシック" pitchFamily="34" charset="-128"/>
              </a:rPr>
              <a:t>server receives file transfer command, </a:t>
            </a:r>
            <a:r>
              <a:rPr lang="en-US" sz="2400" i="1" dirty="0" smtClean="0">
                <a:solidFill>
                  <a:srgbClr val="0070C0"/>
                </a:solidFill>
                <a:latin typeface="+mj-lt"/>
                <a:ea typeface="ＭＳ Ｐゴシック" pitchFamily="34" charset="-128"/>
              </a:rPr>
              <a:t>server</a:t>
            </a:r>
            <a:r>
              <a:rPr lang="en-US" sz="2400" dirty="0" smtClean="0">
                <a:latin typeface="+mj-lt"/>
                <a:ea typeface="ＭＳ Ｐゴシック" pitchFamily="34" charset="-128"/>
              </a:rPr>
              <a:t> opens </a:t>
            </a:r>
            <a:r>
              <a:rPr lang="en-US" sz="2400" i="1" dirty="0" smtClean="0">
                <a:latin typeface="+mj-lt"/>
                <a:ea typeface="ＭＳ Ｐゴシック" pitchFamily="34" charset="-128"/>
              </a:rPr>
              <a:t>2</a:t>
            </a:r>
            <a:r>
              <a:rPr lang="en-US" sz="2400" i="1" baseline="30000" dirty="0" smtClean="0">
                <a:latin typeface="+mj-lt"/>
                <a:ea typeface="ＭＳ Ｐゴシック" pitchFamily="34" charset="-128"/>
              </a:rPr>
              <a:t>nd</a:t>
            </a:r>
            <a:r>
              <a:rPr lang="en-US" sz="2400" i="1" dirty="0" smtClean="0">
                <a:latin typeface="+mj-lt"/>
                <a:ea typeface="ＭＳ Ｐゴシック" pitchFamily="34" charset="-128"/>
              </a:rPr>
              <a:t> </a:t>
            </a:r>
            <a:r>
              <a:rPr lang="en-US" sz="2400" dirty="0" smtClean="0">
                <a:latin typeface="+mj-lt"/>
                <a:ea typeface="ＭＳ Ｐゴシック" pitchFamily="34" charset="-128"/>
              </a:rPr>
              <a:t>TCP data connection (for file) </a:t>
            </a:r>
            <a:r>
              <a:rPr lang="en-US" sz="2400" i="1" dirty="0" smtClean="0">
                <a:latin typeface="+mj-lt"/>
                <a:ea typeface="ＭＳ Ｐゴシック" pitchFamily="34" charset="-128"/>
              </a:rPr>
              <a:t>to </a:t>
            </a:r>
            <a:r>
              <a:rPr lang="en-US" sz="2400" dirty="0" smtClean="0">
                <a:latin typeface="+mj-lt"/>
                <a:ea typeface="ＭＳ Ｐゴシック" pitchFamily="34" charset="-128"/>
              </a:rPr>
              <a:t>client at Port </a:t>
            </a:r>
            <a:r>
              <a:rPr lang="en-US" sz="2400" dirty="0" smtClean="0">
                <a:latin typeface="+mj-lt"/>
                <a:ea typeface="ＭＳ Ｐゴシック" pitchFamily="34" charset="-128"/>
              </a:rPr>
              <a:t>20</a:t>
            </a:r>
          </a:p>
          <a:p>
            <a:pPr marL="342900" indent="-342900" algn="just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dirty="0" smtClean="0">
                <a:latin typeface="+mj-lt"/>
                <a:ea typeface="ＭＳ Ｐゴシック" pitchFamily="34" charset="-128"/>
              </a:rPr>
              <a:t>After </a:t>
            </a:r>
            <a:r>
              <a:rPr lang="en-US" sz="2400" dirty="0" smtClean="0">
                <a:latin typeface="+mj-lt"/>
                <a:ea typeface="ＭＳ Ｐゴシック" pitchFamily="34" charset="-128"/>
              </a:rPr>
              <a:t>transferring one file, server closes data </a:t>
            </a:r>
            <a:r>
              <a:rPr lang="en-US" sz="2400" dirty="0" smtClean="0">
                <a:latin typeface="+mj-lt"/>
                <a:ea typeface="ＭＳ Ｐゴシック" pitchFamily="34" charset="-128"/>
              </a:rPr>
              <a:t>connection</a:t>
            </a:r>
          </a:p>
          <a:p>
            <a:pPr marL="342900" indent="-342900" algn="just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dirty="0" smtClean="0">
                <a:latin typeface="+mj-lt"/>
              </a:rPr>
              <a:t>Server </a:t>
            </a:r>
            <a:r>
              <a:rPr lang="en-US" sz="2400" dirty="0" smtClean="0">
                <a:latin typeface="+mj-lt"/>
              </a:rPr>
              <a:t>opens another TCP data connection to transfer another file</a:t>
            </a:r>
          </a:p>
          <a:p>
            <a:pPr marL="342900" indent="-342900" algn="just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endParaRPr lang="en-US" sz="2400" dirty="0" smtClean="0">
              <a:latin typeface="+mj-lt"/>
              <a:ea typeface="ＭＳ Ｐゴシック" pitchFamily="34" charset="-128"/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5597178" y="1542381"/>
            <a:ext cx="444500" cy="728662"/>
            <a:chOff x="4140" y="429"/>
            <a:chExt cx="1425" cy="2396"/>
          </a:xfrm>
        </p:grpSpPr>
        <p:sp>
          <p:nvSpPr>
            <p:cNvPr id="139282" name="Freeform 3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9283" name="Rectangle 34"/>
            <p:cNvSpPr>
              <a:spLocks noChangeArrowheads="1"/>
            </p:cNvSpPr>
            <p:nvPr/>
          </p:nvSpPr>
          <p:spPr bwMode="auto">
            <a:xfrm>
              <a:off x="4206" y="429"/>
              <a:ext cx="1048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84" name="Freeform 3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9285" name="Freeform 3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9286" name="Rectangle 37"/>
            <p:cNvSpPr>
              <a:spLocks noChangeArrowheads="1"/>
            </p:cNvSpPr>
            <p:nvPr/>
          </p:nvSpPr>
          <p:spPr bwMode="auto">
            <a:xfrm>
              <a:off x="4211" y="695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9312" name="AutoShape 39"/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13" name="AutoShape 40"/>
              <p:cNvSpPr>
                <a:spLocks noChangeArrowheads="1"/>
              </p:cNvSpPr>
              <p:nvPr/>
            </p:nvSpPr>
            <p:spPr bwMode="auto">
              <a:xfrm>
                <a:off x="635" y="2584"/>
                <a:ext cx="686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9288" name="Rectangle 41"/>
            <p:cNvSpPr>
              <a:spLocks noChangeArrowheads="1"/>
            </p:cNvSpPr>
            <p:nvPr/>
          </p:nvSpPr>
          <p:spPr bwMode="auto">
            <a:xfrm>
              <a:off x="4227" y="1019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4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9310" name="AutoShape 43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4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11" name="AutoShape 44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8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9290" name="Rectangle 45"/>
            <p:cNvSpPr>
              <a:spLocks noChangeArrowheads="1"/>
            </p:cNvSpPr>
            <p:nvPr/>
          </p:nvSpPr>
          <p:spPr bwMode="auto">
            <a:xfrm>
              <a:off x="4216" y="1358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91" name="Rectangle 46"/>
            <p:cNvSpPr>
              <a:spLocks noChangeArrowheads="1"/>
            </p:cNvSpPr>
            <p:nvPr/>
          </p:nvSpPr>
          <p:spPr bwMode="auto">
            <a:xfrm>
              <a:off x="4227" y="1656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9308" name="AutoShape 48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3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9" name="AutoShape 49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9293" name="Freeform 5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6" name="Group 5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9306" name="AutoShape 52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7" name="AutoShape 53"/>
              <p:cNvSpPr>
                <a:spLocks noChangeArrowheads="1"/>
              </p:cNvSpPr>
              <p:nvPr/>
            </p:nvSpPr>
            <p:spPr bwMode="auto">
              <a:xfrm>
                <a:off x="635" y="2584"/>
                <a:ext cx="68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9295" name="Rectangle 54"/>
            <p:cNvSpPr>
              <a:spLocks noChangeArrowheads="1"/>
            </p:cNvSpPr>
            <p:nvPr/>
          </p:nvSpPr>
          <p:spPr bwMode="auto">
            <a:xfrm>
              <a:off x="5249" y="429"/>
              <a:ext cx="66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96" name="Freeform 5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9297" name="Freeform 5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9298" name="Oval 57"/>
            <p:cNvSpPr>
              <a:spLocks noChangeArrowheads="1"/>
            </p:cNvSpPr>
            <p:nvPr/>
          </p:nvSpPr>
          <p:spPr bwMode="auto">
            <a:xfrm>
              <a:off x="5519" y="2611"/>
              <a:ext cx="46" cy="94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99" name="Freeform 5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9300" name="AutoShape 59"/>
            <p:cNvSpPr>
              <a:spLocks noChangeArrowheads="1"/>
            </p:cNvSpPr>
            <p:nvPr/>
          </p:nvSpPr>
          <p:spPr bwMode="auto">
            <a:xfrm>
              <a:off x="4140" y="2679"/>
              <a:ext cx="1201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01" name="AutoShape 60"/>
            <p:cNvSpPr>
              <a:spLocks noChangeArrowheads="1"/>
            </p:cNvSpPr>
            <p:nvPr/>
          </p:nvSpPr>
          <p:spPr bwMode="auto">
            <a:xfrm>
              <a:off x="4206" y="2710"/>
              <a:ext cx="1069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02" name="Oval 61"/>
            <p:cNvSpPr>
              <a:spLocks noChangeArrowheads="1"/>
            </p:cNvSpPr>
            <p:nvPr/>
          </p:nvSpPr>
          <p:spPr bwMode="auto">
            <a:xfrm>
              <a:off x="4308" y="2381"/>
              <a:ext cx="158" cy="146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03" name="Oval 62"/>
            <p:cNvSpPr>
              <a:spLocks noChangeArrowheads="1"/>
            </p:cNvSpPr>
            <p:nvPr/>
          </p:nvSpPr>
          <p:spPr bwMode="auto">
            <a:xfrm>
              <a:off x="4486" y="2387"/>
              <a:ext cx="158" cy="141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39304" name="Oval 63"/>
            <p:cNvSpPr>
              <a:spLocks noChangeArrowheads="1"/>
            </p:cNvSpPr>
            <p:nvPr/>
          </p:nvSpPr>
          <p:spPr bwMode="auto">
            <a:xfrm>
              <a:off x="4664" y="2381"/>
              <a:ext cx="158" cy="141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05" name="Rectangle 64"/>
            <p:cNvSpPr>
              <a:spLocks noChangeArrowheads="1"/>
            </p:cNvSpPr>
            <p:nvPr/>
          </p:nvSpPr>
          <p:spPr bwMode="auto">
            <a:xfrm>
              <a:off x="5061" y="1833"/>
              <a:ext cx="87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5"/>
          <p:cNvGrpSpPr>
            <a:grpSpLocks/>
          </p:cNvGrpSpPr>
          <p:nvPr/>
        </p:nvGrpSpPr>
        <p:grpSpPr bwMode="auto">
          <a:xfrm>
            <a:off x="2123728" y="1532856"/>
            <a:ext cx="873125" cy="893762"/>
            <a:chOff x="-44" y="1473"/>
            <a:chExt cx="981" cy="1105"/>
          </a:xfrm>
        </p:grpSpPr>
        <p:pic>
          <p:nvPicPr>
            <p:cNvPr id="139280" name="Picture 66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9281" name="Freeform 6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xmlns="" val="222542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37" grpId="0" build="allAtOnce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39266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8DAA78F2-6915-4BA8-AB5B-71961341B9C9}" type="slidenum">
              <a:rPr lang="en-US"/>
              <a:pPr/>
              <a:t>47</a:t>
            </a:fld>
            <a:endParaRPr lang="en-US"/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163513"/>
            <a:ext cx="7772400" cy="925512"/>
          </a:xfrm>
        </p:spPr>
        <p:txBody>
          <a:bodyPr>
            <a:normAutofit/>
          </a:bodyPr>
          <a:lstStyle/>
          <a:p>
            <a:r>
              <a:rPr lang="en-US" sz="3600">
                <a:latin typeface="Gill Sans MT" pitchFamily="1" charset="0"/>
                <a:ea typeface="ＭＳ Ｐゴシック" pitchFamily="34" charset="-128"/>
              </a:rPr>
              <a:t>FTP: separate control, data connections</a:t>
            </a:r>
            <a:endParaRPr lang="en-US">
              <a:latin typeface="Gill Sans MT" pitchFamily="1" charset="0"/>
              <a:ea typeface="ＭＳ Ｐゴシック" pitchFamily="34" charset="-128"/>
            </a:endParaRPr>
          </a:p>
        </p:txBody>
      </p:sp>
      <p:sp>
        <p:nvSpPr>
          <p:cNvPr id="139269" name="Text Box 15"/>
          <p:cNvSpPr txBox="1">
            <a:spLocks noChangeArrowheads="1"/>
          </p:cNvSpPr>
          <p:nvPr/>
        </p:nvSpPr>
        <p:spPr bwMode="auto">
          <a:xfrm>
            <a:off x="2306290" y="2401218"/>
            <a:ext cx="7175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FTP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client</a:t>
            </a:r>
          </a:p>
        </p:txBody>
      </p:sp>
      <p:sp>
        <p:nvSpPr>
          <p:cNvPr id="139270" name="Text Box 16"/>
          <p:cNvSpPr txBox="1">
            <a:spLocks noChangeArrowheads="1"/>
          </p:cNvSpPr>
          <p:nvPr/>
        </p:nvSpPr>
        <p:spPr bwMode="auto">
          <a:xfrm>
            <a:off x="5324128" y="2410743"/>
            <a:ext cx="8191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FTP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server</a:t>
            </a:r>
          </a:p>
        </p:txBody>
      </p:sp>
      <p:sp>
        <p:nvSpPr>
          <p:cNvPr id="139271" name="Line 17"/>
          <p:cNvSpPr>
            <a:spLocks noChangeShapeType="1"/>
          </p:cNvSpPr>
          <p:nvPr/>
        </p:nvSpPr>
        <p:spPr bwMode="auto">
          <a:xfrm>
            <a:off x="2976215" y="1878931"/>
            <a:ext cx="25622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39272" name="Line 18"/>
          <p:cNvSpPr>
            <a:spLocks noChangeShapeType="1"/>
          </p:cNvSpPr>
          <p:nvPr/>
        </p:nvSpPr>
        <p:spPr bwMode="auto">
          <a:xfrm flipV="1">
            <a:off x="2995265" y="2193256"/>
            <a:ext cx="2562225" cy="95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39273" name="Text Box 19"/>
          <p:cNvSpPr txBox="1">
            <a:spLocks noChangeArrowheads="1"/>
          </p:cNvSpPr>
          <p:nvPr/>
        </p:nvSpPr>
        <p:spPr bwMode="auto">
          <a:xfrm>
            <a:off x="3047653" y="1340768"/>
            <a:ext cx="24098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i="1">
                <a:solidFill>
                  <a:srgbClr val="CC0000"/>
                </a:solidFill>
              </a:rPr>
              <a:t>TCP control connection,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i="1">
                <a:solidFill>
                  <a:srgbClr val="CC0000"/>
                </a:solidFill>
              </a:rPr>
              <a:t>server port 21</a:t>
            </a:r>
            <a:endParaRPr lang="en-US" sz="2400" i="1">
              <a:solidFill>
                <a:srgbClr val="CC0000"/>
              </a:solidFill>
            </a:endParaRPr>
          </a:p>
        </p:txBody>
      </p:sp>
      <p:sp>
        <p:nvSpPr>
          <p:cNvPr id="139274" name="Text Box 20"/>
          <p:cNvSpPr txBox="1">
            <a:spLocks noChangeArrowheads="1"/>
          </p:cNvSpPr>
          <p:nvPr/>
        </p:nvSpPr>
        <p:spPr bwMode="auto">
          <a:xfrm>
            <a:off x="3022253" y="2267868"/>
            <a:ext cx="24098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i="1">
                <a:solidFill>
                  <a:srgbClr val="CC0000"/>
                </a:solidFill>
              </a:rPr>
              <a:t>TCP data connection,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i="1">
                <a:solidFill>
                  <a:srgbClr val="CC0000"/>
                </a:solidFill>
              </a:rPr>
              <a:t>server port 20</a:t>
            </a:r>
            <a:endParaRPr lang="en-US" sz="2400" i="1">
              <a:solidFill>
                <a:srgbClr val="CC0000"/>
              </a:solidFill>
            </a:endParaRPr>
          </a:p>
        </p:txBody>
      </p:sp>
      <p:sp>
        <p:nvSpPr>
          <p:cNvPr id="214037" name="Rectangle 21"/>
          <p:cNvSpPr>
            <a:spLocks noChangeArrowheads="1"/>
          </p:cNvSpPr>
          <p:nvPr/>
        </p:nvSpPr>
        <p:spPr bwMode="auto">
          <a:xfrm>
            <a:off x="683569" y="3425825"/>
            <a:ext cx="8087370" cy="293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dirty="0" smtClean="0">
                <a:latin typeface="+mj-lt"/>
              </a:rPr>
              <a:t>FTP </a:t>
            </a:r>
            <a:r>
              <a:rPr lang="en-US" sz="2400" dirty="0">
                <a:latin typeface="+mj-lt"/>
              </a:rPr>
              <a:t>control connection: </a:t>
            </a:r>
            <a:r>
              <a:rPr lang="ja-JP" altLang="en-US" sz="2400" i="1" dirty="0">
                <a:solidFill>
                  <a:srgbClr val="CC0000"/>
                </a:solidFill>
                <a:latin typeface="+mj-lt"/>
              </a:rPr>
              <a:t>“</a:t>
            </a:r>
            <a:r>
              <a:rPr lang="en-US" altLang="ja-JP" sz="2400" i="1" dirty="0">
                <a:solidFill>
                  <a:srgbClr val="CC0000"/>
                </a:solidFill>
                <a:latin typeface="+mj-lt"/>
              </a:rPr>
              <a:t>out of band</a:t>
            </a:r>
            <a:r>
              <a:rPr lang="ja-JP" altLang="en-US" sz="2400" i="1" dirty="0">
                <a:solidFill>
                  <a:srgbClr val="CC0000"/>
                </a:solidFill>
                <a:latin typeface="+mj-lt"/>
              </a:rPr>
              <a:t>”</a:t>
            </a:r>
            <a:endParaRPr lang="en-GB" altLang="ja-JP" sz="2400" i="1" dirty="0">
              <a:solidFill>
                <a:srgbClr val="CC0000"/>
              </a:solidFill>
              <a:latin typeface="+mj-lt"/>
            </a:endParaRP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GB" altLang="ja-JP" sz="2400" dirty="0">
                <a:latin typeface="+mj-lt"/>
              </a:rPr>
              <a:t>HTTP control connection:</a:t>
            </a:r>
            <a:r>
              <a:rPr lang="en-GB" altLang="ja-JP" sz="2400" i="1" dirty="0">
                <a:solidFill>
                  <a:srgbClr val="CC0000"/>
                </a:solidFill>
                <a:latin typeface="+mj-lt"/>
              </a:rPr>
              <a:t> “in band”  </a:t>
            </a:r>
            <a:r>
              <a:rPr lang="en-GB" altLang="ja-JP" sz="2400" dirty="0">
                <a:latin typeface="+mj-lt"/>
              </a:rPr>
              <a:t>(sends request and response header lines into the same TCP connection that carries the transferred file itself)</a:t>
            </a:r>
            <a:endParaRPr lang="en-US" altLang="ja-JP" sz="2400" dirty="0">
              <a:latin typeface="+mj-lt"/>
            </a:endParaRP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dirty="0">
                <a:latin typeface="+mj-lt"/>
              </a:rPr>
              <a:t>FTP server maintains </a:t>
            </a:r>
            <a:r>
              <a:rPr lang="ja-JP" altLang="en-US" sz="2400" dirty="0">
                <a:latin typeface="+mj-lt"/>
              </a:rPr>
              <a:t>“</a:t>
            </a:r>
            <a:r>
              <a:rPr lang="en-US" altLang="ja-JP" sz="2400" dirty="0">
                <a:latin typeface="+mj-lt"/>
              </a:rPr>
              <a:t>state</a:t>
            </a:r>
            <a:r>
              <a:rPr lang="ja-JP" altLang="en-US" sz="2400" dirty="0">
                <a:latin typeface="+mj-lt"/>
              </a:rPr>
              <a:t>”</a:t>
            </a:r>
            <a:r>
              <a:rPr lang="en-US" altLang="ja-JP" sz="2400" dirty="0">
                <a:latin typeface="+mj-lt"/>
              </a:rPr>
              <a:t>: current directory, earlier authentication</a:t>
            </a:r>
            <a:endParaRPr lang="en-US" altLang="ja-JP" sz="2400" dirty="0">
              <a:solidFill>
                <a:srgbClr val="FF0000"/>
              </a:solidFill>
              <a:latin typeface="+mj-lt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5597178" y="1542381"/>
            <a:ext cx="444500" cy="728662"/>
            <a:chOff x="4140" y="429"/>
            <a:chExt cx="1425" cy="2396"/>
          </a:xfrm>
        </p:grpSpPr>
        <p:sp>
          <p:nvSpPr>
            <p:cNvPr id="139282" name="Freeform 3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9283" name="Rectangle 34"/>
            <p:cNvSpPr>
              <a:spLocks noChangeArrowheads="1"/>
            </p:cNvSpPr>
            <p:nvPr/>
          </p:nvSpPr>
          <p:spPr bwMode="auto">
            <a:xfrm>
              <a:off x="4206" y="429"/>
              <a:ext cx="1048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84" name="Freeform 3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9285" name="Freeform 3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9286" name="Rectangle 37"/>
            <p:cNvSpPr>
              <a:spLocks noChangeArrowheads="1"/>
            </p:cNvSpPr>
            <p:nvPr/>
          </p:nvSpPr>
          <p:spPr bwMode="auto">
            <a:xfrm>
              <a:off x="4211" y="695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9312" name="AutoShape 39"/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13" name="AutoShape 40"/>
              <p:cNvSpPr>
                <a:spLocks noChangeArrowheads="1"/>
              </p:cNvSpPr>
              <p:nvPr/>
            </p:nvSpPr>
            <p:spPr bwMode="auto">
              <a:xfrm>
                <a:off x="635" y="2584"/>
                <a:ext cx="686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9288" name="Rectangle 41"/>
            <p:cNvSpPr>
              <a:spLocks noChangeArrowheads="1"/>
            </p:cNvSpPr>
            <p:nvPr/>
          </p:nvSpPr>
          <p:spPr bwMode="auto">
            <a:xfrm>
              <a:off x="4227" y="1019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4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9310" name="AutoShape 43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4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11" name="AutoShape 44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8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9290" name="Rectangle 45"/>
            <p:cNvSpPr>
              <a:spLocks noChangeArrowheads="1"/>
            </p:cNvSpPr>
            <p:nvPr/>
          </p:nvSpPr>
          <p:spPr bwMode="auto">
            <a:xfrm>
              <a:off x="4216" y="1358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91" name="Rectangle 46"/>
            <p:cNvSpPr>
              <a:spLocks noChangeArrowheads="1"/>
            </p:cNvSpPr>
            <p:nvPr/>
          </p:nvSpPr>
          <p:spPr bwMode="auto">
            <a:xfrm>
              <a:off x="4227" y="1656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9308" name="AutoShape 48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3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9" name="AutoShape 49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9293" name="Freeform 5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6" name="Group 5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9306" name="AutoShape 52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7" name="AutoShape 53"/>
              <p:cNvSpPr>
                <a:spLocks noChangeArrowheads="1"/>
              </p:cNvSpPr>
              <p:nvPr/>
            </p:nvSpPr>
            <p:spPr bwMode="auto">
              <a:xfrm>
                <a:off x="635" y="2584"/>
                <a:ext cx="68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9295" name="Rectangle 54"/>
            <p:cNvSpPr>
              <a:spLocks noChangeArrowheads="1"/>
            </p:cNvSpPr>
            <p:nvPr/>
          </p:nvSpPr>
          <p:spPr bwMode="auto">
            <a:xfrm>
              <a:off x="5249" y="429"/>
              <a:ext cx="66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96" name="Freeform 5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9297" name="Freeform 5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9298" name="Oval 57"/>
            <p:cNvSpPr>
              <a:spLocks noChangeArrowheads="1"/>
            </p:cNvSpPr>
            <p:nvPr/>
          </p:nvSpPr>
          <p:spPr bwMode="auto">
            <a:xfrm>
              <a:off x="5519" y="2611"/>
              <a:ext cx="46" cy="94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99" name="Freeform 5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9300" name="AutoShape 59"/>
            <p:cNvSpPr>
              <a:spLocks noChangeArrowheads="1"/>
            </p:cNvSpPr>
            <p:nvPr/>
          </p:nvSpPr>
          <p:spPr bwMode="auto">
            <a:xfrm>
              <a:off x="4140" y="2679"/>
              <a:ext cx="1201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01" name="AutoShape 60"/>
            <p:cNvSpPr>
              <a:spLocks noChangeArrowheads="1"/>
            </p:cNvSpPr>
            <p:nvPr/>
          </p:nvSpPr>
          <p:spPr bwMode="auto">
            <a:xfrm>
              <a:off x="4206" y="2710"/>
              <a:ext cx="1069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02" name="Oval 61"/>
            <p:cNvSpPr>
              <a:spLocks noChangeArrowheads="1"/>
            </p:cNvSpPr>
            <p:nvPr/>
          </p:nvSpPr>
          <p:spPr bwMode="auto">
            <a:xfrm>
              <a:off x="4308" y="2381"/>
              <a:ext cx="158" cy="146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03" name="Oval 62"/>
            <p:cNvSpPr>
              <a:spLocks noChangeArrowheads="1"/>
            </p:cNvSpPr>
            <p:nvPr/>
          </p:nvSpPr>
          <p:spPr bwMode="auto">
            <a:xfrm>
              <a:off x="4486" y="2387"/>
              <a:ext cx="158" cy="141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39304" name="Oval 63"/>
            <p:cNvSpPr>
              <a:spLocks noChangeArrowheads="1"/>
            </p:cNvSpPr>
            <p:nvPr/>
          </p:nvSpPr>
          <p:spPr bwMode="auto">
            <a:xfrm>
              <a:off x="4664" y="2381"/>
              <a:ext cx="158" cy="141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05" name="Rectangle 64"/>
            <p:cNvSpPr>
              <a:spLocks noChangeArrowheads="1"/>
            </p:cNvSpPr>
            <p:nvPr/>
          </p:nvSpPr>
          <p:spPr bwMode="auto">
            <a:xfrm>
              <a:off x="5061" y="1833"/>
              <a:ext cx="87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5"/>
          <p:cNvGrpSpPr>
            <a:grpSpLocks/>
          </p:cNvGrpSpPr>
          <p:nvPr/>
        </p:nvGrpSpPr>
        <p:grpSpPr bwMode="auto">
          <a:xfrm>
            <a:off x="2123728" y="1532856"/>
            <a:ext cx="873125" cy="893762"/>
            <a:chOff x="-44" y="1473"/>
            <a:chExt cx="981" cy="1105"/>
          </a:xfrm>
        </p:grpSpPr>
        <p:pic>
          <p:nvPicPr>
            <p:cNvPr id="139280" name="Picture 66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9281" name="Freeform 6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xmlns="" val="222542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41314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129B49A1-BE54-4AD5-8CD3-62F59BC88892}" type="slidenum">
              <a:rPr lang="en-US"/>
              <a:pPr/>
              <a:t>48</a:t>
            </a:fld>
            <a:endParaRPr lang="en-US"/>
          </a:p>
        </p:txBody>
      </p:sp>
      <p:sp>
        <p:nvSpPr>
          <p:cNvPr id="141316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271463"/>
            <a:ext cx="7772400" cy="817562"/>
          </a:xfrm>
        </p:spPr>
        <p:txBody>
          <a:bodyPr/>
          <a:lstStyle/>
          <a:p>
            <a:r>
              <a:rPr lang="en-US" sz="4000">
                <a:latin typeface="Gill Sans MT" pitchFamily="1" charset="0"/>
                <a:ea typeface="ＭＳ Ｐゴシック" pitchFamily="34" charset="-128"/>
              </a:rPr>
              <a:t>FTP commands, responses</a:t>
            </a:r>
            <a:endParaRPr lang="en-US">
              <a:latin typeface="Gill Sans MT" pitchFamily="1" charset="0"/>
              <a:ea typeface="ＭＳ Ｐゴシック" pitchFamily="34" charset="-128"/>
            </a:endParaRPr>
          </a:p>
        </p:txBody>
      </p:sp>
      <p:sp>
        <p:nvSpPr>
          <p:cNvPr id="1413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33500"/>
            <a:ext cx="8153400" cy="4648200"/>
          </a:xfrm>
        </p:spPr>
        <p:txBody>
          <a:bodyPr>
            <a:noAutofit/>
          </a:bodyPr>
          <a:lstStyle/>
          <a:p>
            <a:r>
              <a:rPr lang="en-GB" sz="2400" dirty="0" smtClean="0">
                <a:latin typeface="+mj-lt"/>
              </a:rPr>
              <a:t>Some </a:t>
            </a:r>
            <a:r>
              <a:rPr lang="en-GB" sz="2400" dirty="0">
                <a:latin typeface="+mj-lt"/>
              </a:rPr>
              <a:t>of the more common commands are given below: </a:t>
            </a:r>
            <a:endParaRPr lang="en-US" sz="2400" dirty="0">
              <a:latin typeface="+mj-lt"/>
              <a:ea typeface="ＭＳ Ｐゴシック" pitchFamily="34" charset="-128"/>
            </a:endParaRPr>
          </a:p>
          <a:p>
            <a:pPr lvl="1"/>
            <a:r>
              <a:rPr lang="en-US" b="1" dirty="0">
                <a:latin typeface="+mj-lt"/>
                <a:ea typeface="ＭＳ Ｐゴシック" pitchFamily="34" charset="-128"/>
              </a:rPr>
              <a:t>USER </a:t>
            </a:r>
            <a:r>
              <a:rPr lang="en-US" b="1" i="1" dirty="0">
                <a:latin typeface="+mj-lt"/>
                <a:ea typeface="ＭＳ Ｐゴシック" pitchFamily="34" charset="-128"/>
              </a:rPr>
              <a:t>username</a:t>
            </a:r>
            <a:endParaRPr lang="en-US" i="1" dirty="0">
              <a:latin typeface="+mj-lt"/>
              <a:ea typeface="ＭＳ Ｐゴシック" pitchFamily="34" charset="-128"/>
            </a:endParaRPr>
          </a:p>
          <a:p>
            <a:pPr lvl="1"/>
            <a:r>
              <a:rPr lang="en-US" b="1" dirty="0">
                <a:latin typeface="+mj-lt"/>
                <a:ea typeface="ＭＳ Ｐゴシック" pitchFamily="34" charset="-128"/>
              </a:rPr>
              <a:t>PASS </a:t>
            </a:r>
            <a:r>
              <a:rPr lang="en-US" b="1" i="1" dirty="0">
                <a:latin typeface="+mj-lt"/>
                <a:ea typeface="ＭＳ Ｐゴシック" pitchFamily="34" charset="-128"/>
              </a:rPr>
              <a:t>password</a:t>
            </a:r>
            <a:endParaRPr lang="en-US" i="1" dirty="0">
              <a:latin typeface="+mj-lt"/>
              <a:ea typeface="ＭＳ Ｐゴシック" pitchFamily="34" charset="-128"/>
            </a:endParaRPr>
          </a:p>
          <a:p>
            <a:pPr lvl="1"/>
            <a:r>
              <a:rPr lang="en-US" b="1" dirty="0">
                <a:latin typeface="+mj-lt"/>
                <a:ea typeface="ＭＳ Ｐゴシック" pitchFamily="34" charset="-128"/>
              </a:rPr>
              <a:t>LIST</a:t>
            </a:r>
            <a:r>
              <a:rPr lang="en-US" dirty="0">
                <a:latin typeface="+mj-lt"/>
                <a:ea typeface="ＭＳ Ｐゴシック" pitchFamily="34" charset="-128"/>
              </a:rPr>
              <a:t> returns list of file in current directory</a:t>
            </a:r>
          </a:p>
          <a:p>
            <a:pPr lvl="1"/>
            <a:r>
              <a:rPr lang="en-US" b="1" dirty="0">
                <a:latin typeface="+mj-lt"/>
                <a:ea typeface="ＭＳ Ｐゴシック" pitchFamily="34" charset="-128"/>
              </a:rPr>
              <a:t>RETR filename</a:t>
            </a:r>
            <a:r>
              <a:rPr lang="en-US" dirty="0">
                <a:latin typeface="+mj-lt"/>
                <a:ea typeface="ＭＳ Ｐゴシック" pitchFamily="34" charset="-128"/>
              </a:rPr>
              <a:t> retrieves (gets) file</a:t>
            </a:r>
          </a:p>
          <a:p>
            <a:pPr lvl="1"/>
            <a:r>
              <a:rPr lang="en-US" b="1" dirty="0">
                <a:latin typeface="+mj-lt"/>
                <a:ea typeface="ＭＳ Ｐゴシック" pitchFamily="34" charset="-128"/>
              </a:rPr>
              <a:t>STOR filename</a:t>
            </a:r>
            <a:r>
              <a:rPr lang="en-US" dirty="0">
                <a:latin typeface="+mj-lt"/>
                <a:ea typeface="ＭＳ Ｐゴシック" pitchFamily="34" charset="-128"/>
              </a:rPr>
              <a:t> stores (puts) file onto remote host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41314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129B49A1-BE54-4AD5-8CD3-62F59BC88892}" type="slidenum">
              <a:rPr lang="en-US"/>
              <a:pPr/>
              <a:t>49</a:t>
            </a:fld>
            <a:endParaRPr lang="en-US"/>
          </a:p>
        </p:txBody>
      </p:sp>
      <p:sp>
        <p:nvSpPr>
          <p:cNvPr id="141316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271463"/>
            <a:ext cx="7772400" cy="817562"/>
          </a:xfrm>
        </p:spPr>
        <p:txBody>
          <a:bodyPr/>
          <a:lstStyle/>
          <a:p>
            <a:r>
              <a:rPr lang="en-US" sz="4000">
                <a:latin typeface="Gill Sans MT" pitchFamily="1" charset="0"/>
                <a:ea typeface="ＭＳ Ｐゴシック" pitchFamily="34" charset="-128"/>
              </a:rPr>
              <a:t>FTP commands, responses</a:t>
            </a:r>
            <a:endParaRPr lang="en-US">
              <a:latin typeface="Gill Sans MT" pitchFamily="1" charset="0"/>
              <a:ea typeface="ＭＳ Ｐゴシック" pitchFamily="34" charset="-128"/>
            </a:endParaRPr>
          </a:p>
        </p:txBody>
      </p:sp>
      <p:sp>
        <p:nvSpPr>
          <p:cNvPr id="14131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043608" y="1333500"/>
            <a:ext cx="7617792" cy="4648200"/>
          </a:xfrm>
        </p:spPr>
        <p:txBody>
          <a:bodyPr>
            <a:normAutofit/>
          </a:bodyPr>
          <a:lstStyle/>
          <a:p>
            <a:pPr algn="just"/>
            <a:r>
              <a:rPr lang="en-GB" sz="2400" dirty="0" smtClean="0">
                <a:latin typeface="+mj-lt"/>
              </a:rPr>
              <a:t>Some </a:t>
            </a:r>
            <a:r>
              <a:rPr lang="en-GB" sz="2400" dirty="0">
                <a:latin typeface="+mj-lt"/>
              </a:rPr>
              <a:t>typical replies, along with their possible messages, are as follows: </a:t>
            </a:r>
            <a:endParaRPr lang="en-US" sz="2400" i="1" dirty="0">
              <a:solidFill>
                <a:srgbClr val="CC0000"/>
              </a:solidFill>
              <a:latin typeface="+mj-lt"/>
              <a:ea typeface="ＭＳ Ｐゴシック" pitchFamily="34" charset="-128"/>
            </a:endParaRPr>
          </a:p>
          <a:p>
            <a:pPr lvl="1" algn="just"/>
            <a:r>
              <a:rPr lang="en-US" sz="2000" b="1" dirty="0">
                <a:latin typeface="Courier New" pitchFamily="49" charset="0"/>
                <a:ea typeface="ＭＳ Ｐゴシック" pitchFamily="34" charset="-128"/>
              </a:rPr>
              <a:t>331 Username OK, password required</a:t>
            </a:r>
          </a:p>
          <a:p>
            <a:pPr lvl="1" algn="just"/>
            <a:r>
              <a:rPr lang="en-US" sz="2000" b="1" dirty="0">
                <a:latin typeface="Courier New" pitchFamily="49" charset="0"/>
                <a:ea typeface="ＭＳ Ｐゴシック" pitchFamily="34" charset="-128"/>
              </a:rPr>
              <a:t>125 data connection already open; transfer starting</a:t>
            </a:r>
          </a:p>
          <a:p>
            <a:pPr lvl="1" algn="just"/>
            <a:r>
              <a:rPr lang="en-US" sz="2000" b="1" dirty="0">
                <a:latin typeface="Courier New" pitchFamily="49" charset="0"/>
                <a:ea typeface="ＭＳ Ｐゴシック" pitchFamily="34" charset="-128"/>
              </a:rPr>
              <a:t>425 Can</a:t>
            </a:r>
            <a:r>
              <a:rPr lang="ja-JP" altLang="en-US" sz="2000" b="1" dirty="0"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sz="2000" b="1" dirty="0">
                <a:latin typeface="Courier New" pitchFamily="49" charset="0"/>
                <a:ea typeface="ＭＳ Ｐゴシック" pitchFamily="34" charset="-128"/>
              </a:rPr>
              <a:t>t open data connection</a:t>
            </a:r>
          </a:p>
          <a:p>
            <a:pPr lvl="1" algn="just"/>
            <a:r>
              <a:rPr lang="en-US" sz="2000" b="1" dirty="0">
                <a:latin typeface="Courier New" pitchFamily="49" charset="0"/>
                <a:ea typeface="ＭＳ Ｐゴシック" pitchFamily="34" charset="-128"/>
              </a:rPr>
              <a:t>452 Error writing file</a:t>
            </a:r>
            <a:endParaRPr lang="en-US" dirty="0">
              <a:latin typeface="Gill Sans MT" pitchFamily="1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54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41986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A3449627-10B8-4A90-BE31-5F933CAD44E6}" type="slidenum">
              <a:rPr lang="en-US"/>
              <a:pPr/>
              <a:t>5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207963"/>
            <a:ext cx="7772400" cy="1030287"/>
          </a:xfrm>
        </p:spPr>
        <p:txBody>
          <a:bodyPr/>
          <a:lstStyle/>
          <a:p>
            <a:r>
              <a:rPr lang="en-US" dirty="0">
                <a:latin typeface="Gill Sans MT" charset="0"/>
                <a:ea typeface="ＭＳ Ｐゴシック" pitchFamily="34" charset="-128"/>
              </a:rPr>
              <a:t>Application Architectures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  <a:ea typeface="ＭＳ Ｐゴシック" pitchFamily="34" charset="-128"/>
              </a:rPr>
              <a:t>Possible structure of applications:</a:t>
            </a:r>
          </a:p>
          <a:p>
            <a:r>
              <a:rPr lang="en-US" dirty="0">
                <a:latin typeface="Gill Sans MT" charset="0"/>
                <a:ea typeface="ＭＳ Ｐゴシック" pitchFamily="34" charset="-128"/>
              </a:rPr>
              <a:t>Client-Server</a:t>
            </a:r>
          </a:p>
          <a:p>
            <a:r>
              <a:rPr lang="en-US" dirty="0">
                <a:latin typeface="Gill Sans MT" charset="0"/>
                <a:ea typeface="ＭＳ Ｐゴシック" pitchFamily="34" charset="-128"/>
              </a:rPr>
              <a:t>Peer-to-Peer (P2P)</a:t>
            </a:r>
          </a:p>
          <a:p>
            <a:r>
              <a:rPr lang="en-US" dirty="0">
                <a:latin typeface="Gill Sans MT" charset="0"/>
                <a:ea typeface="ＭＳ Ｐゴシック" pitchFamily="34" charset="-128"/>
              </a:rPr>
              <a:t>Hybrid of Client-Server and P2P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45410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A2387C62-4ED8-449B-8200-5B3487BE1732}" type="slidenum">
              <a:rPr lang="en-US"/>
              <a:pPr/>
              <a:t>50</a:t>
            </a:fld>
            <a:endParaRPr lang="en-US"/>
          </a:p>
        </p:txBody>
      </p:sp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301625"/>
            <a:ext cx="7772400" cy="869950"/>
          </a:xfrm>
        </p:spPr>
        <p:txBody>
          <a:bodyPr/>
          <a:lstStyle/>
          <a:p>
            <a:r>
              <a:rPr lang="en-US" sz="4000">
                <a:latin typeface="Gill Sans MT" pitchFamily="1" charset="0"/>
                <a:ea typeface="ＭＳ Ｐゴシック" pitchFamily="34" charset="-128"/>
              </a:rPr>
              <a:t>Electronic mail</a:t>
            </a:r>
            <a:endParaRPr lang="en-US">
              <a:latin typeface="Gill Sans MT" pitchFamily="1" charset="0"/>
              <a:ea typeface="ＭＳ Ｐゴシック" pitchFamily="34" charset="-128"/>
            </a:endParaRPr>
          </a:p>
        </p:txBody>
      </p:sp>
      <p:sp>
        <p:nvSpPr>
          <p:cNvPr id="145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4513" y="1366838"/>
            <a:ext cx="3933825" cy="48768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i="1" dirty="0">
                <a:solidFill>
                  <a:srgbClr val="CC0000"/>
                </a:solidFill>
                <a:latin typeface="Gill Sans MT" pitchFamily="1" charset="0"/>
                <a:ea typeface="ＭＳ Ｐゴシック" pitchFamily="34" charset="-128"/>
              </a:rPr>
              <a:t>Three major components:</a:t>
            </a:r>
            <a:r>
              <a:rPr lang="en-US" dirty="0">
                <a:solidFill>
                  <a:srgbClr val="CC0000"/>
                </a:solidFill>
                <a:latin typeface="Gill Sans MT" pitchFamily="1" charset="0"/>
                <a:ea typeface="ＭＳ Ｐゴシック" pitchFamily="34" charset="-128"/>
              </a:rPr>
              <a:t> </a:t>
            </a:r>
          </a:p>
          <a:p>
            <a:r>
              <a:rPr lang="en-US" sz="2400" dirty="0">
                <a:latin typeface="Gill Sans MT" pitchFamily="1" charset="0"/>
                <a:ea typeface="ＭＳ Ｐゴシック" pitchFamily="34" charset="-128"/>
              </a:rPr>
              <a:t>user agents </a:t>
            </a:r>
          </a:p>
          <a:p>
            <a:r>
              <a:rPr lang="en-US" sz="2400" dirty="0">
                <a:latin typeface="Gill Sans MT" pitchFamily="1" charset="0"/>
                <a:ea typeface="ＭＳ Ｐゴシック" pitchFamily="34" charset="-128"/>
              </a:rPr>
              <a:t>mail servers </a:t>
            </a:r>
          </a:p>
          <a:p>
            <a:pPr>
              <a:spcAft>
                <a:spcPct val="75000"/>
              </a:spcAft>
            </a:pPr>
            <a:r>
              <a:rPr lang="en-US" sz="2400" dirty="0">
                <a:latin typeface="Gill Sans MT" pitchFamily="1" charset="0"/>
                <a:ea typeface="ＭＳ Ｐゴシック" pitchFamily="34" charset="-128"/>
              </a:rPr>
              <a:t>simple mail transfer protocol: SMTP</a:t>
            </a:r>
          </a:p>
          <a:p>
            <a:pPr>
              <a:buFont typeface="Wingdings" pitchFamily="2" charset="2"/>
              <a:buNone/>
            </a:pPr>
            <a:r>
              <a:rPr lang="en-US" sz="3200" i="1" dirty="0">
                <a:solidFill>
                  <a:srgbClr val="CC0000"/>
                </a:solidFill>
                <a:latin typeface="Gill Sans MT" pitchFamily="1" charset="0"/>
                <a:ea typeface="ＭＳ Ｐゴシック" pitchFamily="34" charset="-128"/>
              </a:rPr>
              <a:t>User Agent</a:t>
            </a:r>
          </a:p>
          <a:p>
            <a:r>
              <a:rPr lang="en-US" sz="2400" dirty="0">
                <a:latin typeface="Gill Sans MT" pitchFamily="1" charset="0"/>
                <a:ea typeface="ＭＳ Ｐゴシック" pitchFamily="34" charset="-128"/>
              </a:rPr>
              <a:t>a.k.a. </a:t>
            </a:r>
            <a:r>
              <a:rPr lang="ja-JP" altLang="en-US" sz="2400" dirty="0">
                <a:latin typeface="Gill Sans MT" pitchFamily="1" charset="0"/>
                <a:ea typeface="ＭＳ Ｐゴシック" pitchFamily="34" charset="-128"/>
              </a:rPr>
              <a:t>“</a:t>
            </a:r>
            <a:r>
              <a:rPr lang="en-US" altLang="ja-JP" sz="2400" dirty="0">
                <a:latin typeface="Gill Sans MT" pitchFamily="1" charset="0"/>
                <a:ea typeface="ＭＳ Ｐゴシック" pitchFamily="34" charset="-128"/>
              </a:rPr>
              <a:t>mail reader</a:t>
            </a:r>
            <a:r>
              <a:rPr lang="ja-JP" altLang="en-US" sz="2400" smtClean="0">
                <a:latin typeface="Gill Sans MT" pitchFamily="1" charset="0"/>
                <a:ea typeface="ＭＳ Ｐゴシック" pitchFamily="34" charset="-128"/>
              </a:rPr>
              <a:t>”</a:t>
            </a:r>
            <a:endParaRPr lang="en-US" altLang="ja-JP" sz="2400" dirty="0" smtClean="0">
              <a:latin typeface="Gill Sans MT" pitchFamily="1" charset="0"/>
              <a:ea typeface="ＭＳ Ｐゴシック" pitchFamily="34" charset="-128"/>
            </a:endParaRPr>
          </a:p>
          <a:p>
            <a:r>
              <a:rPr lang="en-GB" sz="2400" dirty="0" smtClean="0">
                <a:latin typeface="Gill Sans MT" panose="020B0502020104020203" pitchFamily="34" charset="0"/>
              </a:rPr>
              <a:t>allows </a:t>
            </a:r>
            <a:r>
              <a:rPr lang="en-GB" sz="2400" dirty="0">
                <a:latin typeface="Gill Sans MT" panose="020B0502020104020203" pitchFamily="34" charset="0"/>
              </a:rPr>
              <a:t>users to read, reply to, forward, save, and compose messages </a:t>
            </a:r>
            <a:endParaRPr lang="en-GB" sz="2400" dirty="0" smtClean="0">
              <a:latin typeface="Gill Sans MT" panose="020B0502020104020203" pitchFamily="34" charset="0"/>
            </a:endParaRPr>
          </a:p>
          <a:p>
            <a:r>
              <a:rPr lang="en-US" sz="2400" dirty="0" smtClean="0">
                <a:latin typeface="Gill Sans MT" pitchFamily="1" charset="0"/>
                <a:ea typeface="ＭＳ Ｐゴシック" pitchFamily="34" charset="-128"/>
              </a:rPr>
              <a:t>e.g</a:t>
            </a:r>
            <a:r>
              <a:rPr lang="en-US" sz="2400" dirty="0">
                <a:latin typeface="Gill Sans MT" pitchFamily="1" charset="0"/>
                <a:ea typeface="ＭＳ Ｐゴシック" pitchFamily="34" charset="-128"/>
              </a:rPr>
              <a:t>., Outlook, Thunderbird, iPhone mail </a:t>
            </a:r>
            <a:r>
              <a:rPr lang="en-US" sz="2400" dirty="0" smtClean="0">
                <a:latin typeface="Gill Sans MT" pitchFamily="1" charset="0"/>
                <a:ea typeface="ＭＳ Ｐゴシック" pitchFamily="34" charset="-128"/>
              </a:rPr>
              <a:t>client</a:t>
            </a:r>
          </a:p>
          <a:p>
            <a:r>
              <a:rPr lang="en-US" sz="2400" dirty="0" smtClean="0">
                <a:latin typeface="Gill Sans MT" pitchFamily="1" charset="0"/>
                <a:ea typeface="ＭＳ Ｐゴシック" pitchFamily="34" charset="-128"/>
              </a:rPr>
              <a:t>outgoing</a:t>
            </a:r>
            <a:r>
              <a:rPr lang="en-US" sz="2400" dirty="0">
                <a:latin typeface="Gill Sans MT" pitchFamily="1" charset="0"/>
                <a:ea typeface="ＭＳ Ｐゴシック" pitchFamily="34" charset="-128"/>
              </a:rPr>
              <a:t>, incoming messages stored on server</a:t>
            </a:r>
          </a:p>
        </p:txBody>
      </p:sp>
      <p:sp>
        <p:nvSpPr>
          <p:cNvPr id="145413" name="Rectangle 280"/>
          <p:cNvSpPr>
            <a:spLocks noChangeArrowheads="1"/>
          </p:cNvSpPr>
          <p:nvPr/>
        </p:nvSpPr>
        <p:spPr bwMode="auto">
          <a:xfrm>
            <a:off x="6962775" y="628650"/>
            <a:ext cx="1828800" cy="98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grpSp>
        <p:nvGrpSpPr>
          <p:cNvPr id="2" name="Group 279"/>
          <p:cNvGrpSpPr>
            <a:grpSpLocks/>
          </p:cNvGrpSpPr>
          <p:nvPr/>
        </p:nvGrpSpPr>
        <p:grpSpPr bwMode="auto">
          <a:xfrm>
            <a:off x="7059613" y="576263"/>
            <a:ext cx="1736725" cy="955675"/>
            <a:chOff x="4458" y="3335"/>
            <a:chExt cx="1094" cy="602"/>
          </a:xfrm>
        </p:grpSpPr>
        <p:sp>
          <p:nvSpPr>
            <p:cNvPr id="145612" name="Text Box 263"/>
            <p:cNvSpPr txBox="1">
              <a:spLocks noChangeArrowheads="1"/>
            </p:cNvSpPr>
            <p:nvPr/>
          </p:nvSpPr>
          <p:spPr bwMode="auto">
            <a:xfrm>
              <a:off x="4680" y="3725"/>
              <a:ext cx="8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user mailbox</a:t>
              </a:r>
              <a:endParaRPr lang="en-US" sz="2400"/>
            </a:p>
          </p:txBody>
        </p:sp>
        <p:grpSp>
          <p:nvGrpSpPr>
            <p:cNvPr id="3" name="Group 278"/>
            <p:cNvGrpSpPr>
              <a:grpSpLocks/>
            </p:cNvGrpSpPr>
            <p:nvPr/>
          </p:nvGrpSpPr>
          <p:grpSpPr bwMode="auto"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145616" name="Rectangle 264"/>
              <p:cNvSpPr>
                <a:spLocks noChangeArrowheads="1"/>
              </p:cNvSpPr>
              <p:nvPr/>
            </p:nvSpPr>
            <p:spPr bwMode="auto"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45617" name="Line 265"/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5618" name="Line 266"/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5619" name="Line 267"/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5620" name="Line 268"/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5621" name="Line 269"/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5622" name="Line 270"/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5623" name="Line 271"/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45614" name="Rectangle 272"/>
            <p:cNvSpPr>
              <a:spLocks noChangeArrowheads="1"/>
            </p:cNvSpPr>
            <p:nvPr/>
          </p:nvSpPr>
          <p:spPr bwMode="auto"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45615" name="Text Box 277"/>
            <p:cNvSpPr txBox="1">
              <a:spLocks noChangeArrowheads="1"/>
            </p:cNvSpPr>
            <p:nvPr/>
          </p:nvSpPr>
          <p:spPr bwMode="auto">
            <a:xfrm>
              <a:off x="4526" y="3335"/>
              <a:ext cx="102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outgoing 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message queue</a:t>
              </a:r>
              <a:endParaRPr lang="en-US" sz="2400"/>
            </a:p>
          </p:txBody>
        </p:sp>
      </p:grpSp>
      <p:grpSp>
        <p:nvGrpSpPr>
          <p:cNvPr id="4" name="Group 454"/>
          <p:cNvGrpSpPr>
            <a:grpSpLocks/>
          </p:cNvGrpSpPr>
          <p:nvPr/>
        </p:nvGrpSpPr>
        <p:grpSpPr bwMode="auto">
          <a:xfrm>
            <a:off x="4662488" y="1406525"/>
            <a:ext cx="4318000" cy="5118100"/>
            <a:chOff x="2937" y="886"/>
            <a:chExt cx="2720" cy="3224"/>
          </a:xfrm>
        </p:grpSpPr>
        <p:grpSp>
          <p:nvGrpSpPr>
            <p:cNvPr id="5" name="Group 389"/>
            <p:cNvGrpSpPr>
              <a:grpSpLocks/>
            </p:cNvGrpSpPr>
            <p:nvPr/>
          </p:nvGrpSpPr>
          <p:grpSpPr bwMode="auto">
            <a:xfrm>
              <a:off x="4346" y="1756"/>
              <a:ext cx="301" cy="451"/>
              <a:chOff x="4140" y="429"/>
              <a:chExt cx="1425" cy="2396"/>
            </a:xfrm>
          </p:grpSpPr>
          <p:sp>
            <p:nvSpPr>
              <p:cNvPr id="145580" name="Freeform 390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4 w 354"/>
                  <a:gd name="T1" fmla="*/ 0 h 2742"/>
                  <a:gd name="T2" fmla="*/ 19 w 354"/>
                  <a:gd name="T3" fmla="*/ 32 h 2742"/>
                  <a:gd name="T4" fmla="*/ 19 w 354"/>
                  <a:gd name="T5" fmla="*/ 246 h 2742"/>
                  <a:gd name="T6" fmla="*/ 0 w 354"/>
                  <a:gd name="T7" fmla="*/ 258 h 2742"/>
                  <a:gd name="T8" fmla="*/ 4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5581" name="Rectangle 391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82" name="Freeform 392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1 w 211"/>
                  <a:gd name="T3" fmla="*/ 21 h 2537"/>
                  <a:gd name="T4" fmla="*/ 2 w 211"/>
                  <a:gd name="T5" fmla="*/ 23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5583" name="Freeform 393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8 w 328"/>
                  <a:gd name="T3" fmla="*/ 13 h 226"/>
                  <a:gd name="T4" fmla="*/ 18 w 328"/>
                  <a:gd name="T5" fmla="*/ 23 h 226"/>
                  <a:gd name="T6" fmla="*/ 0 w 328"/>
                  <a:gd name="T7" fmla="*/ 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5584" name="Rectangle 394"/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" name="Group 395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5610" name="AutoShape 396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611" name="AutoShape 397"/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5586" name="Rectangle 398"/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" name="Group 399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5608" name="AutoShape 40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609" name="AutoShape 401"/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5588" name="Rectangle 402"/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89" name="Rectangle 403"/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" name="Group 404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45606" name="AutoShape 405"/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607" name="AutoShape 406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5591" name="Freeform 407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8 w 328"/>
                  <a:gd name="T3" fmla="*/ 12 h 226"/>
                  <a:gd name="T4" fmla="*/ 18 w 328"/>
                  <a:gd name="T5" fmla="*/ 21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9" name="Group 408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45604" name="AutoShape 409"/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605" name="AutoShape 410"/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5593" name="Rectangle 411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94" name="Freeform 412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7 w 296"/>
                  <a:gd name="T3" fmla="*/ 12 h 256"/>
                  <a:gd name="T4" fmla="*/ 17 w 296"/>
                  <a:gd name="T5" fmla="*/ 23 h 256"/>
                  <a:gd name="T6" fmla="*/ 0 w 296"/>
                  <a:gd name="T7" fmla="*/ 8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5595" name="Freeform 413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8 w 304"/>
                  <a:gd name="T3" fmla="*/ 16 h 288"/>
                  <a:gd name="T4" fmla="*/ 16 w 304"/>
                  <a:gd name="T5" fmla="*/ 28 h 288"/>
                  <a:gd name="T6" fmla="*/ 2 w 304"/>
                  <a:gd name="T7" fmla="*/ 1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5596" name="Oval 414"/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97" name="Freeform 415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1 h 240"/>
                  <a:gd name="T2" fmla="*/ 2 w 306"/>
                  <a:gd name="T3" fmla="*/ 23 h 240"/>
                  <a:gd name="T4" fmla="*/ 18 w 306"/>
                  <a:gd name="T5" fmla="*/ 11 h 240"/>
                  <a:gd name="T6" fmla="*/ 17 w 306"/>
                  <a:gd name="T7" fmla="*/ 0 h 240"/>
                  <a:gd name="T8" fmla="*/ 0 w 306"/>
                  <a:gd name="T9" fmla="*/ 1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5598" name="AutoShape 416"/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99" name="AutoShape 417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600" name="Oval 418"/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601" name="Oval 419"/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80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  <p:sp>
            <p:nvSpPr>
              <p:cNvPr id="145602" name="Oval 420"/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603" name="Rectangle 421"/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356"/>
            <p:cNvGrpSpPr>
              <a:grpSpLocks/>
            </p:cNvGrpSpPr>
            <p:nvPr/>
          </p:nvGrpSpPr>
          <p:grpSpPr bwMode="auto">
            <a:xfrm>
              <a:off x="3091" y="2634"/>
              <a:ext cx="301" cy="451"/>
              <a:chOff x="4140" y="429"/>
              <a:chExt cx="1425" cy="2396"/>
            </a:xfrm>
          </p:grpSpPr>
          <p:sp>
            <p:nvSpPr>
              <p:cNvPr id="145548" name="Freeform 35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4 w 354"/>
                  <a:gd name="T1" fmla="*/ 0 h 2742"/>
                  <a:gd name="T2" fmla="*/ 19 w 354"/>
                  <a:gd name="T3" fmla="*/ 32 h 2742"/>
                  <a:gd name="T4" fmla="*/ 19 w 354"/>
                  <a:gd name="T5" fmla="*/ 246 h 2742"/>
                  <a:gd name="T6" fmla="*/ 0 w 354"/>
                  <a:gd name="T7" fmla="*/ 258 h 2742"/>
                  <a:gd name="T8" fmla="*/ 4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5549" name="Rectangle 358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50" name="Freeform 35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1 w 211"/>
                  <a:gd name="T3" fmla="*/ 21 h 2537"/>
                  <a:gd name="T4" fmla="*/ 2 w 211"/>
                  <a:gd name="T5" fmla="*/ 23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5551" name="Freeform 36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8 w 328"/>
                  <a:gd name="T3" fmla="*/ 13 h 226"/>
                  <a:gd name="T4" fmla="*/ 18 w 328"/>
                  <a:gd name="T5" fmla="*/ 23 h 226"/>
                  <a:gd name="T6" fmla="*/ 0 w 328"/>
                  <a:gd name="T7" fmla="*/ 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5552" name="Rectangle 361"/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" name="Group 36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5578" name="AutoShape 363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579" name="AutoShape 364"/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5554" name="Rectangle 365"/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" name="Group 36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5576" name="AutoShape 36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577" name="AutoShape 368"/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5556" name="Rectangle 369"/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57" name="Rectangle 370"/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" name="Group 371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45574" name="AutoShape 372"/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575" name="AutoShape 373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5559" name="Freeform 37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8 w 328"/>
                  <a:gd name="T3" fmla="*/ 12 h 226"/>
                  <a:gd name="T4" fmla="*/ 18 w 328"/>
                  <a:gd name="T5" fmla="*/ 21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14" name="Group 37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45572" name="AutoShape 376"/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573" name="AutoShape 377"/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5561" name="Rectangle 378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62" name="Freeform 37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7 w 296"/>
                  <a:gd name="T3" fmla="*/ 12 h 256"/>
                  <a:gd name="T4" fmla="*/ 17 w 296"/>
                  <a:gd name="T5" fmla="*/ 23 h 256"/>
                  <a:gd name="T6" fmla="*/ 0 w 296"/>
                  <a:gd name="T7" fmla="*/ 8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5563" name="Freeform 38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8 w 304"/>
                  <a:gd name="T3" fmla="*/ 16 h 288"/>
                  <a:gd name="T4" fmla="*/ 16 w 304"/>
                  <a:gd name="T5" fmla="*/ 28 h 288"/>
                  <a:gd name="T6" fmla="*/ 2 w 304"/>
                  <a:gd name="T7" fmla="*/ 1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5564" name="Oval 381"/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65" name="Freeform 38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1 h 240"/>
                  <a:gd name="T2" fmla="*/ 2 w 306"/>
                  <a:gd name="T3" fmla="*/ 23 h 240"/>
                  <a:gd name="T4" fmla="*/ 18 w 306"/>
                  <a:gd name="T5" fmla="*/ 11 h 240"/>
                  <a:gd name="T6" fmla="*/ 17 w 306"/>
                  <a:gd name="T7" fmla="*/ 0 h 240"/>
                  <a:gd name="T8" fmla="*/ 0 w 306"/>
                  <a:gd name="T9" fmla="*/ 1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5566" name="AutoShape 383"/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67" name="AutoShape 384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68" name="Oval 385"/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69" name="Oval 386"/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80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  <p:sp>
            <p:nvSpPr>
              <p:cNvPr id="145570" name="Oval 387"/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71" name="Rectangle 388"/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320"/>
            <p:cNvGrpSpPr>
              <a:grpSpLocks/>
            </p:cNvGrpSpPr>
            <p:nvPr/>
          </p:nvGrpSpPr>
          <p:grpSpPr bwMode="auto">
            <a:xfrm>
              <a:off x="3105" y="1159"/>
              <a:ext cx="301" cy="451"/>
              <a:chOff x="4140" y="429"/>
              <a:chExt cx="1425" cy="2396"/>
            </a:xfrm>
          </p:grpSpPr>
          <p:sp>
            <p:nvSpPr>
              <p:cNvPr id="145516" name="Freeform 32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4 w 354"/>
                  <a:gd name="T1" fmla="*/ 0 h 2742"/>
                  <a:gd name="T2" fmla="*/ 19 w 354"/>
                  <a:gd name="T3" fmla="*/ 32 h 2742"/>
                  <a:gd name="T4" fmla="*/ 19 w 354"/>
                  <a:gd name="T5" fmla="*/ 246 h 2742"/>
                  <a:gd name="T6" fmla="*/ 0 w 354"/>
                  <a:gd name="T7" fmla="*/ 258 h 2742"/>
                  <a:gd name="T8" fmla="*/ 4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5517" name="Rectangle 322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8" name="Freeform 32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1 w 211"/>
                  <a:gd name="T3" fmla="*/ 21 h 2537"/>
                  <a:gd name="T4" fmla="*/ 2 w 211"/>
                  <a:gd name="T5" fmla="*/ 23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5519" name="Freeform 32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8 w 328"/>
                  <a:gd name="T3" fmla="*/ 13 h 226"/>
                  <a:gd name="T4" fmla="*/ 18 w 328"/>
                  <a:gd name="T5" fmla="*/ 23 h 226"/>
                  <a:gd name="T6" fmla="*/ 0 w 328"/>
                  <a:gd name="T7" fmla="*/ 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5520" name="Rectangle 325"/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32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5546" name="AutoShape 327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547" name="AutoShape 328"/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5522" name="Rectangle 329"/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" name="Group 33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5544" name="AutoShape 331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545" name="AutoShape 332"/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5524" name="Rectangle 333"/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5" name="Rectangle 334"/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" name="Group 33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45542" name="AutoShape 336"/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543" name="AutoShape 337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5527" name="Freeform 33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8 w 328"/>
                  <a:gd name="T3" fmla="*/ 12 h 226"/>
                  <a:gd name="T4" fmla="*/ 18 w 328"/>
                  <a:gd name="T5" fmla="*/ 21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19" name="Group 33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45540" name="AutoShape 340"/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541" name="AutoShape 341"/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5529" name="Rectangle 342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30" name="Freeform 34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7 w 296"/>
                  <a:gd name="T3" fmla="*/ 12 h 256"/>
                  <a:gd name="T4" fmla="*/ 17 w 296"/>
                  <a:gd name="T5" fmla="*/ 23 h 256"/>
                  <a:gd name="T6" fmla="*/ 0 w 296"/>
                  <a:gd name="T7" fmla="*/ 8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5531" name="Freeform 34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8 w 304"/>
                  <a:gd name="T3" fmla="*/ 16 h 288"/>
                  <a:gd name="T4" fmla="*/ 16 w 304"/>
                  <a:gd name="T5" fmla="*/ 28 h 288"/>
                  <a:gd name="T6" fmla="*/ 2 w 304"/>
                  <a:gd name="T7" fmla="*/ 1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5532" name="Oval 345"/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33" name="Freeform 34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1 h 240"/>
                  <a:gd name="T2" fmla="*/ 2 w 306"/>
                  <a:gd name="T3" fmla="*/ 23 h 240"/>
                  <a:gd name="T4" fmla="*/ 18 w 306"/>
                  <a:gd name="T5" fmla="*/ 11 h 240"/>
                  <a:gd name="T6" fmla="*/ 17 w 306"/>
                  <a:gd name="T7" fmla="*/ 0 h 240"/>
                  <a:gd name="T8" fmla="*/ 0 w 306"/>
                  <a:gd name="T9" fmla="*/ 1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5534" name="AutoShape 347"/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35" name="AutoShape 348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36" name="Oval 349"/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37" name="Oval 350"/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80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  <p:sp>
            <p:nvSpPr>
              <p:cNvPr id="145538" name="Oval 351"/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39" name="Rectangle 352"/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5420" name="Line 9"/>
            <p:cNvSpPr>
              <a:spLocks noChangeShapeType="1"/>
            </p:cNvSpPr>
            <p:nvPr/>
          </p:nvSpPr>
          <p:spPr bwMode="auto">
            <a:xfrm>
              <a:off x="3734" y="1642"/>
              <a:ext cx="708" cy="49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20" name="Group 19"/>
            <p:cNvGrpSpPr>
              <a:grpSpLocks/>
            </p:cNvGrpSpPr>
            <p:nvPr/>
          </p:nvGrpSpPr>
          <p:grpSpPr bwMode="auto">
            <a:xfrm>
              <a:off x="4466" y="1881"/>
              <a:ext cx="510" cy="661"/>
              <a:chOff x="4296" y="2627"/>
              <a:chExt cx="510" cy="661"/>
            </a:xfrm>
          </p:grpSpPr>
          <p:sp>
            <p:nvSpPr>
              <p:cNvPr id="145501" name="Rectangle 20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45502" name="Text Box 21"/>
              <p:cNvSpPr txBox="1">
                <a:spLocks noChangeArrowheads="1"/>
              </p:cNvSpPr>
              <p:nvPr/>
            </p:nvSpPr>
            <p:spPr bwMode="auto">
              <a:xfrm>
                <a:off x="4304" y="2627"/>
                <a:ext cx="47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server</a:t>
                </a:r>
                <a:endParaRPr lang="en-US" sz="2400"/>
              </a:p>
            </p:txBody>
          </p:sp>
          <p:sp>
            <p:nvSpPr>
              <p:cNvPr id="145503" name="Rectangle 22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45504" name="Line 23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5505" name="Line 24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5506" name="Line 25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5507" name="Line 26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5508" name="Line 27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5509" name="Line 28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5510" name="Line 29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5511" name="Rectangle 30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45512" name="Rectangle 31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45513" name="Rectangle 32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45514" name="Rectangle 33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45515" name="Rectangle 34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</p:grpSp>
        <p:grpSp>
          <p:nvGrpSpPr>
            <p:cNvPr id="21" name="Group 60"/>
            <p:cNvGrpSpPr>
              <a:grpSpLocks/>
            </p:cNvGrpSpPr>
            <p:nvPr/>
          </p:nvGrpSpPr>
          <p:grpSpPr bwMode="auto">
            <a:xfrm>
              <a:off x="3206" y="2763"/>
              <a:ext cx="510" cy="661"/>
              <a:chOff x="4296" y="2627"/>
              <a:chExt cx="510" cy="661"/>
            </a:xfrm>
          </p:grpSpPr>
          <p:sp>
            <p:nvSpPr>
              <p:cNvPr id="145486" name="Rectangle 61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45487" name="Text Box 62"/>
              <p:cNvSpPr txBox="1">
                <a:spLocks noChangeArrowheads="1"/>
              </p:cNvSpPr>
              <p:nvPr/>
            </p:nvSpPr>
            <p:spPr bwMode="auto">
              <a:xfrm>
                <a:off x="4304" y="2627"/>
                <a:ext cx="47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server</a:t>
                </a:r>
                <a:endParaRPr lang="en-US" sz="2400"/>
              </a:p>
            </p:txBody>
          </p:sp>
          <p:sp>
            <p:nvSpPr>
              <p:cNvPr id="145488" name="Rectangle 63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45489" name="Line 64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5490" name="Line 65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5491" name="Line 66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5492" name="Line 67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5493" name="Line 68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5494" name="Line 69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5495" name="Line 70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5496" name="Rectangle 71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45497" name="Rectangle 72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45498" name="Rectangle 73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45499" name="Rectangle 74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45500" name="Rectangle 75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</p:grpSp>
        <p:grpSp>
          <p:nvGrpSpPr>
            <p:cNvPr id="22" name="Group 96"/>
            <p:cNvGrpSpPr>
              <a:grpSpLocks/>
            </p:cNvGrpSpPr>
            <p:nvPr/>
          </p:nvGrpSpPr>
          <p:grpSpPr bwMode="auto">
            <a:xfrm>
              <a:off x="3206" y="1347"/>
              <a:ext cx="510" cy="661"/>
              <a:chOff x="4296" y="2627"/>
              <a:chExt cx="510" cy="661"/>
            </a:xfrm>
          </p:grpSpPr>
          <p:sp>
            <p:nvSpPr>
              <p:cNvPr id="145471" name="Rectangle 97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45472" name="Text Box 98"/>
              <p:cNvSpPr txBox="1">
                <a:spLocks noChangeArrowheads="1"/>
              </p:cNvSpPr>
              <p:nvPr/>
            </p:nvSpPr>
            <p:spPr bwMode="auto">
              <a:xfrm>
                <a:off x="4304" y="2627"/>
                <a:ext cx="47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server</a:t>
                </a:r>
                <a:endParaRPr lang="en-US" sz="2400"/>
              </a:p>
            </p:txBody>
          </p:sp>
          <p:sp>
            <p:nvSpPr>
              <p:cNvPr id="145473" name="Rectangle 99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45474" name="Line 100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5475" name="Line 101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5476" name="Line 102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5477" name="Line 103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5478" name="Line 104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5479" name="Line 105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5480" name="Line 106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5481" name="Rectangle 107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45482" name="Rectangle 108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45483" name="Rectangle 109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45484" name="Rectangle 110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45485" name="Rectangle 111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</p:grpSp>
        <p:sp>
          <p:nvSpPr>
            <p:cNvPr id="145424" name="Line 117"/>
            <p:cNvSpPr>
              <a:spLocks noChangeShapeType="1"/>
            </p:cNvSpPr>
            <p:nvPr/>
          </p:nvSpPr>
          <p:spPr bwMode="auto">
            <a:xfrm flipV="1">
              <a:off x="3734" y="2350"/>
              <a:ext cx="708" cy="684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5425" name="Line 118"/>
            <p:cNvSpPr>
              <a:spLocks noChangeShapeType="1"/>
            </p:cNvSpPr>
            <p:nvPr/>
          </p:nvSpPr>
          <p:spPr bwMode="auto">
            <a:xfrm flipH="1" flipV="1">
              <a:off x="3266" y="2020"/>
              <a:ext cx="0" cy="78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23" name="Group 119"/>
            <p:cNvGrpSpPr>
              <a:grpSpLocks/>
            </p:cNvGrpSpPr>
            <p:nvPr/>
          </p:nvGrpSpPr>
          <p:grpSpPr bwMode="auto">
            <a:xfrm>
              <a:off x="3795" y="2535"/>
              <a:ext cx="650" cy="288"/>
              <a:chOff x="3745" y="2537"/>
              <a:chExt cx="650" cy="288"/>
            </a:xfrm>
          </p:grpSpPr>
          <p:sp>
            <p:nvSpPr>
              <p:cNvPr id="145469" name="Rectangle 120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45470" name="Text Box 121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rgbClr val="CC0000"/>
                    </a:solidFill>
                  </a:rPr>
                  <a:t>SMTP</a:t>
                </a:r>
              </a:p>
            </p:txBody>
          </p:sp>
        </p:grpSp>
        <p:grpSp>
          <p:nvGrpSpPr>
            <p:cNvPr id="24" name="Group 122"/>
            <p:cNvGrpSpPr>
              <a:grpSpLocks/>
            </p:cNvGrpSpPr>
            <p:nvPr/>
          </p:nvGrpSpPr>
          <p:grpSpPr bwMode="auto">
            <a:xfrm>
              <a:off x="3771" y="1743"/>
              <a:ext cx="650" cy="288"/>
              <a:chOff x="3745" y="2537"/>
              <a:chExt cx="650" cy="288"/>
            </a:xfrm>
          </p:grpSpPr>
          <p:sp>
            <p:nvSpPr>
              <p:cNvPr id="145467" name="Rectangle 123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45468" name="Text Box 124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rgbClr val="CC0000"/>
                    </a:solidFill>
                  </a:rPr>
                  <a:t>SMTP</a:t>
                </a:r>
              </a:p>
            </p:txBody>
          </p:sp>
        </p:grpSp>
        <p:grpSp>
          <p:nvGrpSpPr>
            <p:cNvPr id="25" name="Group 125"/>
            <p:cNvGrpSpPr>
              <a:grpSpLocks/>
            </p:cNvGrpSpPr>
            <p:nvPr/>
          </p:nvGrpSpPr>
          <p:grpSpPr bwMode="auto">
            <a:xfrm>
              <a:off x="2937" y="2193"/>
              <a:ext cx="650" cy="288"/>
              <a:chOff x="3745" y="2537"/>
              <a:chExt cx="650" cy="288"/>
            </a:xfrm>
          </p:grpSpPr>
          <p:sp>
            <p:nvSpPr>
              <p:cNvPr id="145465" name="Rectangle 126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45466" name="Text Box 127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rgbClr val="CC0000"/>
                    </a:solidFill>
                  </a:rPr>
                  <a:t>SMTP</a:t>
                </a:r>
              </a:p>
            </p:txBody>
          </p:sp>
        </p:grpSp>
        <p:grpSp>
          <p:nvGrpSpPr>
            <p:cNvPr id="26" name="Group 423"/>
            <p:cNvGrpSpPr>
              <a:grpSpLocks/>
            </p:cNvGrpSpPr>
            <p:nvPr/>
          </p:nvGrpSpPr>
          <p:grpSpPr bwMode="auto">
            <a:xfrm>
              <a:off x="3587" y="886"/>
              <a:ext cx="575" cy="664"/>
              <a:chOff x="3574" y="550"/>
              <a:chExt cx="575" cy="664"/>
            </a:xfrm>
          </p:grpSpPr>
          <p:grpSp>
            <p:nvGrpSpPr>
              <p:cNvPr id="27" name="Group 353"/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145463" name="Picture 354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45464" name="Freeform 355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3459 w 356"/>
                    <a:gd name="T3" fmla="*/ 887 h 368"/>
                    <a:gd name="T4" fmla="*/ 15967 w 356"/>
                    <a:gd name="T5" fmla="*/ 18491 h 368"/>
                    <a:gd name="T6" fmla="*/ 3519 w 356"/>
                    <a:gd name="T7" fmla="*/ 23125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sp>
            <p:nvSpPr>
              <p:cNvPr id="145461" name="Rectangle 115"/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45462" name="Text Box 116"/>
              <p:cNvSpPr txBox="1">
                <a:spLocks noChangeArrowheads="1"/>
              </p:cNvSpPr>
              <p:nvPr/>
            </p:nvSpPr>
            <p:spPr bwMode="auto">
              <a:xfrm>
                <a:off x="3574" y="550"/>
                <a:ext cx="436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 sz="2400"/>
              </a:p>
            </p:txBody>
          </p:sp>
        </p:grpSp>
        <p:grpSp>
          <p:nvGrpSpPr>
            <p:cNvPr id="28" name="Group 424"/>
            <p:cNvGrpSpPr>
              <a:grpSpLocks/>
            </p:cNvGrpSpPr>
            <p:nvPr/>
          </p:nvGrpSpPr>
          <p:grpSpPr bwMode="auto">
            <a:xfrm>
              <a:off x="4870" y="1400"/>
              <a:ext cx="575" cy="664"/>
              <a:chOff x="3574" y="550"/>
              <a:chExt cx="575" cy="664"/>
            </a:xfrm>
          </p:grpSpPr>
          <p:grpSp>
            <p:nvGrpSpPr>
              <p:cNvPr id="29" name="Group 425"/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145458" name="Picture 426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45459" name="Freeform 427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3459 w 356"/>
                    <a:gd name="T3" fmla="*/ 887 h 368"/>
                    <a:gd name="T4" fmla="*/ 15967 w 356"/>
                    <a:gd name="T5" fmla="*/ 18491 h 368"/>
                    <a:gd name="T6" fmla="*/ 3519 w 356"/>
                    <a:gd name="T7" fmla="*/ 23125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sp>
            <p:nvSpPr>
              <p:cNvPr id="145456" name="Rectangle 115"/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45457" name="Text Box 116"/>
              <p:cNvSpPr txBox="1">
                <a:spLocks noChangeArrowheads="1"/>
              </p:cNvSpPr>
              <p:nvPr/>
            </p:nvSpPr>
            <p:spPr bwMode="auto">
              <a:xfrm>
                <a:off x="3574" y="550"/>
                <a:ext cx="436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 sz="2400"/>
              </a:p>
            </p:txBody>
          </p:sp>
        </p:grpSp>
        <p:grpSp>
          <p:nvGrpSpPr>
            <p:cNvPr id="30" name="Group 430"/>
            <p:cNvGrpSpPr>
              <a:grpSpLocks/>
            </p:cNvGrpSpPr>
            <p:nvPr/>
          </p:nvGrpSpPr>
          <p:grpSpPr bwMode="auto">
            <a:xfrm>
              <a:off x="5082" y="1880"/>
              <a:ext cx="575" cy="664"/>
              <a:chOff x="3574" y="550"/>
              <a:chExt cx="575" cy="664"/>
            </a:xfrm>
          </p:grpSpPr>
          <p:grpSp>
            <p:nvGrpSpPr>
              <p:cNvPr id="31" name="Group 431"/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145453" name="Picture 432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45454" name="Freeform 433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3459 w 356"/>
                    <a:gd name="T3" fmla="*/ 887 h 368"/>
                    <a:gd name="T4" fmla="*/ 15967 w 356"/>
                    <a:gd name="T5" fmla="*/ 18491 h 368"/>
                    <a:gd name="T6" fmla="*/ 3519 w 356"/>
                    <a:gd name="T7" fmla="*/ 23125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sp>
            <p:nvSpPr>
              <p:cNvPr id="145451" name="Rectangle 115"/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45452" name="Text Box 116"/>
              <p:cNvSpPr txBox="1">
                <a:spLocks noChangeArrowheads="1"/>
              </p:cNvSpPr>
              <p:nvPr/>
            </p:nvSpPr>
            <p:spPr bwMode="auto">
              <a:xfrm>
                <a:off x="3574" y="550"/>
                <a:ext cx="436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 sz="2400"/>
              </a:p>
            </p:txBody>
          </p:sp>
        </p:grpSp>
        <p:grpSp>
          <p:nvGrpSpPr>
            <p:cNvPr id="145613" name="Group 436"/>
            <p:cNvGrpSpPr>
              <a:grpSpLocks/>
            </p:cNvGrpSpPr>
            <p:nvPr/>
          </p:nvGrpSpPr>
          <p:grpSpPr bwMode="auto">
            <a:xfrm>
              <a:off x="4999" y="2540"/>
              <a:ext cx="575" cy="664"/>
              <a:chOff x="3574" y="550"/>
              <a:chExt cx="575" cy="664"/>
            </a:xfrm>
          </p:grpSpPr>
          <p:grpSp>
            <p:nvGrpSpPr>
              <p:cNvPr id="145624" name="Group 437"/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145448" name="Picture 438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45449" name="Freeform 439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3459 w 356"/>
                    <a:gd name="T3" fmla="*/ 887 h 368"/>
                    <a:gd name="T4" fmla="*/ 15967 w 356"/>
                    <a:gd name="T5" fmla="*/ 18491 h 368"/>
                    <a:gd name="T6" fmla="*/ 3519 w 356"/>
                    <a:gd name="T7" fmla="*/ 23125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sp>
            <p:nvSpPr>
              <p:cNvPr id="145446" name="Rectangle 115"/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45447" name="Text Box 116"/>
              <p:cNvSpPr txBox="1">
                <a:spLocks noChangeArrowheads="1"/>
              </p:cNvSpPr>
              <p:nvPr/>
            </p:nvSpPr>
            <p:spPr bwMode="auto">
              <a:xfrm>
                <a:off x="3574" y="550"/>
                <a:ext cx="436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 sz="2400"/>
              </a:p>
            </p:txBody>
          </p:sp>
        </p:grpSp>
        <p:grpSp>
          <p:nvGrpSpPr>
            <p:cNvPr id="145625" name="Group 442"/>
            <p:cNvGrpSpPr>
              <a:grpSpLocks/>
            </p:cNvGrpSpPr>
            <p:nvPr/>
          </p:nvGrpSpPr>
          <p:grpSpPr bwMode="auto">
            <a:xfrm>
              <a:off x="3354" y="3446"/>
              <a:ext cx="575" cy="664"/>
              <a:chOff x="3574" y="550"/>
              <a:chExt cx="575" cy="664"/>
            </a:xfrm>
          </p:grpSpPr>
          <p:grpSp>
            <p:nvGrpSpPr>
              <p:cNvPr id="145626" name="Group 443"/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145443" name="Picture 444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45444" name="Freeform 445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3459 w 356"/>
                    <a:gd name="T3" fmla="*/ 887 h 368"/>
                    <a:gd name="T4" fmla="*/ 15967 w 356"/>
                    <a:gd name="T5" fmla="*/ 18491 h 368"/>
                    <a:gd name="T6" fmla="*/ 3519 w 356"/>
                    <a:gd name="T7" fmla="*/ 23125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sp>
            <p:nvSpPr>
              <p:cNvPr id="145441" name="Rectangle 115"/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45442" name="Text Box 116"/>
              <p:cNvSpPr txBox="1">
                <a:spLocks noChangeArrowheads="1"/>
              </p:cNvSpPr>
              <p:nvPr/>
            </p:nvSpPr>
            <p:spPr bwMode="auto">
              <a:xfrm>
                <a:off x="3574" y="550"/>
                <a:ext cx="436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 sz="2400"/>
              </a:p>
            </p:txBody>
          </p:sp>
        </p:grpSp>
        <p:grpSp>
          <p:nvGrpSpPr>
            <p:cNvPr id="145627" name="Group 448"/>
            <p:cNvGrpSpPr>
              <a:grpSpLocks/>
            </p:cNvGrpSpPr>
            <p:nvPr/>
          </p:nvGrpSpPr>
          <p:grpSpPr bwMode="auto">
            <a:xfrm>
              <a:off x="3813" y="3056"/>
              <a:ext cx="575" cy="664"/>
              <a:chOff x="3574" y="550"/>
              <a:chExt cx="575" cy="664"/>
            </a:xfrm>
          </p:grpSpPr>
          <p:grpSp>
            <p:nvGrpSpPr>
              <p:cNvPr id="145628" name="Group 449"/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145438" name="Picture 4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45439" name="Freeform 4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3459 w 356"/>
                    <a:gd name="T3" fmla="*/ 887 h 368"/>
                    <a:gd name="T4" fmla="*/ 15967 w 356"/>
                    <a:gd name="T5" fmla="*/ 18491 h 368"/>
                    <a:gd name="T6" fmla="*/ 3519 w 356"/>
                    <a:gd name="T7" fmla="*/ 23125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sp>
            <p:nvSpPr>
              <p:cNvPr id="145436" name="Rectangle 115"/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45437" name="Text Box 116"/>
              <p:cNvSpPr txBox="1">
                <a:spLocks noChangeArrowheads="1"/>
              </p:cNvSpPr>
              <p:nvPr/>
            </p:nvSpPr>
            <p:spPr bwMode="auto">
              <a:xfrm>
                <a:off x="3574" y="550"/>
                <a:ext cx="436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 sz="24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47458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F26E5B1B-6B4D-4F75-8433-6A922DCC8849}" type="slidenum">
              <a:rPr lang="en-US"/>
              <a:pPr/>
              <a:t>51</a:t>
            </a:fld>
            <a:endParaRPr lang="en-US"/>
          </a:p>
        </p:txBody>
      </p:sp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76238" y="222250"/>
            <a:ext cx="7772400" cy="882650"/>
          </a:xfrm>
        </p:spPr>
        <p:txBody>
          <a:bodyPr/>
          <a:lstStyle/>
          <a:p>
            <a:r>
              <a:rPr lang="en-US" sz="4000">
                <a:latin typeface="Gill Sans MT" pitchFamily="1" charset="0"/>
                <a:ea typeface="ＭＳ Ｐゴシック" pitchFamily="34" charset="-128"/>
              </a:rPr>
              <a:t>Electronic mail: mail servers</a:t>
            </a:r>
            <a:endParaRPr lang="en-US">
              <a:latin typeface="Gill Sans MT" pitchFamily="1" charset="0"/>
              <a:ea typeface="ＭＳ Ｐゴシック" pitchFamily="34" charset="-128"/>
            </a:endParaRPr>
          </a:p>
        </p:txBody>
      </p:sp>
      <p:sp>
        <p:nvSpPr>
          <p:cNvPr id="1474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98588"/>
            <a:ext cx="3933825" cy="4648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rgbClr val="CC0000"/>
                </a:solidFill>
                <a:latin typeface="Gill Sans MT" pitchFamily="1" charset="0"/>
                <a:ea typeface="ＭＳ Ｐゴシック" pitchFamily="34" charset="-128"/>
              </a:rPr>
              <a:t>Mail </a:t>
            </a:r>
            <a:r>
              <a:rPr lang="en-US" dirty="0">
                <a:solidFill>
                  <a:srgbClr val="CC0000"/>
                </a:solidFill>
                <a:latin typeface="Gill Sans MT" pitchFamily="1" charset="0"/>
                <a:ea typeface="ＭＳ Ｐゴシック" pitchFamily="34" charset="-128"/>
              </a:rPr>
              <a:t>servers:</a:t>
            </a:r>
          </a:p>
          <a:p>
            <a:r>
              <a:rPr lang="en-US" sz="2400" i="1" dirty="0">
                <a:solidFill>
                  <a:srgbClr val="CC0000"/>
                </a:solidFill>
                <a:latin typeface="Gill Sans MT" pitchFamily="1" charset="0"/>
                <a:ea typeface="ＭＳ Ｐゴシック" pitchFamily="34" charset="-128"/>
              </a:rPr>
              <a:t>mailbox</a:t>
            </a:r>
            <a:r>
              <a:rPr lang="en-US" sz="2400" dirty="0">
                <a:latin typeface="Gill Sans MT" pitchFamily="1" charset="0"/>
                <a:ea typeface="ＭＳ Ｐゴシック" pitchFamily="34" charset="-128"/>
              </a:rPr>
              <a:t> contains incoming messages for </a:t>
            </a:r>
            <a:r>
              <a:rPr lang="en-US" sz="2400" dirty="0" smtClean="0">
                <a:latin typeface="Gill Sans MT" pitchFamily="1" charset="0"/>
                <a:ea typeface="ＭＳ Ｐゴシック" pitchFamily="34" charset="-128"/>
              </a:rPr>
              <a:t>user</a:t>
            </a:r>
          </a:p>
          <a:p>
            <a:r>
              <a:rPr lang="en-US" sz="2400" i="1" dirty="0" smtClean="0">
                <a:solidFill>
                  <a:srgbClr val="CC0000"/>
                </a:solidFill>
                <a:latin typeface="Gill Sans MT" pitchFamily="1" charset="0"/>
                <a:ea typeface="ＭＳ Ｐゴシック" pitchFamily="34" charset="-128"/>
              </a:rPr>
              <a:t>message </a:t>
            </a:r>
            <a:r>
              <a:rPr lang="en-US" sz="2400" i="1" dirty="0">
                <a:solidFill>
                  <a:srgbClr val="CC0000"/>
                </a:solidFill>
                <a:latin typeface="Gill Sans MT" pitchFamily="1" charset="0"/>
                <a:ea typeface="ＭＳ Ｐゴシック" pitchFamily="34" charset="-128"/>
              </a:rPr>
              <a:t>queue</a:t>
            </a:r>
            <a:r>
              <a:rPr lang="en-US" sz="2400" dirty="0">
                <a:latin typeface="Gill Sans MT" pitchFamily="1" charset="0"/>
                <a:ea typeface="ＭＳ Ｐゴシック" pitchFamily="34" charset="-128"/>
              </a:rPr>
              <a:t> of outgoing (to be sent) mail </a:t>
            </a:r>
            <a:r>
              <a:rPr lang="en-US" sz="2400" dirty="0" smtClean="0">
                <a:latin typeface="Gill Sans MT" pitchFamily="1" charset="0"/>
                <a:ea typeface="ＭＳ Ｐゴシック" pitchFamily="34" charset="-128"/>
              </a:rPr>
              <a:t>messages</a:t>
            </a:r>
          </a:p>
          <a:p>
            <a:r>
              <a:rPr lang="en-US" sz="2400" i="1" dirty="0" smtClean="0">
                <a:solidFill>
                  <a:srgbClr val="CC0000"/>
                </a:solidFill>
                <a:latin typeface="Gill Sans MT" pitchFamily="1" charset="0"/>
                <a:ea typeface="ＭＳ Ｐゴシック" pitchFamily="34" charset="-128"/>
              </a:rPr>
              <a:t>SMTP </a:t>
            </a:r>
            <a:r>
              <a:rPr lang="en-US" sz="2400" i="1" dirty="0">
                <a:solidFill>
                  <a:srgbClr val="CC0000"/>
                </a:solidFill>
                <a:latin typeface="Gill Sans MT" pitchFamily="1" charset="0"/>
                <a:ea typeface="ＭＳ Ｐゴシック" pitchFamily="34" charset="-128"/>
              </a:rPr>
              <a:t>protocol</a:t>
            </a:r>
            <a:r>
              <a:rPr lang="en-US" sz="2400" dirty="0">
                <a:latin typeface="Gill Sans MT" pitchFamily="1" charset="0"/>
                <a:ea typeface="ＭＳ Ｐゴシック" pitchFamily="34" charset="-128"/>
              </a:rPr>
              <a:t> between mail servers to send email messages</a:t>
            </a:r>
          </a:p>
          <a:p>
            <a:pPr lvl="1"/>
            <a:r>
              <a:rPr lang="en-US" dirty="0">
                <a:latin typeface="Gill Sans MT" pitchFamily="1" charset="0"/>
                <a:ea typeface="ＭＳ Ｐゴシック" pitchFamily="34" charset="-128"/>
              </a:rPr>
              <a:t>client: sending mail server</a:t>
            </a:r>
          </a:p>
          <a:p>
            <a:pPr lvl="1"/>
            <a:r>
              <a:rPr lang="ja-JP" altLang="en-US">
                <a:latin typeface="Gill Sans MT" pitchFamily="1" charset="0"/>
                <a:ea typeface="ＭＳ Ｐゴシック" pitchFamily="34" charset="-128"/>
              </a:rPr>
              <a:t>“</a:t>
            </a:r>
            <a:r>
              <a:rPr lang="en-US" altLang="ja-JP" dirty="0">
                <a:latin typeface="Gill Sans MT" pitchFamily="1" charset="0"/>
                <a:ea typeface="ＭＳ Ｐゴシック" pitchFamily="34" charset="-128"/>
              </a:rPr>
              <a:t>server</a:t>
            </a:r>
            <a:r>
              <a:rPr lang="ja-JP" altLang="en-US">
                <a:latin typeface="Gill Sans MT" pitchFamily="1" charset="0"/>
                <a:ea typeface="ＭＳ Ｐゴシック" pitchFamily="34" charset="-128"/>
              </a:rPr>
              <a:t>”</a:t>
            </a:r>
            <a:r>
              <a:rPr lang="en-US" altLang="ja-JP" dirty="0">
                <a:latin typeface="Gill Sans MT" pitchFamily="1" charset="0"/>
                <a:ea typeface="ＭＳ Ｐゴシック" pitchFamily="34" charset="-128"/>
              </a:rPr>
              <a:t>: receiving mail server</a:t>
            </a:r>
            <a:endParaRPr lang="en-US" dirty="0">
              <a:latin typeface="Gill Sans MT" pitchFamily="1" charset="0"/>
              <a:ea typeface="ＭＳ Ｐゴシック" pitchFamily="34" charset="-128"/>
            </a:endParaRPr>
          </a:p>
        </p:txBody>
      </p:sp>
      <p:grpSp>
        <p:nvGrpSpPr>
          <p:cNvPr id="2" name="Group 271"/>
          <p:cNvGrpSpPr>
            <a:grpSpLocks/>
          </p:cNvGrpSpPr>
          <p:nvPr/>
        </p:nvGrpSpPr>
        <p:grpSpPr bwMode="auto">
          <a:xfrm>
            <a:off x="6899275" y="2787650"/>
            <a:ext cx="477838" cy="715963"/>
            <a:chOff x="4140" y="429"/>
            <a:chExt cx="1425" cy="2396"/>
          </a:xfrm>
        </p:grpSpPr>
        <p:sp>
          <p:nvSpPr>
            <p:cNvPr id="147625" name="Freeform 27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7626" name="Rectangle 273"/>
            <p:cNvSpPr>
              <a:spLocks noChangeArrowheads="1"/>
            </p:cNvSpPr>
            <p:nvPr/>
          </p:nvSpPr>
          <p:spPr bwMode="auto">
            <a:xfrm>
              <a:off x="4206" y="429"/>
              <a:ext cx="1046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627" name="Freeform 27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7628" name="Freeform 27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7629" name="Rectangle 276"/>
            <p:cNvSpPr>
              <a:spLocks noChangeArrowheads="1"/>
            </p:cNvSpPr>
            <p:nvPr/>
          </p:nvSpPr>
          <p:spPr bwMode="auto">
            <a:xfrm>
              <a:off x="4211" y="695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27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7655" name="AutoShape 278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656" name="AutoShape 279"/>
              <p:cNvSpPr>
                <a:spLocks noChangeArrowheads="1"/>
              </p:cNvSpPr>
              <p:nvPr/>
            </p:nvSpPr>
            <p:spPr bwMode="auto">
              <a:xfrm>
                <a:off x="634" y="2583"/>
                <a:ext cx="68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7631" name="Rectangle 280"/>
            <p:cNvSpPr>
              <a:spLocks noChangeArrowheads="1"/>
            </p:cNvSpPr>
            <p:nvPr/>
          </p:nvSpPr>
          <p:spPr bwMode="auto">
            <a:xfrm>
              <a:off x="4225" y="101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8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7653" name="AutoShape 282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7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654" name="AutoShape 283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7633" name="Rectangle 284"/>
            <p:cNvSpPr>
              <a:spLocks noChangeArrowheads="1"/>
            </p:cNvSpPr>
            <p:nvPr/>
          </p:nvSpPr>
          <p:spPr bwMode="auto">
            <a:xfrm>
              <a:off x="4216" y="135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634" name="Rectangle 285"/>
            <p:cNvSpPr>
              <a:spLocks noChangeArrowheads="1"/>
            </p:cNvSpPr>
            <p:nvPr/>
          </p:nvSpPr>
          <p:spPr bwMode="auto">
            <a:xfrm>
              <a:off x="4230" y="1656"/>
              <a:ext cx="592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28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7651" name="AutoShape 287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652" name="AutoShape 288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90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7636" name="Freeform 28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6" name="Group 29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7649" name="AutoShape 291"/>
              <p:cNvSpPr>
                <a:spLocks noChangeArrowheads="1"/>
              </p:cNvSpPr>
              <p:nvPr/>
            </p:nvSpPr>
            <p:spPr bwMode="auto">
              <a:xfrm>
                <a:off x="629" y="2568"/>
                <a:ext cx="70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650" name="AutoShape 292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7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7638" name="Rectangle 293"/>
            <p:cNvSpPr>
              <a:spLocks noChangeArrowheads="1"/>
            </p:cNvSpPr>
            <p:nvPr/>
          </p:nvSpPr>
          <p:spPr bwMode="auto">
            <a:xfrm>
              <a:off x="5248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639" name="Freeform 29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7640" name="Freeform 29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7641" name="Oval 296"/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642" name="Freeform 29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7643" name="AutoShape 298"/>
            <p:cNvSpPr>
              <a:spLocks noChangeArrowheads="1"/>
            </p:cNvSpPr>
            <p:nvPr/>
          </p:nvSpPr>
          <p:spPr bwMode="auto">
            <a:xfrm>
              <a:off x="4140" y="2676"/>
              <a:ext cx="1198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644" name="AutoShape 299"/>
            <p:cNvSpPr>
              <a:spLocks noChangeArrowheads="1"/>
            </p:cNvSpPr>
            <p:nvPr/>
          </p:nvSpPr>
          <p:spPr bwMode="auto">
            <a:xfrm>
              <a:off x="4206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645" name="Oval 300"/>
            <p:cNvSpPr>
              <a:spLocks noChangeArrowheads="1"/>
            </p:cNvSpPr>
            <p:nvPr/>
          </p:nvSpPr>
          <p:spPr bwMode="auto">
            <a:xfrm>
              <a:off x="4306" y="2384"/>
              <a:ext cx="161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646" name="Oval 301"/>
            <p:cNvSpPr>
              <a:spLocks noChangeArrowheads="1"/>
            </p:cNvSpPr>
            <p:nvPr/>
          </p:nvSpPr>
          <p:spPr bwMode="auto">
            <a:xfrm>
              <a:off x="4486" y="2384"/>
              <a:ext cx="161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47647" name="Oval 302"/>
            <p:cNvSpPr>
              <a:spLocks noChangeArrowheads="1"/>
            </p:cNvSpPr>
            <p:nvPr/>
          </p:nvSpPr>
          <p:spPr bwMode="auto">
            <a:xfrm>
              <a:off x="4661" y="2379"/>
              <a:ext cx="161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648" name="Rectangle 303"/>
            <p:cNvSpPr>
              <a:spLocks noChangeArrowheads="1"/>
            </p:cNvSpPr>
            <p:nvPr/>
          </p:nvSpPr>
          <p:spPr bwMode="auto">
            <a:xfrm>
              <a:off x="5063" y="1837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304"/>
          <p:cNvGrpSpPr>
            <a:grpSpLocks/>
          </p:cNvGrpSpPr>
          <p:nvPr/>
        </p:nvGrpSpPr>
        <p:grpSpPr bwMode="auto">
          <a:xfrm>
            <a:off x="4906963" y="4181475"/>
            <a:ext cx="477837" cy="715963"/>
            <a:chOff x="4140" y="429"/>
            <a:chExt cx="1425" cy="2396"/>
          </a:xfrm>
        </p:grpSpPr>
        <p:sp>
          <p:nvSpPr>
            <p:cNvPr id="147593" name="Freeform 30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7594" name="Rectangle 306"/>
            <p:cNvSpPr>
              <a:spLocks noChangeArrowheads="1"/>
            </p:cNvSpPr>
            <p:nvPr/>
          </p:nvSpPr>
          <p:spPr bwMode="auto">
            <a:xfrm>
              <a:off x="4206" y="429"/>
              <a:ext cx="1046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95" name="Freeform 30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7596" name="Freeform 30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7597" name="Rectangle 309"/>
            <p:cNvSpPr>
              <a:spLocks noChangeArrowheads="1"/>
            </p:cNvSpPr>
            <p:nvPr/>
          </p:nvSpPr>
          <p:spPr bwMode="auto">
            <a:xfrm>
              <a:off x="4211" y="695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31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7623" name="AutoShape 31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624" name="AutoShape 312"/>
              <p:cNvSpPr>
                <a:spLocks noChangeArrowheads="1"/>
              </p:cNvSpPr>
              <p:nvPr/>
            </p:nvSpPr>
            <p:spPr bwMode="auto">
              <a:xfrm>
                <a:off x="634" y="2583"/>
                <a:ext cx="68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7599" name="Rectangle 313"/>
            <p:cNvSpPr>
              <a:spLocks noChangeArrowheads="1"/>
            </p:cNvSpPr>
            <p:nvPr/>
          </p:nvSpPr>
          <p:spPr bwMode="auto">
            <a:xfrm>
              <a:off x="4225" y="101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31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7621" name="AutoShape 315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7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622" name="AutoShape 316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7601" name="Rectangle 317"/>
            <p:cNvSpPr>
              <a:spLocks noChangeArrowheads="1"/>
            </p:cNvSpPr>
            <p:nvPr/>
          </p:nvSpPr>
          <p:spPr bwMode="auto">
            <a:xfrm>
              <a:off x="4216" y="135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602" name="Rectangle 318"/>
            <p:cNvSpPr>
              <a:spLocks noChangeArrowheads="1"/>
            </p:cNvSpPr>
            <p:nvPr/>
          </p:nvSpPr>
          <p:spPr bwMode="auto">
            <a:xfrm>
              <a:off x="4230" y="1656"/>
              <a:ext cx="592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31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7619" name="AutoShape 320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620" name="AutoShape 321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90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7604" name="Freeform 32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11" name="Group 32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7617" name="AutoShape 324"/>
              <p:cNvSpPr>
                <a:spLocks noChangeArrowheads="1"/>
              </p:cNvSpPr>
              <p:nvPr/>
            </p:nvSpPr>
            <p:spPr bwMode="auto">
              <a:xfrm>
                <a:off x="629" y="2568"/>
                <a:ext cx="70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618" name="AutoShape 325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7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7606" name="Rectangle 326"/>
            <p:cNvSpPr>
              <a:spLocks noChangeArrowheads="1"/>
            </p:cNvSpPr>
            <p:nvPr/>
          </p:nvSpPr>
          <p:spPr bwMode="auto">
            <a:xfrm>
              <a:off x="5248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607" name="Freeform 32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7608" name="Freeform 32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7609" name="Oval 329"/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610" name="Freeform 33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7611" name="AutoShape 331"/>
            <p:cNvSpPr>
              <a:spLocks noChangeArrowheads="1"/>
            </p:cNvSpPr>
            <p:nvPr/>
          </p:nvSpPr>
          <p:spPr bwMode="auto">
            <a:xfrm>
              <a:off x="4140" y="2676"/>
              <a:ext cx="1198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612" name="AutoShape 332"/>
            <p:cNvSpPr>
              <a:spLocks noChangeArrowheads="1"/>
            </p:cNvSpPr>
            <p:nvPr/>
          </p:nvSpPr>
          <p:spPr bwMode="auto">
            <a:xfrm>
              <a:off x="4206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613" name="Oval 333"/>
            <p:cNvSpPr>
              <a:spLocks noChangeArrowheads="1"/>
            </p:cNvSpPr>
            <p:nvPr/>
          </p:nvSpPr>
          <p:spPr bwMode="auto">
            <a:xfrm>
              <a:off x="4306" y="2384"/>
              <a:ext cx="161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614" name="Oval 334"/>
            <p:cNvSpPr>
              <a:spLocks noChangeArrowheads="1"/>
            </p:cNvSpPr>
            <p:nvPr/>
          </p:nvSpPr>
          <p:spPr bwMode="auto">
            <a:xfrm>
              <a:off x="4486" y="2384"/>
              <a:ext cx="161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47615" name="Oval 335"/>
            <p:cNvSpPr>
              <a:spLocks noChangeArrowheads="1"/>
            </p:cNvSpPr>
            <p:nvPr/>
          </p:nvSpPr>
          <p:spPr bwMode="auto">
            <a:xfrm>
              <a:off x="4661" y="2379"/>
              <a:ext cx="161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616" name="Rectangle 336"/>
            <p:cNvSpPr>
              <a:spLocks noChangeArrowheads="1"/>
            </p:cNvSpPr>
            <p:nvPr/>
          </p:nvSpPr>
          <p:spPr bwMode="auto">
            <a:xfrm>
              <a:off x="5063" y="1837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337"/>
          <p:cNvGrpSpPr>
            <a:grpSpLocks/>
          </p:cNvGrpSpPr>
          <p:nvPr/>
        </p:nvGrpSpPr>
        <p:grpSpPr bwMode="auto">
          <a:xfrm>
            <a:off x="4929188" y="1839913"/>
            <a:ext cx="477837" cy="715962"/>
            <a:chOff x="4140" y="429"/>
            <a:chExt cx="1425" cy="2396"/>
          </a:xfrm>
        </p:grpSpPr>
        <p:sp>
          <p:nvSpPr>
            <p:cNvPr id="147561" name="Freeform 33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7562" name="Rectangle 339"/>
            <p:cNvSpPr>
              <a:spLocks noChangeArrowheads="1"/>
            </p:cNvSpPr>
            <p:nvPr/>
          </p:nvSpPr>
          <p:spPr bwMode="auto">
            <a:xfrm>
              <a:off x="4206" y="429"/>
              <a:ext cx="1046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63" name="Freeform 34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7564" name="Freeform 34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7565" name="Rectangle 342"/>
            <p:cNvSpPr>
              <a:spLocks noChangeArrowheads="1"/>
            </p:cNvSpPr>
            <p:nvPr/>
          </p:nvSpPr>
          <p:spPr bwMode="auto">
            <a:xfrm>
              <a:off x="4211" y="695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34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7591" name="AutoShape 344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592" name="AutoShape 345"/>
              <p:cNvSpPr>
                <a:spLocks noChangeArrowheads="1"/>
              </p:cNvSpPr>
              <p:nvPr/>
            </p:nvSpPr>
            <p:spPr bwMode="auto">
              <a:xfrm>
                <a:off x="634" y="2583"/>
                <a:ext cx="68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7567" name="Rectangle 346"/>
            <p:cNvSpPr>
              <a:spLocks noChangeArrowheads="1"/>
            </p:cNvSpPr>
            <p:nvPr/>
          </p:nvSpPr>
          <p:spPr bwMode="auto">
            <a:xfrm>
              <a:off x="4225" y="101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34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7589" name="AutoShape 348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7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590" name="AutoShape 349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7569" name="Rectangle 350"/>
            <p:cNvSpPr>
              <a:spLocks noChangeArrowheads="1"/>
            </p:cNvSpPr>
            <p:nvPr/>
          </p:nvSpPr>
          <p:spPr bwMode="auto">
            <a:xfrm>
              <a:off x="4216" y="135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70" name="Rectangle 351"/>
            <p:cNvSpPr>
              <a:spLocks noChangeArrowheads="1"/>
            </p:cNvSpPr>
            <p:nvPr/>
          </p:nvSpPr>
          <p:spPr bwMode="auto">
            <a:xfrm>
              <a:off x="4230" y="1656"/>
              <a:ext cx="592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35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7587" name="AutoShape 353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588" name="AutoShape 354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90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7572" name="Freeform 35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16" name="Group 35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7585" name="AutoShape 357"/>
              <p:cNvSpPr>
                <a:spLocks noChangeArrowheads="1"/>
              </p:cNvSpPr>
              <p:nvPr/>
            </p:nvSpPr>
            <p:spPr bwMode="auto">
              <a:xfrm>
                <a:off x="629" y="2568"/>
                <a:ext cx="70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586" name="AutoShape 358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7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7574" name="Rectangle 359"/>
            <p:cNvSpPr>
              <a:spLocks noChangeArrowheads="1"/>
            </p:cNvSpPr>
            <p:nvPr/>
          </p:nvSpPr>
          <p:spPr bwMode="auto">
            <a:xfrm>
              <a:off x="5248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75" name="Freeform 36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7576" name="Freeform 36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7577" name="Oval 362"/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78" name="Freeform 36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7579" name="AutoShape 364"/>
            <p:cNvSpPr>
              <a:spLocks noChangeArrowheads="1"/>
            </p:cNvSpPr>
            <p:nvPr/>
          </p:nvSpPr>
          <p:spPr bwMode="auto">
            <a:xfrm>
              <a:off x="4140" y="2676"/>
              <a:ext cx="1198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80" name="AutoShape 365"/>
            <p:cNvSpPr>
              <a:spLocks noChangeArrowheads="1"/>
            </p:cNvSpPr>
            <p:nvPr/>
          </p:nvSpPr>
          <p:spPr bwMode="auto">
            <a:xfrm>
              <a:off x="4206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81" name="Oval 366"/>
            <p:cNvSpPr>
              <a:spLocks noChangeArrowheads="1"/>
            </p:cNvSpPr>
            <p:nvPr/>
          </p:nvSpPr>
          <p:spPr bwMode="auto">
            <a:xfrm>
              <a:off x="4306" y="2384"/>
              <a:ext cx="161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82" name="Oval 367"/>
            <p:cNvSpPr>
              <a:spLocks noChangeArrowheads="1"/>
            </p:cNvSpPr>
            <p:nvPr/>
          </p:nvSpPr>
          <p:spPr bwMode="auto">
            <a:xfrm>
              <a:off x="4486" y="2384"/>
              <a:ext cx="161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47583" name="Oval 368"/>
            <p:cNvSpPr>
              <a:spLocks noChangeArrowheads="1"/>
            </p:cNvSpPr>
            <p:nvPr/>
          </p:nvSpPr>
          <p:spPr bwMode="auto">
            <a:xfrm>
              <a:off x="4661" y="2379"/>
              <a:ext cx="161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84" name="Rectangle 369"/>
            <p:cNvSpPr>
              <a:spLocks noChangeArrowheads="1"/>
            </p:cNvSpPr>
            <p:nvPr/>
          </p:nvSpPr>
          <p:spPr bwMode="auto">
            <a:xfrm>
              <a:off x="5063" y="1837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5927725" y="2606675"/>
            <a:ext cx="1123950" cy="7905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7" name="Group 19"/>
          <p:cNvGrpSpPr>
            <a:grpSpLocks/>
          </p:cNvGrpSpPr>
          <p:nvPr/>
        </p:nvGrpSpPr>
        <p:grpSpPr bwMode="auto">
          <a:xfrm>
            <a:off x="7089775" y="2986088"/>
            <a:ext cx="809625" cy="1049337"/>
            <a:chOff x="4296" y="2627"/>
            <a:chExt cx="510" cy="661"/>
          </a:xfrm>
        </p:grpSpPr>
        <p:sp>
          <p:nvSpPr>
            <p:cNvPr id="147546" name="Rectangle 20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47547" name="Text Box 21"/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mail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server</a:t>
              </a:r>
              <a:endParaRPr lang="en-US" sz="2400"/>
            </a:p>
          </p:txBody>
        </p:sp>
        <p:sp>
          <p:nvSpPr>
            <p:cNvPr id="147548" name="Rectangle 22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47549" name="Line 23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7550" name="Line 24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7551" name="Line 25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7552" name="Line 26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7553" name="Line 27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7554" name="Line 28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7555" name="Line 29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7556" name="Rectangle 30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47557" name="Rectangle 31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47558" name="Rectangle 32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47559" name="Rectangle 33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47560" name="Rectangle 34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18" name="Group 60"/>
          <p:cNvGrpSpPr>
            <a:grpSpLocks/>
          </p:cNvGrpSpPr>
          <p:nvPr/>
        </p:nvGrpSpPr>
        <p:grpSpPr bwMode="auto">
          <a:xfrm>
            <a:off x="5089525" y="4386263"/>
            <a:ext cx="809625" cy="1049337"/>
            <a:chOff x="4296" y="2627"/>
            <a:chExt cx="510" cy="661"/>
          </a:xfrm>
        </p:grpSpPr>
        <p:sp>
          <p:nvSpPr>
            <p:cNvPr id="147531" name="Rectangle 61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47532" name="Text Box 62"/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mail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server</a:t>
              </a:r>
              <a:endParaRPr lang="en-US" sz="2400"/>
            </a:p>
          </p:txBody>
        </p:sp>
        <p:sp>
          <p:nvSpPr>
            <p:cNvPr id="147533" name="Rectangle 63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47534" name="Line 64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7535" name="Line 65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7536" name="Line 66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7537" name="Line 67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7538" name="Line 68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7539" name="Line 69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7540" name="Line 70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7541" name="Rectangle 71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47542" name="Rectangle 72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47543" name="Rectangle 73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47544" name="Rectangle 74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47545" name="Rectangle 75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19" name="Group 96"/>
          <p:cNvGrpSpPr>
            <a:grpSpLocks/>
          </p:cNvGrpSpPr>
          <p:nvPr/>
        </p:nvGrpSpPr>
        <p:grpSpPr bwMode="auto">
          <a:xfrm>
            <a:off x="5089525" y="2138363"/>
            <a:ext cx="809625" cy="1049337"/>
            <a:chOff x="4296" y="2627"/>
            <a:chExt cx="510" cy="661"/>
          </a:xfrm>
        </p:grpSpPr>
        <p:sp>
          <p:nvSpPr>
            <p:cNvPr id="147516" name="Rectangle 97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47517" name="Text Box 98"/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mail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server</a:t>
              </a:r>
              <a:endParaRPr lang="en-US" sz="2400"/>
            </a:p>
          </p:txBody>
        </p:sp>
        <p:sp>
          <p:nvSpPr>
            <p:cNvPr id="147518" name="Rectangle 99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47519" name="Line 100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7520" name="Line 101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7521" name="Line 102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7522" name="Line 103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7523" name="Line 104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7524" name="Line 105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7525" name="Line 106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7526" name="Rectangle 107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47527" name="Rectangle 108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47528" name="Rectangle 109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47529" name="Rectangle 110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47530" name="Rectangle 111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147469" name="Line 117"/>
          <p:cNvSpPr>
            <a:spLocks noChangeShapeType="1"/>
          </p:cNvSpPr>
          <p:nvPr/>
        </p:nvSpPr>
        <p:spPr bwMode="auto">
          <a:xfrm flipV="1">
            <a:off x="5927725" y="3730625"/>
            <a:ext cx="1123950" cy="10858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47470" name="Line 118"/>
          <p:cNvSpPr>
            <a:spLocks noChangeShapeType="1"/>
          </p:cNvSpPr>
          <p:nvPr/>
        </p:nvSpPr>
        <p:spPr bwMode="auto">
          <a:xfrm flipH="1" flipV="1">
            <a:off x="5184775" y="3206750"/>
            <a:ext cx="0" cy="12477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0" name="Group 119"/>
          <p:cNvGrpSpPr>
            <a:grpSpLocks/>
          </p:cNvGrpSpPr>
          <p:nvPr/>
        </p:nvGrpSpPr>
        <p:grpSpPr bwMode="auto">
          <a:xfrm>
            <a:off x="6024563" y="4024313"/>
            <a:ext cx="1031875" cy="457200"/>
            <a:chOff x="3745" y="2537"/>
            <a:chExt cx="650" cy="288"/>
          </a:xfrm>
        </p:grpSpPr>
        <p:sp>
          <p:nvSpPr>
            <p:cNvPr id="147514" name="Rectangle 120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47515" name="Text Box 121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rgbClr val="CC0000"/>
                  </a:solidFill>
                </a:rPr>
                <a:t>SMTP</a:t>
              </a:r>
            </a:p>
          </p:txBody>
        </p:sp>
      </p:grpSp>
      <p:grpSp>
        <p:nvGrpSpPr>
          <p:cNvPr id="21" name="Group 122"/>
          <p:cNvGrpSpPr>
            <a:grpSpLocks/>
          </p:cNvGrpSpPr>
          <p:nvPr/>
        </p:nvGrpSpPr>
        <p:grpSpPr bwMode="auto">
          <a:xfrm>
            <a:off x="5986463" y="2767013"/>
            <a:ext cx="1031875" cy="457200"/>
            <a:chOff x="3745" y="2537"/>
            <a:chExt cx="650" cy="288"/>
          </a:xfrm>
        </p:grpSpPr>
        <p:sp>
          <p:nvSpPr>
            <p:cNvPr id="147512" name="Rectangle 123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47513" name="Text Box 124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rgbClr val="CC0000"/>
                  </a:solidFill>
                </a:rPr>
                <a:t>SMTP</a:t>
              </a:r>
            </a:p>
          </p:txBody>
        </p:sp>
      </p:grpSp>
      <p:grpSp>
        <p:nvGrpSpPr>
          <p:cNvPr id="22" name="Group 125"/>
          <p:cNvGrpSpPr>
            <a:grpSpLocks/>
          </p:cNvGrpSpPr>
          <p:nvPr/>
        </p:nvGrpSpPr>
        <p:grpSpPr bwMode="auto">
          <a:xfrm>
            <a:off x="4662488" y="3481388"/>
            <a:ext cx="1031875" cy="457200"/>
            <a:chOff x="3745" y="2537"/>
            <a:chExt cx="650" cy="288"/>
          </a:xfrm>
        </p:grpSpPr>
        <p:sp>
          <p:nvSpPr>
            <p:cNvPr id="147510" name="Rectangle 126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47511" name="Text Box 127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rgbClr val="CC0000"/>
                  </a:solidFill>
                </a:rPr>
                <a:t>SMTP</a:t>
              </a:r>
            </a:p>
          </p:txBody>
        </p:sp>
      </p:grpSp>
      <p:grpSp>
        <p:nvGrpSpPr>
          <p:cNvPr id="23" name="Group 430"/>
          <p:cNvGrpSpPr>
            <a:grpSpLocks/>
          </p:cNvGrpSpPr>
          <p:nvPr/>
        </p:nvGrpSpPr>
        <p:grpSpPr bwMode="auto">
          <a:xfrm>
            <a:off x="5694363" y="1406525"/>
            <a:ext cx="912812" cy="1054100"/>
            <a:chOff x="3574" y="550"/>
            <a:chExt cx="575" cy="664"/>
          </a:xfrm>
        </p:grpSpPr>
        <p:grpSp>
          <p:nvGrpSpPr>
            <p:cNvPr id="24" name="Group 431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147508" name="Picture 43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7509" name="Freeform 43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3459 w 356"/>
                  <a:gd name="T3" fmla="*/ 887 h 368"/>
                  <a:gd name="T4" fmla="*/ 15967 w 356"/>
                  <a:gd name="T5" fmla="*/ 18491 h 368"/>
                  <a:gd name="T6" fmla="*/ 3519 w 356"/>
                  <a:gd name="T7" fmla="*/ 2312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147506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47507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user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agent</a:t>
              </a:r>
              <a:endParaRPr lang="en-US" sz="2400"/>
            </a:p>
          </p:txBody>
        </p:sp>
      </p:grpSp>
      <p:grpSp>
        <p:nvGrpSpPr>
          <p:cNvPr id="25" name="Group 436"/>
          <p:cNvGrpSpPr>
            <a:grpSpLocks/>
          </p:cNvGrpSpPr>
          <p:nvPr/>
        </p:nvGrpSpPr>
        <p:grpSpPr bwMode="auto">
          <a:xfrm>
            <a:off x="7731125" y="2222500"/>
            <a:ext cx="912813" cy="1054100"/>
            <a:chOff x="3574" y="550"/>
            <a:chExt cx="575" cy="664"/>
          </a:xfrm>
        </p:grpSpPr>
        <p:grpSp>
          <p:nvGrpSpPr>
            <p:cNvPr id="26" name="Group 437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147503" name="Picture 43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7504" name="Freeform 43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3459 w 356"/>
                  <a:gd name="T3" fmla="*/ 887 h 368"/>
                  <a:gd name="T4" fmla="*/ 15967 w 356"/>
                  <a:gd name="T5" fmla="*/ 18491 h 368"/>
                  <a:gd name="T6" fmla="*/ 3519 w 356"/>
                  <a:gd name="T7" fmla="*/ 2312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147501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47502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user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agent</a:t>
              </a:r>
              <a:endParaRPr lang="en-US" sz="2400"/>
            </a:p>
          </p:txBody>
        </p:sp>
      </p:grpSp>
      <p:grpSp>
        <p:nvGrpSpPr>
          <p:cNvPr id="27" name="Group 442"/>
          <p:cNvGrpSpPr>
            <a:grpSpLocks/>
          </p:cNvGrpSpPr>
          <p:nvPr/>
        </p:nvGrpSpPr>
        <p:grpSpPr bwMode="auto">
          <a:xfrm>
            <a:off x="8067675" y="2984500"/>
            <a:ext cx="912813" cy="1054100"/>
            <a:chOff x="3574" y="550"/>
            <a:chExt cx="575" cy="664"/>
          </a:xfrm>
        </p:grpSpPr>
        <p:grpSp>
          <p:nvGrpSpPr>
            <p:cNvPr id="28" name="Group 443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147498" name="Picture 44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7499" name="Freeform 44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3459 w 356"/>
                  <a:gd name="T3" fmla="*/ 887 h 368"/>
                  <a:gd name="T4" fmla="*/ 15967 w 356"/>
                  <a:gd name="T5" fmla="*/ 18491 h 368"/>
                  <a:gd name="T6" fmla="*/ 3519 w 356"/>
                  <a:gd name="T7" fmla="*/ 2312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147496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47497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user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agent</a:t>
              </a:r>
              <a:endParaRPr lang="en-US" sz="2400"/>
            </a:p>
          </p:txBody>
        </p:sp>
      </p:grpSp>
      <p:grpSp>
        <p:nvGrpSpPr>
          <p:cNvPr id="29" name="Group 448"/>
          <p:cNvGrpSpPr>
            <a:grpSpLocks/>
          </p:cNvGrpSpPr>
          <p:nvPr/>
        </p:nvGrpSpPr>
        <p:grpSpPr bwMode="auto">
          <a:xfrm>
            <a:off x="7935913" y="4032250"/>
            <a:ext cx="912812" cy="1054100"/>
            <a:chOff x="3574" y="550"/>
            <a:chExt cx="575" cy="664"/>
          </a:xfrm>
        </p:grpSpPr>
        <p:grpSp>
          <p:nvGrpSpPr>
            <p:cNvPr id="30" name="Group 449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147493" name="Picture 4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7494" name="Freeform 4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3459 w 356"/>
                  <a:gd name="T3" fmla="*/ 887 h 368"/>
                  <a:gd name="T4" fmla="*/ 15967 w 356"/>
                  <a:gd name="T5" fmla="*/ 18491 h 368"/>
                  <a:gd name="T6" fmla="*/ 3519 w 356"/>
                  <a:gd name="T7" fmla="*/ 2312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147491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47492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user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agent</a:t>
              </a:r>
              <a:endParaRPr lang="en-US" sz="2400"/>
            </a:p>
          </p:txBody>
        </p:sp>
      </p:grpSp>
      <p:grpSp>
        <p:nvGrpSpPr>
          <p:cNvPr id="31" name="Group 454"/>
          <p:cNvGrpSpPr>
            <a:grpSpLocks/>
          </p:cNvGrpSpPr>
          <p:nvPr/>
        </p:nvGrpSpPr>
        <p:grpSpPr bwMode="auto">
          <a:xfrm>
            <a:off x="5324475" y="5470525"/>
            <a:ext cx="912813" cy="1054100"/>
            <a:chOff x="3574" y="550"/>
            <a:chExt cx="575" cy="664"/>
          </a:xfrm>
        </p:grpSpPr>
        <p:grpSp>
          <p:nvGrpSpPr>
            <p:cNvPr id="147630" name="Group 455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147488" name="Picture 45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7489" name="Freeform 45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3459 w 356"/>
                  <a:gd name="T3" fmla="*/ 887 h 368"/>
                  <a:gd name="T4" fmla="*/ 15967 w 356"/>
                  <a:gd name="T5" fmla="*/ 18491 h 368"/>
                  <a:gd name="T6" fmla="*/ 3519 w 356"/>
                  <a:gd name="T7" fmla="*/ 2312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147486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47487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user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agent</a:t>
              </a:r>
              <a:endParaRPr lang="en-US" sz="2400"/>
            </a:p>
          </p:txBody>
        </p:sp>
      </p:grpSp>
      <p:grpSp>
        <p:nvGrpSpPr>
          <p:cNvPr id="147632" name="Group 460"/>
          <p:cNvGrpSpPr>
            <a:grpSpLocks/>
          </p:cNvGrpSpPr>
          <p:nvPr/>
        </p:nvGrpSpPr>
        <p:grpSpPr bwMode="auto">
          <a:xfrm>
            <a:off x="6053138" y="4851400"/>
            <a:ext cx="912812" cy="1054100"/>
            <a:chOff x="3574" y="550"/>
            <a:chExt cx="575" cy="664"/>
          </a:xfrm>
        </p:grpSpPr>
        <p:grpSp>
          <p:nvGrpSpPr>
            <p:cNvPr id="147635" name="Group 461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147483" name="Picture 46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7484" name="Freeform 46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3459 w 356"/>
                  <a:gd name="T3" fmla="*/ 887 h 368"/>
                  <a:gd name="T4" fmla="*/ 15967 w 356"/>
                  <a:gd name="T5" fmla="*/ 18491 h 368"/>
                  <a:gd name="T6" fmla="*/ 3519 w 356"/>
                  <a:gd name="T7" fmla="*/ 2312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147481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47482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user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agent</a:t>
              </a:r>
              <a:endParaRPr 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49506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E50FAB6E-FDD6-4D76-9730-C32B3F78D231}" type="slidenum">
              <a:rPr lang="en-US"/>
              <a:pPr/>
              <a:t>52</a:t>
            </a:fld>
            <a:endParaRPr lang="en-US"/>
          </a:p>
        </p:txBody>
      </p:sp>
      <p:sp>
        <p:nvSpPr>
          <p:cNvPr id="149508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34950"/>
            <a:ext cx="7772400" cy="958850"/>
          </a:xfrm>
        </p:spPr>
        <p:txBody>
          <a:bodyPr/>
          <a:lstStyle/>
          <a:p>
            <a:r>
              <a:rPr lang="en-US" sz="4000" dirty="0">
                <a:latin typeface="Gill Sans MT" pitchFamily="1" charset="0"/>
                <a:ea typeface="ＭＳ Ｐゴシック" pitchFamily="34" charset="-128"/>
              </a:rPr>
              <a:t>Electronic Mail: SMTP </a:t>
            </a:r>
            <a:r>
              <a:rPr lang="en-US" sz="3600" dirty="0">
                <a:latin typeface="Gill Sans MT" pitchFamily="1" charset="0"/>
                <a:ea typeface="ＭＳ Ｐゴシック" pitchFamily="34" charset="-128"/>
              </a:rPr>
              <a:t>[RFC 2821]</a:t>
            </a:r>
            <a:endParaRPr lang="en-US" dirty="0">
              <a:latin typeface="Gill Sans MT" pitchFamily="1" charset="0"/>
              <a:ea typeface="ＭＳ Ｐゴシック" pitchFamily="34" charset="-128"/>
            </a:endParaRPr>
          </a:p>
        </p:txBody>
      </p:sp>
      <p:sp>
        <p:nvSpPr>
          <p:cNvPr id="1495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88963" y="1422400"/>
            <a:ext cx="7629525" cy="493395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Gill Sans MT" panose="020B0502020104020203" pitchFamily="34" charset="0"/>
                <a:ea typeface="ＭＳ Ｐゴシック" pitchFamily="34" charset="-128"/>
              </a:rPr>
              <a:t>Uses TCP to reliably transfer email message from client to server, </a:t>
            </a:r>
            <a:r>
              <a:rPr lang="en-US" sz="2400" dirty="0" smtClean="0">
                <a:latin typeface="Gill Sans MT" panose="020B0502020104020203" pitchFamily="34" charset="0"/>
                <a:ea typeface="ＭＳ Ｐゴシック" pitchFamily="34" charset="-128"/>
              </a:rPr>
              <a:t> port 25</a:t>
            </a:r>
          </a:p>
          <a:p>
            <a:pPr algn="just"/>
            <a:r>
              <a:rPr lang="en-US" sz="2400" dirty="0" smtClean="0">
                <a:latin typeface="Gill Sans MT" panose="020B0502020104020203" pitchFamily="34" charset="0"/>
                <a:ea typeface="ＭＳ Ｐゴシック" pitchFamily="34" charset="-128"/>
              </a:rPr>
              <a:t>Direct </a:t>
            </a:r>
            <a:r>
              <a:rPr lang="en-US" sz="2400" dirty="0">
                <a:latin typeface="Gill Sans MT" panose="020B0502020104020203" pitchFamily="34" charset="0"/>
                <a:ea typeface="ＭＳ Ｐゴシック" pitchFamily="34" charset="-128"/>
              </a:rPr>
              <a:t>transfer: sending server to receiving </a:t>
            </a:r>
            <a:r>
              <a:rPr lang="en-US" sz="2400" dirty="0" smtClean="0">
                <a:latin typeface="Gill Sans MT" panose="020B0502020104020203" pitchFamily="34" charset="0"/>
                <a:ea typeface="ＭＳ Ｐゴシック" pitchFamily="34" charset="-128"/>
              </a:rPr>
              <a:t>server</a:t>
            </a:r>
          </a:p>
          <a:p>
            <a:pPr algn="just"/>
            <a:r>
              <a:rPr lang="en-GB" sz="2400" dirty="0" smtClean="0">
                <a:latin typeface="Gill Sans MT" panose="020B0502020104020203" pitchFamily="34" charset="0"/>
              </a:rPr>
              <a:t>SMTP </a:t>
            </a:r>
            <a:r>
              <a:rPr lang="en-GB" sz="2400" dirty="0">
                <a:latin typeface="Gill Sans MT" panose="020B0502020104020203" pitchFamily="34" charset="0"/>
              </a:rPr>
              <a:t>has two sides: </a:t>
            </a:r>
          </a:p>
          <a:p>
            <a:pPr lvl="1" algn="just"/>
            <a:r>
              <a:rPr lang="en-GB" dirty="0">
                <a:latin typeface="Gill Sans MT" panose="020B0502020104020203" pitchFamily="34" charset="0"/>
              </a:rPr>
              <a:t>a client side, which executes on the sender’s mail </a:t>
            </a:r>
            <a:r>
              <a:rPr lang="en-GB" dirty="0" smtClean="0">
                <a:latin typeface="Gill Sans MT" panose="020B0502020104020203" pitchFamily="34" charset="0"/>
              </a:rPr>
              <a:t>server</a:t>
            </a:r>
            <a:endParaRPr lang="en-GB" dirty="0">
              <a:latin typeface="Gill Sans MT" panose="020B0502020104020203" pitchFamily="34" charset="0"/>
            </a:endParaRPr>
          </a:p>
          <a:p>
            <a:pPr lvl="1" algn="just"/>
            <a:r>
              <a:rPr lang="en-GB" dirty="0">
                <a:latin typeface="Gill Sans MT" panose="020B0502020104020203" pitchFamily="34" charset="0"/>
              </a:rPr>
              <a:t>a server side, which executes on the recipient’s mail </a:t>
            </a:r>
            <a:r>
              <a:rPr lang="en-GB" dirty="0" smtClean="0">
                <a:latin typeface="Gill Sans MT" panose="020B0502020104020203" pitchFamily="34" charset="0"/>
              </a:rPr>
              <a:t>server</a:t>
            </a:r>
          </a:p>
          <a:p>
            <a:pPr algn="just"/>
            <a:r>
              <a:rPr lang="en-GB" sz="2400" dirty="0">
                <a:latin typeface="Gill Sans MT" panose="020B0502020104020203" pitchFamily="34" charset="0"/>
              </a:rPr>
              <a:t>Both the client and server sides of SMTP run on every mail server. </a:t>
            </a:r>
            <a:endParaRPr lang="en-GB" sz="2400" dirty="0" smtClean="0">
              <a:latin typeface="Gill Sans MT" panose="020B0502020104020203" pitchFamily="34" charset="0"/>
            </a:endParaRPr>
          </a:p>
          <a:p>
            <a:pPr algn="just"/>
            <a:endParaRPr lang="en-US" sz="2200" dirty="0">
              <a:latin typeface="Gill Sans MT" panose="020B0502020104020203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51554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9AD78D14-7567-4802-9BAB-939821186F8B}" type="slidenum">
              <a:rPr lang="en-US"/>
              <a:pPr/>
              <a:t>53</a:t>
            </a:fld>
            <a:endParaRPr lang="en-US"/>
          </a:p>
        </p:txBody>
      </p:sp>
      <p:grpSp>
        <p:nvGrpSpPr>
          <p:cNvPr id="2" name="Group 163"/>
          <p:cNvGrpSpPr>
            <a:grpSpLocks/>
          </p:cNvGrpSpPr>
          <p:nvPr/>
        </p:nvGrpSpPr>
        <p:grpSpPr bwMode="auto">
          <a:xfrm>
            <a:off x="1143000" y="4881563"/>
            <a:ext cx="912813" cy="1054100"/>
            <a:chOff x="3574" y="550"/>
            <a:chExt cx="575" cy="664"/>
          </a:xfrm>
        </p:grpSpPr>
        <p:grpSp>
          <p:nvGrpSpPr>
            <p:cNvPr id="3" name="Group 164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151680" name="Picture 16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1681" name="Freeform 16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3459 w 356"/>
                  <a:gd name="T3" fmla="*/ 887 h 368"/>
                  <a:gd name="T4" fmla="*/ 15967 w 356"/>
                  <a:gd name="T5" fmla="*/ 18491 h 368"/>
                  <a:gd name="T6" fmla="*/ 3519 w 356"/>
                  <a:gd name="T7" fmla="*/ 2312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151678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51679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user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agent</a:t>
              </a:r>
              <a:endParaRPr lang="en-US" sz="2400"/>
            </a:p>
          </p:txBody>
        </p:sp>
      </p:grpSp>
      <p:grpSp>
        <p:nvGrpSpPr>
          <p:cNvPr id="4" name="Group 130"/>
          <p:cNvGrpSpPr>
            <a:grpSpLocks/>
          </p:cNvGrpSpPr>
          <p:nvPr/>
        </p:nvGrpSpPr>
        <p:grpSpPr bwMode="auto">
          <a:xfrm>
            <a:off x="4852988" y="4613275"/>
            <a:ext cx="511175" cy="693738"/>
            <a:chOff x="4140" y="429"/>
            <a:chExt cx="1425" cy="2396"/>
          </a:xfrm>
        </p:grpSpPr>
        <p:sp>
          <p:nvSpPr>
            <p:cNvPr id="151645" name="Freeform 13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646" name="Rectangle 132"/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47" name="Freeform 13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648" name="Freeform 13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649" name="Rectangle 135"/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3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1675" name="AutoShape 137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676" name="AutoShape 138"/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1651" name="Rectangle 139"/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14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1673" name="AutoShape 141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674" name="AutoShape 142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1653" name="Rectangle 143"/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54" name="Rectangle 144"/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14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51671" name="AutoShape 146"/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672" name="AutoShape 147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1656" name="Freeform 14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8" name="Group 14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51669" name="AutoShape 150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670" name="AutoShape 151"/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1658" name="Rectangle 152"/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59" name="Freeform 15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660" name="Freeform 15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661" name="Oval 155"/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62" name="Freeform 15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663" name="AutoShape 157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64" name="AutoShape 158"/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65" name="Oval 159"/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66" name="Oval 160"/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51667" name="Oval 161"/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68" name="Rectangle 162"/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97"/>
          <p:cNvGrpSpPr>
            <a:grpSpLocks/>
          </p:cNvGrpSpPr>
          <p:nvPr/>
        </p:nvGrpSpPr>
        <p:grpSpPr bwMode="auto">
          <a:xfrm>
            <a:off x="2674938" y="4668838"/>
            <a:ext cx="511175" cy="693737"/>
            <a:chOff x="4140" y="429"/>
            <a:chExt cx="1425" cy="2396"/>
          </a:xfrm>
        </p:grpSpPr>
        <p:sp>
          <p:nvSpPr>
            <p:cNvPr id="151613" name="Freeform 9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614" name="Rectangle 99"/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15" name="Freeform 10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616" name="Freeform 10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617" name="Rectangle 102"/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1643" name="AutoShape 104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644" name="AutoShape 105"/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1619" name="Rectangle 106"/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10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1641" name="AutoShape 108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642" name="AutoShape 109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1621" name="Rectangle 110"/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22" name="Rectangle 111"/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11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51639" name="AutoShape 113"/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640" name="AutoShape 114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1624" name="Freeform 11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13" name="Group 11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51637" name="AutoShape 117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638" name="AutoShape 118"/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1626" name="Rectangle 119"/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27" name="Freeform 12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628" name="Freeform 12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629" name="Oval 122"/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30" name="Freeform 12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631" name="AutoShape 124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32" name="AutoShape 125"/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33" name="Oval 126"/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34" name="Oval 127"/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51635" name="Oval 128"/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36" name="Rectangle 129"/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1559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22225"/>
            <a:ext cx="8235950" cy="1143000"/>
          </a:xfrm>
        </p:spPr>
        <p:txBody>
          <a:bodyPr>
            <a:normAutofit/>
          </a:bodyPr>
          <a:lstStyle/>
          <a:p>
            <a:r>
              <a:rPr lang="en-US" sz="4000">
                <a:latin typeface="Gill Sans MT" pitchFamily="1" charset="0"/>
                <a:ea typeface="ＭＳ Ｐゴシック" pitchFamily="34" charset="-128"/>
              </a:rPr>
              <a:t>Scenario: Alice sends message to Bob</a:t>
            </a:r>
            <a:endParaRPr lang="en-US">
              <a:latin typeface="Gill Sans MT" pitchFamily="1" charset="0"/>
              <a:ea typeface="ＭＳ Ｐゴシック" pitchFamily="34" charset="-128"/>
            </a:endParaRPr>
          </a:p>
        </p:txBody>
      </p:sp>
      <p:sp>
        <p:nvSpPr>
          <p:cNvPr id="1515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3810000" cy="321945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itchFamily="2" charset="2"/>
              <a:buAutoNum type="arabicParenR"/>
            </a:pPr>
            <a:r>
              <a:rPr lang="en-US" sz="2200" dirty="0" smtClean="0">
                <a:latin typeface="Gill Sans MT" pitchFamily="1" charset="0"/>
                <a:ea typeface="ＭＳ Ｐゴシック" pitchFamily="34" charset="-128"/>
              </a:rPr>
              <a:t>Alice </a:t>
            </a:r>
            <a:r>
              <a:rPr lang="en-US" sz="2200" dirty="0">
                <a:latin typeface="Gill Sans MT" pitchFamily="1" charset="0"/>
                <a:ea typeface="ＭＳ Ｐゴシック" pitchFamily="34" charset="-128"/>
              </a:rPr>
              <a:t>uses UA to compose message </a:t>
            </a:r>
            <a:r>
              <a:rPr lang="en-US" sz="2200" dirty="0" smtClean="0">
                <a:latin typeface="Gill Sans MT" pitchFamily="1" charset="0"/>
                <a:ea typeface="ＭＳ Ｐゴシック" pitchFamily="34" charset="-128"/>
              </a:rPr>
              <a:t>“</a:t>
            </a:r>
            <a:r>
              <a:rPr lang="en-US" altLang="ja-JP" sz="2200" dirty="0" smtClean="0">
                <a:latin typeface="Gill Sans MT" pitchFamily="1" charset="0"/>
                <a:ea typeface="ＭＳ Ｐゴシック" pitchFamily="34" charset="-128"/>
              </a:rPr>
              <a:t>to” </a:t>
            </a:r>
            <a:r>
              <a:rPr lang="en-US" altLang="ja-JP" sz="2200" dirty="0" smtClean="0">
                <a:latin typeface="Courier New" pitchFamily="49" charset="0"/>
                <a:ea typeface="ＭＳ Ｐゴシック" pitchFamily="34" charset="-128"/>
              </a:rPr>
              <a:t>bob@someschool.edu</a:t>
            </a:r>
          </a:p>
          <a:p>
            <a:pPr marL="457200" indent="-457200">
              <a:buFont typeface="Wingdings" pitchFamily="2" charset="2"/>
              <a:buAutoNum type="arabicParenR"/>
            </a:pPr>
            <a:r>
              <a:rPr lang="en-US" sz="2200" dirty="0" smtClean="0">
                <a:latin typeface="Gill Sans MT" pitchFamily="1" charset="0"/>
                <a:ea typeface="ＭＳ Ｐゴシック" pitchFamily="34" charset="-128"/>
              </a:rPr>
              <a:t>Alice</a:t>
            </a:r>
            <a:r>
              <a:rPr lang="en-US" sz="2200" dirty="0" smtClean="0">
                <a:latin typeface="Gill Sans MT" pitchFamily="1" charset="0"/>
                <a:ea typeface="ＭＳ Ｐゴシック" pitchFamily="34" charset="-128"/>
              </a:rPr>
              <a:t>’</a:t>
            </a:r>
            <a:r>
              <a:rPr lang="en-US" altLang="ja-JP" sz="2200" dirty="0" smtClean="0">
                <a:latin typeface="Gill Sans MT" pitchFamily="1" charset="0"/>
                <a:ea typeface="ＭＳ Ｐゴシック" pitchFamily="34" charset="-128"/>
              </a:rPr>
              <a:t>s </a:t>
            </a:r>
            <a:r>
              <a:rPr lang="en-US" altLang="ja-JP" sz="2200" dirty="0">
                <a:latin typeface="Gill Sans MT" pitchFamily="1" charset="0"/>
                <a:ea typeface="ＭＳ Ｐゴシック" pitchFamily="34" charset="-128"/>
              </a:rPr>
              <a:t>UA sends message to her mail </a:t>
            </a:r>
            <a:r>
              <a:rPr lang="en-US" altLang="ja-JP" sz="2200" dirty="0" smtClean="0">
                <a:latin typeface="Gill Sans MT" pitchFamily="1" charset="0"/>
                <a:ea typeface="ＭＳ Ｐゴシック" pitchFamily="34" charset="-128"/>
              </a:rPr>
              <a:t>server; message </a:t>
            </a:r>
            <a:r>
              <a:rPr lang="en-US" altLang="ja-JP" sz="2200" dirty="0">
                <a:latin typeface="Gill Sans MT" pitchFamily="1" charset="0"/>
                <a:ea typeface="ＭＳ Ｐゴシック" pitchFamily="34" charset="-128"/>
              </a:rPr>
              <a:t>placed in message </a:t>
            </a:r>
            <a:r>
              <a:rPr lang="en-US" altLang="ja-JP" sz="2200" dirty="0" smtClean="0">
                <a:latin typeface="Gill Sans MT" pitchFamily="1" charset="0"/>
                <a:ea typeface="ＭＳ Ｐゴシック" pitchFamily="34" charset="-128"/>
              </a:rPr>
              <a:t>queue</a:t>
            </a:r>
          </a:p>
          <a:p>
            <a:pPr marL="457200" indent="-457200">
              <a:buFont typeface="Wingdings" pitchFamily="2" charset="2"/>
              <a:buAutoNum type="arabicParenR"/>
            </a:pPr>
            <a:r>
              <a:rPr lang="en-US" sz="2200" dirty="0" smtClean="0">
                <a:latin typeface="Gill Sans MT" pitchFamily="1" charset="0"/>
                <a:ea typeface="ＭＳ Ｐゴシック" pitchFamily="34" charset="-128"/>
              </a:rPr>
              <a:t>Client </a:t>
            </a:r>
            <a:r>
              <a:rPr lang="en-US" sz="2200" dirty="0">
                <a:latin typeface="Gill Sans MT" pitchFamily="1" charset="0"/>
                <a:ea typeface="ＭＳ Ｐゴシック" pitchFamily="34" charset="-128"/>
              </a:rPr>
              <a:t>side of SMTP opens TCP connection with </a:t>
            </a:r>
            <a:r>
              <a:rPr lang="en-US" sz="2200" dirty="0" smtClean="0">
                <a:latin typeface="Gill Sans MT" pitchFamily="1" charset="0"/>
                <a:ea typeface="ＭＳ Ｐゴシック" pitchFamily="34" charset="-128"/>
              </a:rPr>
              <a:t>Bob’</a:t>
            </a:r>
            <a:r>
              <a:rPr lang="en-US" altLang="ja-JP" sz="2200" dirty="0" smtClean="0">
                <a:latin typeface="Gill Sans MT" pitchFamily="1" charset="0"/>
                <a:ea typeface="ＭＳ Ｐゴシック" pitchFamily="34" charset="-128"/>
              </a:rPr>
              <a:t>s </a:t>
            </a:r>
            <a:r>
              <a:rPr lang="en-US" altLang="ja-JP" sz="2200" dirty="0">
                <a:latin typeface="Gill Sans MT" pitchFamily="1" charset="0"/>
                <a:ea typeface="ＭＳ Ｐゴシック" pitchFamily="34" charset="-128"/>
              </a:rPr>
              <a:t>mail server</a:t>
            </a:r>
            <a:endParaRPr lang="en-US" sz="2200" dirty="0">
              <a:latin typeface="Gill Sans MT" pitchFamily="1" charset="0"/>
              <a:ea typeface="ＭＳ Ｐゴシック" pitchFamily="34" charset="-128"/>
            </a:endParaRPr>
          </a:p>
        </p:txBody>
      </p:sp>
      <p:sp>
        <p:nvSpPr>
          <p:cNvPr id="15156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1335088"/>
            <a:ext cx="3810000" cy="32686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200" dirty="0">
                <a:latin typeface="Gill Sans MT" pitchFamily="1" charset="0"/>
                <a:ea typeface="ＭＳ Ｐゴシック" pitchFamily="34" charset="-128"/>
              </a:rPr>
              <a:t>4) SMTP client sends </a:t>
            </a:r>
            <a:r>
              <a:rPr lang="en-US" sz="2200" dirty="0" smtClean="0">
                <a:latin typeface="Gill Sans MT" pitchFamily="1" charset="0"/>
                <a:ea typeface="ＭＳ Ｐゴシック" pitchFamily="34" charset="-128"/>
              </a:rPr>
              <a:t>Alice</a:t>
            </a:r>
            <a:r>
              <a:rPr lang="en-US" sz="2200" dirty="0" smtClean="0">
                <a:latin typeface="Gill Sans MT" pitchFamily="1" charset="0"/>
                <a:ea typeface="ＭＳ Ｐゴシック" pitchFamily="34" charset="-128"/>
              </a:rPr>
              <a:t>’</a:t>
            </a:r>
            <a:r>
              <a:rPr lang="en-US" altLang="ja-JP" sz="2200" dirty="0" smtClean="0">
                <a:latin typeface="Gill Sans MT" pitchFamily="1" charset="0"/>
                <a:ea typeface="ＭＳ Ｐゴシック" pitchFamily="34" charset="-128"/>
              </a:rPr>
              <a:t>s </a:t>
            </a:r>
            <a:r>
              <a:rPr lang="en-US" altLang="ja-JP" sz="2200" dirty="0">
                <a:latin typeface="Gill Sans MT" pitchFamily="1" charset="0"/>
                <a:ea typeface="ＭＳ Ｐゴシック" pitchFamily="34" charset="-128"/>
              </a:rPr>
              <a:t>message over the TCP </a:t>
            </a:r>
            <a:r>
              <a:rPr lang="en-US" altLang="ja-JP" sz="2200" dirty="0" smtClean="0">
                <a:latin typeface="Gill Sans MT" pitchFamily="1" charset="0"/>
                <a:ea typeface="ＭＳ Ｐゴシック" pitchFamily="34" charset="-128"/>
              </a:rPr>
              <a:t>connection</a:t>
            </a:r>
          </a:p>
          <a:p>
            <a:pPr>
              <a:buFont typeface="Wingdings" pitchFamily="2" charset="2"/>
              <a:buNone/>
            </a:pPr>
            <a:r>
              <a:rPr lang="en-US" sz="2200" dirty="0" smtClean="0">
                <a:latin typeface="Gill Sans MT" pitchFamily="1" charset="0"/>
                <a:ea typeface="ＭＳ Ｐゴシック" pitchFamily="34" charset="-128"/>
              </a:rPr>
              <a:t>5) </a:t>
            </a:r>
            <a:r>
              <a:rPr lang="en-US" sz="2200" dirty="0" smtClean="0">
                <a:latin typeface="Gill Sans MT" pitchFamily="1" charset="0"/>
                <a:ea typeface="ＭＳ Ｐゴシック" pitchFamily="34" charset="-128"/>
              </a:rPr>
              <a:t>Bob</a:t>
            </a:r>
            <a:r>
              <a:rPr lang="en-US" sz="2200" dirty="0" smtClean="0">
                <a:latin typeface="Gill Sans MT" pitchFamily="1" charset="0"/>
                <a:ea typeface="ＭＳ Ｐゴシック" pitchFamily="34" charset="-128"/>
              </a:rPr>
              <a:t>’</a:t>
            </a:r>
            <a:r>
              <a:rPr lang="en-US" altLang="ja-JP" sz="2200" dirty="0" smtClean="0">
                <a:latin typeface="Gill Sans MT" pitchFamily="1" charset="0"/>
                <a:ea typeface="ＭＳ Ｐゴシック" pitchFamily="34" charset="-128"/>
              </a:rPr>
              <a:t>s </a:t>
            </a:r>
            <a:r>
              <a:rPr lang="en-US" altLang="ja-JP" sz="2200" dirty="0">
                <a:latin typeface="Gill Sans MT" pitchFamily="1" charset="0"/>
                <a:ea typeface="ＭＳ Ｐゴシック" pitchFamily="34" charset="-128"/>
              </a:rPr>
              <a:t>mail server places the message in </a:t>
            </a:r>
            <a:r>
              <a:rPr lang="en-US" altLang="ja-JP" sz="2200" dirty="0" smtClean="0">
                <a:latin typeface="Gill Sans MT" pitchFamily="1" charset="0"/>
                <a:ea typeface="ＭＳ Ｐゴシック" pitchFamily="34" charset="-128"/>
              </a:rPr>
              <a:t>Bob’s mailbox</a:t>
            </a:r>
          </a:p>
          <a:p>
            <a:pPr>
              <a:buFont typeface="Wingdings" pitchFamily="2" charset="2"/>
              <a:buNone/>
            </a:pPr>
            <a:r>
              <a:rPr lang="en-US" sz="2200" dirty="0" smtClean="0">
                <a:latin typeface="Gill Sans MT" pitchFamily="1" charset="0"/>
                <a:ea typeface="ＭＳ Ｐゴシック" pitchFamily="34" charset="-128"/>
              </a:rPr>
              <a:t>6) </a:t>
            </a:r>
            <a:r>
              <a:rPr lang="en-US" sz="2200" dirty="0" smtClean="0">
                <a:latin typeface="Gill Sans MT" pitchFamily="1" charset="0"/>
                <a:ea typeface="ＭＳ Ｐゴシック" pitchFamily="34" charset="-128"/>
              </a:rPr>
              <a:t>Bob </a:t>
            </a:r>
            <a:r>
              <a:rPr lang="en-US" sz="2200" dirty="0">
                <a:latin typeface="Gill Sans MT" pitchFamily="1" charset="0"/>
                <a:ea typeface="ＭＳ Ｐゴシック" pitchFamily="34" charset="-128"/>
              </a:rPr>
              <a:t>invokes his user agent to read message</a:t>
            </a:r>
          </a:p>
          <a:p>
            <a:pPr>
              <a:buFont typeface="Wingdings" pitchFamily="2" charset="2"/>
              <a:buNone/>
            </a:pPr>
            <a:endParaRPr lang="en-US" sz="2200" dirty="0">
              <a:latin typeface="Gill Sans MT" pitchFamily="1" charset="0"/>
              <a:ea typeface="ＭＳ Ｐゴシック" pitchFamily="34" charset="-128"/>
            </a:endParaRPr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2808288" y="4956175"/>
            <a:ext cx="809625" cy="1049338"/>
            <a:chOff x="4296" y="2627"/>
            <a:chExt cx="510" cy="661"/>
          </a:xfrm>
        </p:grpSpPr>
        <p:sp>
          <p:nvSpPr>
            <p:cNvPr id="151598" name="Rectangle 21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51599" name="Text Box 22"/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mail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server</a:t>
              </a:r>
              <a:endParaRPr lang="en-US" sz="2400"/>
            </a:p>
          </p:txBody>
        </p:sp>
        <p:sp>
          <p:nvSpPr>
            <p:cNvPr id="151600" name="Rectangle 23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51601" name="Line 24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1602" name="Line 25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1603" name="Line 26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1604" name="Line 27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1605" name="Line 28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1606" name="Line 29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1607" name="Line 30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1608" name="Rectangle 31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51609" name="Rectangle 32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51610" name="Rectangle 33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51611" name="Rectangle 34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51612" name="Rectangle 35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</p:grpSp>
      <p:pic>
        <p:nvPicPr>
          <p:cNvPr id="151563" name="Picture 36" descr="Alic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225" y="5121275"/>
            <a:ext cx="561975" cy="69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1564" name="Picture 37" descr="Bo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93038" y="5026025"/>
            <a:ext cx="67627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48"/>
          <p:cNvGrpSpPr>
            <a:grpSpLocks/>
          </p:cNvGrpSpPr>
          <p:nvPr/>
        </p:nvGrpSpPr>
        <p:grpSpPr bwMode="auto">
          <a:xfrm>
            <a:off x="4999038" y="4902200"/>
            <a:ext cx="809625" cy="1049338"/>
            <a:chOff x="4296" y="2627"/>
            <a:chExt cx="510" cy="661"/>
          </a:xfrm>
        </p:grpSpPr>
        <p:sp>
          <p:nvSpPr>
            <p:cNvPr id="151583" name="Rectangle 49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51584" name="Text Box 50"/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mail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server</a:t>
              </a:r>
              <a:endParaRPr lang="en-US" sz="2400"/>
            </a:p>
          </p:txBody>
        </p:sp>
        <p:sp>
          <p:nvSpPr>
            <p:cNvPr id="151585" name="Rectangle 51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51586" name="Line 52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1587" name="Line 53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1588" name="Line 54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1589" name="Line 55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1590" name="Line 56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1591" name="Line 57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1592" name="Line 58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1593" name="Rectangle 59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51594" name="Rectangle 60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51595" name="Rectangle 61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51596" name="Rectangle 62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51597" name="Rectangle 63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151566" name="Line 69"/>
          <p:cNvSpPr>
            <a:spLocks noChangeShapeType="1"/>
          </p:cNvSpPr>
          <p:nvPr/>
        </p:nvSpPr>
        <p:spPr bwMode="auto">
          <a:xfrm>
            <a:off x="1928813" y="5494338"/>
            <a:ext cx="892175" cy="1460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51567" name="Line 70"/>
          <p:cNvSpPr>
            <a:spLocks noChangeShapeType="1"/>
          </p:cNvSpPr>
          <p:nvPr/>
        </p:nvSpPr>
        <p:spPr bwMode="auto">
          <a:xfrm>
            <a:off x="3614738" y="5629275"/>
            <a:ext cx="1379537" cy="2190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51568" name="Line 71"/>
          <p:cNvSpPr>
            <a:spLocks noChangeShapeType="1"/>
          </p:cNvSpPr>
          <p:nvPr/>
        </p:nvSpPr>
        <p:spPr bwMode="auto">
          <a:xfrm flipV="1">
            <a:off x="5845175" y="5408613"/>
            <a:ext cx="1027113" cy="42703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51569" name="Oval 72"/>
          <p:cNvSpPr>
            <a:spLocks noChangeArrowheads="1"/>
          </p:cNvSpPr>
          <p:nvPr/>
        </p:nvSpPr>
        <p:spPr bwMode="auto">
          <a:xfrm>
            <a:off x="1058863" y="4943475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en-US" sz="2400"/>
          </a:p>
        </p:txBody>
      </p:sp>
      <p:sp>
        <p:nvSpPr>
          <p:cNvPr id="151570" name="Oval 74"/>
          <p:cNvSpPr>
            <a:spLocks noChangeArrowheads="1"/>
          </p:cNvSpPr>
          <p:nvPr/>
        </p:nvSpPr>
        <p:spPr bwMode="auto">
          <a:xfrm>
            <a:off x="2168525" y="5438775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</a:t>
            </a:r>
            <a:endParaRPr lang="en-US" sz="2400"/>
          </a:p>
        </p:txBody>
      </p:sp>
      <p:sp>
        <p:nvSpPr>
          <p:cNvPr id="151571" name="Oval 75"/>
          <p:cNvSpPr>
            <a:spLocks noChangeArrowheads="1"/>
          </p:cNvSpPr>
          <p:nvPr/>
        </p:nvSpPr>
        <p:spPr bwMode="auto">
          <a:xfrm>
            <a:off x="3040063" y="5518150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3</a:t>
            </a:r>
            <a:endParaRPr lang="en-US" sz="2400"/>
          </a:p>
        </p:txBody>
      </p:sp>
      <p:sp>
        <p:nvSpPr>
          <p:cNvPr id="151572" name="Oval 76"/>
          <p:cNvSpPr>
            <a:spLocks noChangeArrowheads="1"/>
          </p:cNvSpPr>
          <p:nvPr/>
        </p:nvSpPr>
        <p:spPr bwMode="auto">
          <a:xfrm>
            <a:off x="4151313" y="5603875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4</a:t>
            </a:r>
            <a:endParaRPr lang="en-US" sz="2400"/>
          </a:p>
        </p:txBody>
      </p:sp>
      <p:sp>
        <p:nvSpPr>
          <p:cNvPr id="151573" name="Oval 77"/>
          <p:cNvSpPr>
            <a:spLocks noChangeArrowheads="1"/>
          </p:cNvSpPr>
          <p:nvPr/>
        </p:nvSpPr>
        <p:spPr bwMode="auto">
          <a:xfrm>
            <a:off x="5256213" y="5935663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</a:t>
            </a:r>
            <a:endParaRPr lang="en-US" sz="2400"/>
          </a:p>
        </p:txBody>
      </p:sp>
      <p:sp>
        <p:nvSpPr>
          <p:cNvPr id="151574" name="Oval 78"/>
          <p:cNvSpPr>
            <a:spLocks noChangeArrowheads="1"/>
          </p:cNvSpPr>
          <p:nvPr/>
        </p:nvSpPr>
        <p:spPr bwMode="auto">
          <a:xfrm>
            <a:off x="6178550" y="5505450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6</a:t>
            </a:r>
            <a:endParaRPr lang="en-US" sz="2400"/>
          </a:p>
        </p:txBody>
      </p:sp>
      <p:sp>
        <p:nvSpPr>
          <p:cNvPr id="151575" name="Text Box 95"/>
          <p:cNvSpPr txBox="1">
            <a:spLocks noChangeArrowheads="1"/>
          </p:cNvSpPr>
          <p:nvPr/>
        </p:nvSpPr>
        <p:spPr bwMode="auto">
          <a:xfrm>
            <a:off x="2324100" y="6069013"/>
            <a:ext cx="16802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1600" dirty="0" smtClean="0"/>
              <a:t>Alice</a:t>
            </a:r>
            <a:r>
              <a:rPr lang="en-US" sz="1600" dirty="0" smtClean="0"/>
              <a:t>’</a:t>
            </a:r>
            <a:r>
              <a:rPr lang="en-US" altLang="ja-JP" sz="1600" dirty="0" smtClean="0"/>
              <a:t>s </a:t>
            </a:r>
            <a:r>
              <a:rPr lang="en-US" altLang="ja-JP" sz="1600" dirty="0"/>
              <a:t>mail server</a:t>
            </a:r>
            <a:endParaRPr lang="en-US" sz="1600" dirty="0"/>
          </a:p>
        </p:txBody>
      </p:sp>
      <p:sp>
        <p:nvSpPr>
          <p:cNvPr id="151576" name="Text Box 96"/>
          <p:cNvSpPr txBox="1">
            <a:spLocks noChangeArrowheads="1"/>
          </p:cNvSpPr>
          <p:nvPr/>
        </p:nvSpPr>
        <p:spPr bwMode="auto">
          <a:xfrm>
            <a:off x="4598988" y="6132513"/>
            <a:ext cx="16080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1600" dirty="0" smtClean="0"/>
              <a:t>Bob</a:t>
            </a:r>
            <a:r>
              <a:rPr lang="en-US" sz="1600" dirty="0" smtClean="0"/>
              <a:t>’</a:t>
            </a:r>
            <a:r>
              <a:rPr lang="en-US" altLang="ja-JP" sz="1600" dirty="0" smtClean="0"/>
              <a:t>s </a:t>
            </a:r>
            <a:r>
              <a:rPr lang="en-US" altLang="ja-JP" sz="1600" dirty="0"/>
              <a:t>mail server</a:t>
            </a:r>
            <a:endParaRPr lang="en-US" sz="1600" dirty="0"/>
          </a:p>
        </p:txBody>
      </p:sp>
      <p:grpSp>
        <p:nvGrpSpPr>
          <p:cNvPr id="16" name="Group 169"/>
          <p:cNvGrpSpPr>
            <a:grpSpLocks/>
          </p:cNvGrpSpPr>
          <p:nvPr/>
        </p:nvGrpSpPr>
        <p:grpSpPr bwMode="auto">
          <a:xfrm>
            <a:off x="6672263" y="4808538"/>
            <a:ext cx="912812" cy="1054100"/>
            <a:chOff x="3574" y="550"/>
            <a:chExt cx="575" cy="664"/>
          </a:xfrm>
        </p:grpSpPr>
        <p:grpSp>
          <p:nvGrpSpPr>
            <p:cNvPr id="17" name="Group 170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151581" name="Picture 1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1582" name="Freeform 17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3459 w 356"/>
                  <a:gd name="T3" fmla="*/ 887 h 368"/>
                  <a:gd name="T4" fmla="*/ 15967 w 356"/>
                  <a:gd name="T5" fmla="*/ 18491 h 368"/>
                  <a:gd name="T6" fmla="*/ 3519 w 356"/>
                  <a:gd name="T7" fmla="*/ 2312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151579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51580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user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agent</a:t>
              </a:r>
              <a:endParaRPr 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6" grpId="0" animBg="1"/>
      <p:bldP spid="151567" grpId="0" animBg="1"/>
      <p:bldP spid="151568" grpId="0" animBg="1"/>
      <p:bldP spid="151569" grpId="0" animBg="1"/>
      <p:bldP spid="151570" grpId="0" animBg="1"/>
      <p:bldP spid="151571" grpId="0" animBg="1"/>
      <p:bldP spid="151572" grpId="0" animBg="1"/>
      <p:bldP spid="151573" grpId="0" animBg="1"/>
      <p:bldP spid="151574" grpId="0" animBg="1"/>
      <p:bldP spid="151575" grpId="0"/>
      <p:bldP spid="15157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53602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666021AD-50CA-4B06-8760-AC9AC23D2CC7}" type="slidenum">
              <a:rPr lang="en-US"/>
              <a:pPr/>
              <a:t>54</a:t>
            </a:fld>
            <a:endParaRPr lang="en-US"/>
          </a:p>
        </p:txBody>
      </p:sp>
      <p:sp>
        <p:nvSpPr>
          <p:cNvPr id="15360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1613"/>
            <a:ext cx="7772400" cy="903287"/>
          </a:xfrm>
        </p:spPr>
        <p:txBody>
          <a:bodyPr/>
          <a:lstStyle/>
          <a:p>
            <a:r>
              <a:rPr lang="en-US" sz="4000">
                <a:latin typeface="Gill Sans MT" pitchFamily="1" charset="0"/>
                <a:ea typeface="ＭＳ Ｐゴシック" pitchFamily="34" charset="-128"/>
              </a:rPr>
              <a:t>Sample SMTP interaction</a:t>
            </a:r>
            <a:endParaRPr lang="en-US">
              <a:latin typeface="Gill Sans MT" pitchFamily="1" charset="0"/>
              <a:ea typeface="ＭＳ Ｐゴシック" pitchFamily="34" charset="-128"/>
            </a:endParaRPr>
          </a:p>
        </p:txBody>
      </p:sp>
      <p:sp>
        <p:nvSpPr>
          <p:cNvPr id="153605" name="Rectangle 3"/>
          <p:cNvSpPr>
            <a:spLocks noChangeArrowheads="1"/>
          </p:cNvSpPr>
          <p:nvPr/>
        </p:nvSpPr>
        <p:spPr bwMode="auto">
          <a:xfrm>
            <a:off x="0" y="1273175"/>
            <a:ext cx="887095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latin typeface="Courier New" pitchFamily="49" charset="0"/>
              </a:rPr>
              <a:t>     S: 220 hamburger.edu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latin typeface="Courier New" pitchFamily="49" charset="0"/>
              </a:rPr>
              <a:t>     C: HELO crepes.fr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latin typeface="Courier New" pitchFamily="49" charset="0"/>
              </a:rPr>
              <a:t>     S: 250  Hello crepes.fr, pleased to meet you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latin typeface="Courier New" pitchFamily="49" charset="0"/>
              </a:rPr>
              <a:t>     C: MAIL FROM: &lt;alice@crepes.fr&gt;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latin typeface="Courier New" pitchFamily="49" charset="0"/>
              </a:rPr>
              <a:t>     S: 250 alice@crepes.fr... Sender ok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latin typeface="Courier New" pitchFamily="49" charset="0"/>
              </a:rPr>
              <a:t>     C: RCPT TO: &lt;bob@hamburger.edu&gt;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latin typeface="Courier New" pitchFamily="49" charset="0"/>
              </a:rPr>
              <a:t>     S: 250 bob@hamburger.edu ... Recipient ok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latin typeface="Courier New" pitchFamily="49" charset="0"/>
              </a:rPr>
              <a:t>     C: DATA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latin typeface="Courier New" pitchFamily="49" charset="0"/>
              </a:rPr>
              <a:t>     S: 354 Enter mail, end with "." on a line by itself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latin typeface="Courier New" pitchFamily="49" charset="0"/>
              </a:rPr>
              <a:t>     C: Do you like ketchup?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latin typeface="Courier New" pitchFamily="49" charset="0"/>
              </a:rPr>
              <a:t>     C: How about pickles?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latin typeface="Courier New" pitchFamily="49" charset="0"/>
              </a:rPr>
              <a:t>     C: 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latin typeface="Courier New" pitchFamily="49" charset="0"/>
              </a:rPr>
              <a:t>     S: 250 Message accepted for delivery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latin typeface="Courier New" pitchFamily="49" charset="0"/>
              </a:rPr>
              <a:t>     C: QUIT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latin typeface="Courier New" pitchFamily="49" charset="0"/>
              </a:rPr>
              <a:t>     S: 221 hamburger.edu closing connection</a:t>
            </a: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57698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E0FECF5D-ECB8-444D-88FC-EE5960FCE661}" type="slidenum">
              <a:rPr lang="en-US"/>
              <a:pPr/>
              <a:t>55</a:t>
            </a:fld>
            <a:endParaRPr lang="en-US"/>
          </a:p>
        </p:txBody>
      </p:sp>
      <p:sp>
        <p:nvSpPr>
          <p:cNvPr id="15769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1925"/>
            <a:ext cx="7772400" cy="1143000"/>
          </a:xfrm>
        </p:spPr>
        <p:txBody>
          <a:bodyPr/>
          <a:lstStyle/>
          <a:p>
            <a:r>
              <a:rPr lang="en-US">
                <a:latin typeface="Gill Sans MT" pitchFamily="1" charset="0"/>
                <a:ea typeface="ＭＳ Ｐゴシック" pitchFamily="34" charset="-128"/>
              </a:rPr>
              <a:t>SMTP: final words</a:t>
            </a:r>
          </a:p>
        </p:txBody>
      </p:sp>
      <p:sp>
        <p:nvSpPr>
          <p:cNvPr id="1577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1650" y="1555750"/>
            <a:ext cx="3810000" cy="4648200"/>
          </a:xfrm>
        </p:spPr>
        <p:txBody>
          <a:bodyPr/>
          <a:lstStyle/>
          <a:p>
            <a:r>
              <a:rPr lang="en-US" sz="2400" dirty="0">
                <a:latin typeface="Gill Sans MT" pitchFamily="1" charset="0"/>
                <a:ea typeface="ＭＳ Ｐゴシック" pitchFamily="34" charset="-128"/>
              </a:rPr>
              <a:t>SMTP uses persistent </a:t>
            </a:r>
            <a:r>
              <a:rPr lang="en-US" sz="2400" dirty="0" smtClean="0">
                <a:latin typeface="Gill Sans MT" pitchFamily="1" charset="0"/>
                <a:ea typeface="ＭＳ Ｐゴシック" pitchFamily="34" charset="-128"/>
              </a:rPr>
              <a:t>connections</a:t>
            </a:r>
          </a:p>
          <a:p>
            <a:r>
              <a:rPr lang="en-US" sz="2400" dirty="0" smtClean="0">
                <a:latin typeface="Gill Sans MT" pitchFamily="1" charset="0"/>
                <a:ea typeface="ＭＳ Ｐゴシック" pitchFamily="34" charset="-128"/>
              </a:rPr>
              <a:t>SMTP </a:t>
            </a:r>
            <a:r>
              <a:rPr lang="en-US" sz="2400" dirty="0">
                <a:latin typeface="Gill Sans MT" pitchFamily="1" charset="0"/>
                <a:ea typeface="ＭＳ Ｐゴシック" pitchFamily="34" charset="-128"/>
              </a:rPr>
              <a:t>requires message (header &amp; body) to be in 7-bit </a:t>
            </a:r>
            <a:r>
              <a:rPr lang="en-US" sz="2400" dirty="0" smtClean="0">
                <a:latin typeface="Gill Sans MT" pitchFamily="1" charset="0"/>
                <a:ea typeface="ＭＳ Ｐゴシック" pitchFamily="34" charset="-128"/>
              </a:rPr>
              <a:t>ASCII</a:t>
            </a:r>
          </a:p>
        </p:txBody>
      </p:sp>
      <p:sp>
        <p:nvSpPr>
          <p:cNvPr id="15770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11300"/>
            <a:ext cx="3810000" cy="4648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i="1" dirty="0" smtClean="0">
                <a:solidFill>
                  <a:srgbClr val="CC0000"/>
                </a:solidFill>
                <a:latin typeface="Gill Sans MT" pitchFamily="1" charset="0"/>
                <a:ea typeface="ＭＳ Ｐゴシック" pitchFamily="34" charset="-128"/>
              </a:rPr>
              <a:t>Comparison </a:t>
            </a:r>
            <a:r>
              <a:rPr lang="en-US" i="1" dirty="0">
                <a:solidFill>
                  <a:srgbClr val="CC0000"/>
                </a:solidFill>
                <a:latin typeface="Gill Sans MT" pitchFamily="1" charset="0"/>
                <a:ea typeface="ＭＳ Ｐゴシック" pitchFamily="34" charset="-128"/>
              </a:rPr>
              <a:t>with HTTP: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Gill Sans MT" pitchFamily="1" charset="0"/>
                <a:ea typeface="ＭＳ Ｐゴシック" pitchFamily="34" charset="-128"/>
              </a:rPr>
              <a:t>HTTP: pull</a:t>
            </a:r>
          </a:p>
          <a:p>
            <a:pPr>
              <a:spcAft>
                <a:spcPct val="50000"/>
              </a:spcAft>
            </a:pPr>
            <a:r>
              <a:rPr lang="en-US" sz="2400" dirty="0">
                <a:latin typeface="Gill Sans MT" pitchFamily="1" charset="0"/>
                <a:ea typeface="ＭＳ Ｐゴシック" pitchFamily="34" charset="-128"/>
              </a:rPr>
              <a:t>SMTP: push</a:t>
            </a:r>
          </a:p>
          <a:p>
            <a:pPr>
              <a:spcAft>
                <a:spcPct val="50000"/>
              </a:spcAft>
            </a:pPr>
            <a:r>
              <a:rPr lang="en-US" sz="2400" dirty="0">
                <a:latin typeface="Gill Sans MT" pitchFamily="1" charset="0"/>
                <a:ea typeface="ＭＳ Ｐゴシック" pitchFamily="34" charset="-128"/>
              </a:rPr>
              <a:t>both have ASCII command/response interaction, status codes</a:t>
            </a:r>
          </a:p>
          <a:p>
            <a:r>
              <a:rPr lang="en-US" sz="2400" dirty="0">
                <a:latin typeface="Gill Sans MT" pitchFamily="1" charset="0"/>
                <a:ea typeface="ＭＳ Ｐゴシック" pitchFamily="34" charset="-128"/>
              </a:rPr>
              <a:t>HTTP: each object encapsulated in its own response </a:t>
            </a:r>
            <a:r>
              <a:rPr lang="en-US" sz="2400" dirty="0" err="1">
                <a:latin typeface="Gill Sans MT" pitchFamily="1" charset="0"/>
                <a:ea typeface="ＭＳ Ｐゴシック" pitchFamily="34" charset="-128"/>
              </a:rPr>
              <a:t>msg</a:t>
            </a:r>
            <a:endParaRPr lang="en-US" sz="2400" dirty="0">
              <a:latin typeface="Gill Sans MT" pitchFamily="1" charset="0"/>
              <a:ea typeface="ＭＳ Ｐゴシック" pitchFamily="34" charset="-128"/>
            </a:endParaRPr>
          </a:p>
          <a:p>
            <a:r>
              <a:rPr lang="en-US" sz="2400" dirty="0">
                <a:latin typeface="Gill Sans MT" pitchFamily="1" charset="0"/>
                <a:ea typeface="ＭＳ Ｐゴシック" pitchFamily="34" charset="-128"/>
              </a:rPr>
              <a:t>SMTP: multiple objects sent in multipart </a:t>
            </a:r>
            <a:r>
              <a:rPr lang="en-US" sz="2400" dirty="0" err="1">
                <a:latin typeface="Gill Sans MT" pitchFamily="1" charset="0"/>
                <a:ea typeface="ＭＳ Ｐゴシック" pitchFamily="34" charset="-128"/>
              </a:rPr>
              <a:t>msg</a:t>
            </a:r>
            <a:endParaRPr lang="en-US" sz="2400" dirty="0">
              <a:latin typeface="Gill Sans MT" pitchFamily="1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75DC1C-7822-4632-9C8F-56EC98B6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Pull/Push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376740-AC66-4A4C-8393-BE470C71AB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GB" dirty="0"/>
              <a:t>HTTP is mainly a </a:t>
            </a:r>
            <a:r>
              <a:rPr lang="en-GB" b="1" dirty="0"/>
              <a:t>pull protocol</a:t>
            </a:r>
            <a:r>
              <a:rPr lang="en-GB" dirty="0"/>
              <a:t>—someone loads information on a Web server and users use HTTP to </a:t>
            </a:r>
            <a:r>
              <a:rPr lang="en-GB" dirty="0">
                <a:solidFill>
                  <a:srgbClr val="C00000"/>
                </a:solidFill>
              </a:rPr>
              <a:t>pull the information </a:t>
            </a:r>
            <a:r>
              <a:rPr lang="en-GB" dirty="0"/>
              <a:t>from the server at their convenience. </a:t>
            </a:r>
          </a:p>
          <a:p>
            <a:pPr algn="just"/>
            <a:r>
              <a:rPr lang="en-GB" dirty="0"/>
              <a:t>In  particular, the TCP connection is initiated by the machine that wants to </a:t>
            </a:r>
            <a:r>
              <a:rPr lang="en-GB" dirty="0">
                <a:solidFill>
                  <a:srgbClr val="C00000"/>
                </a:solidFill>
              </a:rPr>
              <a:t>receive</a:t>
            </a:r>
            <a:r>
              <a:rPr lang="en-GB" dirty="0"/>
              <a:t> the file.</a:t>
            </a:r>
          </a:p>
          <a:p>
            <a:pPr marL="0" indent="0" algn="just">
              <a:buNone/>
            </a:pP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10EFEF7-FB19-4268-98B0-776DD33146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GB" dirty="0"/>
              <a:t>On the other hand, SMTP is primarily a </a:t>
            </a:r>
            <a:r>
              <a:rPr lang="en-GB" b="1" dirty="0"/>
              <a:t>push protocol</a:t>
            </a:r>
            <a:r>
              <a:rPr lang="en-GB" dirty="0"/>
              <a:t>—the sending mail server </a:t>
            </a:r>
            <a:r>
              <a:rPr lang="en-GB" dirty="0">
                <a:solidFill>
                  <a:srgbClr val="C00000"/>
                </a:solidFill>
              </a:rPr>
              <a:t>pushes the file</a:t>
            </a:r>
            <a:r>
              <a:rPr lang="en-GB" dirty="0"/>
              <a:t> to the receiving mail server. </a:t>
            </a:r>
          </a:p>
          <a:p>
            <a:pPr algn="just"/>
            <a:r>
              <a:rPr lang="en-GB" dirty="0"/>
              <a:t>In particular, the TCP connection is initiated by the machine that wants to </a:t>
            </a:r>
            <a:r>
              <a:rPr lang="en-GB" dirty="0">
                <a:solidFill>
                  <a:srgbClr val="C00000"/>
                </a:solidFill>
              </a:rPr>
              <a:t>send</a:t>
            </a:r>
            <a:r>
              <a:rPr lang="en-GB" dirty="0"/>
              <a:t> the file.</a:t>
            </a:r>
          </a:p>
          <a:p>
            <a:pPr marL="0" indent="0" algn="just">
              <a:buNone/>
            </a:pPr>
            <a:r>
              <a:rPr lang="en-GB" dirty="0"/>
              <a:t> 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4170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61794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CB279C7F-848E-4914-BEEF-6DE27910FDA6}" type="slidenum">
              <a:rPr lang="en-US"/>
              <a:pPr/>
              <a:t>57</a:t>
            </a:fld>
            <a:endParaRPr lang="en-US"/>
          </a:p>
        </p:txBody>
      </p:sp>
      <p:grpSp>
        <p:nvGrpSpPr>
          <p:cNvPr id="2" name="Group 133"/>
          <p:cNvGrpSpPr>
            <a:grpSpLocks/>
          </p:cNvGrpSpPr>
          <p:nvPr/>
        </p:nvGrpSpPr>
        <p:grpSpPr bwMode="auto">
          <a:xfrm>
            <a:off x="2962275" y="1577975"/>
            <a:ext cx="511175" cy="693738"/>
            <a:chOff x="4140" y="429"/>
            <a:chExt cx="1425" cy="2396"/>
          </a:xfrm>
        </p:grpSpPr>
        <p:sp>
          <p:nvSpPr>
            <p:cNvPr id="161887" name="Freeform 13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1888" name="Rectangle 135"/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89" name="Freeform 13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1890" name="Freeform 13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1891" name="Rectangle 138"/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3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61917" name="AutoShape 140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918" name="AutoShape 141"/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1893" name="Rectangle 142"/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4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61915" name="AutoShape 144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916" name="AutoShape 145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1895" name="Rectangle 146"/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96" name="Rectangle 147"/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4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61913" name="AutoShape 149"/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914" name="AutoShape 150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1898" name="Freeform 15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6" name="Group 15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61911" name="AutoShape 153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912" name="AutoShape 154"/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1900" name="Rectangle 155"/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901" name="Freeform 15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1902" name="Freeform 15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1903" name="Oval 158"/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904" name="Freeform 15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1905" name="AutoShape 160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906" name="AutoShape 161"/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907" name="Oval 162"/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908" name="Oval 163"/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61909" name="Oval 164"/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910" name="Rectangle 165"/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00"/>
          <p:cNvGrpSpPr>
            <a:grpSpLocks/>
          </p:cNvGrpSpPr>
          <p:nvPr/>
        </p:nvGrpSpPr>
        <p:grpSpPr bwMode="auto">
          <a:xfrm>
            <a:off x="4648200" y="1587500"/>
            <a:ext cx="511175" cy="693738"/>
            <a:chOff x="4140" y="429"/>
            <a:chExt cx="1425" cy="2396"/>
          </a:xfrm>
        </p:grpSpPr>
        <p:sp>
          <p:nvSpPr>
            <p:cNvPr id="161855" name="Freeform 10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1856" name="Rectangle 102"/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57" name="Freeform 10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1858" name="Freeform 10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1859" name="Rectangle 105"/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10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61885" name="AutoShape 107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886" name="AutoShape 108"/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1861" name="Rectangle 109"/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11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61883" name="AutoShape 111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884" name="AutoShape 112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1863" name="Rectangle 113"/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64" name="Rectangle 114"/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11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61881" name="AutoShape 116"/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882" name="AutoShape 117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1866" name="Freeform 11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11" name="Group 11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61879" name="AutoShape 120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880" name="AutoShape 121"/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1868" name="Rectangle 122"/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69" name="Freeform 12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1870" name="Freeform 12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1871" name="Oval 125"/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72" name="Freeform 12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1873" name="AutoShape 127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74" name="AutoShape 128"/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75" name="Oval 129"/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76" name="Oval 130"/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61877" name="Oval 131"/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78" name="Rectangle 132"/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17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55588"/>
            <a:ext cx="7772400" cy="893762"/>
          </a:xfrm>
        </p:spPr>
        <p:txBody>
          <a:bodyPr/>
          <a:lstStyle/>
          <a:p>
            <a:r>
              <a:rPr lang="en-US" dirty="0">
                <a:latin typeface="Gill Sans MT" pitchFamily="1" charset="0"/>
                <a:ea typeface="ＭＳ Ｐゴシック" pitchFamily="34" charset="-128"/>
              </a:rPr>
              <a:t>Mail access protocols</a:t>
            </a:r>
          </a:p>
        </p:txBody>
      </p:sp>
      <p:sp>
        <p:nvSpPr>
          <p:cNvPr id="1617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3230563"/>
            <a:ext cx="7381875" cy="22098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rgbClr val="CC0000"/>
                </a:solidFill>
                <a:latin typeface="Gill Sans MT" pitchFamily="1" charset="0"/>
                <a:ea typeface="ＭＳ Ｐゴシック" pitchFamily="34" charset="-128"/>
              </a:rPr>
              <a:t>SMTP:</a:t>
            </a:r>
            <a:r>
              <a:rPr lang="en-US" sz="2400" dirty="0">
                <a:latin typeface="Gill Sans MT" pitchFamily="1" charset="0"/>
                <a:ea typeface="ＭＳ Ｐゴシック" pitchFamily="34" charset="-128"/>
              </a:rPr>
              <a:t> delivery/storage to </a:t>
            </a:r>
            <a:r>
              <a:rPr lang="en-US" sz="2400" dirty="0" smtClean="0">
                <a:latin typeface="Gill Sans MT" pitchFamily="1" charset="0"/>
                <a:ea typeface="ＭＳ Ｐゴシック" pitchFamily="34" charset="-128"/>
              </a:rPr>
              <a:t>receiver</a:t>
            </a:r>
            <a:r>
              <a:rPr lang="en-US" sz="2400" dirty="0" smtClean="0">
                <a:latin typeface="Gill Sans MT" pitchFamily="1" charset="0"/>
                <a:ea typeface="ＭＳ Ｐゴシック" pitchFamily="34" charset="-128"/>
              </a:rPr>
              <a:t>’</a:t>
            </a:r>
            <a:r>
              <a:rPr lang="en-US" altLang="ja-JP" sz="2400" dirty="0" smtClean="0">
                <a:latin typeface="Gill Sans MT" pitchFamily="1" charset="0"/>
                <a:ea typeface="ＭＳ Ｐゴシック" pitchFamily="34" charset="-128"/>
              </a:rPr>
              <a:t>s </a:t>
            </a:r>
            <a:r>
              <a:rPr lang="en-US" altLang="ja-JP" sz="2400" dirty="0">
                <a:latin typeface="Gill Sans MT" pitchFamily="1" charset="0"/>
                <a:ea typeface="ＭＳ Ｐゴシック" pitchFamily="34" charset="-128"/>
              </a:rPr>
              <a:t>server</a:t>
            </a:r>
          </a:p>
          <a:p>
            <a:r>
              <a:rPr lang="en-US" sz="2400" dirty="0">
                <a:latin typeface="Gill Sans MT" pitchFamily="1" charset="0"/>
                <a:ea typeface="ＭＳ Ｐゴシック" pitchFamily="34" charset="-128"/>
              </a:rPr>
              <a:t>M</a:t>
            </a:r>
            <a:r>
              <a:rPr lang="en-US" sz="2400" dirty="0" smtClean="0">
                <a:latin typeface="Gill Sans MT" pitchFamily="1" charset="0"/>
                <a:ea typeface="ＭＳ Ｐゴシック" pitchFamily="34" charset="-128"/>
              </a:rPr>
              <a:t>ail </a:t>
            </a:r>
            <a:r>
              <a:rPr lang="en-US" sz="2400" dirty="0">
                <a:latin typeface="Gill Sans MT" pitchFamily="1" charset="0"/>
                <a:ea typeface="ＭＳ Ｐゴシック" pitchFamily="34" charset="-128"/>
              </a:rPr>
              <a:t>access protocol: </a:t>
            </a:r>
            <a:r>
              <a:rPr lang="en-US" sz="2400" dirty="0" smtClean="0">
                <a:latin typeface="Gill Sans MT" pitchFamily="1" charset="0"/>
                <a:ea typeface="ＭＳ Ｐゴシック" pitchFamily="34" charset="-128"/>
              </a:rPr>
              <a:t> retrieval </a:t>
            </a:r>
            <a:r>
              <a:rPr lang="en-US" sz="2400" dirty="0">
                <a:latin typeface="Gill Sans MT" pitchFamily="1" charset="0"/>
                <a:ea typeface="ＭＳ Ｐゴシック" pitchFamily="34" charset="-128"/>
              </a:rPr>
              <a:t>from server</a:t>
            </a:r>
          </a:p>
          <a:p>
            <a:pPr lvl="1"/>
            <a:r>
              <a:rPr lang="en-US" sz="2200" dirty="0">
                <a:solidFill>
                  <a:srgbClr val="CC0000"/>
                </a:solidFill>
                <a:latin typeface="Gill Sans MT" pitchFamily="1" charset="0"/>
                <a:ea typeface="ＭＳ Ｐゴシック" pitchFamily="34" charset="-128"/>
              </a:rPr>
              <a:t>POP:</a:t>
            </a:r>
            <a:r>
              <a:rPr lang="en-US" sz="2200" dirty="0">
                <a:latin typeface="Gill Sans MT" pitchFamily="1" charset="0"/>
                <a:ea typeface="ＭＳ Ｐゴシック" pitchFamily="34" charset="-128"/>
              </a:rPr>
              <a:t> Post Office Protocol [RFC 1939]: authorization, download </a:t>
            </a:r>
          </a:p>
          <a:p>
            <a:pPr lvl="1"/>
            <a:r>
              <a:rPr lang="en-US" sz="2200" dirty="0">
                <a:solidFill>
                  <a:srgbClr val="CC0000"/>
                </a:solidFill>
                <a:latin typeface="Gill Sans MT" pitchFamily="1" charset="0"/>
                <a:ea typeface="ＭＳ Ｐゴシック" pitchFamily="34" charset="-128"/>
              </a:rPr>
              <a:t>IMAP:</a:t>
            </a:r>
            <a:r>
              <a:rPr lang="en-US" sz="2200" dirty="0">
                <a:latin typeface="Gill Sans MT" pitchFamily="1" charset="0"/>
                <a:ea typeface="ＭＳ Ｐゴシック" pitchFamily="34" charset="-128"/>
              </a:rPr>
              <a:t> Internet Mail Access Protocol [RFC 1730]: more features, </a:t>
            </a:r>
            <a:r>
              <a:rPr lang="en-US" sz="2200" dirty="0" smtClean="0">
                <a:latin typeface="Gill Sans MT" pitchFamily="1" charset="0"/>
                <a:ea typeface="ＭＳ Ｐゴシック" pitchFamily="34" charset="-128"/>
              </a:rPr>
              <a:t> including </a:t>
            </a:r>
            <a:r>
              <a:rPr lang="en-US" sz="2200" dirty="0">
                <a:latin typeface="Gill Sans MT" pitchFamily="1" charset="0"/>
                <a:ea typeface="ＭＳ Ｐゴシック" pitchFamily="34" charset="-128"/>
              </a:rPr>
              <a:t>manipulation of stored </a:t>
            </a:r>
            <a:r>
              <a:rPr lang="en-US" sz="2200" dirty="0" err="1">
                <a:latin typeface="Gill Sans MT" pitchFamily="1" charset="0"/>
                <a:ea typeface="ＭＳ Ｐゴシック" pitchFamily="34" charset="-128"/>
              </a:rPr>
              <a:t>msgs</a:t>
            </a:r>
            <a:r>
              <a:rPr lang="en-US" sz="2200" dirty="0">
                <a:latin typeface="Gill Sans MT" pitchFamily="1" charset="0"/>
                <a:ea typeface="ＭＳ Ｐゴシック" pitchFamily="34" charset="-128"/>
              </a:rPr>
              <a:t> on server</a:t>
            </a:r>
          </a:p>
          <a:p>
            <a:pPr lvl="1"/>
            <a:r>
              <a:rPr lang="en-US" sz="2200" dirty="0">
                <a:solidFill>
                  <a:srgbClr val="CC0000"/>
                </a:solidFill>
                <a:latin typeface="Gill Sans MT" pitchFamily="1" charset="0"/>
                <a:ea typeface="ＭＳ Ｐゴシック" pitchFamily="34" charset="-128"/>
              </a:rPr>
              <a:t>HTTP:</a:t>
            </a:r>
            <a:r>
              <a:rPr lang="en-US" sz="2200" dirty="0">
                <a:latin typeface="Gill Sans MT" pitchFamily="1" charset="0"/>
                <a:ea typeface="ＭＳ Ｐゴシック" pitchFamily="34" charset="-128"/>
              </a:rPr>
              <a:t> </a:t>
            </a:r>
            <a:r>
              <a:rPr lang="en-US" sz="2200" dirty="0" smtClean="0">
                <a:latin typeface="Gill Sans MT" pitchFamily="1" charset="0"/>
                <a:ea typeface="ＭＳ Ｐゴシック" pitchFamily="34" charset="-128"/>
              </a:rPr>
              <a:t> Gmail</a:t>
            </a:r>
            <a:r>
              <a:rPr lang="en-US" sz="2200" dirty="0">
                <a:latin typeface="Gill Sans MT" pitchFamily="1" charset="0"/>
                <a:ea typeface="ＭＳ Ｐゴシック" pitchFamily="34" charset="-128"/>
              </a:rPr>
              <a:t>, Hotmail, Yahoo! Mail, etc.</a:t>
            </a:r>
          </a:p>
          <a:p>
            <a:pPr lvl="1"/>
            <a:endParaRPr lang="en-US" sz="2200" dirty="0">
              <a:latin typeface="Gill Sans MT" pitchFamily="1" charset="0"/>
              <a:ea typeface="ＭＳ Ｐゴシック" pitchFamily="34" charset="-128"/>
            </a:endParaRPr>
          </a:p>
        </p:txBody>
      </p:sp>
      <p:grpSp>
        <p:nvGrpSpPr>
          <p:cNvPr id="12" name="Group 158"/>
          <p:cNvGrpSpPr>
            <a:grpSpLocks/>
          </p:cNvGrpSpPr>
          <p:nvPr/>
        </p:nvGrpSpPr>
        <p:grpSpPr bwMode="auto">
          <a:xfrm>
            <a:off x="2797175" y="1987550"/>
            <a:ext cx="1436688" cy="1131888"/>
            <a:chOff x="1796" y="1206"/>
            <a:chExt cx="905" cy="713"/>
          </a:xfrm>
        </p:grpSpPr>
        <p:sp>
          <p:nvSpPr>
            <p:cNvPr id="161839" name="Text Box 95"/>
            <p:cNvSpPr txBox="1">
              <a:spLocks noChangeArrowheads="1"/>
            </p:cNvSpPr>
            <p:nvPr/>
          </p:nvSpPr>
          <p:spPr bwMode="auto">
            <a:xfrm>
              <a:off x="1796" y="1583"/>
              <a:ext cx="905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sender</a:t>
              </a:r>
              <a:r>
                <a:rPr lang="ja-JP" altLang="en-US" sz="1600"/>
                <a:t>’</a:t>
              </a:r>
              <a:r>
                <a:rPr lang="en-US" altLang="ja-JP" sz="1600"/>
                <a:t>s mail 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server</a:t>
              </a:r>
              <a:endParaRPr lang="en-US" sz="2400"/>
            </a:p>
          </p:txBody>
        </p:sp>
        <p:grpSp>
          <p:nvGrpSpPr>
            <p:cNvPr id="13" name="Group 157"/>
            <p:cNvGrpSpPr>
              <a:grpSpLocks/>
            </p:cNvGrpSpPr>
            <p:nvPr/>
          </p:nvGrpSpPr>
          <p:grpSpPr bwMode="auto">
            <a:xfrm>
              <a:off x="1992" y="1206"/>
              <a:ext cx="510" cy="354"/>
              <a:chOff x="2070" y="2004"/>
              <a:chExt cx="510" cy="354"/>
            </a:xfrm>
          </p:grpSpPr>
          <p:sp>
            <p:nvSpPr>
              <p:cNvPr id="161841" name="Rectangle 94"/>
              <p:cNvSpPr>
                <a:spLocks noChangeArrowheads="1"/>
              </p:cNvSpPr>
              <p:nvPr/>
            </p:nvSpPr>
            <p:spPr bwMode="auto">
              <a:xfrm>
                <a:off x="2070" y="2004"/>
                <a:ext cx="510" cy="354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Comic Sans MS" pitchFamily="66" charset="0"/>
                </a:endParaRPr>
              </a:p>
            </p:txBody>
          </p:sp>
          <p:sp>
            <p:nvSpPr>
              <p:cNvPr id="161842" name="Rectangle 96"/>
              <p:cNvSpPr>
                <a:spLocks noChangeArrowheads="1"/>
              </p:cNvSpPr>
              <p:nvPr/>
            </p:nvSpPr>
            <p:spPr bwMode="auto">
              <a:xfrm>
                <a:off x="2094" y="207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Comic Sans MS" pitchFamily="66" charset="0"/>
                </a:endParaRPr>
              </a:p>
            </p:txBody>
          </p:sp>
          <p:sp>
            <p:nvSpPr>
              <p:cNvPr id="161843" name="Line 97"/>
              <p:cNvSpPr>
                <a:spLocks noChangeShapeType="1"/>
              </p:cNvSpPr>
              <p:nvPr/>
            </p:nvSpPr>
            <p:spPr bwMode="auto">
              <a:xfrm>
                <a:off x="2143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1844" name="Line 98"/>
              <p:cNvSpPr>
                <a:spLocks noChangeShapeType="1"/>
              </p:cNvSpPr>
              <p:nvPr/>
            </p:nvSpPr>
            <p:spPr bwMode="auto">
              <a:xfrm>
                <a:off x="2252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1845" name="Line 99"/>
              <p:cNvSpPr>
                <a:spLocks noChangeShapeType="1"/>
              </p:cNvSpPr>
              <p:nvPr/>
            </p:nvSpPr>
            <p:spPr bwMode="auto">
              <a:xfrm>
                <a:off x="2307" y="210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1846" name="Line 100"/>
              <p:cNvSpPr>
                <a:spLocks noChangeShapeType="1"/>
              </p:cNvSpPr>
              <p:nvPr/>
            </p:nvSpPr>
            <p:spPr bwMode="auto">
              <a:xfrm>
                <a:off x="2364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1847" name="Line 101"/>
              <p:cNvSpPr>
                <a:spLocks noChangeShapeType="1"/>
              </p:cNvSpPr>
              <p:nvPr/>
            </p:nvSpPr>
            <p:spPr bwMode="auto">
              <a:xfrm>
                <a:off x="2425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1848" name="Line 102"/>
              <p:cNvSpPr>
                <a:spLocks noChangeShapeType="1"/>
              </p:cNvSpPr>
              <p:nvPr/>
            </p:nvSpPr>
            <p:spPr bwMode="auto">
              <a:xfrm>
                <a:off x="2481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1849" name="Line 103"/>
              <p:cNvSpPr>
                <a:spLocks noChangeShapeType="1"/>
              </p:cNvSpPr>
              <p:nvPr/>
            </p:nvSpPr>
            <p:spPr bwMode="auto">
              <a:xfrm>
                <a:off x="2196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1850" name="Rectangle 104"/>
              <p:cNvSpPr>
                <a:spLocks noChangeArrowheads="1"/>
              </p:cNvSpPr>
              <p:nvPr/>
            </p:nvSpPr>
            <p:spPr bwMode="auto">
              <a:xfrm>
                <a:off x="2102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Comic Sans MS" pitchFamily="66" charset="0"/>
                </a:endParaRPr>
              </a:p>
            </p:txBody>
          </p:sp>
          <p:sp>
            <p:nvSpPr>
              <p:cNvPr id="161851" name="Rectangle 105"/>
              <p:cNvSpPr>
                <a:spLocks noChangeArrowheads="1"/>
              </p:cNvSpPr>
              <p:nvPr/>
            </p:nvSpPr>
            <p:spPr bwMode="auto">
              <a:xfrm>
                <a:off x="2188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Comic Sans MS" pitchFamily="66" charset="0"/>
                </a:endParaRPr>
              </a:p>
            </p:txBody>
          </p:sp>
          <p:sp>
            <p:nvSpPr>
              <p:cNvPr id="161852" name="Rectangle 106"/>
              <p:cNvSpPr>
                <a:spLocks noChangeArrowheads="1"/>
              </p:cNvSpPr>
              <p:nvPr/>
            </p:nvSpPr>
            <p:spPr bwMode="auto">
              <a:xfrm>
                <a:off x="2274" y="224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Comic Sans MS" pitchFamily="66" charset="0"/>
                </a:endParaRPr>
              </a:p>
            </p:txBody>
          </p:sp>
          <p:sp>
            <p:nvSpPr>
              <p:cNvPr id="161853" name="Rectangle 107"/>
              <p:cNvSpPr>
                <a:spLocks noChangeArrowheads="1"/>
              </p:cNvSpPr>
              <p:nvPr/>
            </p:nvSpPr>
            <p:spPr bwMode="auto">
              <a:xfrm>
                <a:off x="2371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Comic Sans MS" pitchFamily="66" charset="0"/>
                </a:endParaRPr>
              </a:p>
            </p:txBody>
          </p:sp>
          <p:sp>
            <p:nvSpPr>
              <p:cNvPr id="161854" name="Rectangle 108"/>
              <p:cNvSpPr>
                <a:spLocks noChangeArrowheads="1"/>
              </p:cNvSpPr>
              <p:nvPr/>
            </p:nvSpPr>
            <p:spPr bwMode="auto">
              <a:xfrm>
                <a:off x="2467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Comic Sans MS" pitchFamily="66" charset="0"/>
                </a:endParaRPr>
              </a:p>
            </p:txBody>
          </p:sp>
        </p:grpSp>
      </p:grpSp>
      <p:sp>
        <p:nvSpPr>
          <p:cNvPr id="161801" name="Text Box 121"/>
          <p:cNvSpPr txBox="1">
            <a:spLocks noChangeArrowheads="1"/>
          </p:cNvSpPr>
          <p:nvPr/>
        </p:nvSpPr>
        <p:spPr bwMode="auto">
          <a:xfrm>
            <a:off x="2020888" y="1466850"/>
            <a:ext cx="890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SMTP</a:t>
            </a:r>
          </a:p>
        </p:txBody>
      </p:sp>
      <p:sp>
        <p:nvSpPr>
          <p:cNvPr id="161802" name="Rectangle 153"/>
          <p:cNvSpPr>
            <a:spLocks noChangeArrowheads="1"/>
          </p:cNvSpPr>
          <p:nvPr/>
        </p:nvSpPr>
        <p:spPr bwMode="auto">
          <a:xfrm>
            <a:off x="3781425" y="1457325"/>
            <a:ext cx="85725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161803" name="Text Box 154"/>
          <p:cNvSpPr txBox="1">
            <a:spLocks noChangeArrowheads="1"/>
          </p:cNvSpPr>
          <p:nvPr/>
        </p:nvSpPr>
        <p:spPr bwMode="auto">
          <a:xfrm>
            <a:off x="3622675" y="1477963"/>
            <a:ext cx="890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SMTP</a:t>
            </a:r>
          </a:p>
        </p:txBody>
      </p:sp>
      <p:sp>
        <p:nvSpPr>
          <p:cNvPr id="161804" name="Text Box 156"/>
          <p:cNvSpPr txBox="1">
            <a:spLocks noChangeArrowheads="1"/>
          </p:cNvSpPr>
          <p:nvPr/>
        </p:nvSpPr>
        <p:spPr bwMode="auto">
          <a:xfrm>
            <a:off x="5484813" y="1308100"/>
            <a:ext cx="15113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i="1">
                <a:solidFill>
                  <a:srgbClr val="CC0000"/>
                </a:solidFill>
              </a:rPr>
              <a:t>mail access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i="1">
                <a:solidFill>
                  <a:srgbClr val="CC0000"/>
                </a:solidFill>
              </a:rPr>
              <a:t>protocol</a:t>
            </a:r>
            <a:endParaRPr lang="en-US" sz="1800">
              <a:solidFill>
                <a:srgbClr val="CC0000"/>
              </a:solidFill>
            </a:endParaRPr>
          </a:p>
        </p:txBody>
      </p:sp>
      <p:sp>
        <p:nvSpPr>
          <p:cNvPr id="161805" name="Text Box 160"/>
          <p:cNvSpPr txBox="1">
            <a:spLocks noChangeArrowheads="1"/>
          </p:cNvSpPr>
          <p:nvPr/>
        </p:nvSpPr>
        <p:spPr bwMode="auto">
          <a:xfrm>
            <a:off x="4371975" y="2598738"/>
            <a:ext cx="15382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receiver</a:t>
            </a:r>
            <a:r>
              <a:rPr lang="ja-JP" altLang="en-US" sz="1600"/>
              <a:t>’</a:t>
            </a:r>
            <a:r>
              <a:rPr lang="en-US" altLang="ja-JP" sz="1600"/>
              <a:t>s mail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server</a:t>
            </a:r>
            <a:endParaRPr lang="en-US" sz="2400"/>
          </a:p>
        </p:txBody>
      </p:sp>
      <p:grpSp>
        <p:nvGrpSpPr>
          <p:cNvPr id="14" name="Group 161"/>
          <p:cNvGrpSpPr>
            <a:grpSpLocks/>
          </p:cNvGrpSpPr>
          <p:nvPr/>
        </p:nvGrpSpPr>
        <p:grpSpPr bwMode="auto">
          <a:xfrm>
            <a:off x="4800600" y="2000250"/>
            <a:ext cx="809625" cy="561975"/>
            <a:chOff x="2070" y="2004"/>
            <a:chExt cx="510" cy="354"/>
          </a:xfrm>
        </p:grpSpPr>
        <p:sp>
          <p:nvSpPr>
            <p:cNvPr id="161825" name="Rectangle 162"/>
            <p:cNvSpPr>
              <a:spLocks noChangeArrowheads="1"/>
            </p:cNvSpPr>
            <p:nvPr/>
          </p:nvSpPr>
          <p:spPr bwMode="auto">
            <a:xfrm>
              <a:off x="2070" y="2004"/>
              <a:ext cx="510" cy="354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161826" name="Rectangle 163"/>
            <p:cNvSpPr>
              <a:spLocks noChangeArrowheads="1"/>
            </p:cNvSpPr>
            <p:nvPr/>
          </p:nvSpPr>
          <p:spPr bwMode="auto">
            <a:xfrm>
              <a:off x="2094" y="207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161827" name="Line 164"/>
            <p:cNvSpPr>
              <a:spLocks noChangeShapeType="1"/>
            </p:cNvSpPr>
            <p:nvPr/>
          </p:nvSpPr>
          <p:spPr bwMode="auto">
            <a:xfrm>
              <a:off x="2143" y="21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28" name="Line 165"/>
            <p:cNvSpPr>
              <a:spLocks noChangeShapeType="1"/>
            </p:cNvSpPr>
            <p:nvPr/>
          </p:nvSpPr>
          <p:spPr bwMode="auto">
            <a:xfrm>
              <a:off x="2252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29" name="Line 166"/>
            <p:cNvSpPr>
              <a:spLocks noChangeShapeType="1"/>
            </p:cNvSpPr>
            <p:nvPr/>
          </p:nvSpPr>
          <p:spPr bwMode="auto">
            <a:xfrm>
              <a:off x="2307" y="210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30" name="Line 167"/>
            <p:cNvSpPr>
              <a:spLocks noChangeShapeType="1"/>
            </p:cNvSpPr>
            <p:nvPr/>
          </p:nvSpPr>
          <p:spPr bwMode="auto">
            <a:xfrm>
              <a:off x="2364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31" name="Line 168"/>
            <p:cNvSpPr>
              <a:spLocks noChangeShapeType="1"/>
            </p:cNvSpPr>
            <p:nvPr/>
          </p:nvSpPr>
          <p:spPr bwMode="auto">
            <a:xfrm>
              <a:off x="2425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32" name="Line 169"/>
            <p:cNvSpPr>
              <a:spLocks noChangeShapeType="1"/>
            </p:cNvSpPr>
            <p:nvPr/>
          </p:nvSpPr>
          <p:spPr bwMode="auto">
            <a:xfrm>
              <a:off x="2481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33" name="Line 170"/>
            <p:cNvSpPr>
              <a:spLocks noChangeShapeType="1"/>
            </p:cNvSpPr>
            <p:nvPr/>
          </p:nvSpPr>
          <p:spPr bwMode="auto">
            <a:xfrm>
              <a:off x="2196" y="21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34" name="Rectangle 171"/>
            <p:cNvSpPr>
              <a:spLocks noChangeArrowheads="1"/>
            </p:cNvSpPr>
            <p:nvPr/>
          </p:nvSpPr>
          <p:spPr bwMode="auto">
            <a:xfrm>
              <a:off x="2102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161835" name="Rectangle 172"/>
            <p:cNvSpPr>
              <a:spLocks noChangeArrowheads="1"/>
            </p:cNvSpPr>
            <p:nvPr/>
          </p:nvSpPr>
          <p:spPr bwMode="auto">
            <a:xfrm>
              <a:off x="2188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161836" name="Rectangle 173"/>
            <p:cNvSpPr>
              <a:spLocks noChangeArrowheads="1"/>
            </p:cNvSpPr>
            <p:nvPr/>
          </p:nvSpPr>
          <p:spPr bwMode="auto">
            <a:xfrm>
              <a:off x="2274" y="224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161837" name="Rectangle 174"/>
            <p:cNvSpPr>
              <a:spLocks noChangeArrowheads="1"/>
            </p:cNvSpPr>
            <p:nvPr/>
          </p:nvSpPr>
          <p:spPr bwMode="auto">
            <a:xfrm>
              <a:off x="2371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161838" name="Rectangle 175"/>
            <p:cNvSpPr>
              <a:spLocks noChangeArrowheads="1"/>
            </p:cNvSpPr>
            <p:nvPr/>
          </p:nvSpPr>
          <p:spPr bwMode="auto">
            <a:xfrm>
              <a:off x="2467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omic Sans MS" pitchFamily="66" charset="0"/>
              </a:endParaRPr>
            </a:p>
          </p:txBody>
        </p:sp>
      </p:grpSp>
      <p:pic>
        <p:nvPicPr>
          <p:cNvPr id="161807" name="Picture 176" descr="Ali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500" y="1557338"/>
            <a:ext cx="561975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1808" name="Picture 179" descr="Bo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13700" y="1571625"/>
            <a:ext cx="67627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1809" name="Line 94"/>
          <p:cNvSpPr>
            <a:spLocks noChangeShapeType="1"/>
          </p:cNvSpPr>
          <p:nvPr/>
        </p:nvSpPr>
        <p:spPr bwMode="auto">
          <a:xfrm>
            <a:off x="2003425" y="1905000"/>
            <a:ext cx="90328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1810" name="Line 95"/>
          <p:cNvSpPr>
            <a:spLocks noChangeShapeType="1"/>
          </p:cNvSpPr>
          <p:nvPr/>
        </p:nvSpPr>
        <p:spPr bwMode="auto">
          <a:xfrm>
            <a:off x="3633788" y="1901825"/>
            <a:ext cx="90328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1811" name="Line 96"/>
          <p:cNvSpPr>
            <a:spLocks noChangeShapeType="1"/>
          </p:cNvSpPr>
          <p:nvPr/>
        </p:nvSpPr>
        <p:spPr bwMode="auto">
          <a:xfrm>
            <a:off x="5253038" y="1898650"/>
            <a:ext cx="1697037" cy="158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1812" name="Text Box 156"/>
          <p:cNvSpPr txBox="1">
            <a:spLocks noChangeArrowheads="1"/>
          </p:cNvSpPr>
          <p:nvPr/>
        </p:nvSpPr>
        <p:spPr bwMode="auto">
          <a:xfrm>
            <a:off x="5710238" y="1927225"/>
            <a:ext cx="131127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i="1">
                <a:solidFill>
                  <a:srgbClr val="CC0000"/>
                </a:solidFill>
              </a:rPr>
              <a:t>(e.g., </a:t>
            </a:r>
            <a:r>
              <a:rPr lang="en-US" sz="1600" i="1">
                <a:solidFill>
                  <a:srgbClr val="CC0000"/>
                </a:solidFill>
              </a:rPr>
              <a:t>POP, 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i="1">
                <a:solidFill>
                  <a:srgbClr val="CC0000"/>
                </a:solidFill>
              </a:rPr>
              <a:t>         IMAP</a:t>
            </a:r>
            <a:r>
              <a:rPr lang="en-US" sz="1800" i="1">
                <a:solidFill>
                  <a:srgbClr val="CC0000"/>
                </a:solidFill>
              </a:rPr>
              <a:t>)</a:t>
            </a:r>
          </a:p>
        </p:txBody>
      </p:sp>
      <p:grpSp>
        <p:nvGrpSpPr>
          <p:cNvPr id="15" name="Group 166"/>
          <p:cNvGrpSpPr>
            <a:grpSpLocks/>
          </p:cNvGrpSpPr>
          <p:nvPr/>
        </p:nvGrpSpPr>
        <p:grpSpPr bwMode="auto">
          <a:xfrm>
            <a:off x="1066800" y="1419225"/>
            <a:ext cx="912813" cy="1054100"/>
            <a:chOff x="3574" y="550"/>
            <a:chExt cx="575" cy="664"/>
          </a:xfrm>
        </p:grpSpPr>
        <p:grpSp>
          <p:nvGrpSpPr>
            <p:cNvPr id="16" name="Group 167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161823" name="Picture 1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1824" name="Freeform 16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3459 w 356"/>
                  <a:gd name="T3" fmla="*/ 887 h 368"/>
                  <a:gd name="T4" fmla="*/ 15967 w 356"/>
                  <a:gd name="T5" fmla="*/ 18491 h 368"/>
                  <a:gd name="T6" fmla="*/ 3519 w 356"/>
                  <a:gd name="T7" fmla="*/ 2312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161821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61822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user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agent</a:t>
              </a:r>
              <a:endParaRPr lang="en-US" sz="2400"/>
            </a:p>
          </p:txBody>
        </p:sp>
      </p:grpSp>
      <p:grpSp>
        <p:nvGrpSpPr>
          <p:cNvPr id="17" name="Group 172"/>
          <p:cNvGrpSpPr>
            <a:grpSpLocks/>
          </p:cNvGrpSpPr>
          <p:nvPr/>
        </p:nvGrpSpPr>
        <p:grpSpPr bwMode="auto">
          <a:xfrm>
            <a:off x="6967538" y="1422400"/>
            <a:ext cx="912812" cy="1054100"/>
            <a:chOff x="3574" y="550"/>
            <a:chExt cx="575" cy="664"/>
          </a:xfrm>
        </p:grpSpPr>
        <p:grpSp>
          <p:nvGrpSpPr>
            <p:cNvPr id="18" name="Group 173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161818" name="Picture 1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1819" name="Freeform 17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3459 w 356"/>
                  <a:gd name="T3" fmla="*/ 887 h 368"/>
                  <a:gd name="T4" fmla="*/ 15967 w 356"/>
                  <a:gd name="T5" fmla="*/ 18491 h 368"/>
                  <a:gd name="T6" fmla="*/ 3519 w 356"/>
                  <a:gd name="T7" fmla="*/ 2312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161816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61817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user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agent</a:t>
              </a:r>
              <a:endParaRPr 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63842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E2E3BB0C-25FB-4CD8-9681-BBE3F6E4BBB8}" type="slidenum">
              <a:rPr lang="en-US"/>
              <a:pPr/>
              <a:t>58</a:t>
            </a:fld>
            <a:endParaRPr lang="en-US"/>
          </a:p>
        </p:txBody>
      </p:sp>
      <p:sp>
        <p:nvSpPr>
          <p:cNvPr id="163844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131763"/>
            <a:ext cx="7772400" cy="968375"/>
          </a:xfrm>
        </p:spPr>
        <p:txBody>
          <a:bodyPr/>
          <a:lstStyle/>
          <a:p>
            <a:r>
              <a:rPr lang="en-US" sz="4000">
                <a:latin typeface="Gill Sans MT" pitchFamily="1" charset="0"/>
                <a:ea typeface="ＭＳ Ｐゴシック" pitchFamily="34" charset="-128"/>
              </a:rPr>
              <a:t>POP3 protocol</a:t>
            </a:r>
            <a:endParaRPr lang="en-US">
              <a:latin typeface="Gill Sans MT" pitchFamily="1" charset="0"/>
              <a:ea typeface="ＭＳ Ｐゴシック" pitchFamily="34" charset="-128"/>
            </a:endParaRPr>
          </a:p>
        </p:txBody>
      </p:sp>
      <p:sp>
        <p:nvSpPr>
          <p:cNvPr id="1638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38275"/>
            <a:ext cx="3971925" cy="4648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i="1">
                <a:solidFill>
                  <a:srgbClr val="CC0000"/>
                </a:solidFill>
                <a:latin typeface="Gill Sans MT" pitchFamily="1" charset="0"/>
                <a:ea typeface="ＭＳ Ｐゴシック" pitchFamily="34" charset="-128"/>
              </a:rPr>
              <a:t>authorization phase</a:t>
            </a:r>
          </a:p>
          <a:p>
            <a:r>
              <a:rPr lang="en-US" sz="2000">
                <a:latin typeface="Gill Sans MT" pitchFamily="1" charset="0"/>
                <a:ea typeface="ＭＳ Ｐゴシック" pitchFamily="34" charset="-128"/>
              </a:rPr>
              <a:t>client commands: </a:t>
            </a:r>
          </a:p>
          <a:p>
            <a:pPr lvl="1"/>
            <a:r>
              <a:rPr lang="en-US" sz="2000" b="1">
                <a:latin typeface="Courier New" pitchFamily="49" charset="0"/>
                <a:ea typeface="ＭＳ Ｐゴシック" pitchFamily="34" charset="-128"/>
              </a:rPr>
              <a:t>user:</a:t>
            </a:r>
            <a:r>
              <a:rPr lang="en-US" sz="2000">
                <a:latin typeface="Gill Sans MT" pitchFamily="1" charset="0"/>
                <a:ea typeface="ＭＳ Ｐゴシック" pitchFamily="34" charset="-128"/>
              </a:rPr>
              <a:t> declare username</a:t>
            </a:r>
          </a:p>
          <a:p>
            <a:pPr lvl="1"/>
            <a:r>
              <a:rPr lang="en-US" sz="2000" b="1">
                <a:latin typeface="Courier New" pitchFamily="49" charset="0"/>
                <a:ea typeface="ＭＳ Ｐゴシック" pitchFamily="34" charset="-128"/>
              </a:rPr>
              <a:t>pass:</a:t>
            </a:r>
            <a:r>
              <a:rPr lang="en-US" sz="2000">
                <a:latin typeface="Gill Sans MT" pitchFamily="1" charset="0"/>
                <a:ea typeface="ＭＳ Ｐゴシック" pitchFamily="34" charset="-128"/>
              </a:rPr>
              <a:t> password</a:t>
            </a:r>
          </a:p>
          <a:p>
            <a:r>
              <a:rPr lang="en-US" sz="2000">
                <a:latin typeface="Gill Sans MT" pitchFamily="1" charset="0"/>
                <a:ea typeface="ＭＳ Ｐゴシック" pitchFamily="34" charset="-128"/>
              </a:rPr>
              <a:t>server responses</a:t>
            </a:r>
          </a:p>
          <a:p>
            <a:pPr lvl="1"/>
            <a:r>
              <a:rPr lang="en-US" sz="2000" b="1">
                <a:latin typeface="Courier New" pitchFamily="49" charset="0"/>
                <a:ea typeface="ＭＳ Ｐゴシック" pitchFamily="34" charset="-128"/>
              </a:rPr>
              <a:t>+OK</a:t>
            </a:r>
          </a:p>
          <a:p>
            <a:pPr lvl="1"/>
            <a:r>
              <a:rPr lang="en-US" sz="2000" b="1">
                <a:latin typeface="Courier New" pitchFamily="49" charset="0"/>
                <a:ea typeface="ＭＳ Ｐゴシック" pitchFamily="34" charset="-128"/>
              </a:rPr>
              <a:t>-ERR</a:t>
            </a:r>
            <a:endParaRPr lang="en-US" sz="1800">
              <a:latin typeface="Gill Sans MT" pitchFamily="1" charset="0"/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i="1">
                <a:solidFill>
                  <a:srgbClr val="CC0000"/>
                </a:solidFill>
                <a:latin typeface="Gill Sans MT" pitchFamily="1" charset="0"/>
                <a:ea typeface="ＭＳ Ｐゴシック" pitchFamily="34" charset="-128"/>
              </a:rPr>
              <a:t>transaction phase,</a:t>
            </a:r>
            <a:r>
              <a:rPr lang="en-US" sz="2400">
                <a:solidFill>
                  <a:srgbClr val="FF0000"/>
                </a:solidFill>
                <a:latin typeface="Gill Sans MT" pitchFamily="1" charset="0"/>
                <a:ea typeface="ＭＳ Ｐゴシック" pitchFamily="34" charset="-128"/>
              </a:rPr>
              <a:t> </a:t>
            </a:r>
            <a:r>
              <a:rPr lang="en-US" sz="2400">
                <a:solidFill>
                  <a:schemeClr val="tx2"/>
                </a:solidFill>
                <a:latin typeface="Gill Sans MT" pitchFamily="1" charset="0"/>
                <a:ea typeface="ＭＳ Ｐゴシック" pitchFamily="34" charset="-128"/>
              </a:rPr>
              <a:t>client:</a:t>
            </a:r>
            <a:endParaRPr lang="en-US" sz="2400">
              <a:latin typeface="Gill Sans MT" pitchFamily="1" charset="0"/>
              <a:ea typeface="ＭＳ Ｐゴシック" pitchFamily="34" charset="-128"/>
            </a:endParaRPr>
          </a:p>
          <a:p>
            <a:r>
              <a:rPr lang="en-US" sz="2000" b="1">
                <a:latin typeface="Courier New" pitchFamily="49" charset="0"/>
                <a:ea typeface="ＭＳ Ｐゴシック" pitchFamily="34" charset="-128"/>
              </a:rPr>
              <a:t>list:</a:t>
            </a:r>
            <a:r>
              <a:rPr lang="en-US" sz="2000">
                <a:latin typeface="Gill Sans MT" pitchFamily="1" charset="0"/>
                <a:ea typeface="ＭＳ Ｐゴシック" pitchFamily="34" charset="-128"/>
              </a:rPr>
              <a:t> list message numbers</a:t>
            </a:r>
          </a:p>
          <a:p>
            <a:r>
              <a:rPr lang="en-US" sz="2000" b="1">
                <a:latin typeface="Courier New" pitchFamily="49" charset="0"/>
                <a:ea typeface="ＭＳ Ｐゴシック" pitchFamily="34" charset="-128"/>
              </a:rPr>
              <a:t>retr:</a:t>
            </a:r>
            <a:r>
              <a:rPr lang="en-US" sz="2000">
                <a:latin typeface="Gill Sans MT" pitchFamily="1" charset="0"/>
                <a:ea typeface="ＭＳ Ｐゴシック" pitchFamily="34" charset="-128"/>
              </a:rPr>
              <a:t> retrieve message by number</a:t>
            </a:r>
          </a:p>
          <a:p>
            <a:r>
              <a:rPr lang="en-US" sz="2000" b="1">
                <a:latin typeface="Courier New" pitchFamily="49" charset="0"/>
                <a:ea typeface="ＭＳ Ｐゴシック" pitchFamily="34" charset="-128"/>
              </a:rPr>
              <a:t>dele:</a:t>
            </a:r>
            <a:r>
              <a:rPr lang="en-US" sz="2000">
                <a:latin typeface="Gill Sans MT" pitchFamily="1" charset="0"/>
                <a:ea typeface="ＭＳ Ｐゴシック" pitchFamily="34" charset="-128"/>
              </a:rPr>
              <a:t> delete</a:t>
            </a:r>
          </a:p>
          <a:p>
            <a:r>
              <a:rPr lang="en-US" sz="2000" b="1">
                <a:latin typeface="Courier New" pitchFamily="49" charset="0"/>
                <a:ea typeface="ＭＳ Ｐゴシック" pitchFamily="34" charset="-128"/>
              </a:rPr>
              <a:t>quit</a:t>
            </a:r>
            <a:endParaRPr lang="en-US" sz="2000">
              <a:latin typeface="Gill Sans MT" pitchFamily="1" charset="0"/>
              <a:ea typeface="ＭＳ Ｐゴシック" pitchFamily="34" charset="-128"/>
            </a:endParaRPr>
          </a:p>
        </p:txBody>
      </p:sp>
      <p:sp>
        <p:nvSpPr>
          <p:cNvPr id="163846" name="Text Box 7"/>
          <p:cNvSpPr txBox="1">
            <a:spLocks noChangeArrowheads="1"/>
          </p:cNvSpPr>
          <p:nvPr/>
        </p:nvSpPr>
        <p:spPr bwMode="auto">
          <a:xfrm>
            <a:off x="4340225" y="2309813"/>
            <a:ext cx="4268788" cy="402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latin typeface="Times New Roman" pitchFamily="18" charset="0"/>
              </a:rPr>
              <a:t>         </a:t>
            </a:r>
            <a:r>
              <a:rPr lang="en-US" sz="1800" b="1">
                <a:latin typeface="Courier New" pitchFamily="49" charset="0"/>
              </a:rPr>
              <a:t>C: list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S: 1 498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S: 2 912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S: 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C: retr 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S: &lt;message 1 contents&gt;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S: 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C: dele 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C: retr 2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S: &lt;message 1 contents&gt;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S: 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C: dele 2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C: quit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S: +OK </a:t>
            </a:r>
            <a:r>
              <a:rPr lang="en-US" sz="1400" b="1">
                <a:latin typeface="Courier New" pitchFamily="49" charset="0"/>
              </a:rPr>
              <a:t>POP3 server signing off</a:t>
            </a:r>
            <a:endParaRPr lang="en-US" sz="1800" b="1">
              <a:latin typeface="Courier New" pitchFamily="49" charset="0"/>
            </a:endParaRPr>
          </a:p>
        </p:txBody>
      </p:sp>
      <p:sp>
        <p:nvSpPr>
          <p:cNvPr id="163847" name="Text Box 10"/>
          <p:cNvSpPr txBox="1">
            <a:spLocks noChangeArrowheads="1"/>
          </p:cNvSpPr>
          <p:nvPr/>
        </p:nvSpPr>
        <p:spPr bwMode="auto">
          <a:xfrm>
            <a:off x="4989513" y="590550"/>
            <a:ext cx="39814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b="1">
              <a:latin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S: +OK POP3 server ready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C: user bob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S: +OK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C: pass hungry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S: +OK</a:t>
            </a:r>
            <a:r>
              <a:rPr lang="en-US" sz="1400" b="1">
                <a:latin typeface="Courier New" pitchFamily="49" charset="0"/>
              </a:rPr>
              <a:t> user successfully logged on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63848" name="Freeform 11"/>
          <p:cNvSpPr>
            <a:spLocks/>
          </p:cNvSpPr>
          <p:nvPr/>
        </p:nvSpPr>
        <p:spPr bwMode="auto">
          <a:xfrm>
            <a:off x="4972050" y="847725"/>
            <a:ext cx="371475" cy="1457325"/>
          </a:xfrm>
          <a:custGeom>
            <a:avLst/>
            <a:gdLst>
              <a:gd name="T0" fmla="*/ 2147483647 w 234"/>
              <a:gd name="T1" fmla="*/ 0 h 918"/>
              <a:gd name="T2" fmla="*/ 0 w 234"/>
              <a:gd name="T3" fmla="*/ 0 h 918"/>
              <a:gd name="T4" fmla="*/ 0 w 234"/>
              <a:gd name="T5" fmla="*/ 2147483647 h 918"/>
              <a:gd name="T6" fmla="*/ 2147483647 w 234"/>
              <a:gd name="T7" fmla="*/ 2147483647 h 918"/>
              <a:gd name="T8" fmla="*/ 0 60000 65536"/>
              <a:gd name="T9" fmla="*/ 0 60000 65536"/>
              <a:gd name="T10" fmla="*/ 0 60000 65536"/>
              <a:gd name="T11" fmla="*/ 0 60000 65536"/>
              <a:gd name="T12" fmla="*/ 0 w 234"/>
              <a:gd name="T13" fmla="*/ 0 h 918"/>
              <a:gd name="T14" fmla="*/ 234 w 234"/>
              <a:gd name="T15" fmla="*/ 918 h 9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4" h="918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849" name="Line 13"/>
          <p:cNvSpPr>
            <a:spLocks noChangeShapeType="1"/>
          </p:cNvSpPr>
          <p:nvPr/>
        </p:nvSpPr>
        <p:spPr bwMode="auto">
          <a:xfrm flipV="1">
            <a:off x="3486150" y="1449388"/>
            <a:ext cx="1400175" cy="23812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850" name="Freeform 14"/>
          <p:cNvSpPr>
            <a:spLocks/>
          </p:cNvSpPr>
          <p:nvPr/>
        </p:nvSpPr>
        <p:spPr bwMode="auto">
          <a:xfrm>
            <a:off x="4973638" y="2428875"/>
            <a:ext cx="371475" cy="3895725"/>
          </a:xfrm>
          <a:custGeom>
            <a:avLst/>
            <a:gdLst>
              <a:gd name="T0" fmla="*/ 2147483647 w 234"/>
              <a:gd name="T1" fmla="*/ 0 h 918"/>
              <a:gd name="T2" fmla="*/ 0 w 234"/>
              <a:gd name="T3" fmla="*/ 0 h 918"/>
              <a:gd name="T4" fmla="*/ 0 w 234"/>
              <a:gd name="T5" fmla="*/ 2147483647 h 918"/>
              <a:gd name="T6" fmla="*/ 2147483647 w 234"/>
              <a:gd name="T7" fmla="*/ 2147483647 h 918"/>
              <a:gd name="T8" fmla="*/ 0 60000 65536"/>
              <a:gd name="T9" fmla="*/ 0 60000 65536"/>
              <a:gd name="T10" fmla="*/ 0 60000 65536"/>
              <a:gd name="T11" fmla="*/ 0 60000 65536"/>
              <a:gd name="T12" fmla="*/ 0 w 234"/>
              <a:gd name="T13" fmla="*/ 0 h 918"/>
              <a:gd name="T14" fmla="*/ 234 w 234"/>
              <a:gd name="T15" fmla="*/ 918 h 9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4" h="918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851" name="Line 15"/>
          <p:cNvSpPr>
            <a:spLocks noChangeShapeType="1"/>
          </p:cNvSpPr>
          <p:nvPr/>
        </p:nvSpPr>
        <p:spPr bwMode="auto">
          <a:xfrm flipV="1">
            <a:off x="3152775" y="3941763"/>
            <a:ext cx="1733550" cy="3238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65890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CBC80183-9A5D-4B34-B30F-7E549844BF17}" type="slidenum">
              <a:rPr lang="en-US"/>
              <a:pPr/>
              <a:t>59</a:t>
            </a:fld>
            <a:endParaRPr lang="en-US"/>
          </a:p>
        </p:txBody>
      </p:sp>
      <p:sp>
        <p:nvSpPr>
          <p:cNvPr id="16589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93688"/>
            <a:ext cx="7772400" cy="795337"/>
          </a:xfrm>
        </p:spPr>
        <p:txBody>
          <a:bodyPr/>
          <a:lstStyle/>
          <a:p>
            <a:r>
              <a:rPr lang="en-US">
                <a:latin typeface="Gill Sans MT" pitchFamily="1" charset="0"/>
                <a:ea typeface="ＭＳ Ｐゴシック" pitchFamily="34" charset="-128"/>
              </a:rPr>
              <a:t>POP3 (more) and IMAP</a:t>
            </a:r>
          </a:p>
        </p:txBody>
      </p:sp>
      <p:sp>
        <p:nvSpPr>
          <p:cNvPr id="1658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0700" y="1343025"/>
            <a:ext cx="3810000" cy="46482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i="1" dirty="0">
                <a:solidFill>
                  <a:srgbClr val="CC0000"/>
                </a:solidFill>
                <a:latin typeface="Gill Sans MT" pitchFamily="1" charset="0"/>
                <a:ea typeface="ＭＳ Ｐゴシック" pitchFamily="34" charset="-128"/>
              </a:rPr>
              <a:t>more about POP3</a:t>
            </a:r>
          </a:p>
          <a:p>
            <a:pPr algn="just"/>
            <a:r>
              <a:rPr lang="en-US" sz="2400" dirty="0" smtClean="0">
                <a:latin typeface="Gill Sans MT" pitchFamily="34" charset="0"/>
              </a:rPr>
              <a:t>POP3 begins when the user agent (the client) opens a TCP connection to the mail server (the server) on port </a:t>
            </a:r>
            <a:r>
              <a:rPr lang="en-US" sz="2400" dirty="0" smtClean="0">
                <a:latin typeface="Gill Sans MT" pitchFamily="34" charset="0"/>
              </a:rPr>
              <a:t>110</a:t>
            </a:r>
            <a:endParaRPr lang="en-US" sz="2400" dirty="0" smtClean="0">
              <a:latin typeface="Gill Sans MT" pitchFamily="34" charset="0"/>
              <a:ea typeface="ＭＳ Ｐゴシック" pitchFamily="34" charset="-128"/>
            </a:endParaRPr>
          </a:p>
          <a:p>
            <a:pPr algn="just"/>
            <a:r>
              <a:rPr lang="en-US" sz="2400" dirty="0" smtClean="0">
                <a:latin typeface="Gill Sans MT" pitchFamily="34" charset="0"/>
                <a:ea typeface="ＭＳ Ｐゴシック" pitchFamily="34" charset="-128"/>
              </a:rPr>
              <a:t>Previous </a:t>
            </a:r>
            <a:r>
              <a:rPr lang="en-US" sz="2400" dirty="0">
                <a:latin typeface="Gill Sans MT" pitchFamily="34" charset="0"/>
                <a:ea typeface="ＭＳ Ｐゴシック" pitchFamily="34" charset="-128"/>
              </a:rPr>
              <a:t>example uses POP3 </a:t>
            </a:r>
            <a:r>
              <a:rPr lang="ja-JP" altLang="en-US" sz="2400">
                <a:latin typeface="Gill Sans MT" pitchFamily="1" charset="0"/>
                <a:ea typeface="ＭＳ Ｐゴシック" pitchFamily="34" charset="-128"/>
              </a:rPr>
              <a:t>“</a:t>
            </a:r>
            <a:r>
              <a:rPr lang="en-US" altLang="ja-JP" sz="2400" dirty="0">
                <a:latin typeface="Gill Sans MT" pitchFamily="1" charset="0"/>
                <a:ea typeface="ＭＳ Ｐゴシック" pitchFamily="34" charset="-128"/>
              </a:rPr>
              <a:t>download and delete</a:t>
            </a:r>
            <a:r>
              <a:rPr lang="ja-JP" altLang="en-US" sz="2400">
                <a:latin typeface="Gill Sans MT" pitchFamily="1" charset="0"/>
                <a:ea typeface="ＭＳ Ｐゴシック" pitchFamily="34" charset="-128"/>
              </a:rPr>
              <a:t>”</a:t>
            </a:r>
            <a:r>
              <a:rPr lang="en-US" altLang="ja-JP" sz="2400" dirty="0">
                <a:latin typeface="Gill Sans MT" pitchFamily="1" charset="0"/>
                <a:ea typeface="ＭＳ Ｐゴシック" pitchFamily="34" charset="-128"/>
              </a:rPr>
              <a:t> mode</a:t>
            </a:r>
          </a:p>
          <a:p>
            <a:pPr lvl="1" algn="just"/>
            <a:r>
              <a:rPr lang="en-US" dirty="0">
                <a:latin typeface="Gill Sans MT" pitchFamily="1" charset="0"/>
                <a:ea typeface="ＭＳ Ｐゴシック" pitchFamily="34" charset="-128"/>
              </a:rPr>
              <a:t>Bob cannot re-read e-mail if he changes </a:t>
            </a:r>
            <a:r>
              <a:rPr lang="en-US" dirty="0" smtClean="0">
                <a:latin typeface="Gill Sans MT" pitchFamily="1" charset="0"/>
                <a:ea typeface="ＭＳ Ｐゴシック" pitchFamily="34" charset="-128"/>
              </a:rPr>
              <a:t>client</a:t>
            </a:r>
          </a:p>
          <a:p>
            <a:pPr algn="just"/>
            <a:r>
              <a:rPr lang="en-US" sz="2400" dirty="0">
                <a:latin typeface="Gill Sans MT" pitchFamily="1" charset="0"/>
                <a:ea typeface="ＭＳ Ｐゴシック" pitchFamily="34" charset="-128"/>
              </a:rPr>
              <a:t>POP3 </a:t>
            </a:r>
            <a:r>
              <a:rPr lang="ja-JP" altLang="en-US" sz="2400">
                <a:latin typeface="Gill Sans MT" pitchFamily="1" charset="0"/>
                <a:ea typeface="ＭＳ Ｐゴシック" pitchFamily="34" charset="-128"/>
              </a:rPr>
              <a:t>“</a:t>
            </a:r>
            <a:r>
              <a:rPr lang="en-US" altLang="ja-JP" sz="2400" dirty="0">
                <a:latin typeface="Gill Sans MT" pitchFamily="1" charset="0"/>
                <a:ea typeface="ＭＳ Ｐゴシック" pitchFamily="34" charset="-128"/>
              </a:rPr>
              <a:t>download-and-keep</a:t>
            </a:r>
            <a:r>
              <a:rPr lang="ja-JP" altLang="en-US" sz="2400">
                <a:latin typeface="Gill Sans MT" pitchFamily="1" charset="0"/>
                <a:ea typeface="ＭＳ Ｐゴシック" pitchFamily="34" charset="-128"/>
              </a:rPr>
              <a:t>”</a:t>
            </a:r>
            <a:r>
              <a:rPr lang="en-US" altLang="ja-JP" sz="2400" dirty="0">
                <a:latin typeface="Gill Sans MT" pitchFamily="1" charset="0"/>
                <a:ea typeface="ＭＳ Ｐゴシック" pitchFamily="34" charset="-128"/>
              </a:rPr>
              <a:t>: copies of messages on different clients</a:t>
            </a:r>
          </a:p>
          <a:p>
            <a:pPr algn="just"/>
            <a:r>
              <a:rPr lang="en-US" sz="2400" dirty="0" smtClean="0">
                <a:latin typeface="Gill Sans MT" pitchFamily="1" charset="0"/>
                <a:ea typeface="ＭＳ Ｐゴシック" pitchFamily="34" charset="-128"/>
              </a:rPr>
              <a:t>POP3 </a:t>
            </a:r>
            <a:r>
              <a:rPr lang="en-US" sz="2400" dirty="0">
                <a:latin typeface="Gill Sans MT" pitchFamily="1" charset="0"/>
                <a:ea typeface="ＭＳ Ｐゴシック" pitchFamily="34" charset="-128"/>
              </a:rPr>
              <a:t>is stateless across </a:t>
            </a:r>
            <a:r>
              <a:rPr lang="en-US" sz="2400" dirty="0" smtClean="0">
                <a:latin typeface="Gill Sans MT" pitchFamily="1" charset="0"/>
                <a:ea typeface="ＭＳ Ｐゴシック" pitchFamily="34" charset="-128"/>
              </a:rPr>
              <a:t>sessions</a:t>
            </a:r>
          </a:p>
        </p:txBody>
      </p:sp>
      <p:sp>
        <p:nvSpPr>
          <p:cNvPr id="16589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83100" y="1381125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 dirty="0">
                <a:solidFill>
                  <a:srgbClr val="CC0000"/>
                </a:solidFill>
                <a:latin typeface="Gill Sans MT" pitchFamily="1" charset="0"/>
                <a:ea typeface="ＭＳ Ｐゴシック" pitchFamily="34" charset="-128"/>
              </a:rPr>
              <a:t>IMAP</a:t>
            </a:r>
          </a:p>
          <a:p>
            <a:r>
              <a:rPr lang="en-US" sz="2400" dirty="0">
                <a:latin typeface="Gill Sans MT" pitchFamily="1" charset="0"/>
                <a:ea typeface="ＭＳ Ｐゴシック" pitchFamily="34" charset="-128"/>
              </a:rPr>
              <a:t>keeps all messages in one place: at </a:t>
            </a:r>
            <a:r>
              <a:rPr lang="en-US" sz="2400" dirty="0" smtClean="0">
                <a:latin typeface="Gill Sans MT" pitchFamily="1" charset="0"/>
                <a:ea typeface="ＭＳ Ｐゴシック" pitchFamily="34" charset="-128"/>
              </a:rPr>
              <a:t>server</a:t>
            </a:r>
          </a:p>
          <a:p>
            <a:r>
              <a:rPr lang="en-US" sz="2400" dirty="0">
                <a:latin typeface="Gill Sans MT" pitchFamily="1" charset="0"/>
                <a:ea typeface="ＭＳ Ｐゴシック" pitchFamily="34" charset="-128"/>
              </a:rPr>
              <a:t>allows user to organize messages in folders</a:t>
            </a:r>
          </a:p>
          <a:p>
            <a:r>
              <a:rPr lang="en-US" sz="2400" dirty="0" smtClean="0">
                <a:latin typeface="Gill Sans MT" pitchFamily="1" charset="0"/>
                <a:ea typeface="ＭＳ Ｐゴシック" pitchFamily="34" charset="-128"/>
              </a:rPr>
              <a:t>keeps </a:t>
            </a:r>
            <a:r>
              <a:rPr lang="en-US" sz="2400" dirty="0">
                <a:latin typeface="Gill Sans MT" pitchFamily="1" charset="0"/>
                <a:ea typeface="ＭＳ Ｐゴシック" pitchFamily="34" charset="-128"/>
              </a:rPr>
              <a:t>user state across sessions:</a:t>
            </a:r>
          </a:p>
          <a:p>
            <a:pPr lvl="1"/>
            <a:r>
              <a:rPr lang="en-US" dirty="0" smtClean="0">
                <a:latin typeface="Gill Sans MT" pitchFamily="1" charset="0"/>
                <a:ea typeface="ＭＳ Ｐゴシック" pitchFamily="34" charset="-128"/>
              </a:rPr>
              <a:t>names </a:t>
            </a:r>
            <a:r>
              <a:rPr lang="en-US" dirty="0">
                <a:latin typeface="Gill Sans MT" pitchFamily="1" charset="0"/>
                <a:ea typeface="ＭＳ Ｐゴシック" pitchFamily="34" charset="-128"/>
              </a:rPr>
              <a:t>of folders and mappings between message IDs and folder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44034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DEE1C358-8E2E-40B0-BFF4-3C4E7B36A152}" type="slidenum">
              <a:rPr lang="en-US"/>
              <a:pPr/>
              <a:t>6</a:t>
            </a:fld>
            <a:endParaRPr lang="en-US"/>
          </a:p>
        </p:txBody>
      </p:sp>
      <p:grpSp>
        <p:nvGrpSpPr>
          <p:cNvPr id="2" name="Group 582"/>
          <p:cNvGrpSpPr>
            <a:grpSpLocks/>
          </p:cNvGrpSpPr>
          <p:nvPr/>
        </p:nvGrpSpPr>
        <p:grpSpPr bwMode="auto">
          <a:xfrm>
            <a:off x="542925" y="1492250"/>
            <a:ext cx="3540125" cy="4545013"/>
            <a:chOff x="3277" y="974"/>
            <a:chExt cx="2230" cy="2863"/>
          </a:xfrm>
        </p:grpSpPr>
        <p:sp>
          <p:nvSpPr>
            <p:cNvPr id="44042" name="Freeform 583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466 w 1036"/>
                <a:gd name="T1" fmla="*/ 11 h 675"/>
                <a:gd name="T2" fmla="*/ 884 w 1036"/>
                <a:gd name="T3" fmla="*/ 53 h 675"/>
                <a:gd name="T4" fmla="*/ 467 w 1036"/>
                <a:gd name="T5" fmla="*/ 129 h 675"/>
                <a:gd name="T6" fmla="*/ 347 w 1036"/>
                <a:gd name="T7" fmla="*/ 229 h 675"/>
                <a:gd name="T8" fmla="*/ 48 w 1036"/>
                <a:gd name="T9" fmla="*/ 297 h 675"/>
                <a:gd name="T10" fmla="*/ 39 w 1036"/>
                <a:gd name="T11" fmla="*/ 459 h 675"/>
                <a:gd name="T12" fmla="*/ 298 w 1036"/>
                <a:gd name="T13" fmla="*/ 489 h 675"/>
                <a:gd name="T14" fmla="*/ 1039 w 1036"/>
                <a:gd name="T15" fmla="*/ 489 h 675"/>
                <a:gd name="T16" fmla="*/ 1353 w 1036"/>
                <a:gd name="T17" fmla="*/ 555 h 675"/>
                <a:gd name="T18" fmla="*/ 1702 w 1036"/>
                <a:gd name="T19" fmla="*/ 657 h 675"/>
                <a:gd name="T20" fmla="*/ 1969 w 1036"/>
                <a:gd name="T21" fmla="*/ 661 h 675"/>
                <a:gd name="T22" fmla="*/ 2153 w 1036"/>
                <a:gd name="T23" fmla="*/ 603 h 675"/>
                <a:gd name="T24" fmla="*/ 2247 w 1036"/>
                <a:gd name="T25" fmla="*/ 445 h 675"/>
                <a:gd name="T26" fmla="*/ 2305 w 1036"/>
                <a:gd name="T27" fmla="*/ 291 h 675"/>
                <a:gd name="T28" fmla="*/ 2312 w 1036"/>
                <a:gd name="T29" fmla="*/ 107 h 675"/>
                <a:gd name="T30" fmla="*/ 2113 w 1036"/>
                <a:gd name="T31" fmla="*/ 17 h 675"/>
                <a:gd name="T32" fmla="*/ 1755 w 1036"/>
                <a:gd name="T33" fmla="*/ 3 h 675"/>
                <a:gd name="T34" fmla="*/ 1466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3" name="Group 584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44417" name="Rectangle 585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18" name="AutoShape 586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44044" name="Freeform 587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045" name="Line 588"/>
            <p:cNvSpPr>
              <a:spLocks noChangeShapeType="1"/>
            </p:cNvSpPr>
            <p:nvPr/>
          </p:nvSpPr>
          <p:spPr bwMode="auto">
            <a:xfrm rot="16200000" flipV="1">
              <a:off x="4915" y="3313"/>
              <a:ext cx="285" cy="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4046" name="Line 589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4047" name="Line 590"/>
            <p:cNvSpPr>
              <a:spLocks noChangeShapeType="1"/>
            </p:cNvSpPr>
            <p:nvPr/>
          </p:nvSpPr>
          <p:spPr bwMode="auto">
            <a:xfrm rot="16200000" flipH="1">
              <a:off x="5116" y="3190"/>
              <a:ext cx="96" cy="4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4048" name="Line 592"/>
            <p:cNvSpPr>
              <a:spLocks noChangeShapeType="1"/>
            </p:cNvSpPr>
            <p:nvPr/>
          </p:nvSpPr>
          <p:spPr bwMode="auto">
            <a:xfrm>
              <a:off x="3843" y="3009"/>
              <a:ext cx="94" cy="10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049" name="Line 593"/>
            <p:cNvSpPr>
              <a:spLocks noChangeShapeType="1"/>
            </p:cNvSpPr>
            <p:nvPr/>
          </p:nvSpPr>
          <p:spPr bwMode="auto">
            <a:xfrm flipV="1">
              <a:off x="3680" y="3150"/>
              <a:ext cx="261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050" name="Line 596"/>
            <p:cNvSpPr>
              <a:spLocks noChangeShapeType="1"/>
            </p:cNvSpPr>
            <p:nvPr/>
          </p:nvSpPr>
          <p:spPr bwMode="auto">
            <a:xfrm flipH="1">
              <a:off x="3948" y="3209"/>
              <a:ext cx="98" cy="11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051" name="Line 597"/>
            <p:cNvSpPr>
              <a:spLocks noChangeShapeType="1"/>
            </p:cNvSpPr>
            <p:nvPr/>
          </p:nvSpPr>
          <p:spPr bwMode="auto">
            <a:xfrm flipH="1" flipV="1">
              <a:off x="4132" y="3213"/>
              <a:ext cx="65" cy="10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052" name="Line 598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053" name="Line 600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054" name="Line 601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4" name="Group 602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44415" name="Picture 603" descr="access_point_stylized_smal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416" name="Picture 604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4056" name="Freeform 605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057" name="Freeform 606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85898 w 765"/>
                <a:gd name="T1" fmla="*/ 6712 h 459"/>
                <a:gd name="T2" fmla="*/ 58210 w 765"/>
                <a:gd name="T3" fmla="*/ 47662 h 459"/>
                <a:gd name="T4" fmla="*/ 19473 w 765"/>
                <a:gd name="T5" fmla="*/ 67835 h 459"/>
                <a:gd name="T6" fmla="*/ 2783 w 765"/>
                <a:gd name="T7" fmla="*/ 228588 h 459"/>
                <a:gd name="T8" fmla="*/ 36422 w 765"/>
                <a:gd name="T9" fmla="*/ 302028 h 459"/>
                <a:gd name="T10" fmla="*/ 70014 w 765"/>
                <a:gd name="T11" fmla="*/ 289496 h 459"/>
                <a:gd name="T12" fmla="*/ 118176 w 765"/>
                <a:gd name="T13" fmla="*/ 302028 h 459"/>
                <a:gd name="T14" fmla="*/ 141415 w 765"/>
                <a:gd name="T15" fmla="*/ 295017 h 459"/>
                <a:gd name="T16" fmla="*/ 152220 w 765"/>
                <a:gd name="T17" fmla="*/ 253122 h 459"/>
                <a:gd name="T18" fmla="*/ 151953 w 765"/>
                <a:gd name="T19" fmla="*/ 107441 h 459"/>
                <a:gd name="T20" fmla="*/ 134106 w 765"/>
                <a:gd name="T21" fmla="*/ 23437 h 459"/>
                <a:gd name="T22" fmla="*/ 85898 w 765"/>
                <a:gd name="T23" fmla="*/ 6712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058" name="Line 607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059" name="Line 608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060" name="Line 609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061" name="Line 610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062" name="Line 611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063" name="Line 612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064" name="Line 613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065" name="Line 614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066" name="Line 615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067" name="Line 616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068" name="Line 617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069" name="Line 618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070" name="Line 619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071" name="Line 620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072" name="Line 621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073" name="Line 622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074" name="Line 623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5" name="Group 624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44398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44399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44400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44401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44402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44403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44404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44405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44406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44407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44408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44409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44410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44411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44412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44413" name="Oval 640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4414" name="Picture 641" descr="cell_tower_radiation_gray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" name="Group 642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44389" name="Line 643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390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391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392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7" name="Group 647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44396" name="Freeform 6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397" name="Freeform 6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4394" name="Line 650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395" name="Line 651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8" name="Group 652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4438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38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38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9" name="Group 65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387" name="Freeform 65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388" name="Freeform 65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4385" name="Line 65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386" name="Line 66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0" name="Group 661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4437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37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37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1" name="Group 66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379" name="Freeform 66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380" name="Freeform 66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4377" name="Line 66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378" name="Line 66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2" name="Group 670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4436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36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36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3" name="Group 67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371" name="Freeform 67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372" name="Freeform 67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4369" name="Line 67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370" name="Line 67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4" name="Group 679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4435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35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35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5" name="Group 68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363" name="Freeform 68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364" name="Freeform 68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4361" name="Line 68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362" name="Line 68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6" name="Group 688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4434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35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35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7" name="Group 69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355" name="Freeform 69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356" name="Freeform 69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4353" name="Line 69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354" name="Line 69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44082" name="Line 697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18" name="Group 698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4434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34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34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9" name="Group 70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347" name="Freeform 70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348" name="Freeform 70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4345" name="Line 70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346" name="Line 70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0" name="Group 707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4433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33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33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1" name="Group 71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339" name="Freeform 71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340" name="Freeform 71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4337" name="Line 71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338" name="Line 71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2" name="Group 716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4432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32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32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3" name="Group 72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331" name="Freeform 72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332" name="Freeform 72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4329" name="Line 72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330" name="Line 72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4" name="Group 725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4431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31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31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5" name="Group 72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323" name="Freeform 73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324" name="Freeform 73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4321" name="Line 73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322" name="Line 73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6" name="Group 734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4430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31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31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7" name="Group 73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315" name="Freeform 73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316" name="Freeform 74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4313" name="Line 74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314" name="Line 74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8" name="Group 743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4430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30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30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9" name="Group 74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307" name="Freeform 7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308" name="Freeform 7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4305" name="Line 75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306" name="Line 75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0" name="Group 752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31" name="Group 753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44289" name="Freeform 754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290" name="Freeform 755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291" name="Freeform 756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292" name="Freeform 757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293" name="Freeform 758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294" name="Freeform 759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295" name="Freeform 760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296" name="Freeform 761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297" name="Freeform 762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298" name="Freeform 763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299" name="Freeform 764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300" name="Freeform 765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pic>
            <p:nvPicPr>
              <p:cNvPr id="44288" name="Picture 766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4163" name="Group 767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44186" name="Group 768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44275" name="Freeform 769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276" name="Freeform 770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277" name="Freeform 771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278" name="Freeform 772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279" name="Freeform 773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280" name="Freeform 774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281" name="Freeform 775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282" name="Freeform 776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283" name="Freeform 777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284" name="Freeform 778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285" name="Freeform 779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286" name="Freeform 780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pic>
            <p:nvPicPr>
              <p:cNvPr id="44274" name="Picture 781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4091" name="Line 782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44204" name="Group 783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44271" name="Picture 78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4272" name="Freeform 78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44206" name="Group 786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44269" name="Picture 78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4270" name="Freeform 78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44209" name="Group 789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44267" name="Picture 79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4268" name="Freeform 79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44211" name="Group 792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44265" name="Picture 79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4266" name="Freeform 79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</p:grpSp>
        <p:pic>
          <p:nvPicPr>
            <p:cNvPr id="44096" name="Picture 795" descr="car_icon_small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4236" name="Group 796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44263" name="Picture 797" descr="iphone_stylized_small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264" name="Picture 798" descr="antenna_radiation_stylized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4238" name="Group 799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44231" name="Freeform 800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232" name="Rectangle 801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33" name="Freeform 802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234" name="Freeform 803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235" name="Rectangle 804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241" name="Group 805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4261" name="AutoShape 806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62" name="AutoShape 807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4237" name="Rectangle 808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243" name="Group 809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4259" name="AutoShape 810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60" name="AutoShape 811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4239" name="Rectangle 812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40" name="Rectangle 813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273" name="Group 814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4257" name="AutoShape 815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58" name="AutoShape 816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4242" name="Freeform 817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44287" name="Group 818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4255" name="AutoShape 819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56" name="AutoShape 820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4244" name="Rectangle 821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45" name="Freeform 822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246" name="Freeform 823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247" name="Oval 824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48" name="Freeform 825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249" name="AutoShape 826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50" name="AutoShape 827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51" name="Oval 828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52" name="Oval 829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80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  <p:sp>
            <p:nvSpPr>
              <p:cNvPr id="44253" name="Oval 830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54" name="Rectangle 831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4304" name="Group 832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44199" name="Freeform 833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200" name="Rectangle 834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01" name="Freeform 835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202" name="Freeform 836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203" name="Rectangle 837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312" name="Group 838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4229" name="AutoShape 839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30" name="AutoShape 840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4205" name="Rectangle 841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320" name="Group 842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4227" name="AutoShape 843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28" name="AutoShape 844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4207" name="Rectangle 845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08" name="Rectangle 846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328" name="Group 847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4225" name="AutoShape 848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26" name="AutoShape 849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4210" name="Freeform 850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44336" name="Group 851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4223" name="AutoShape 852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24" name="AutoShape 853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4212" name="Rectangle 854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13" name="Freeform 855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214" name="Freeform 856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215" name="Oval 857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16" name="Freeform 858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217" name="AutoShape 859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18" name="AutoShape 860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19" name="Oval 861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20" name="Oval 862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80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  <p:sp>
            <p:nvSpPr>
              <p:cNvPr id="44221" name="Oval 863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22" name="Rectangle 864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4344" name="Group 865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44176" name="Picture 866" descr="antenna_stylized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177" name="Picture 867" descr="laptop_keyboard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4178" name="Freeform 868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pic>
            <p:nvPicPr>
              <p:cNvPr id="44179" name="Picture 869" descr="screen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4180" name="Freeform 870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181" name="Freeform 871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182" name="Freeform 872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183" name="Freeform 873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184" name="Freeform 874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185" name="Freeform 875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44352" name="Group 876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4193" name="Freeform 877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194" name="Freeform 878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195" name="Freeform 879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196" name="Freeform 880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197" name="Freeform 881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198" name="Freeform 882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4187" name="Freeform 883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188" name="Freeform 884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189" name="Freeform 885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190" name="Freeform 886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191" name="Freeform 887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192" name="Freeform 888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44360" name="Group 889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44153" name="Picture 890" descr="antenna_stylized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154" name="Picture 891" descr="laptop_keyboar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4155" name="Freeform 892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pic>
            <p:nvPicPr>
              <p:cNvPr id="44156" name="Picture 893" descr="screen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4157" name="Freeform 894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158" name="Freeform 895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159" name="Freeform 896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160" name="Freeform 897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161" name="Freeform 898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162" name="Freeform 899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44368" name="Group 900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4170" name="Freeform 901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171" name="Freeform 902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172" name="Freeform 903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173" name="Freeform 904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174" name="Freeform 905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175" name="Freeform 906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4164" name="Freeform 907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165" name="Freeform 908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166" name="Freeform 909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167" name="Freeform 910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168" name="Freeform 911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169" name="Freeform 912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44376" name="Group 913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44130" name="Picture 914" descr="antenna_stylized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131" name="Picture 915" descr="laptop_keyboard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4132" name="Freeform 916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pic>
            <p:nvPicPr>
              <p:cNvPr id="44133" name="Picture 917" descr="screen"/>
              <p:cNvPicPr>
                <a:picLocks noChangeAspect="1" noChangeArrowheads="1"/>
              </p:cNvPicPr>
              <p:nvPr/>
            </p:nvPicPr>
            <p:blipFill>
              <a:blip r:embed="rId21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4134" name="Freeform 918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135" name="Freeform 919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136" name="Freeform 920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137" name="Freeform 921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138" name="Freeform 922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139" name="Freeform 923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44384" name="Group 924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4147" name="Freeform 925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148" name="Freeform 926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149" name="Freeform 927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150" name="Freeform 928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151" name="Freeform 929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152" name="Freeform 930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4141" name="Freeform 931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142" name="Freeform 932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143" name="Freeform 933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144" name="Freeform 934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145" name="Freeform 935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146" name="Freeform 936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44393" name="Group 937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44128" name="Picture 93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4129" name="Freeform 93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44419" name="Group 940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44105" name="Picture 941" descr="antenna_stylized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106" name="Picture 942" descr="laptop_keyboar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4107" name="Freeform 943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pic>
            <p:nvPicPr>
              <p:cNvPr id="44108" name="Picture 944" descr="screen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4109" name="Freeform 945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110" name="Freeform 946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111" name="Freeform 947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112" name="Freeform 948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113" name="Freeform 949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114" name="Freeform 950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44420" name="Group 951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4122" name="Freeform 952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123" name="Freeform 953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124" name="Freeform 954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125" name="Freeform 955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126" name="Freeform 956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127" name="Freeform 957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4116" name="Freeform 958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117" name="Freeform 959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118" name="Freeform 960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119" name="Freeform 961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120" name="Freeform 962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121" name="Freeform 963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>
          <a:xfrm>
            <a:off x="366713" y="184150"/>
            <a:ext cx="7772400" cy="852488"/>
          </a:xfrm>
        </p:spPr>
        <p:txBody>
          <a:bodyPr/>
          <a:lstStyle/>
          <a:p>
            <a:r>
              <a:rPr lang="en-US" dirty="0">
                <a:latin typeface="Gill Sans MT" charset="0"/>
                <a:ea typeface="ＭＳ Ｐゴシック" pitchFamily="34" charset="-128"/>
              </a:rPr>
              <a:t>Client-Server Architecture</a:t>
            </a:r>
          </a:p>
        </p:txBody>
      </p:sp>
      <p:sp>
        <p:nvSpPr>
          <p:cNvPr id="44037" name="Rectangle 460"/>
          <p:cNvSpPr>
            <a:spLocks noGrp="1" noChangeArrowheads="1"/>
          </p:cNvSpPr>
          <p:nvPr>
            <p:ph type="body" sz="half" idx="2"/>
          </p:nvPr>
        </p:nvSpPr>
        <p:spPr>
          <a:xfrm>
            <a:off x="4752975" y="1416050"/>
            <a:ext cx="4143375" cy="4648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Server: </a:t>
            </a:r>
          </a:p>
          <a:p>
            <a:r>
              <a:rPr lang="en-US" sz="2400" dirty="0">
                <a:latin typeface="Gill Sans MT" charset="0"/>
                <a:ea typeface="ＭＳ Ｐゴシック" pitchFamily="34" charset="-128"/>
              </a:rPr>
              <a:t>Always-on host</a:t>
            </a:r>
          </a:p>
          <a:p>
            <a:r>
              <a:rPr lang="en-US" sz="2400" dirty="0">
                <a:latin typeface="Gill Sans MT" charset="0"/>
                <a:ea typeface="ＭＳ Ｐゴシック" pitchFamily="34" charset="-128"/>
              </a:rPr>
              <a:t>Permanent IP address</a:t>
            </a:r>
          </a:p>
          <a:p>
            <a:r>
              <a:rPr lang="en-US" sz="2400" dirty="0">
                <a:latin typeface="Gill Sans MT" charset="0"/>
                <a:ea typeface="ＭＳ Ｐゴシック" pitchFamily="34" charset="-128"/>
              </a:rPr>
              <a:t>Data centers for scaling</a:t>
            </a:r>
          </a:p>
          <a:p>
            <a:pPr>
              <a:spcBef>
                <a:spcPct val="75000"/>
              </a:spcBef>
              <a:buFont typeface="Wingdings" pitchFamily="2" charset="2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Clients:</a:t>
            </a:r>
          </a:p>
          <a:p>
            <a:r>
              <a:rPr lang="en-US" sz="2400" dirty="0">
                <a:latin typeface="Gill Sans MT" charset="0"/>
                <a:ea typeface="ＭＳ Ｐゴシック" pitchFamily="34" charset="-128"/>
              </a:rPr>
              <a:t>Communicate with server</a:t>
            </a:r>
          </a:p>
          <a:p>
            <a:r>
              <a:rPr lang="en-US" sz="2400" dirty="0">
                <a:latin typeface="Gill Sans MT" charset="0"/>
                <a:ea typeface="ＭＳ Ｐゴシック" pitchFamily="34" charset="-128"/>
              </a:rPr>
              <a:t>May be intermittently connected</a:t>
            </a:r>
          </a:p>
          <a:p>
            <a:r>
              <a:rPr lang="en-US" sz="2400" dirty="0">
                <a:latin typeface="Gill Sans MT" charset="0"/>
                <a:ea typeface="ＭＳ Ｐゴシック" pitchFamily="34" charset="-128"/>
              </a:rPr>
              <a:t>May have dynamic IP addresses</a:t>
            </a:r>
          </a:p>
          <a:p>
            <a:r>
              <a:rPr lang="en-US" sz="2400" dirty="0">
                <a:latin typeface="Gill Sans MT" charset="0"/>
                <a:ea typeface="ＭＳ Ｐゴシック" pitchFamily="34" charset="-128"/>
              </a:rPr>
              <a:t>Do not communicate directly with each other</a:t>
            </a:r>
          </a:p>
        </p:txBody>
      </p:sp>
      <p:sp>
        <p:nvSpPr>
          <p:cNvPr id="44039" name="Line 913"/>
          <p:cNvSpPr>
            <a:spLocks noChangeShapeType="1"/>
          </p:cNvSpPr>
          <p:nvPr/>
        </p:nvSpPr>
        <p:spPr bwMode="auto">
          <a:xfrm>
            <a:off x="1249363" y="3235325"/>
            <a:ext cx="2006600" cy="1978025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4040" name="Line 800"/>
          <p:cNvSpPr>
            <a:spLocks noChangeShapeType="1"/>
          </p:cNvSpPr>
          <p:nvPr/>
        </p:nvSpPr>
        <p:spPr bwMode="auto">
          <a:xfrm>
            <a:off x="2211388" y="1844675"/>
            <a:ext cx="1481137" cy="3109913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4041" name="Text Box 803"/>
          <p:cNvSpPr txBox="1">
            <a:spLocks noChangeArrowheads="1"/>
          </p:cNvSpPr>
          <p:nvPr/>
        </p:nvSpPr>
        <p:spPr bwMode="auto">
          <a:xfrm>
            <a:off x="254000" y="4067175"/>
            <a:ext cx="1552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client/server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169986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FB675F65-A06B-4C00-9AAC-F1A82098FA3E}" type="slidenum">
              <a:rPr lang="en-US" altLang="en-US" sz="1200">
                <a:latin typeface="Tahoma" panose="020B0604030504040204" pitchFamily="34" charset="0"/>
              </a:rPr>
              <a:pPr/>
              <a:t>60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6998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1625"/>
            <a:ext cx="7772400" cy="914400"/>
          </a:xfrm>
        </p:spPr>
        <p:txBody>
          <a:bodyPr/>
          <a:lstStyle/>
          <a:p>
            <a:r>
              <a:rPr lang="en-US" altLang="en-US" sz="4000" dirty="0"/>
              <a:t>DNS: Domain Name System</a:t>
            </a:r>
            <a:endParaRPr lang="en-US" altLang="en-US" dirty="0"/>
          </a:p>
        </p:txBody>
      </p:sp>
      <p:sp>
        <p:nvSpPr>
          <p:cNvPr id="1699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511300"/>
            <a:ext cx="3810000" cy="46482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i="1" dirty="0">
                <a:solidFill>
                  <a:srgbClr val="000099"/>
                </a:solidFill>
              </a:rPr>
              <a:t>People:</a:t>
            </a:r>
            <a:r>
              <a:rPr lang="en-US" altLang="en-US" sz="2400" dirty="0"/>
              <a:t> many identifiers:</a:t>
            </a:r>
          </a:p>
          <a:p>
            <a:pPr lvl="1"/>
            <a:r>
              <a:rPr lang="en-US" altLang="en-US" dirty="0"/>
              <a:t>NID, name, passport #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i="1" dirty="0">
                <a:solidFill>
                  <a:srgbClr val="000099"/>
                </a:solidFill>
              </a:rPr>
              <a:t>Internet hosts, routers:</a:t>
            </a:r>
          </a:p>
          <a:p>
            <a:pPr lvl="1"/>
            <a:r>
              <a:rPr lang="en-US" altLang="en-US" dirty="0"/>
              <a:t>IP address (32 bit) - used for addressing datagrams</a:t>
            </a:r>
          </a:p>
          <a:p>
            <a:pPr lvl="1"/>
            <a:r>
              <a:rPr lang="ja-JP" altLang="en-US" dirty="0"/>
              <a:t>“</a:t>
            </a:r>
            <a:r>
              <a:rPr lang="en-GB" altLang="ja-JP" dirty="0"/>
              <a:t>host</a:t>
            </a:r>
            <a:r>
              <a:rPr lang="en-US" altLang="ja-JP" dirty="0"/>
              <a:t>name</a:t>
            </a:r>
            <a:r>
              <a:rPr lang="ja-JP" altLang="en-US" dirty="0"/>
              <a:t>”</a:t>
            </a:r>
            <a:r>
              <a:rPr lang="en-US" altLang="ja-JP" dirty="0"/>
              <a:t>, e.g., www.yahoo.com - used by humans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i="1" u="sng" dirty="0">
                <a:solidFill>
                  <a:srgbClr val="CC0000"/>
                </a:solidFill>
              </a:rPr>
              <a:t>Q:</a:t>
            </a:r>
            <a:r>
              <a:rPr lang="en-US" altLang="en-US" sz="2400" dirty="0"/>
              <a:t> how to map between IP address and hostname, and vice versa ?</a:t>
            </a:r>
          </a:p>
        </p:txBody>
      </p:sp>
      <p:sp>
        <p:nvSpPr>
          <p:cNvPr id="16999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412776"/>
            <a:ext cx="4283075" cy="50069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i="1" dirty="0">
                <a:solidFill>
                  <a:srgbClr val="CC0000"/>
                </a:solidFill>
              </a:rPr>
              <a:t>Domain Name System:</a:t>
            </a:r>
          </a:p>
          <a:p>
            <a:r>
              <a:rPr lang="en-US" altLang="en-US" sz="2400" i="1" dirty="0">
                <a:solidFill>
                  <a:srgbClr val="000099"/>
                </a:solidFill>
              </a:rPr>
              <a:t>Distributed database</a:t>
            </a:r>
            <a:r>
              <a:rPr lang="en-US" altLang="en-US" sz="2400" dirty="0"/>
              <a:t> implemented in hierarchy of many </a:t>
            </a:r>
            <a:r>
              <a:rPr lang="en-US" altLang="en-US" sz="2400" i="1" dirty="0">
                <a:solidFill>
                  <a:srgbClr val="000099"/>
                </a:solidFill>
              </a:rPr>
              <a:t>name servers</a:t>
            </a:r>
            <a:endParaRPr lang="en-US" altLang="en-US" sz="2400" dirty="0">
              <a:solidFill>
                <a:srgbClr val="000099"/>
              </a:solidFill>
            </a:endParaRPr>
          </a:p>
          <a:p>
            <a:r>
              <a:rPr lang="en-US" altLang="en-US" sz="2400" i="1" dirty="0">
                <a:solidFill>
                  <a:srgbClr val="000099"/>
                </a:solidFill>
              </a:rPr>
              <a:t>Application-layer protocol:</a:t>
            </a:r>
            <a:r>
              <a:rPr lang="en-US" altLang="en-US" sz="2400" dirty="0"/>
              <a:t> hosts, name servers communicate to </a:t>
            </a:r>
            <a:r>
              <a:rPr lang="en-US" altLang="en-US" sz="2400" i="1" dirty="0">
                <a:solidFill>
                  <a:srgbClr val="000099"/>
                </a:solidFill>
              </a:rPr>
              <a:t>resolve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hostnames (address/name translation)</a:t>
            </a:r>
          </a:p>
          <a:p>
            <a:r>
              <a:rPr lang="en-US" altLang="en-US" sz="2400" dirty="0"/>
              <a:t>DNS protocol runs over </a:t>
            </a:r>
            <a:r>
              <a:rPr lang="en-US" altLang="en-US" sz="2400" dirty="0">
                <a:solidFill>
                  <a:srgbClr val="002060"/>
                </a:solidFill>
              </a:rPr>
              <a:t>UDP</a:t>
            </a:r>
            <a:r>
              <a:rPr lang="en-US" altLang="en-US" sz="2400" dirty="0"/>
              <a:t> and uses port </a:t>
            </a:r>
            <a:r>
              <a:rPr lang="en-US" altLang="en-US" sz="2400" dirty="0">
                <a:solidFill>
                  <a:srgbClr val="002060"/>
                </a:solidFill>
              </a:rPr>
              <a:t>53</a:t>
            </a:r>
          </a:p>
        </p:txBody>
      </p:sp>
    </p:spTree>
    <p:extLst>
      <p:ext uri="{BB962C8B-B14F-4D97-AF65-F5344CB8AC3E}">
        <p14:creationId xmlns:p14="http://schemas.microsoft.com/office/powerpoint/2010/main" xmlns="" val="317087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174082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0A8009EA-3E50-4D40-8CCF-B6398717597C}" type="slidenum">
              <a:rPr lang="en-US" altLang="en-US" sz="1200">
                <a:latin typeface="Tahoma" panose="020B0604030504040204" pitchFamily="34" charset="0"/>
              </a:rPr>
              <a:pPr/>
              <a:t>61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74084" name="Rectangle 20"/>
          <p:cNvSpPr>
            <a:spLocks noGrp="1" noChangeArrowheads="1"/>
          </p:cNvSpPr>
          <p:nvPr>
            <p:ph type="title"/>
          </p:nvPr>
        </p:nvSpPr>
        <p:spPr>
          <a:xfrm>
            <a:off x="468313" y="161925"/>
            <a:ext cx="8023225" cy="936625"/>
          </a:xfrm>
        </p:spPr>
        <p:txBody>
          <a:bodyPr/>
          <a:lstStyle/>
          <a:p>
            <a:r>
              <a:rPr lang="en-US" altLang="en-US" sz="3600" dirty="0"/>
              <a:t>DNS: a Distributed, Hierarchical database</a:t>
            </a:r>
          </a:p>
        </p:txBody>
      </p:sp>
      <p:sp>
        <p:nvSpPr>
          <p:cNvPr id="174085" name="Rectangle 22"/>
          <p:cNvSpPr>
            <a:spLocks noGrp="1" noChangeArrowheads="1"/>
          </p:cNvSpPr>
          <p:nvPr>
            <p:ph type="body" sz="half" idx="2"/>
          </p:nvPr>
        </p:nvSpPr>
        <p:spPr>
          <a:xfrm>
            <a:off x="520700" y="3971925"/>
            <a:ext cx="8172450" cy="2133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i="1" dirty="0">
                <a:solidFill>
                  <a:srgbClr val="000099"/>
                </a:solidFill>
              </a:rPr>
              <a:t>Client wants IP for www.amazon.com; 1</a:t>
            </a:r>
            <a:r>
              <a:rPr lang="en-US" altLang="en-US" sz="2400" i="1" baseline="30000" dirty="0">
                <a:solidFill>
                  <a:srgbClr val="000099"/>
                </a:solidFill>
              </a:rPr>
              <a:t>st</a:t>
            </a:r>
            <a:r>
              <a:rPr lang="en-US" altLang="en-US" sz="2400" i="1" dirty="0">
                <a:solidFill>
                  <a:srgbClr val="000099"/>
                </a:solidFill>
              </a:rPr>
              <a:t> </a:t>
            </a:r>
            <a:r>
              <a:rPr lang="en-US" altLang="en-US" sz="2400" i="1" dirty="0" err="1">
                <a:solidFill>
                  <a:srgbClr val="000099"/>
                </a:solidFill>
              </a:rPr>
              <a:t>approx</a:t>
            </a:r>
            <a:r>
              <a:rPr lang="en-US" altLang="en-US" sz="2400" i="1" dirty="0">
                <a:solidFill>
                  <a:srgbClr val="000099"/>
                </a:solidFill>
              </a:rPr>
              <a:t>:</a:t>
            </a:r>
          </a:p>
          <a:p>
            <a:r>
              <a:rPr lang="en-US" altLang="en-US" sz="2200" dirty="0"/>
              <a:t>Client queries root server to find com DNS server</a:t>
            </a:r>
          </a:p>
          <a:p>
            <a:r>
              <a:rPr lang="en-US" altLang="en-US" sz="2200" dirty="0"/>
              <a:t>Client queries .com DNS server to get amazon.com DNS server</a:t>
            </a:r>
          </a:p>
          <a:p>
            <a:r>
              <a:rPr lang="en-US" altLang="en-US" sz="2200" dirty="0"/>
              <a:t>Client queries amazon.com DNS server to get  IP address for www.amazon.com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2616" y="1052736"/>
            <a:ext cx="6424377" cy="2455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6156176" y="1412776"/>
            <a:ext cx="86409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035937" y="1187460"/>
            <a:ext cx="190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DNS Servers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7035937" y="1957286"/>
            <a:ext cx="2108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Top-Level Domain (TLD) DNS servers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156176" y="2271017"/>
            <a:ext cx="86409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603889" y="3140968"/>
            <a:ext cx="43204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090177" y="2861837"/>
            <a:ext cx="1513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authoritative DNS servers</a:t>
            </a:r>
          </a:p>
        </p:txBody>
      </p:sp>
    </p:spTree>
    <p:extLst>
      <p:ext uri="{BB962C8B-B14F-4D97-AF65-F5344CB8AC3E}">
        <p14:creationId xmlns:p14="http://schemas.microsoft.com/office/powerpoint/2010/main" xmlns="" val="174977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176130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7DA60D3E-3AB1-4B16-AB76-DB690AA4C8AB}" type="slidenum">
              <a:rPr lang="en-US" altLang="en-US" sz="1200">
                <a:latin typeface="Tahoma" panose="020B0604030504040204" pitchFamily="34" charset="0"/>
              </a:rPr>
              <a:pPr/>
              <a:t>62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761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2250"/>
            <a:ext cx="7772400" cy="882650"/>
          </a:xfrm>
        </p:spPr>
        <p:txBody>
          <a:bodyPr/>
          <a:lstStyle/>
          <a:p>
            <a:r>
              <a:rPr lang="en-US" altLang="en-US" sz="4000"/>
              <a:t>DNS: root name servers</a:t>
            </a:r>
            <a:endParaRPr lang="en-US" altLang="en-US"/>
          </a:p>
        </p:txBody>
      </p:sp>
      <p:sp>
        <p:nvSpPr>
          <p:cNvPr id="1761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4188" y="1362075"/>
            <a:ext cx="8478837" cy="4648200"/>
          </a:xfrm>
        </p:spPr>
        <p:txBody>
          <a:bodyPr/>
          <a:lstStyle/>
          <a:p>
            <a:r>
              <a:rPr lang="en-US" altLang="en-US" sz="2400" dirty="0"/>
              <a:t>Contacted by local name server that can not resolve name</a:t>
            </a:r>
          </a:p>
          <a:p>
            <a:r>
              <a:rPr lang="en-US" altLang="en-US" sz="2400" dirty="0"/>
              <a:t>Root name server:</a:t>
            </a:r>
          </a:p>
          <a:p>
            <a:pPr lvl="1"/>
            <a:r>
              <a:rPr lang="en-US" altLang="en-US" sz="2200" dirty="0"/>
              <a:t>contacts authoritative name server if name mapping not known</a:t>
            </a:r>
          </a:p>
          <a:p>
            <a:pPr lvl="1"/>
            <a:r>
              <a:rPr lang="en-US" altLang="en-US" sz="2200" dirty="0"/>
              <a:t>gets mapping</a:t>
            </a:r>
          </a:p>
          <a:p>
            <a:pPr lvl="1"/>
            <a:r>
              <a:rPr lang="en-US" altLang="en-US" sz="2200" dirty="0"/>
              <a:t>returns mapping to local name server</a:t>
            </a:r>
          </a:p>
        </p:txBody>
      </p:sp>
      <p:sp>
        <p:nvSpPr>
          <p:cNvPr id="176133" name="Rectangle 20"/>
          <p:cNvSpPr>
            <a:spLocks noChangeArrowheads="1"/>
          </p:cNvSpPr>
          <p:nvPr/>
        </p:nvSpPr>
        <p:spPr bwMode="auto">
          <a:xfrm>
            <a:off x="6186488" y="5022850"/>
            <a:ext cx="2957512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Font typeface="Arial" pitchFamily="34" charset="0"/>
              <a:buChar char="•"/>
            </a:pPr>
            <a:r>
              <a:rPr lang="en-US" altLang="en-US" i="1" dirty="0">
                <a:latin typeface="Gill Sans MT" pitchFamily="34" charset="0"/>
              </a:rPr>
              <a:t>13 root name </a:t>
            </a:r>
            <a:r>
              <a:rPr lang="ja-JP" altLang="en-US" i="1" dirty="0">
                <a:latin typeface="Gill Sans MT" pitchFamily="34" charset="0"/>
              </a:rPr>
              <a:t>“</a:t>
            </a:r>
            <a:r>
              <a:rPr lang="en-US" altLang="ja-JP" i="1" dirty="0">
                <a:latin typeface="Gill Sans MT" pitchFamily="34" charset="0"/>
              </a:rPr>
              <a:t>servers</a:t>
            </a:r>
            <a:r>
              <a:rPr lang="ja-JP" altLang="en-US" i="1" dirty="0">
                <a:latin typeface="Gill Sans MT" pitchFamily="34" charset="0"/>
              </a:rPr>
              <a:t>”</a:t>
            </a:r>
            <a:r>
              <a:rPr lang="en-US" altLang="ja-JP" i="1" dirty="0">
                <a:latin typeface="Gill Sans MT" pitchFamily="34" charset="0"/>
              </a:rPr>
              <a:t> worldwide</a:t>
            </a:r>
          </a:p>
          <a:p>
            <a:pPr>
              <a:lnSpc>
                <a:spcPct val="85000"/>
              </a:lnSpc>
              <a:buFont typeface="Arial" pitchFamily="34" charset="0"/>
              <a:buChar char="•"/>
            </a:pPr>
            <a:r>
              <a:rPr lang="en-US" altLang="en-US" i="1" dirty="0">
                <a:latin typeface="Gill Sans MT" pitchFamily="34" charset="0"/>
              </a:rPr>
              <a:t>All together, there are 997 root servers as of 11 July 2019</a:t>
            </a:r>
          </a:p>
        </p:txBody>
      </p:sp>
      <p:sp>
        <p:nvSpPr>
          <p:cNvPr id="176134" name="AutoShape 22"/>
          <p:cNvSpPr>
            <a:spLocks noChangeAspect="1" noChangeArrowheads="1"/>
          </p:cNvSpPr>
          <p:nvPr/>
        </p:nvSpPr>
        <p:spPr bwMode="auto">
          <a:xfrm>
            <a:off x="481013" y="3581400"/>
            <a:ext cx="5784850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400">
              <a:latin typeface="Comic Sans MS" panose="030F0702030302020204" pitchFamily="66" charset="0"/>
            </a:endParaRPr>
          </a:p>
        </p:txBody>
      </p:sp>
      <p:pic>
        <p:nvPicPr>
          <p:cNvPr id="176135" name="Picture 23" descr="world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01813" y="4378325"/>
            <a:ext cx="4319587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36" name="Text Box 25"/>
          <p:cNvSpPr txBox="1">
            <a:spLocks noChangeArrowheads="1"/>
          </p:cNvSpPr>
          <p:nvPr/>
        </p:nvSpPr>
        <p:spPr bwMode="auto">
          <a:xfrm>
            <a:off x="207963" y="5160963"/>
            <a:ext cx="2090737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a. Verisign, Los Angeles CA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    (5 other sites)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b. USC-ISI Marina del Rey, CA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l. ICANN Los Angeles, CA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   (41 other sites)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6137" name="Freeform 26"/>
          <p:cNvSpPr>
            <a:spLocks/>
          </p:cNvSpPr>
          <p:nvPr/>
        </p:nvSpPr>
        <p:spPr bwMode="auto">
          <a:xfrm>
            <a:off x="1757363" y="5113338"/>
            <a:ext cx="531812" cy="341312"/>
          </a:xfrm>
          <a:custGeom>
            <a:avLst/>
            <a:gdLst>
              <a:gd name="T0" fmla="*/ 0 w 582"/>
              <a:gd name="T1" fmla="*/ 2147483647 h 426"/>
              <a:gd name="T2" fmla="*/ 2147483647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6138" name="Text Box 27"/>
          <p:cNvSpPr txBox="1">
            <a:spLocks noChangeArrowheads="1"/>
          </p:cNvSpPr>
          <p:nvPr/>
        </p:nvSpPr>
        <p:spPr bwMode="auto">
          <a:xfrm>
            <a:off x="204788" y="4333875"/>
            <a:ext cx="1949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e. NASA Mt View, CA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f. Internet Software C.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Palo Alto, CA (and 48 other   sites)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6139" name="Freeform 28"/>
          <p:cNvSpPr>
            <a:spLocks/>
          </p:cNvSpPr>
          <p:nvPr/>
        </p:nvSpPr>
        <p:spPr bwMode="auto">
          <a:xfrm flipV="1">
            <a:off x="1423988" y="4868863"/>
            <a:ext cx="817562" cy="184150"/>
          </a:xfrm>
          <a:custGeom>
            <a:avLst/>
            <a:gdLst>
              <a:gd name="T0" fmla="*/ 0 w 582"/>
              <a:gd name="T1" fmla="*/ 2147483647 h 426"/>
              <a:gd name="T2" fmla="*/ 2147483647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6140" name="Text Box 29"/>
          <p:cNvSpPr txBox="1">
            <a:spLocks noChangeArrowheads="1"/>
          </p:cNvSpPr>
          <p:nvPr/>
        </p:nvSpPr>
        <p:spPr bwMode="auto">
          <a:xfrm>
            <a:off x="4297363" y="3973513"/>
            <a:ext cx="2278062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i. Netnod, Stockholm (37 other sites)</a:t>
            </a:r>
          </a:p>
        </p:txBody>
      </p:sp>
      <p:sp>
        <p:nvSpPr>
          <p:cNvPr id="176141" name="Freeform 30"/>
          <p:cNvSpPr>
            <a:spLocks/>
          </p:cNvSpPr>
          <p:nvPr/>
        </p:nvSpPr>
        <p:spPr bwMode="auto">
          <a:xfrm>
            <a:off x="3932238" y="4068763"/>
            <a:ext cx="446087" cy="654050"/>
          </a:xfrm>
          <a:custGeom>
            <a:avLst/>
            <a:gdLst>
              <a:gd name="T0" fmla="*/ 2147483647 w 666"/>
              <a:gd name="T1" fmla="*/ 0 h 1005"/>
              <a:gd name="T2" fmla="*/ 0 w 666"/>
              <a:gd name="T3" fmla="*/ 2147483647 h 1005"/>
              <a:gd name="T4" fmla="*/ 0 60000 65536"/>
              <a:gd name="T5" fmla="*/ 0 60000 65536"/>
              <a:gd name="T6" fmla="*/ 0 w 666"/>
              <a:gd name="T7" fmla="*/ 0 h 1005"/>
              <a:gd name="T8" fmla="*/ 666 w 666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6142" name="Text Box 31"/>
          <p:cNvSpPr txBox="1">
            <a:spLocks noChangeArrowheads="1"/>
          </p:cNvSpPr>
          <p:nvPr/>
        </p:nvSpPr>
        <p:spPr bwMode="auto">
          <a:xfrm>
            <a:off x="4333875" y="3684588"/>
            <a:ext cx="25193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k. RIPE London (17 other sites)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6143" name="Freeform 32"/>
          <p:cNvSpPr>
            <a:spLocks/>
          </p:cNvSpPr>
          <p:nvPr/>
        </p:nvSpPr>
        <p:spPr bwMode="auto">
          <a:xfrm>
            <a:off x="3751263" y="3862388"/>
            <a:ext cx="615950" cy="946150"/>
          </a:xfrm>
          <a:custGeom>
            <a:avLst/>
            <a:gdLst>
              <a:gd name="T0" fmla="*/ 2147483647 w 922"/>
              <a:gd name="T1" fmla="*/ 0 h 1448"/>
              <a:gd name="T2" fmla="*/ 0 w 922"/>
              <a:gd name="T3" fmla="*/ 2147483647 h 1448"/>
              <a:gd name="T4" fmla="*/ 0 60000 65536"/>
              <a:gd name="T5" fmla="*/ 0 60000 65536"/>
              <a:gd name="T6" fmla="*/ 0 w 922"/>
              <a:gd name="T7" fmla="*/ 0 h 1448"/>
              <a:gd name="T8" fmla="*/ 922 w 922"/>
              <a:gd name="T9" fmla="*/ 1448 h 1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6144" name="Text Box 33"/>
          <p:cNvSpPr txBox="1">
            <a:spLocks noChangeArrowheads="1"/>
          </p:cNvSpPr>
          <p:nvPr/>
        </p:nvSpPr>
        <p:spPr bwMode="auto">
          <a:xfrm>
            <a:off x="5911850" y="4303713"/>
            <a:ext cx="1766888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m. WIDE Tokyo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(5 other sites)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6145" name="Freeform 34"/>
          <p:cNvSpPr>
            <a:spLocks/>
          </p:cNvSpPr>
          <p:nvPr/>
        </p:nvSpPr>
        <p:spPr bwMode="auto">
          <a:xfrm>
            <a:off x="5575300" y="4598988"/>
            <a:ext cx="400050" cy="431800"/>
          </a:xfrm>
          <a:custGeom>
            <a:avLst/>
            <a:gdLst>
              <a:gd name="T0" fmla="*/ 2147483647 w 252"/>
              <a:gd name="T1" fmla="*/ 0 h 462"/>
              <a:gd name="T2" fmla="*/ 0 w 252"/>
              <a:gd name="T3" fmla="*/ 2147483647 h 462"/>
              <a:gd name="T4" fmla="*/ 0 60000 65536"/>
              <a:gd name="T5" fmla="*/ 0 60000 65536"/>
              <a:gd name="T6" fmla="*/ 0 w 252"/>
              <a:gd name="T7" fmla="*/ 0 h 462"/>
              <a:gd name="T8" fmla="*/ 252 w 252"/>
              <a:gd name="T9" fmla="*/ 462 h 4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6146" name="Text Box 35"/>
          <p:cNvSpPr txBox="1">
            <a:spLocks noChangeArrowheads="1"/>
          </p:cNvSpPr>
          <p:nvPr/>
        </p:nvSpPr>
        <p:spPr bwMode="auto">
          <a:xfrm>
            <a:off x="1597025" y="3541713"/>
            <a:ext cx="2598738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c. Cogent, Herndon, VA (5 other sites)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d. U Maryland College Park, MD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h. ARL Aberdeen, MD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j. Verisign, Dulles VA (69 other sites 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176148" name="Straight Arrow Connector 2"/>
          <p:cNvCxnSpPr>
            <a:cxnSpLocks noChangeShapeType="1"/>
          </p:cNvCxnSpPr>
          <p:nvPr/>
        </p:nvCxnSpPr>
        <p:spPr bwMode="auto">
          <a:xfrm flipH="1">
            <a:off x="2878138" y="4278313"/>
            <a:ext cx="7937" cy="6905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6149" name="Text Box 35"/>
          <p:cNvSpPr txBox="1">
            <a:spLocks noChangeArrowheads="1"/>
          </p:cNvSpPr>
          <p:nvPr/>
        </p:nvSpPr>
        <p:spPr bwMode="auto">
          <a:xfrm>
            <a:off x="1550988" y="5889625"/>
            <a:ext cx="1470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g. US DoD Columbus, OH (5 other sites)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176150" name="Straight Arrow Connector 24"/>
          <p:cNvCxnSpPr>
            <a:cxnSpLocks noChangeShapeType="1"/>
            <a:stCxn id="176149" idx="0"/>
          </p:cNvCxnSpPr>
          <p:nvPr/>
        </p:nvCxnSpPr>
        <p:spPr bwMode="auto">
          <a:xfrm flipV="1">
            <a:off x="2286000" y="4945063"/>
            <a:ext cx="481013" cy="9445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xmlns="" val="198531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178178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AD6C821D-49F5-46CA-A4E5-A98DDF9BCEEC}" type="slidenum">
              <a:rPr lang="en-US" altLang="en-US" sz="1200">
                <a:latin typeface="Tahoma" panose="020B0604030504040204" pitchFamily="34" charset="0"/>
              </a:rPr>
              <a:pPr/>
              <a:t>63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7817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34950"/>
            <a:ext cx="7772400" cy="914400"/>
          </a:xfrm>
        </p:spPr>
        <p:txBody>
          <a:bodyPr/>
          <a:lstStyle/>
          <a:p>
            <a:r>
              <a:rPr lang="en-US" altLang="en-US" dirty="0"/>
              <a:t>TLD and Authoritative servers</a:t>
            </a:r>
          </a:p>
        </p:txBody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9750" cy="46482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i="1" dirty="0">
                <a:solidFill>
                  <a:srgbClr val="000099"/>
                </a:solidFill>
              </a:rPr>
              <a:t>Top-Level Domain (TLD) DNS Servers:</a:t>
            </a:r>
          </a:p>
          <a:p>
            <a:pPr lvl="1"/>
            <a:r>
              <a:rPr lang="en-US" altLang="en-US" dirty="0"/>
              <a:t>Responsible for com, org, net, </a:t>
            </a:r>
            <a:r>
              <a:rPr lang="en-US" altLang="en-US" dirty="0" err="1"/>
              <a:t>edu</a:t>
            </a:r>
            <a:r>
              <a:rPr lang="en-US" altLang="en-US" dirty="0"/>
              <a:t>, aero, jobs, museums, and all top-level country domains, e.g.: </a:t>
            </a:r>
            <a:r>
              <a:rPr lang="en-US" altLang="en-US" dirty="0" err="1"/>
              <a:t>bd</a:t>
            </a:r>
            <a:r>
              <a:rPr lang="en-US" altLang="en-US" dirty="0"/>
              <a:t>, </a:t>
            </a:r>
            <a:r>
              <a:rPr lang="en-US" altLang="en-US" dirty="0" err="1"/>
              <a:t>uk</a:t>
            </a:r>
            <a:r>
              <a:rPr lang="en-US" altLang="en-US" dirty="0"/>
              <a:t>, </a:t>
            </a:r>
            <a:r>
              <a:rPr lang="en-US" altLang="en-US" dirty="0" err="1"/>
              <a:t>fr</a:t>
            </a:r>
            <a:r>
              <a:rPr lang="en-US" altLang="en-US" dirty="0"/>
              <a:t>, </a:t>
            </a:r>
            <a:r>
              <a:rPr lang="en-US" altLang="en-US" dirty="0" err="1"/>
              <a:t>ca</a:t>
            </a:r>
            <a:r>
              <a:rPr lang="en-US" altLang="en-US" dirty="0"/>
              <a:t>, </a:t>
            </a:r>
            <a:r>
              <a:rPr lang="en-US" altLang="en-US" dirty="0" err="1"/>
              <a:t>jp</a:t>
            </a:r>
            <a:endParaRPr lang="en-US" altLang="en-US" dirty="0"/>
          </a:p>
          <a:p>
            <a:pPr lvl="1"/>
            <a:r>
              <a:rPr lang="en-US" altLang="en-US" dirty="0"/>
              <a:t>Network Solutions maintains servers for .com TLD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i="1" dirty="0">
                <a:solidFill>
                  <a:srgbClr val="000099"/>
                </a:solidFill>
              </a:rPr>
              <a:t>Authoritative DNS servers: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Organization’</a:t>
            </a:r>
            <a:r>
              <a:rPr lang="en-US" altLang="ja-JP" dirty="0"/>
              <a:t>s own DNS server(s), providing authoritative hostname to IP mappings for organization’s named hosts </a:t>
            </a:r>
          </a:p>
          <a:p>
            <a:pPr lvl="1"/>
            <a:r>
              <a:rPr lang="en-US" altLang="en-US" dirty="0"/>
              <a:t>Can be maintained by organization or service provider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2782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180226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5C739F17-B720-482B-8B8B-DD6597B14A2C}" type="slidenum">
              <a:rPr lang="en-US" altLang="en-US" sz="1200">
                <a:latin typeface="Tahoma" panose="020B0604030504040204" pitchFamily="34" charset="0"/>
              </a:rPr>
              <a:pPr/>
              <a:t>64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802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36538"/>
            <a:ext cx="7772400" cy="957262"/>
          </a:xfrm>
        </p:spPr>
        <p:txBody>
          <a:bodyPr/>
          <a:lstStyle/>
          <a:p>
            <a:r>
              <a:rPr lang="en-US" altLang="en-US"/>
              <a:t>Local </a:t>
            </a:r>
            <a:r>
              <a:rPr lang="en-US" altLang="en-US" sz="4000"/>
              <a:t>DNS</a:t>
            </a:r>
            <a:r>
              <a:rPr lang="en-US" altLang="en-US"/>
              <a:t> name server</a:t>
            </a:r>
          </a:p>
        </p:txBody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Does not strictly belong to hierarchy</a:t>
            </a:r>
          </a:p>
          <a:p>
            <a:r>
              <a:rPr lang="en-US" altLang="en-US" dirty="0"/>
              <a:t>Each ISP (residential ISP, company, university) has one</a:t>
            </a:r>
          </a:p>
          <a:p>
            <a:pPr lvl="1"/>
            <a:r>
              <a:rPr lang="en-US" altLang="en-US" dirty="0"/>
              <a:t>also called </a:t>
            </a:r>
            <a:r>
              <a:rPr lang="ja-JP" altLang="en-US" dirty="0"/>
              <a:t>“</a:t>
            </a:r>
            <a:r>
              <a:rPr lang="en-US" altLang="ja-JP" dirty="0"/>
              <a:t>default name server</a:t>
            </a:r>
            <a:r>
              <a:rPr lang="ja-JP" altLang="en-US" dirty="0"/>
              <a:t>”</a:t>
            </a:r>
            <a:endParaRPr lang="en-US" altLang="ja-JP" dirty="0"/>
          </a:p>
          <a:p>
            <a:r>
              <a:rPr lang="en-US" altLang="en-US" dirty="0"/>
              <a:t>When host makes DNS query, query is sent to its local DNS server</a:t>
            </a:r>
          </a:p>
          <a:p>
            <a:pPr lvl="1"/>
            <a:r>
              <a:rPr lang="en-US" altLang="en-US" dirty="0"/>
              <a:t>has local cache of recent name-to-address translation pairs (but may be out of date!)</a:t>
            </a:r>
          </a:p>
          <a:p>
            <a:pPr lvl="1"/>
            <a:r>
              <a:rPr lang="en-US" altLang="en-US" dirty="0"/>
              <a:t>acts as proxy, forwards query into hierarchy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3143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182274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D8F88089-344A-4961-8A05-5926CD0CE325}" type="slidenum">
              <a:rPr lang="en-US" altLang="en-US" sz="1200">
                <a:latin typeface="Tahoma" panose="020B0604030504040204" pitchFamily="34" charset="0"/>
              </a:rPr>
              <a:pPr/>
              <a:t>65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82276" name="Text Box 5"/>
          <p:cNvSpPr txBox="1">
            <a:spLocks noChangeArrowheads="1"/>
          </p:cNvSpPr>
          <p:nvPr/>
        </p:nvSpPr>
        <p:spPr bwMode="auto">
          <a:xfrm>
            <a:off x="4206875" y="4881563"/>
            <a:ext cx="174625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requesting host</a:t>
            </a:r>
            <a:endParaRPr lang="en-US" altLang="en-US" sz="240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99"/>
                </a:solidFill>
              </a:rPr>
              <a:t>cis.poly.edu</a:t>
            </a:r>
          </a:p>
        </p:txBody>
      </p:sp>
      <p:sp>
        <p:nvSpPr>
          <p:cNvPr id="182277" name="Text Box 6"/>
          <p:cNvSpPr txBox="1">
            <a:spLocks noChangeArrowheads="1"/>
          </p:cNvSpPr>
          <p:nvPr/>
        </p:nvSpPr>
        <p:spPr bwMode="auto">
          <a:xfrm>
            <a:off x="6683375" y="5775325"/>
            <a:ext cx="1878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/>
              <a:t>gaia.cs.umass.edu</a:t>
            </a:r>
          </a:p>
        </p:txBody>
      </p:sp>
      <p:sp>
        <p:nvSpPr>
          <p:cNvPr id="182278" name="Text Box 17"/>
          <p:cNvSpPr txBox="1">
            <a:spLocks noChangeArrowheads="1"/>
          </p:cNvSpPr>
          <p:nvPr/>
        </p:nvSpPr>
        <p:spPr bwMode="auto">
          <a:xfrm>
            <a:off x="5791200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root DNS server</a:t>
            </a:r>
            <a:endParaRPr lang="en-US" altLang="en-US" sz="1600"/>
          </a:p>
        </p:txBody>
      </p:sp>
      <p:sp>
        <p:nvSpPr>
          <p:cNvPr id="202770" name="Line 18"/>
          <p:cNvSpPr>
            <a:spLocks noChangeShapeType="1"/>
          </p:cNvSpPr>
          <p:nvPr/>
        </p:nvSpPr>
        <p:spPr bwMode="auto">
          <a:xfrm flipH="1" flipV="1">
            <a:off x="5286375" y="2916238"/>
            <a:ext cx="0" cy="13144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2771" name="Line 19"/>
          <p:cNvSpPr>
            <a:spLocks noChangeShapeType="1"/>
          </p:cNvSpPr>
          <p:nvPr/>
        </p:nvSpPr>
        <p:spPr bwMode="auto">
          <a:xfrm flipV="1">
            <a:off x="5400675" y="1220788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2772" name="Line 20"/>
          <p:cNvSpPr>
            <a:spLocks noChangeShapeType="1"/>
          </p:cNvSpPr>
          <p:nvPr/>
        </p:nvSpPr>
        <p:spPr bwMode="auto">
          <a:xfrm flipV="1">
            <a:off x="5686425" y="2382838"/>
            <a:ext cx="1485900" cy="95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2773" name="Line 21"/>
          <p:cNvSpPr>
            <a:spLocks noChangeShapeType="1"/>
          </p:cNvSpPr>
          <p:nvPr/>
        </p:nvSpPr>
        <p:spPr bwMode="auto">
          <a:xfrm flipH="1" flipV="1">
            <a:off x="5686425" y="2554288"/>
            <a:ext cx="14192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2774" name="Line 22"/>
          <p:cNvSpPr>
            <a:spLocks noChangeShapeType="1"/>
          </p:cNvSpPr>
          <p:nvPr/>
        </p:nvSpPr>
        <p:spPr bwMode="auto">
          <a:xfrm flipH="1">
            <a:off x="5610225" y="1449388"/>
            <a:ext cx="733425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2775" name="Line 23"/>
          <p:cNvSpPr>
            <a:spLocks noChangeShapeType="1"/>
          </p:cNvSpPr>
          <p:nvPr/>
        </p:nvSpPr>
        <p:spPr bwMode="auto">
          <a:xfrm>
            <a:off x="5476875" y="2933700"/>
            <a:ext cx="9525" cy="13239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4179888" y="3062288"/>
            <a:ext cx="1898650" cy="611187"/>
            <a:chOff x="2831" y="2132"/>
            <a:chExt cx="1196" cy="385"/>
          </a:xfrm>
        </p:grpSpPr>
        <p:sp>
          <p:nvSpPr>
            <p:cNvPr id="182439" name="Rectangle 25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82440" name="Text Box 26"/>
            <p:cNvSpPr txBox="1">
              <a:spLocks noChangeArrowheads="1"/>
            </p:cNvSpPr>
            <p:nvPr/>
          </p:nvSpPr>
          <p:spPr bwMode="auto">
            <a:xfrm>
              <a:off x="2831" y="2132"/>
              <a:ext cx="1196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local DNS server</a:t>
              </a:r>
              <a:endParaRPr lang="en-US" altLang="en-US" sz="2400"/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rgbClr val="000099"/>
                  </a:solidFill>
                </a:rPr>
                <a:t>dns.poly.edu</a:t>
              </a:r>
            </a:p>
          </p:txBody>
        </p:sp>
      </p:grpSp>
      <p:sp>
        <p:nvSpPr>
          <p:cNvPr id="202779" name="Text Box 27"/>
          <p:cNvSpPr txBox="1">
            <a:spLocks noChangeArrowheads="1"/>
          </p:cNvSpPr>
          <p:nvPr/>
        </p:nvSpPr>
        <p:spPr bwMode="auto">
          <a:xfrm>
            <a:off x="4997450" y="37719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1</a:t>
            </a: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202780" name="Text Box 28"/>
          <p:cNvSpPr txBox="1">
            <a:spLocks noChangeArrowheads="1"/>
          </p:cNvSpPr>
          <p:nvPr/>
        </p:nvSpPr>
        <p:spPr bwMode="auto">
          <a:xfrm>
            <a:off x="5540375" y="14382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2</a:t>
            </a: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202781" name="Text Box 29"/>
          <p:cNvSpPr txBox="1">
            <a:spLocks noChangeArrowheads="1"/>
          </p:cNvSpPr>
          <p:nvPr/>
        </p:nvSpPr>
        <p:spPr bwMode="auto">
          <a:xfrm>
            <a:off x="5978525" y="1676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3</a:t>
            </a: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202782" name="Text Box 30"/>
          <p:cNvSpPr txBox="1">
            <a:spLocks noChangeArrowheads="1"/>
          </p:cNvSpPr>
          <p:nvPr/>
        </p:nvSpPr>
        <p:spPr bwMode="auto">
          <a:xfrm>
            <a:off x="6292850" y="20859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4</a:t>
            </a: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202783" name="Text Box 31"/>
          <p:cNvSpPr txBox="1">
            <a:spLocks noChangeArrowheads="1"/>
          </p:cNvSpPr>
          <p:nvPr/>
        </p:nvSpPr>
        <p:spPr bwMode="auto">
          <a:xfrm>
            <a:off x="6323013" y="2573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5</a:t>
            </a: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202784" name="Text Box 32"/>
          <p:cNvSpPr txBox="1">
            <a:spLocks noChangeArrowheads="1"/>
          </p:cNvSpPr>
          <p:nvPr/>
        </p:nvSpPr>
        <p:spPr bwMode="auto">
          <a:xfrm>
            <a:off x="6919913" y="36131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6</a:t>
            </a: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182292" name="Text Box 60"/>
          <p:cNvSpPr txBox="1">
            <a:spLocks noChangeArrowheads="1"/>
          </p:cNvSpPr>
          <p:nvPr/>
        </p:nvSpPr>
        <p:spPr bwMode="auto">
          <a:xfrm>
            <a:off x="6353175" y="4429125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authoritative DNS server</a:t>
            </a:r>
            <a:endParaRPr lang="en-US" altLang="en-US" sz="240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dns.cs.umass.edu</a:t>
            </a:r>
            <a:endParaRPr lang="en-US" altLang="en-US" sz="1600"/>
          </a:p>
        </p:txBody>
      </p:sp>
      <p:sp>
        <p:nvSpPr>
          <p:cNvPr id="202813" name="Text Box 61"/>
          <p:cNvSpPr txBox="1">
            <a:spLocks noChangeArrowheads="1"/>
          </p:cNvSpPr>
          <p:nvPr/>
        </p:nvSpPr>
        <p:spPr bwMode="auto">
          <a:xfrm>
            <a:off x="6292850" y="3643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7</a:t>
            </a: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202814" name="Text Box 62"/>
          <p:cNvSpPr txBox="1">
            <a:spLocks noChangeArrowheads="1"/>
          </p:cNvSpPr>
          <p:nvPr/>
        </p:nvSpPr>
        <p:spPr bwMode="auto">
          <a:xfrm>
            <a:off x="5549900" y="37909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8</a:t>
            </a: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202815" name="Line 63"/>
          <p:cNvSpPr>
            <a:spLocks noChangeShapeType="1"/>
          </p:cNvSpPr>
          <p:nvPr/>
        </p:nvSpPr>
        <p:spPr bwMode="auto">
          <a:xfrm>
            <a:off x="5619750" y="2714625"/>
            <a:ext cx="1493838" cy="13144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2816" name="Line 64"/>
          <p:cNvSpPr>
            <a:spLocks noChangeShapeType="1"/>
          </p:cNvSpPr>
          <p:nvPr/>
        </p:nvSpPr>
        <p:spPr bwMode="auto">
          <a:xfrm flipH="1" flipV="1">
            <a:off x="5580063" y="2840038"/>
            <a:ext cx="1493837" cy="13017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2297" name="Text Box 65"/>
          <p:cNvSpPr txBox="1">
            <a:spLocks noChangeArrowheads="1"/>
          </p:cNvSpPr>
          <p:nvPr/>
        </p:nvSpPr>
        <p:spPr bwMode="auto">
          <a:xfrm>
            <a:off x="6551613" y="1852613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TLD DNS server</a:t>
            </a:r>
            <a:endParaRPr lang="en-US" altLang="en-US" sz="1600"/>
          </a:p>
        </p:txBody>
      </p:sp>
      <p:sp>
        <p:nvSpPr>
          <p:cNvPr id="182299" name="Rectangle 67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725613"/>
            <a:ext cx="3565525" cy="4648200"/>
          </a:xfrm>
        </p:spPr>
        <p:txBody>
          <a:bodyPr/>
          <a:lstStyle/>
          <a:p>
            <a:r>
              <a:rPr lang="en-US" altLang="en-US" sz="2400" dirty="0"/>
              <a:t>Host at cis.poly.edu wants IP address for gaia.cs.umass.edu</a:t>
            </a:r>
          </a:p>
        </p:txBody>
      </p:sp>
      <p:sp>
        <p:nvSpPr>
          <p:cNvPr id="182300" name="Rectangle 69"/>
          <p:cNvSpPr>
            <a:spLocks noChangeArrowheads="1"/>
          </p:cNvSpPr>
          <p:nvPr/>
        </p:nvSpPr>
        <p:spPr bwMode="auto">
          <a:xfrm>
            <a:off x="582613" y="3094038"/>
            <a:ext cx="3478212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i="1" dirty="0">
                <a:solidFill>
                  <a:srgbClr val="CC0000"/>
                </a:solidFill>
                <a:latin typeface="Gill Sans MT" panose="020B0502020104020203" pitchFamily="34" charset="0"/>
              </a:rPr>
              <a:t>Iterated Query: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Gill Sans MT" panose="020B0502020104020203" pitchFamily="34" charset="0"/>
              </a:rPr>
              <a:t>Contacted server replies with name of server to contact</a:t>
            </a:r>
          </a:p>
        </p:txBody>
      </p:sp>
      <p:grpSp>
        <p:nvGrpSpPr>
          <p:cNvPr id="3" name="Group 86"/>
          <p:cNvGrpSpPr>
            <a:grpSpLocks/>
          </p:cNvGrpSpPr>
          <p:nvPr/>
        </p:nvGrpSpPr>
        <p:grpSpPr bwMode="auto">
          <a:xfrm flipH="1">
            <a:off x="7226300" y="5091113"/>
            <a:ext cx="925513" cy="795337"/>
            <a:chOff x="-44" y="1473"/>
            <a:chExt cx="981" cy="1105"/>
          </a:xfrm>
        </p:grpSpPr>
        <p:pic>
          <p:nvPicPr>
            <p:cNvPr id="182437" name="Picture 87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38" name="Freeform 8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4765675" y="4244975"/>
            <a:ext cx="925513" cy="795338"/>
            <a:chOff x="-44" y="1473"/>
            <a:chExt cx="981" cy="1105"/>
          </a:xfrm>
        </p:grpSpPr>
        <p:pic>
          <p:nvPicPr>
            <p:cNvPr id="182435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36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grpSp>
        <p:nvGrpSpPr>
          <p:cNvPr id="5" name="Group 125"/>
          <p:cNvGrpSpPr>
            <a:grpSpLocks/>
          </p:cNvGrpSpPr>
          <p:nvPr/>
        </p:nvGrpSpPr>
        <p:grpSpPr bwMode="auto">
          <a:xfrm>
            <a:off x="7226300" y="3743325"/>
            <a:ext cx="390525" cy="641350"/>
            <a:chOff x="4140" y="429"/>
            <a:chExt cx="1425" cy="2396"/>
          </a:xfrm>
        </p:grpSpPr>
        <p:sp>
          <p:nvSpPr>
            <p:cNvPr id="182403" name="Freeform 12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2404" name="Rectangle 127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2405" name="Freeform 12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2406" name="Freeform 12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2407" name="Rectangle 130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6" name="Group 13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82433" name="AutoShape 132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2434" name="AutoShape 133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82409" name="Rectangle 134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7" name="Group 13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2431" name="AutoShape 13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2432" name="AutoShape 137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82411" name="Rectangle 138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2412" name="Rectangle 139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8" name="Group 14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2429" name="AutoShape 14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2430" name="AutoShape 142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82414" name="Freeform 14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9" name="Group 14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2427" name="AutoShape 145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2428" name="AutoShape 146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82416" name="Rectangle 147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2417" name="Freeform 14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2418" name="Freeform 14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2419" name="Oval 150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2420" name="Freeform 15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2421" name="AutoShape 152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2422" name="AutoShape 153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2423" name="Oval 154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2424" name="Oval 155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2425" name="Oval 156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2426" name="Rectangle 157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" name="Group 158"/>
          <p:cNvGrpSpPr>
            <a:grpSpLocks/>
          </p:cNvGrpSpPr>
          <p:nvPr/>
        </p:nvGrpSpPr>
        <p:grpSpPr bwMode="auto">
          <a:xfrm>
            <a:off x="5222875" y="2230438"/>
            <a:ext cx="390525" cy="641350"/>
            <a:chOff x="4140" y="429"/>
            <a:chExt cx="1425" cy="2396"/>
          </a:xfrm>
        </p:grpSpPr>
        <p:sp>
          <p:nvSpPr>
            <p:cNvPr id="182371" name="Freeform 15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2372" name="Rectangle 160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2373" name="Freeform 16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2374" name="Freeform 16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2375" name="Rectangle 163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1" name="Group 16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82401" name="AutoShape 165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2402" name="AutoShape 166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82377" name="Rectangle 167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2" name="Group 16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2399" name="AutoShape 169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2400" name="AutoShape 170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82379" name="Rectangle 171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2380" name="Rectangle 172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3" name="Group 17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2397" name="AutoShape 174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2398" name="AutoShape 175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82382" name="Freeform 17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4" name="Group 17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2395" name="AutoShape 178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2396" name="AutoShape 179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82384" name="Rectangle 180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2385" name="Freeform 18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2386" name="Freeform 18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2387" name="Oval 183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2388" name="Freeform 18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2389" name="AutoShape 185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2390" name="AutoShape 186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2391" name="Oval 187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2392" name="Oval 188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2393" name="Oval 189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2394" name="Rectangle 190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5" name="Group 224"/>
          <p:cNvGrpSpPr>
            <a:grpSpLocks/>
          </p:cNvGrpSpPr>
          <p:nvPr/>
        </p:nvGrpSpPr>
        <p:grpSpPr bwMode="auto">
          <a:xfrm>
            <a:off x="6376988" y="968375"/>
            <a:ext cx="390525" cy="641350"/>
            <a:chOff x="4140" y="429"/>
            <a:chExt cx="1425" cy="2396"/>
          </a:xfrm>
        </p:grpSpPr>
        <p:sp>
          <p:nvSpPr>
            <p:cNvPr id="182339" name="Freeform 22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2340" name="Rectangle 226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2341" name="Freeform 22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2342" name="Freeform 22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2343" name="Rectangle 229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6" name="Group 23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82369" name="AutoShape 231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2370" name="AutoShape 232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82345" name="Rectangle 233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7" name="Group 23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2367" name="AutoShape 235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2368" name="AutoShape 236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82347" name="Rectangle 237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2348" name="Rectangle 238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8" name="Group 23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2365" name="AutoShape 24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2366" name="AutoShape 24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82350" name="Freeform 24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9" name="Group 24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2363" name="AutoShape 244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2364" name="AutoShape 245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82352" name="Rectangle 246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2353" name="Freeform 24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2354" name="Freeform 24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2355" name="Oval 249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2356" name="Freeform 25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2357" name="AutoShape 251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2358" name="AutoShape 252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2359" name="Oval 253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2360" name="Oval 254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2361" name="Oval 255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2362" name="Rectangle 256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0" name="Group 257"/>
          <p:cNvGrpSpPr>
            <a:grpSpLocks/>
          </p:cNvGrpSpPr>
          <p:nvPr/>
        </p:nvGrpSpPr>
        <p:grpSpPr bwMode="auto">
          <a:xfrm>
            <a:off x="7192963" y="2220913"/>
            <a:ext cx="390525" cy="641350"/>
            <a:chOff x="4140" y="429"/>
            <a:chExt cx="1425" cy="2396"/>
          </a:xfrm>
        </p:grpSpPr>
        <p:sp>
          <p:nvSpPr>
            <p:cNvPr id="182307" name="Freeform 25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2308" name="Rectangle 259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2309" name="Freeform 26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2310" name="Freeform 26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2311" name="Rectangle 262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1" name="Group 26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82337" name="AutoShape 26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2338" name="AutoShape 265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82313" name="Rectangle 266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2" name="Group 26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2335" name="AutoShape 268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2336" name="AutoShape 269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82315" name="Rectangle 270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2316" name="Rectangle 271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3" name="Group 27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2333" name="AutoShape 273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2334" name="AutoShape 274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82318" name="Freeform 27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4" name="Group 27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2331" name="AutoShape 277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2332" name="AutoShape 278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82320" name="Rectangle 279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2321" name="Freeform 28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2322" name="Freeform 28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2323" name="Oval 282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2324" name="Freeform 28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2325" name="AutoShape 284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2326" name="AutoShape 285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2327" name="Oval 286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2328" name="Oval 287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2329" name="Oval 288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2330" name="Rectangle 289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70" name="Rectangle 66"/>
          <p:cNvSpPr>
            <a:spLocks noChangeArrowheads="1"/>
          </p:cNvSpPr>
          <p:nvPr/>
        </p:nvSpPr>
        <p:spPr bwMode="auto">
          <a:xfrm>
            <a:off x="533400" y="217488"/>
            <a:ext cx="49101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dirty="0">
                <a:solidFill>
                  <a:srgbClr val="000099"/>
                </a:solidFill>
                <a:latin typeface="Gill Sans MT" panose="020B0502020104020203" pitchFamily="34" charset="0"/>
              </a:rPr>
              <a:t>DNS name </a:t>
            </a:r>
            <a:br>
              <a:rPr lang="en-US" altLang="en-US" sz="4000" dirty="0">
                <a:solidFill>
                  <a:srgbClr val="000099"/>
                </a:solidFill>
                <a:latin typeface="Gill Sans MT" panose="020B0502020104020203" pitchFamily="34" charset="0"/>
              </a:rPr>
            </a:br>
            <a:r>
              <a:rPr lang="en-US" altLang="en-US" sz="4000" dirty="0">
                <a:solidFill>
                  <a:srgbClr val="000099"/>
                </a:solidFill>
                <a:latin typeface="Gill Sans MT" panose="020B0502020104020203" pitchFamily="34" charset="0"/>
              </a:rPr>
              <a:t>resolution example</a:t>
            </a:r>
          </a:p>
        </p:txBody>
      </p:sp>
    </p:spTree>
    <p:extLst>
      <p:ext uri="{BB962C8B-B14F-4D97-AF65-F5344CB8AC3E}">
        <p14:creationId xmlns:p14="http://schemas.microsoft.com/office/powerpoint/2010/main" xmlns="" val="419071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9" grpId="0"/>
      <p:bldP spid="202780" grpId="0"/>
      <p:bldP spid="202781" grpId="0"/>
      <p:bldP spid="202782" grpId="0"/>
      <p:bldP spid="202783" grpId="0"/>
      <p:bldP spid="202784" grpId="0"/>
      <p:bldP spid="202813" grpId="0"/>
      <p:bldP spid="20281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184322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A076915A-206C-49C6-8FDC-B0269DDA9539}" type="slidenum">
              <a:rPr lang="en-US" altLang="en-US" sz="1200">
                <a:latin typeface="Tahoma" panose="020B0604030504040204" pitchFamily="34" charset="0"/>
              </a:rPr>
              <a:pPr/>
              <a:t>66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84323" name="Text Box 24"/>
          <p:cNvSpPr txBox="1">
            <a:spLocks noChangeArrowheads="1"/>
          </p:cNvSpPr>
          <p:nvPr/>
        </p:nvSpPr>
        <p:spPr bwMode="auto">
          <a:xfrm>
            <a:off x="7462838" y="32575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4</a:t>
            </a: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184324" name="Text Box 25"/>
          <p:cNvSpPr txBox="1">
            <a:spLocks noChangeArrowheads="1"/>
          </p:cNvSpPr>
          <p:nvPr/>
        </p:nvSpPr>
        <p:spPr bwMode="auto">
          <a:xfrm>
            <a:off x="7005638" y="33337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5</a:t>
            </a: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184325" name="Text Box 26"/>
          <p:cNvSpPr txBox="1">
            <a:spLocks noChangeArrowheads="1"/>
          </p:cNvSpPr>
          <p:nvPr/>
        </p:nvSpPr>
        <p:spPr bwMode="auto">
          <a:xfrm>
            <a:off x="6724650" y="1817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6</a:t>
            </a: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184326" name="Line 60"/>
          <p:cNvSpPr>
            <a:spLocks noChangeShapeType="1"/>
          </p:cNvSpPr>
          <p:nvPr/>
        </p:nvSpPr>
        <p:spPr bwMode="auto">
          <a:xfrm>
            <a:off x="7440613" y="2941638"/>
            <a:ext cx="0" cy="67468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327" name="Line 61"/>
          <p:cNvSpPr>
            <a:spLocks noChangeShapeType="1"/>
          </p:cNvSpPr>
          <p:nvPr/>
        </p:nvSpPr>
        <p:spPr bwMode="auto">
          <a:xfrm flipH="1" flipV="1">
            <a:off x="7319963" y="2952750"/>
            <a:ext cx="0" cy="71913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328" name="Line 62"/>
          <p:cNvSpPr>
            <a:spLocks noChangeShapeType="1"/>
          </p:cNvSpPr>
          <p:nvPr/>
        </p:nvSpPr>
        <p:spPr bwMode="auto">
          <a:xfrm flipH="1" flipV="1">
            <a:off x="6799263" y="1541463"/>
            <a:ext cx="458787" cy="56673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329" name="Text Box 63"/>
          <p:cNvSpPr txBox="1">
            <a:spLocks noChangeArrowheads="1"/>
          </p:cNvSpPr>
          <p:nvPr/>
        </p:nvSpPr>
        <p:spPr bwMode="auto">
          <a:xfrm>
            <a:off x="7143750" y="13906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3</a:t>
            </a: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184330" name="Rectangle 67"/>
          <p:cNvSpPr>
            <a:spLocks noChangeArrowheads="1"/>
          </p:cNvSpPr>
          <p:nvPr/>
        </p:nvSpPr>
        <p:spPr bwMode="auto">
          <a:xfrm>
            <a:off x="468313" y="1687513"/>
            <a:ext cx="3162300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i="1" dirty="0">
                <a:solidFill>
                  <a:srgbClr val="CC0000"/>
                </a:solidFill>
                <a:latin typeface="Gill Sans MT" pitchFamily="34" charset="0"/>
              </a:rPr>
              <a:t>Recursive Query:</a:t>
            </a:r>
          </a:p>
          <a:p>
            <a:pPr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Gill Sans MT" panose="020B0502020104020203" pitchFamily="34" charset="0"/>
              </a:rPr>
              <a:t>puts burden of name resolution on contacted name server</a:t>
            </a:r>
          </a:p>
        </p:txBody>
      </p:sp>
      <p:sp>
        <p:nvSpPr>
          <p:cNvPr id="184331" name="Text Box 5"/>
          <p:cNvSpPr txBox="1">
            <a:spLocks noChangeArrowheads="1"/>
          </p:cNvSpPr>
          <p:nvPr/>
        </p:nvSpPr>
        <p:spPr bwMode="auto">
          <a:xfrm>
            <a:off x="4206875" y="4881563"/>
            <a:ext cx="174625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requesting host</a:t>
            </a:r>
            <a:endParaRPr lang="en-US" altLang="en-US" sz="240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99"/>
                </a:solidFill>
              </a:rPr>
              <a:t>cis.poly.edu</a:t>
            </a:r>
          </a:p>
        </p:txBody>
      </p:sp>
      <p:sp>
        <p:nvSpPr>
          <p:cNvPr id="184332" name="Text Box 6"/>
          <p:cNvSpPr txBox="1">
            <a:spLocks noChangeArrowheads="1"/>
          </p:cNvSpPr>
          <p:nvPr/>
        </p:nvSpPr>
        <p:spPr bwMode="auto">
          <a:xfrm>
            <a:off x="6683375" y="5775325"/>
            <a:ext cx="1878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/>
              <a:t>gaia.cs.umass.edu</a:t>
            </a:r>
          </a:p>
        </p:txBody>
      </p:sp>
      <p:sp>
        <p:nvSpPr>
          <p:cNvPr id="184333" name="Text Box 17"/>
          <p:cNvSpPr txBox="1">
            <a:spLocks noChangeArrowheads="1"/>
          </p:cNvSpPr>
          <p:nvPr/>
        </p:nvSpPr>
        <p:spPr bwMode="auto">
          <a:xfrm>
            <a:off x="5791200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root DNS server</a:t>
            </a:r>
            <a:endParaRPr lang="en-US" altLang="en-US" sz="1600"/>
          </a:p>
        </p:txBody>
      </p:sp>
      <p:sp>
        <p:nvSpPr>
          <p:cNvPr id="184334" name="Line 18"/>
          <p:cNvSpPr>
            <a:spLocks noChangeShapeType="1"/>
          </p:cNvSpPr>
          <p:nvPr/>
        </p:nvSpPr>
        <p:spPr bwMode="auto">
          <a:xfrm flipH="1" flipV="1">
            <a:off x="5286375" y="2916238"/>
            <a:ext cx="0" cy="13144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335" name="Line 19"/>
          <p:cNvSpPr>
            <a:spLocks noChangeShapeType="1"/>
          </p:cNvSpPr>
          <p:nvPr/>
        </p:nvSpPr>
        <p:spPr bwMode="auto">
          <a:xfrm flipV="1">
            <a:off x="5391150" y="1220788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336" name="Line 22"/>
          <p:cNvSpPr>
            <a:spLocks noChangeShapeType="1"/>
          </p:cNvSpPr>
          <p:nvPr/>
        </p:nvSpPr>
        <p:spPr bwMode="auto">
          <a:xfrm flipH="1">
            <a:off x="5619750" y="1449388"/>
            <a:ext cx="733425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337" name="Line 23"/>
          <p:cNvSpPr>
            <a:spLocks noChangeShapeType="1"/>
          </p:cNvSpPr>
          <p:nvPr/>
        </p:nvSpPr>
        <p:spPr bwMode="auto">
          <a:xfrm>
            <a:off x="5476875" y="2944813"/>
            <a:ext cx="9525" cy="13239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4179888" y="3062288"/>
            <a:ext cx="1898650" cy="611187"/>
            <a:chOff x="2831" y="2132"/>
            <a:chExt cx="1196" cy="385"/>
          </a:xfrm>
        </p:grpSpPr>
        <p:sp>
          <p:nvSpPr>
            <p:cNvPr id="184486" name="Rectangle 25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184487" name="Text Box 26"/>
            <p:cNvSpPr txBox="1">
              <a:spLocks noChangeArrowheads="1"/>
            </p:cNvSpPr>
            <p:nvPr/>
          </p:nvSpPr>
          <p:spPr bwMode="auto">
            <a:xfrm>
              <a:off x="2831" y="2132"/>
              <a:ext cx="1196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local DNS server</a:t>
              </a:r>
              <a:endParaRPr lang="en-US" altLang="en-US" sz="2400"/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rgbClr val="000099"/>
                  </a:solidFill>
                </a:rPr>
                <a:t>dns.poly.edu</a:t>
              </a:r>
            </a:p>
          </p:txBody>
        </p:sp>
      </p:grpSp>
      <p:sp>
        <p:nvSpPr>
          <p:cNvPr id="184339" name="Text Box 27"/>
          <p:cNvSpPr txBox="1">
            <a:spLocks noChangeArrowheads="1"/>
          </p:cNvSpPr>
          <p:nvPr/>
        </p:nvSpPr>
        <p:spPr bwMode="auto">
          <a:xfrm>
            <a:off x="4997450" y="37719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1</a:t>
            </a: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184340" name="Text Box 28"/>
          <p:cNvSpPr txBox="1">
            <a:spLocks noChangeArrowheads="1"/>
          </p:cNvSpPr>
          <p:nvPr/>
        </p:nvSpPr>
        <p:spPr bwMode="auto">
          <a:xfrm>
            <a:off x="5540375" y="14382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2</a:t>
            </a: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184341" name="Text Box 29"/>
          <p:cNvSpPr txBox="1">
            <a:spLocks noChangeArrowheads="1"/>
          </p:cNvSpPr>
          <p:nvPr/>
        </p:nvSpPr>
        <p:spPr bwMode="auto">
          <a:xfrm>
            <a:off x="5978525" y="1676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7</a:t>
            </a: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184342" name="Text Box 60"/>
          <p:cNvSpPr txBox="1">
            <a:spLocks noChangeArrowheads="1"/>
          </p:cNvSpPr>
          <p:nvPr/>
        </p:nvSpPr>
        <p:spPr bwMode="auto">
          <a:xfrm>
            <a:off x="6353175" y="4429125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authoritative DNS server</a:t>
            </a:r>
            <a:endParaRPr lang="en-US" altLang="en-US" sz="240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dns.cs.umass.edu</a:t>
            </a:r>
            <a:endParaRPr lang="en-US" altLang="en-US" sz="1600"/>
          </a:p>
        </p:txBody>
      </p:sp>
      <p:sp>
        <p:nvSpPr>
          <p:cNvPr id="184343" name="Text Box 62"/>
          <p:cNvSpPr txBox="1">
            <a:spLocks noChangeArrowheads="1"/>
          </p:cNvSpPr>
          <p:nvPr/>
        </p:nvSpPr>
        <p:spPr bwMode="auto">
          <a:xfrm>
            <a:off x="5549900" y="37814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8</a:t>
            </a: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184344" name="Line 62"/>
          <p:cNvSpPr>
            <a:spLocks noChangeShapeType="1"/>
          </p:cNvSpPr>
          <p:nvPr/>
        </p:nvSpPr>
        <p:spPr bwMode="auto">
          <a:xfrm flipH="1" flipV="1">
            <a:off x="6853238" y="1333500"/>
            <a:ext cx="600075" cy="74136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346" name="Rectangle 66"/>
          <p:cNvSpPr>
            <a:spLocks noChangeArrowheads="1"/>
          </p:cNvSpPr>
          <p:nvPr/>
        </p:nvSpPr>
        <p:spPr bwMode="auto">
          <a:xfrm>
            <a:off x="533400" y="217488"/>
            <a:ext cx="49101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dirty="0">
                <a:solidFill>
                  <a:srgbClr val="000099"/>
                </a:solidFill>
                <a:latin typeface="Gill Sans MT" panose="020B0502020104020203" pitchFamily="34" charset="0"/>
              </a:rPr>
              <a:t>DNS name </a:t>
            </a:r>
            <a:br>
              <a:rPr lang="en-US" altLang="en-US" sz="4000" dirty="0">
                <a:solidFill>
                  <a:srgbClr val="000099"/>
                </a:solidFill>
                <a:latin typeface="Gill Sans MT" panose="020B0502020104020203" pitchFamily="34" charset="0"/>
              </a:rPr>
            </a:br>
            <a:r>
              <a:rPr lang="en-US" altLang="en-US" sz="4000" dirty="0">
                <a:solidFill>
                  <a:srgbClr val="000099"/>
                </a:solidFill>
                <a:latin typeface="Gill Sans MT" panose="020B0502020104020203" pitchFamily="34" charset="0"/>
              </a:rPr>
              <a:t>resolution example</a:t>
            </a:r>
          </a:p>
        </p:txBody>
      </p:sp>
      <p:sp>
        <p:nvSpPr>
          <p:cNvPr id="184347" name="Text Box 65"/>
          <p:cNvSpPr txBox="1">
            <a:spLocks noChangeArrowheads="1"/>
          </p:cNvSpPr>
          <p:nvPr/>
        </p:nvSpPr>
        <p:spPr bwMode="auto">
          <a:xfrm>
            <a:off x="7600950" y="2287588"/>
            <a:ext cx="13255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TLD DNS 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server</a:t>
            </a:r>
            <a:endParaRPr lang="en-US" altLang="en-US" sz="1600"/>
          </a:p>
        </p:txBody>
      </p:sp>
      <p:grpSp>
        <p:nvGrpSpPr>
          <p:cNvPr id="3" name="Group 140"/>
          <p:cNvGrpSpPr>
            <a:grpSpLocks/>
          </p:cNvGrpSpPr>
          <p:nvPr/>
        </p:nvGrpSpPr>
        <p:grpSpPr bwMode="auto">
          <a:xfrm flipH="1">
            <a:off x="7226300" y="5091113"/>
            <a:ext cx="925513" cy="795337"/>
            <a:chOff x="-44" y="1473"/>
            <a:chExt cx="981" cy="1105"/>
          </a:xfrm>
        </p:grpSpPr>
        <p:pic>
          <p:nvPicPr>
            <p:cNvPr id="184484" name="Picture 141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85" name="Freeform 14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grpSp>
        <p:nvGrpSpPr>
          <p:cNvPr id="4" name="Group 143"/>
          <p:cNvGrpSpPr>
            <a:grpSpLocks/>
          </p:cNvGrpSpPr>
          <p:nvPr/>
        </p:nvGrpSpPr>
        <p:grpSpPr bwMode="auto">
          <a:xfrm>
            <a:off x="4765675" y="4244975"/>
            <a:ext cx="925513" cy="795338"/>
            <a:chOff x="-44" y="1473"/>
            <a:chExt cx="981" cy="1105"/>
          </a:xfrm>
        </p:grpSpPr>
        <p:pic>
          <p:nvPicPr>
            <p:cNvPr id="184482" name="Picture 144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83" name="Freeform 1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grpSp>
        <p:nvGrpSpPr>
          <p:cNvPr id="5" name="Group 146"/>
          <p:cNvGrpSpPr>
            <a:grpSpLocks/>
          </p:cNvGrpSpPr>
          <p:nvPr/>
        </p:nvGrpSpPr>
        <p:grpSpPr bwMode="auto">
          <a:xfrm>
            <a:off x="7226300" y="3743325"/>
            <a:ext cx="390525" cy="641350"/>
            <a:chOff x="4140" y="429"/>
            <a:chExt cx="1425" cy="2396"/>
          </a:xfrm>
        </p:grpSpPr>
        <p:sp>
          <p:nvSpPr>
            <p:cNvPr id="184450" name="Freeform 14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51" name="Rectangle 148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52" name="Freeform 14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53" name="Freeform 15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54" name="Rectangle 151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6" name="Group 15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84480" name="AutoShape 153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4481" name="AutoShape 154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84456" name="Rectangle 155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7" name="Group 15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4478" name="AutoShape 157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4479" name="AutoShape 15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84458" name="Rectangle 159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59" name="Rectangle 160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8" name="Group 16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4476" name="AutoShape 162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4477" name="AutoShape 163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84461" name="Freeform 16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9" name="Group 16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4474" name="AutoShape 166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4475" name="AutoShape 167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84463" name="Rectangle 168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64" name="Freeform 16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65" name="Freeform 17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66" name="Oval 171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67" name="Freeform 17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68" name="AutoShape 173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69" name="AutoShape 174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70" name="Oval 175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71" name="Oval 176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4472" name="Oval 177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73" name="Rectangle 178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" name="Group 212"/>
          <p:cNvGrpSpPr>
            <a:grpSpLocks/>
          </p:cNvGrpSpPr>
          <p:nvPr/>
        </p:nvGrpSpPr>
        <p:grpSpPr bwMode="auto">
          <a:xfrm>
            <a:off x="5222875" y="2230438"/>
            <a:ext cx="390525" cy="641350"/>
            <a:chOff x="4140" y="429"/>
            <a:chExt cx="1425" cy="2396"/>
          </a:xfrm>
        </p:grpSpPr>
        <p:sp>
          <p:nvSpPr>
            <p:cNvPr id="184418" name="Freeform 21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19" name="Rectangle 214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20" name="Freeform 21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21" name="Freeform 21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22" name="Rectangle 217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1" name="Group 21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84448" name="AutoShape 219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4449" name="AutoShape 220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84424" name="Rectangle 221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2" name="Group 22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4446" name="AutoShape 223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4447" name="AutoShape 224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84426" name="Rectangle 225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27" name="Rectangle 226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3" name="Group 22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4444" name="AutoShape 228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4445" name="AutoShape 229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84429" name="Freeform 23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4" name="Group 23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4442" name="AutoShape 232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4443" name="AutoShape 233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84431" name="Rectangle 234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32" name="Freeform 23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33" name="Freeform 23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34" name="Oval 237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35" name="Freeform 23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36" name="AutoShape 239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37" name="AutoShape 240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38" name="Oval 241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39" name="Oval 242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4440" name="Oval 243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41" name="Rectangle 244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5" name="Group 245"/>
          <p:cNvGrpSpPr>
            <a:grpSpLocks/>
          </p:cNvGrpSpPr>
          <p:nvPr/>
        </p:nvGrpSpPr>
        <p:grpSpPr bwMode="auto">
          <a:xfrm>
            <a:off x="6376988" y="968375"/>
            <a:ext cx="390525" cy="641350"/>
            <a:chOff x="4140" y="429"/>
            <a:chExt cx="1425" cy="2396"/>
          </a:xfrm>
        </p:grpSpPr>
        <p:sp>
          <p:nvSpPr>
            <p:cNvPr id="184386" name="Freeform 24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387" name="Rectangle 247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388" name="Freeform 24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389" name="Freeform 24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390" name="Rectangle 250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6" name="Group 25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84416" name="AutoShape 252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4417" name="AutoShape 253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84392" name="Rectangle 254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7" name="Group 25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4414" name="AutoShape 25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4415" name="AutoShape 257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84394" name="Rectangle 258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395" name="Rectangle 259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8" name="Group 26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4412" name="AutoShape 26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4413" name="AutoShape 262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84397" name="Freeform 26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9" name="Group 26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4410" name="AutoShape 265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4411" name="AutoShape 266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84399" name="Rectangle 267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00" name="Freeform 26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01" name="Freeform 26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02" name="Oval 270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03" name="Freeform 27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04" name="AutoShape 272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05" name="AutoShape 273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06" name="Oval 274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07" name="Oval 275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4408" name="Oval 276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09" name="Rectangle 277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0" name="Group 311"/>
          <p:cNvGrpSpPr>
            <a:grpSpLocks/>
          </p:cNvGrpSpPr>
          <p:nvPr/>
        </p:nvGrpSpPr>
        <p:grpSpPr bwMode="auto">
          <a:xfrm>
            <a:off x="7192963" y="2220913"/>
            <a:ext cx="390525" cy="641350"/>
            <a:chOff x="4140" y="429"/>
            <a:chExt cx="1425" cy="2396"/>
          </a:xfrm>
        </p:grpSpPr>
        <p:sp>
          <p:nvSpPr>
            <p:cNvPr id="184354" name="Freeform 31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355" name="Rectangle 313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356" name="Freeform 31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357" name="Freeform 31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358" name="Rectangle 316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1" name="Group 31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84384" name="AutoShape 318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4385" name="AutoShape 319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84360" name="Rectangle 320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2" name="Group 32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4382" name="AutoShape 322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4383" name="AutoShape 323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84362" name="Rectangle 324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363" name="Rectangle 325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3" name="Group 32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4380" name="AutoShape 327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4381" name="AutoShape 328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84365" name="Freeform 32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4" name="Group 33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4378" name="AutoShape 331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4379" name="AutoShape 332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84367" name="Rectangle 333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368" name="Freeform 33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369" name="Freeform 33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370" name="Oval 336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371" name="Freeform 33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372" name="AutoShape 338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373" name="AutoShape 339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374" name="Oval 340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375" name="Oval 341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4376" name="Oval 342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377" name="Rectangle 343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68981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46082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F85A6673-A8CE-4E89-BAE1-D3DA3BC94693}" type="slidenum">
              <a:rPr lang="en-US"/>
              <a:pPr/>
              <a:t>7</a:t>
            </a:fld>
            <a:endParaRPr lang="en-US"/>
          </a:p>
        </p:txBody>
      </p:sp>
      <p:grpSp>
        <p:nvGrpSpPr>
          <p:cNvPr id="2" name="Group 566"/>
          <p:cNvGrpSpPr>
            <a:grpSpLocks/>
          </p:cNvGrpSpPr>
          <p:nvPr/>
        </p:nvGrpSpPr>
        <p:grpSpPr bwMode="auto">
          <a:xfrm>
            <a:off x="5202238" y="1546225"/>
            <a:ext cx="3540125" cy="4545013"/>
            <a:chOff x="3277" y="974"/>
            <a:chExt cx="2230" cy="2863"/>
          </a:xfrm>
        </p:grpSpPr>
        <p:sp>
          <p:nvSpPr>
            <p:cNvPr id="46091" name="Freeform 567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466 w 1036"/>
                <a:gd name="T1" fmla="*/ 11 h 675"/>
                <a:gd name="T2" fmla="*/ 884 w 1036"/>
                <a:gd name="T3" fmla="*/ 53 h 675"/>
                <a:gd name="T4" fmla="*/ 467 w 1036"/>
                <a:gd name="T5" fmla="*/ 129 h 675"/>
                <a:gd name="T6" fmla="*/ 347 w 1036"/>
                <a:gd name="T7" fmla="*/ 229 h 675"/>
                <a:gd name="T8" fmla="*/ 48 w 1036"/>
                <a:gd name="T9" fmla="*/ 297 h 675"/>
                <a:gd name="T10" fmla="*/ 39 w 1036"/>
                <a:gd name="T11" fmla="*/ 459 h 675"/>
                <a:gd name="T12" fmla="*/ 298 w 1036"/>
                <a:gd name="T13" fmla="*/ 489 h 675"/>
                <a:gd name="T14" fmla="*/ 1039 w 1036"/>
                <a:gd name="T15" fmla="*/ 489 h 675"/>
                <a:gd name="T16" fmla="*/ 1353 w 1036"/>
                <a:gd name="T17" fmla="*/ 555 h 675"/>
                <a:gd name="T18" fmla="*/ 1702 w 1036"/>
                <a:gd name="T19" fmla="*/ 657 h 675"/>
                <a:gd name="T20" fmla="*/ 1969 w 1036"/>
                <a:gd name="T21" fmla="*/ 661 h 675"/>
                <a:gd name="T22" fmla="*/ 2153 w 1036"/>
                <a:gd name="T23" fmla="*/ 603 h 675"/>
                <a:gd name="T24" fmla="*/ 2247 w 1036"/>
                <a:gd name="T25" fmla="*/ 445 h 675"/>
                <a:gd name="T26" fmla="*/ 2305 w 1036"/>
                <a:gd name="T27" fmla="*/ 291 h 675"/>
                <a:gd name="T28" fmla="*/ 2312 w 1036"/>
                <a:gd name="T29" fmla="*/ 107 h 675"/>
                <a:gd name="T30" fmla="*/ 2113 w 1036"/>
                <a:gd name="T31" fmla="*/ 17 h 675"/>
                <a:gd name="T32" fmla="*/ 1755 w 1036"/>
                <a:gd name="T33" fmla="*/ 3 h 675"/>
                <a:gd name="T34" fmla="*/ 1466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3" name="Group 568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46466" name="Rectangle 569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67" name="AutoShape 570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46093" name="Freeform 571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094" name="Line 572"/>
            <p:cNvSpPr>
              <a:spLocks noChangeShapeType="1"/>
            </p:cNvSpPr>
            <p:nvPr/>
          </p:nvSpPr>
          <p:spPr bwMode="auto">
            <a:xfrm rot="-5400000">
              <a:off x="4924" y="3316"/>
              <a:ext cx="284" cy="7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095" name="Line 573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096" name="Line 574"/>
            <p:cNvSpPr>
              <a:spLocks noChangeShapeType="1"/>
            </p:cNvSpPr>
            <p:nvPr/>
          </p:nvSpPr>
          <p:spPr bwMode="auto">
            <a:xfrm rot="16200000" flipH="1">
              <a:off x="5113" y="3192"/>
              <a:ext cx="90" cy="5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097" name="Line 576"/>
            <p:cNvSpPr>
              <a:spLocks noChangeShapeType="1"/>
            </p:cNvSpPr>
            <p:nvPr/>
          </p:nvSpPr>
          <p:spPr bwMode="auto">
            <a:xfrm>
              <a:off x="3843" y="3009"/>
              <a:ext cx="99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098" name="Line 577"/>
            <p:cNvSpPr>
              <a:spLocks noChangeShapeType="1"/>
            </p:cNvSpPr>
            <p:nvPr/>
          </p:nvSpPr>
          <p:spPr bwMode="auto">
            <a:xfrm flipV="1">
              <a:off x="3680" y="3159"/>
              <a:ext cx="256" cy="6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099" name="Line 580"/>
            <p:cNvSpPr>
              <a:spLocks noChangeShapeType="1"/>
            </p:cNvSpPr>
            <p:nvPr/>
          </p:nvSpPr>
          <p:spPr bwMode="auto">
            <a:xfrm flipH="1">
              <a:off x="3948" y="3204"/>
              <a:ext cx="90" cy="11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00" name="Line 581"/>
            <p:cNvSpPr>
              <a:spLocks noChangeShapeType="1"/>
            </p:cNvSpPr>
            <p:nvPr/>
          </p:nvSpPr>
          <p:spPr bwMode="auto">
            <a:xfrm flipH="1" flipV="1">
              <a:off x="4146" y="3213"/>
              <a:ext cx="51" cy="10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01" name="Line 582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02" name="Line 584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03" name="Line 585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4" name="Group 586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46464" name="Picture 587" descr="access_point_stylized_smal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6465" name="Picture 588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6105" name="Freeform 589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06" name="Freeform 590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85898 w 765"/>
                <a:gd name="T1" fmla="*/ 6712 h 459"/>
                <a:gd name="T2" fmla="*/ 58210 w 765"/>
                <a:gd name="T3" fmla="*/ 47662 h 459"/>
                <a:gd name="T4" fmla="*/ 19473 w 765"/>
                <a:gd name="T5" fmla="*/ 67835 h 459"/>
                <a:gd name="T6" fmla="*/ 2783 w 765"/>
                <a:gd name="T7" fmla="*/ 228588 h 459"/>
                <a:gd name="T8" fmla="*/ 36422 w 765"/>
                <a:gd name="T9" fmla="*/ 302028 h 459"/>
                <a:gd name="T10" fmla="*/ 70014 w 765"/>
                <a:gd name="T11" fmla="*/ 289496 h 459"/>
                <a:gd name="T12" fmla="*/ 118176 w 765"/>
                <a:gd name="T13" fmla="*/ 302028 h 459"/>
                <a:gd name="T14" fmla="*/ 141415 w 765"/>
                <a:gd name="T15" fmla="*/ 295017 h 459"/>
                <a:gd name="T16" fmla="*/ 152220 w 765"/>
                <a:gd name="T17" fmla="*/ 253122 h 459"/>
                <a:gd name="T18" fmla="*/ 151953 w 765"/>
                <a:gd name="T19" fmla="*/ 107441 h 459"/>
                <a:gd name="T20" fmla="*/ 134106 w 765"/>
                <a:gd name="T21" fmla="*/ 23437 h 459"/>
                <a:gd name="T22" fmla="*/ 85898 w 765"/>
                <a:gd name="T23" fmla="*/ 6712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07" name="Line 591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08" name="Line 592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09" name="Line 593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10" name="Line 594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11" name="Line 595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12" name="Line 596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13" name="Line 597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14" name="Line 598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15" name="Line 599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16" name="Line 600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17" name="Line 601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18" name="Line 602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19" name="Line 603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20" name="Line 604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21" name="Line 605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22" name="Line 606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23" name="Line 607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5" name="Group 608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46447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46448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46449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46450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46451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46452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46453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46454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46455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46456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46457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46458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46459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46460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46461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46462" name="Oval 624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6463" name="Picture 625" descr="cell_tower_radiation_gray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" name="Group 626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46438" name="Line 627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439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6440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6441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7" name="Group 631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46445" name="Freeform 63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446" name="Freeform 63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6443" name="Line 634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444" name="Line 635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8" name="Group 636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4643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643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643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9" name="Group 64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6436" name="Freeform 64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437" name="Freeform 64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6434" name="Line 64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435" name="Line 64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0" name="Group 645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4642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642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642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1" name="Group 64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6428" name="Freeform 65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429" name="Freeform 65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6426" name="Line 65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427" name="Line 65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2" name="Group 654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4641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641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641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3" name="Group 65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6420" name="Freeform 65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421" name="Freeform 66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6418" name="Line 66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419" name="Line 66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4" name="Group 663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4640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640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640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5" name="Group 66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6412" name="Freeform 66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413" name="Freeform 66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6410" name="Line 67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411" name="Line 67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6" name="Group 672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4639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639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640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7" name="Group 67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6404" name="Freeform 67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405" name="Freeform 67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6402" name="Line 67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403" name="Line 68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46131" name="Line 681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18" name="Group 682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4639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639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639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9" name="Group 68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6396" name="Freeform 68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397" name="Freeform 68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6394" name="Line 68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395" name="Line 69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0" name="Group 691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4638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638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638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1" name="Group 69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6388" name="Freeform 69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389" name="Freeform 69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6386" name="Line 69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387" name="Line 69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2" name="Group 700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4637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637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637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3" name="Group 70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6380" name="Freeform 70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381" name="Freeform 70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6378" name="Line 70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379" name="Line 70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4" name="Group 709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4636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636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636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5" name="Group 71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6372" name="Freeform 71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373" name="Freeform 71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6370" name="Line 71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371" name="Line 71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6" name="Group 718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4635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635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636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7" name="Group 72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6364" name="Freeform 72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365" name="Freeform 72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6362" name="Line 72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363" name="Line 72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8" name="Group 727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4635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635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635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9" name="Group 73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6356" name="Freeform 73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357" name="Freeform 73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6354" name="Line 73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355" name="Line 73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0" name="Group 736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31" name="Group 737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46338" name="Freeform 738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339" name="Freeform 739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340" name="Freeform 740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341" name="Freeform 741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342" name="Freeform 742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343" name="Freeform 743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344" name="Freeform 744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345" name="Freeform 745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346" name="Freeform 746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347" name="Freeform 747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348" name="Freeform 748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349" name="Freeform 749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pic>
            <p:nvPicPr>
              <p:cNvPr id="46337" name="Picture 750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6369" name="Group 751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46377" name="Group 752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46324" name="Freeform 753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325" name="Freeform 754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326" name="Freeform 755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327" name="Freeform 756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328" name="Freeform 757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329" name="Freeform 758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330" name="Freeform 759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331" name="Freeform 760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332" name="Freeform 761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333" name="Freeform 762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334" name="Freeform 763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335" name="Freeform 764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pic>
            <p:nvPicPr>
              <p:cNvPr id="46323" name="Picture 765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6140" name="Line 766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46385" name="Group 767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46320" name="Picture 7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6321" name="Freeform 7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46393" name="Group 770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46318" name="Picture 7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6319" name="Freeform 7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46401" name="Group 773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46316" name="Picture 7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6317" name="Freeform 7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46409" name="Group 776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46314" name="Picture 7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6315" name="Freeform 7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</p:grpSp>
        <p:pic>
          <p:nvPicPr>
            <p:cNvPr id="46145" name="Picture 779" descr="car_icon_small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6417" name="Group 780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46312" name="Picture 781" descr="iphone_stylized_small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6313" name="Picture 782" descr="antenna_radiation_stylized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6425" name="Group 783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46280" name="Freeform 7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281" name="Rectangle 7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82" name="Freeform 7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283" name="Freeform 7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284" name="Rectangle 7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6433" name="Group 7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6310" name="AutoShape 7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311" name="AutoShape 7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6286" name="Rectangle 7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6442" name="Group 7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6308" name="AutoShape 7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309" name="AutoShape 7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6288" name="Rectangle 7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89" name="Rectangle 7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6468" name="Group 7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6306" name="AutoShape 7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307" name="AutoShape 8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6291" name="Freeform 8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46469" name="Group 8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6304" name="AutoShape 8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305" name="AutoShape 8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6293" name="Rectangle 8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94" name="Freeform 8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295" name="Freeform 8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296" name="Oval 8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97" name="Freeform 8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298" name="AutoShape 8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99" name="AutoShape 8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00" name="Oval 8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01" name="Oval 8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80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  <p:sp>
            <p:nvSpPr>
              <p:cNvPr id="46302" name="Oval 8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03" name="Rectangle 8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6470" name="Group 816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46248" name="Freeform 81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249" name="Rectangle 818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50" name="Freeform 81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251" name="Freeform 82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252" name="Rectangle 821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6471" name="Group 82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6278" name="AutoShape 823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79" name="AutoShape 824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6254" name="Rectangle 825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6472" name="Group 82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6276" name="AutoShape 827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77" name="AutoShape 828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6256" name="Rectangle 829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57" name="Rectangle 830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6473" name="Group 831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6274" name="AutoShape 832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75" name="AutoShape 833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6259" name="Freeform 83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46474" name="Group 83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6272" name="AutoShape 836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73" name="AutoShape 837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6261" name="Rectangle 838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62" name="Freeform 83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263" name="Freeform 84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264" name="Oval 841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65" name="Freeform 84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266" name="AutoShape 843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67" name="AutoShape 844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68" name="Oval 845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69" name="Oval 846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80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  <p:sp>
            <p:nvSpPr>
              <p:cNvPr id="46270" name="Oval 847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71" name="Rectangle 848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6475" name="Group 849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46225" name="Picture 850" descr="antenna_stylized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6226" name="Picture 851" descr="laptop_keyboard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6227" name="Freeform 852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pic>
            <p:nvPicPr>
              <p:cNvPr id="46228" name="Picture 853" descr="screen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6229" name="Freeform 854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230" name="Freeform 855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231" name="Freeform 856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232" name="Freeform 857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233" name="Freeform 858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234" name="Freeform 859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46476" name="Group 860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6242" name="Freeform 861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243" name="Freeform 862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244" name="Freeform 863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245" name="Freeform 864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246" name="Freeform 865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247" name="Freeform 866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6236" name="Freeform 867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237" name="Freeform 868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238" name="Freeform 869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239" name="Freeform 870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240" name="Freeform 871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241" name="Freeform 872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46477" name="Group 873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46202" name="Picture 874" descr="antenna_stylized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6203" name="Picture 875" descr="laptop_keyboar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6204" name="Freeform 876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pic>
            <p:nvPicPr>
              <p:cNvPr id="46205" name="Picture 877" descr="screen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6206" name="Freeform 878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207" name="Freeform 879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208" name="Freeform 880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209" name="Freeform 881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210" name="Freeform 882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211" name="Freeform 883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46478" name="Group 884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6219" name="Freeform 885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220" name="Freeform 886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221" name="Freeform 887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222" name="Freeform 888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223" name="Freeform 889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224" name="Freeform 890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6213" name="Freeform 891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214" name="Freeform 892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215" name="Freeform 893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216" name="Freeform 894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217" name="Freeform 895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218" name="Freeform 896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46479" name="Group 897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46179" name="Picture 898" descr="antenna_stylized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6180" name="Picture 899" descr="laptop_keyboard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6181" name="Freeform 90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pic>
            <p:nvPicPr>
              <p:cNvPr id="46182" name="Picture 901" descr="screen"/>
              <p:cNvPicPr>
                <a:picLocks noChangeAspect="1" noChangeArrowheads="1"/>
              </p:cNvPicPr>
              <p:nvPr/>
            </p:nvPicPr>
            <p:blipFill>
              <a:blip r:embed="rId21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6183" name="Freeform 90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184" name="Freeform 90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185" name="Freeform 90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186" name="Freeform 90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187" name="Freeform 90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188" name="Freeform 90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46480" name="Group 90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6196" name="Freeform 90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197" name="Freeform 91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198" name="Freeform 91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199" name="Freeform 91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200" name="Freeform 91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201" name="Freeform 91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6190" name="Freeform 91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191" name="Freeform 91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192" name="Freeform 91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193" name="Freeform 91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194" name="Freeform 91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195" name="Freeform 92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46481" name="Group 921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46177" name="Picture 92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6178" name="Freeform 92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46482" name="Group 924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46154" name="Picture 925" descr="antenna_stylized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6155" name="Picture 926" descr="laptop_keyboar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6156" name="Freeform 92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pic>
            <p:nvPicPr>
              <p:cNvPr id="46157" name="Picture 928" descr="screen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6158" name="Freeform 92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159" name="Freeform 93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160" name="Freeform 93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161" name="Freeform 93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162" name="Freeform 93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163" name="Freeform 93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46483" name="Group 93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6171" name="Freeform 93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172" name="Freeform 93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173" name="Freeform 93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174" name="Freeform 93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175" name="Freeform 94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6176" name="Freeform 94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6165" name="Freeform 94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166" name="Freeform 94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167" name="Freeform 94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168" name="Freeform 94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169" name="Freeform 94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170" name="Freeform 94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>
          <a:xfrm>
            <a:off x="309563" y="228600"/>
            <a:ext cx="7772400" cy="819150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MT" charset="0"/>
                <a:ea typeface="ＭＳ Ｐゴシック" pitchFamily="34" charset="-128"/>
              </a:rPr>
              <a:t>P2P Architecture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00050" y="1300163"/>
            <a:ext cx="4049713" cy="524192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Peer</a:t>
            </a:r>
            <a:endParaRPr lang="en-US" sz="2400" i="1" dirty="0">
              <a:latin typeface="Gill Sans MT" charset="0"/>
              <a:ea typeface="ＭＳ Ｐゴシック" pitchFamily="34" charset="-128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i="1" dirty="0">
                <a:latin typeface="Gill Sans MT" charset="0"/>
                <a:ea typeface="ＭＳ Ｐゴシック" pitchFamily="34" charset="-128"/>
              </a:rPr>
              <a:t>No</a:t>
            </a:r>
            <a:r>
              <a:rPr lang="en-US" sz="2000" dirty="0">
                <a:latin typeface="Gill Sans MT" charset="0"/>
                <a:ea typeface="ＭＳ Ｐゴシック" pitchFamily="34" charset="-128"/>
              </a:rPr>
              <a:t> always-on server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Gill Sans MT" charset="0"/>
                <a:ea typeface="ＭＳ Ｐゴシック" pitchFamily="34" charset="-128"/>
              </a:rPr>
              <a:t>Arbitrary end systems directly communicate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Gill Sans MT" charset="0"/>
                <a:ea typeface="ＭＳ Ｐゴシック" pitchFamily="34" charset="-128"/>
              </a:rPr>
              <a:t>Highly scalable but difficult to manage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Gill Sans MT" charset="0"/>
                <a:ea typeface="ＭＳ Ｐゴシック" pitchFamily="34" charset="-128"/>
              </a:rPr>
              <a:t>Peers request service from other peers, provide service in return to other peers</a:t>
            </a:r>
          </a:p>
          <a:p>
            <a:pPr lvl="2"/>
            <a:r>
              <a:rPr lang="en-US" sz="1900" i="1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Self scalability</a:t>
            </a:r>
            <a:r>
              <a:rPr lang="en-US" sz="1900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 – new peers bring new service capacity, as well as new service demands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Gill Sans MT" charset="0"/>
                <a:ea typeface="ＭＳ Ｐゴシック" pitchFamily="34" charset="-128"/>
              </a:rPr>
              <a:t>Peers are intermittently connected and change IP addresses</a:t>
            </a:r>
          </a:p>
          <a:p>
            <a:pPr lvl="2"/>
            <a:r>
              <a:rPr lang="en-US" sz="1900" dirty="0">
                <a:latin typeface="Gill Sans MT" charset="0"/>
                <a:ea typeface="ＭＳ Ｐゴシック" pitchFamily="34" charset="-128"/>
              </a:rPr>
              <a:t>Complex management</a:t>
            </a:r>
          </a:p>
          <a:p>
            <a:endParaRPr lang="en-US" dirty="0">
              <a:solidFill>
                <a:srgbClr val="CC0000"/>
              </a:solidFill>
              <a:latin typeface="Gill Sans MT" charset="0"/>
              <a:ea typeface="ＭＳ Ｐゴシック" pitchFamily="34" charset="-128"/>
            </a:endParaRPr>
          </a:p>
          <a:p>
            <a:endParaRPr lang="en-US" dirty="0">
              <a:latin typeface="Gill Sans MT" charset="0"/>
              <a:ea typeface="ＭＳ Ｐゴシック" pitchFamily="34" charset="-128"/>
            </a:endParaRPr>
          </a:p>
        </p:txBody>
      </p:sp>
      <p:sp>
        <p:nvSpPr>
          <p:cNvPr id="46087" name="Line 1034"/>
          <p:cNvSpPr>
            <a:spLocks noChangeShapeType="1"/>
          </p:cNvSpPr>
          <p:nvPr/>
        </p:nvSpPr>
        <p:spPr bwMode="auto">
          <a:xfrm flipH="1">
            <a:off x="6221413" y="1852613"/>
            <a:ext cx="503237" cy="1389062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6088" name="Line 1035"/>
          <p:cNvSpPr>
            <a:spLocks noChangeShapeType="1"/>
          </p:cNvSpPr>
          <p:nvPr/>
        </p:nvSpPr>
        <p:spPr bwMode="auto">
          <a:xfrm>
            <a:off x="5565775" y="2438400"/>
            <a:ext cx="238125" cy="2568575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6089" name="Line 1036"/>
          <p:cNvSpPr>
            <a:spLocks noChangeShapeType="1"/>
          </p:cNvSpPr>
          <p:nvPr/>
        </p:nvSpPr>
        <p:spPr bwMode="auto">
          <a:xfrm>
            <a:off x="6275388" y="3581400"/>
            <a:ext cx="1198562" cy="1997075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6090" name="Text Box 1037"/>
          <p:cNvSpPr txBox="1">
            <a:spLocks noChangeArrowheads="1"/>
          </p:cNvSpPr>
          <p:nvPr/>
        </p:nvSpPr>
        <p:spPr bwMode="auto">
          <a:xfrm>
            <a:off x="7239000" y="1373188"/>
            <a:ext cx="1284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peer-peer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21328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Gill Sans MT" charset="0"/>
                <a:ea typeface="ＭＳ Ｐゴシック" pitchFamily="34" charset="-128"/>
              </a:rPr>
              <a:t>Client-Server </a:t>
            </a:r>
            <a:br>
              <a:rPr lang="en-US" dirty="0">
                <a:solidFill>
                  <a:srgbClr val="C00000"/>
                </a:solidFill>
                <a:latin typeface="Gill Sans MT" charset="0"/>
                <a:ea typeface="ＭＳ Ｐゴシック" pitchFamily="34" charset="-128"/>
              </a:rPr>
            </a:br>
            <a:r>
              <a:rPr lang="en-US" dirty="0">
                <a:latin typeface="Gill Sans MT" charset="0"/>
                <a:ea typeface="ＭＳ Ｐゴシック" pitchFamily="34" charset="-128"/>
              </a:rPr>
              <a:t>vs.</a:t>
            </a:r>
            <a:br>
              <a:rPr lang="en-US" dirty="0">
                <a:latin typeface="Gill Sans MT" charset="0"/>
                <a:ea typeface="ＭＳ Ｐゴシック" pitchFamily="34" charset="-128"/>
              </a:rPr>
            </a:br>
            <a:r>
              <a:rPr lang="en-US" dirty="0">
                <a:solidFill>
                  <a:srgbClr val="C00000"/>
                </a:solidFill>
                <a:latin typeface="Gill Sans MT" charset="0"/>
                <a:ea typeface="ＭＳ Ｐゴシック" pitchFamily="34" charset="-128"/>
              </a:rPr>
              <a:t>Peer-to-Peer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27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1-</a:t>
            </a:r>
            <a:fld id="{31E9D64C-5656-4536-A6AA-CBEF311D99BF}" type="slidenum">
              <a:rPr lang="en-US" altLang="en-US" sz="1200">
                <a:latin typeface="Tahoma" panose="020B0604030504040204" pitchFamily="34" charset="0"/>
              </a:rPr>
              <a:pPr/>
              <a:t>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273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46082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F85A6673-A8CE-4E89-BAE1-D3DA3BC94693}" type="slidenum">
              <a:rPr lang="en-US"/>
              <a:pPr/>
              <a:t>9</a:t>
            </a:fld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>
          <a:xfrm>
            <a:off x="309563" y="228600"/>
            <a:ext cx="7772400" cy="819150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MT" charset="0"/>
                <a:ea typeface="ＭＳ Ｐゴシック" pitchFamily="34" charset="-128"/>
              </a:rPr>
              <a:t>Hybrid of Client-Server and P2P 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00050" y="1300163"/>
            <a:ext cx="7844358" cy="5241925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Skype</a:t>
            </a:r>
          </a:p>
          <a:p>
            <a:pPr lvl="1"/>
            <a:r>
              <a:rPr lang="en-GB" dirty="0">
                <a:latin typeface="Gill Sans MT" charset="0"/>
                <a:ea typeface="ＭＳ Ｐゴシック" pitchFamily="34" charset="-128"/>
              </a:rPr>
              <a:t>Voice-over-IP P2P application</a:t>
            </a:r>
          </a:p>
          <a:p>
            <a:pPr lvl="1"/>
            <a:r>
              <a:rPr lang="en-GB" dirty="0">
                <a:latin typeface="Gill Sans MT" charset="0"/>
                <a:ea typeface="ＭＳ Ｐゴシック" pitchFamily="34" charset="-128"/>
              </a:rPr>
              <a:t>Centralized Server: finding address of remote party </a:t>
            </a:r>
          </a:p>
          <a:p>
            <a:pPr lvl="1"/>
            <a:r>
              <a:rPr lang="en-GB" dirty="0">
                <a:latin typeface="Gill Sans MT" charset="0"/>
                <a:ea typeface="ＭＳ Ｐゴシック" pitchFamily="34" charset="-128"/>
              </a:rPr>
              <a:t>Client-Client Connection: Direct (not through server) </a:t>
            </a:r>
          </a:p>
          <a:p>
            <a:r>
              <a:rPr lang="en-GB" dirty="0">
                <a:solidFill>
                  <a:srgbClr val="CC0000"/>
                </a:solidFill>
                <a:latin typeface="Gill Sans MT" charset="0"/>
                <a:ea typeface="ＭＳ Ｐゴシック" pitchFamily="34" charset="-128"/>
              </a:rPr>
              <a:t>Instant messaging</a:t>
            </a:r>
          </a:p>
          <a:p>
            <a:pPr lvl="1"/>
            <a:r>
              <a:rPr lang="en-GB" dirty="0">
                <a:latin typeface="Gill Sans MT" charset="0"/>
                <a:ea typeface="ＭＳ Ｐゴシック" pitchFamily="34" charset="-128"/>
              </a:rPr>
              <a:t>Chatting between two users is P2P</a:t>
            </a:r>
          </a:p>
          <a:p>
            <a:pPr lvl="1"/>
            <a:r>
              <a:rPr lang="en-GB" dirty="0">
                <a:latin typeface="Gill Sans MT" charset="0"/>
                <a:ea typeface="ＭＳ Ｐゴシック" pitchFamily="34" charset="-128"/>
              </a:rPr>
              <a:t>Centralized service: client presence</a:t>
            </a:r>
          </a:p>
          <a:p>
            <a:pPr lvl="1"/>
            <a:r>
              <a:rPr lang="en-GB" dirty="0">
                <a:latin typeface="Gill Sans MT" charset="0"/>
                <a:ea typeface="ＭＳ Ｐゴシック" pitchFamily="34" charset="-128"/>
              </a:rPr>
              <a:t>Detection/location</a:t>
            </a:r>
          </a:p>
          <a:p>
            <a:pPr lvl="2"/>
            <a:r>
              <a:rPr lang="en-GB" dirty="0">
                <a:latin typeface="Gill Sans MT" charset="0"/>
                <a:ea typeface="ＭＳ Ｐゴシック" pitchFamily="34" charset="-128"/>
              </a:rPr>
              <a:t>User registers its IP address with central server when it comes online</a:t>
            </a:r>
          </a:p>
          <a:p>
            <a:pPr lvl="2"/>
            <a:r>
              <a:rPr lang="en-GB" dirty="0">
                <a:latin typeface="Gill Sans MT" charset="0"/>
                <a:ea typeface="ＭＳ Ｐゴシック" pitchFamily="34" charset="-128"/>
              </a:rPr>
              <a:t>User contacts central server to find IP addresses of buddies</a:t>
            </a:r>
            <a:endParaRPr lang="en-US" dirty="0">
              <a:latin typeface="Gill Sans MT" charset="0"/>
              <a:ea typeface="ＭＳ Ｐゴシック" pitchFamily="34" charset="-128"/>
            </a:endParaRPr>
          </a:p>
          <a:p>
            <a:endParaRPr lang="en-US" dirty="0">
              <a:latin typeface="Gill Sans MT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4540</Words>
  <Application>Microsoft Office PowerPoint</Application>
  <PresentationFormat>On-screen Show (4:3)</PresentationFormat>
  <Paragraphs>1063</Paragraphs>
  <Slides>66</Slides>
  <Notes>58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Slide 1</vt:lpstr>
      <vt:lpstr>Application Layer</vt:lpstr>
      <vt:lpstr>Some Network Apps</vt:lpstr>
      <vt:lpstr>Creating a Network App</vt:lpstr>
      <vt:lpstr>Application Architectures</vt:lpstr>
      <vt:lpstr>Client-Server Architecture</vt:lpstr>
      <vt:lpstr>P2P Architecture</vt:lpstr>
      <vt:lpstr>Client-Server  vs. Peer-to-Peer</vt:lpstr>
      <vt:lpstr>Hybrid of Client-Server and P2P </vt:lpstr>
      <vt:lpstr>Processes Communicating</vt:lpstr>
      <vt:lpstr>Sockets</vt:lpstr>
      <vt:lpstr>Addressing Processes</vt:lpstr>
      <vt:lpstr>App-layer Protocol Defines</vt:lpstr>
      <vt:lpstr>Application Layer Protocols</vt:lpstr>
      <vt:lpstr>Application Layer Protocols</vt:lpstr>
      <vt:lpstr>Application Layer Protocols</vt:lpstr>
      <vt:lpstr>What transport service does an app need?</vt:lpstr>
      <vt:lpstr>Transport service requirements: common apps</vt:lpstr>
      <vt:lpstr>Internet transport protocols services</vt:lpstr>
      <vt:lpstr>Internet apps: Application, Transport protocols</vt:lpstr>
      <vt:lpstr>Securing TCP</vt:lpstr>
      <vt:lpstr>Web and HTTP</vt:lpstr>
      <vt:lpstr>HTTP overview</vt:lpstr>
      <vt:lpstr>HTTP overview (continued)</vt:lpstr>
      <vt:lpstr>HTTP overview (continued)</vt:lpstr>
      <vt:lpstr>HTTP overview (continued)</vt:lpstr>
      <vt:lpstr>HTTP overview (continued)</vt:lpstr>
      <vt:lpstr>HTTP connections</vt:lpstr>
      <vt:lpstr>Non-persistent HTTP</vt:lpstr>
      <vt:lpstr>Non-persistent HTTP (cont.)</vt:lpstr>
      <vt:lpstr>Non-persistent HTTP: response time</vt:lpstr>
      <vt:lpstr>Persistent HTTP</vt:lpstr>
      <vt:lpstr>HTTP request message</vt:lpstr>
      <vt:lpstr>HTTP request message: general format</vt:lpstr>
      <vt:lpstr>Uploading form input</vt:lpstr>
      <vt:lpstr>Method types</vt:lpstr>
      <vt:lpstr>HTTP response message</vt:lpstr>
      <vt:lpstr>HTTP response message: general format</vt:lpstr>
      <vt:lpstr>HTTP response status codes</vt:lpstr>
      <vt:lpstr>Trying out HTTP (client side) for yourself</vt:lpstr>
      <vt:lpstr>User-server state: Cookies</vt:lpstr>
      <vt:lpstr>Cookies: keeping “state” (cont.)</vt:lpstr>
      <vt:lpstr>Cookies (continued)</vt:lpstr>
      <vt:lpstr>FTP: the file transfer protocol [RFC 959]</vt:lpstr>
      <vt:lpstr>FTP: separate control, data connections</vt:lpstr>
      <vt:lpstr>FTP: separate control, data connections</vt:lpstr>
      <vt:lpstr>FTP: separate control, data connections</vt:lpstr>
      <vt:lpstr>FTP commands, responses</vt:lpstr>
      <vt:lpstr>FTP commands, responses</vt:lpstr>
      <vt:lpstr>Electronic mail</vt:lpstr>
      <vt:lpstr>Electronic mail: mail servers</vt:lpstr>
      <vt:lpstr>Electronic Mail: SMTP [RFC 2821]</vt:lpstr>
      <vt:lpstr>Scenario: Alice sends message to Bob</vt:lpstr>
      <vt:lpstr>Sample SMTP interaction</vt:lpstr>
      <vt:lpstr>SMTP: final words</vt:lpstr>
      <vt:lpstr>Pull/Push</vt:lpstr>
      <vt:lpstr>Mail access protocols</vt:lpstr>
      <vt:lpstr>POP3 protocol</vt:lpstr>
      <vt:lpstr>POP3 (more) and IMAP</vt:lpstr>
      <vt:lpstr>DNS: Domain Name System</vt:lpstr>
      <vt:lpstr>DNS: a Distributed, Hierarchical database</vt:lpstr>
      <vt:lpstr>DNS: root name servers</vt:lpstr>
      <vt:lpstr>TLD and Authoritative servers</vt:lpstr>
      <vt:lpstr>Local DNS name server</vt:lpstr>
      <vt:lpstr>Slide 65</vt:lpstr>
      <vt:lpstr>Slide 66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Deeba</dc:creator>
  <cp:lastModifiedBy>FC</cp:lastModifiedBy>
  <cp:revision>91</cp:revision>
  <dcterms:created xsi:type="dcterms:W3CDTF">2017-09-24T03:07:09Z</dcterms:created>
  <dcterms:modified xsi:type="dcterms:W3CDTF">2020-03-02T05:12:55Z</dcterms:modified>
</cp:coreProperties>
</file>