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SHTH SINGLA" initials="SS" lastIdx="1" clrIdx="0">
    <p:extLst>
      <p:ext uri="{19B8F6BF-5375-455C-9EA6-DF929625EA0E}">
        <p15:presenceInfo xmlns:p15="http://schemas.microsoft.com/office/powerpoint/2012/main" userId="1cc33f9206a808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/>
  </p:normalViewPr>
  <p:slideViewPr>
    <p:cSldViewPr snapToGrid="0">
      <p:cViewPr varScale="1">
        <p:scale>
          <a:sx n="73" d="100"/>
          <a:sy n="73" d="100"/>
        </p:scale>
        <p:origin x="4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30T23:14:59.797" idx="1">
    <p:pos x="7372" y="609"/>
    <p:text>https://github.com/shreshthsingla007/Automating-Financial-Audit-and-Compliance-Processes-Using-Generative-AI-and-Azure-Tools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1872344" y="1724297"/>
            <a:ext cx="8049422" cy="1356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Automating Audit and Compliance with Generative AI</a:t>
            </a:r>
          </a:p>
          <a:p>
            <a:b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-832541" y="5505292"/>
            <a:ext cx="441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Name :  Shreshth Singla</a:t>
            </a: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Your team bio :  2nd year engineering student,                   	with interests in Finance and technology. </a:t>
            </a: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Date :  30 JUNE 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2995" y="35147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511709" y="1281928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Enhanced User Experience: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Efficiency:</a:t>
            </a:r>
            <a:r>
              <a:rPr lang="en-US" dirty="0">
                <a:latin typeface="Bahnschrift SemiLight" panose="020B0502040204020203" pitchFamily="34" charset="0"/>
              </a:rPr>
              <a:t> Faster audit and compliance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Accuracy:</a:t>
            </a:r>
            <a:r>
              <a:rPr lang="en-US" dirty="0">
                <a:latin typeface="Bahnschrift SemiLight" panose="020B0502040204020203" pitchFamily="34" charset="0"/>
              </a:rPr>
              <a:t> Reduced error 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User-friendly Reports:</a:t>
            </a:r>
            <a:r>
              <a:rPr lang="en-US" dirty="0">
                <a:latin typeface="Bahnschrift SemiLight" panose="020B0502040204020203" pitchFamily="34" charset="0"/>
              </a:rPr>
              <a:t> Detailed and comprehensible reports.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7131" y="41243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18307" y="1342888"/>
            <a:ext cx="11869783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Scalability: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Cloud-based Infrastructure:</a:t>
            </a:r>
            <a:r>
              <a:rPr lang="en-US" dirty="0">
                <a:latin typeface="Bahnschrift SemiLight" panose="020B0502040204020203" pitchFamily="34" charset="0"/>
              </a:rPr>
              <a:t> Easily handles growth in data volume and complexity without compromising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Modular Design:</a:t>
            </a:r>
            <a:r>
              <a:rPr lang="en-US" dirty="0">
                <a:latin typeface="Bahnschrift SemiLight" panose="020B0502040204020203" pitchFamily="34" charset="0"/>
              </a:rPr>
              <a:t> Facilitates integration with new data sources and regulatory changes.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u="none" strike="noStrike" cap="none" dirty="0">
              <a:solidFill>
                <a:srgbClr val="000000"/>
              </a:solidFill>
              <a:latin typeface="Bahnschrift SemiLight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9988" y="421138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574766" y="1508351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Deployment and Maintenance: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Integration with Existing Systems:</a:t>
            </a:r>
            <a:r>
              <a:rPr lang="en-US" dirty="0">
                <a:latin typeface="Bahnschrift SemiLight" panose="020B0502040204020203" pitchFamily="34" charset="0"/>
              </a:rPr>
              <a:t> Minimal disruption to current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Automated Updates:</a:t>
            </a:r>
            <a:r>
              <a:rPr lang="en-US" dirty="0">
                <a:latin typeface="Bahnschrift SemiLight" panose="020B0502040204020203" pitchFamily="34" charset="0"/>
              </a:rPr>
              <a:t> Keeps the system current with regulatory changes.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User Training and Support:</a:t>
            </a:r>
            <a:r>
              <a:rPr lang="en-US" dirty="0">
                <a:latin typeface="Bahnschrift SemiLight" panose="020B0502040204020203" pitchFamily="34" charset="0"/>
              </a:rPr>
              <a:t> Ensures smooth adoption and ongoing usability.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Bahnschrift SemiLight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5194" y="57530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61554" y="1534477"/>
            <a:ext cx="106680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Security Measures: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Data Encryption:</a:t>
            </a:r>
            <a:r>
              <a:rPr lang="en-US" dirty="0">
                <a:latin typeface="Bahnschrift SemiLight" panose="020B0502040204020203" pitchFamily="34" charset="0"/>
              </a:rPr>
              <a:t> Ensures data security in transit and at rest.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Access Controls:</a:t>
            </a:r>
            <a:r>
              <a:rPr lang="en-US" dirty="0">
                <a:latin typeface="Bahnschrift SemiLight" panose="020B0502040204020203" pitchFamily="34" charset="0"/>
              </a:rPr>
              <a:t> Restricts access to sensitive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Regular Audits:</a:t>
            </a:r>
            <a:r>
              <a:rPr lang="en-US" dirty="0">
                <a:latin typeface="Bahnschrift SemiLight" panose="020B0502040204020203" pitchFamily="34" charset="0"/>
              </a:rPr>
              <a:t> Monitors system integrity and compliance with security standards.</a:t>
            </a:r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0860-7DC3-E067-86E6-D2331835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57" y="408668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CASE STUDY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F328-425C-4B2C-3C05-D1D2B417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2868041"/>
            <a:ext cx="111221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i="1" dirty="0">
                <a:latin typeface="Segoe UI" panose="020B0502040204020203" pitchFamily="34" charset="0"/>
                <a:cs typeface="Segoe UI" panose="020B0502040204020203" pitchFamily="34" charset="0"/>
              </a:rPr>
              <a:t>Implementing Generative AI for Audit and Compliance</a:t>
            </a:r>
            <a:endParaRPr lang="en-IN" sz="33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2677-1A4A-C46D-7C20-56F2D18A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801496"/>
            <a:ext cx="10515600" cy="51238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			 Background</a:t>
            </a: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Firm: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Deloitte LLP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Industry: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Professional Services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Audit and Compliance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Deloitte, a leading professional services firm, faces the challenge of managing extensive audit and compliance processes for numerous clients across various industries. The traditional methods of conducting audits are labor-intensive, prone to errors, and struggle to keep up with the constantly evolving regulatory landscape.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43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CB66-97F2-0C43-F8CF-1DE85BF8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3" y="1085395"/>
            <a:ext cx="11014166" cy="5054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				Problem Statement</a:t>
            </a: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 streamline audit and compliance processes using generative AI, ensuring accuracy, efficiency, and adherence to regulatory standards.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Pain Points:</a:t>
            </a:r>
          </a:p>
          <a:p>
            <a:pPr marL="0" indent="0">
              <a:buNone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Manual Audits: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Long and resource-intensive, often taking 4-6 weeks.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Human Error: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High error rates up to 15% in manual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Regulatory Changes: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Keeping up with frequent regulatory updates is challenging.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Operational Costs: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High costs associated with manual audit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53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A2C6-96CA-9430-434C-1395CA21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452847"/>
            <a:ext cx="10515600" cy="56718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latin typeface="Segoe UI" panose="020B0502040204020203" pitchFamily="34" charset="0"/>
                <a:cs typeface="Segoe UI" panose="020B0502040204020203" pitchFamily="34" charset="0"/>
              </a:rPr>
              <a:t>					SOLUTION</a:t>
            </a:r>
          </a:p>
          <a:p>
            <a:pPr marL="0" indent="0">
              <a:buNone/>
            </a:pPr>
            <a:r>
              <a:rPr lang="en-US" sz="76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Implementation Steps:</a:t>
            </a:r>
          </a:p>
          <a:p>
            <a:pPr marL="0" indent="0">
              <a:buNone/>
            </a:pPr>
            <a:endParaRPr lang="en-US" sz="7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7600" b="1" dirty="0">
                <a:latin typeface="Segoe UI" panose="020B0502040204020203" pitchFamily="34" charset="0"/>
                <a:cs typeface="Segoe UI" panose="020B0502040204020203" pitchFamily="34" charset="0"/>
              </a:rPr>
              <a:t>Data Collection and Integration:</a:t>
            </a:r>
            <a:endParaRPr lang="en-US" sz="7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Collect historical financial transaction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Normalize and integrate data from various client systems using Azure Data Factory.</a:t>
            </a:r>
          </a:p>
          <a:p>
            <a:pPr>
              <a:buFont typeface="+mj-lt"/>
              <a:buAutoNum type="arabicPeriod"/>
            </a:pPr>
            <a:r>
              <a:rPr lang="en-US" sz="7600" b="1" dirty="0">
                <a:latin typeface="Segoe UI" panose="020B0502040204020203" pitchFamily="34" charset="0"/>
                <a:cs typeface="Segoe UI" panose="020B0502040204020203" pitchFamily="34" charset="0"/>
              </a:rPr>
              <a:t>Transaction Analysis:</a:t>
            </a:r>
            <a:endParaRPr lang="en-US" sz="7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Develop and train machine learning models on historical data using Azure Machine Learning.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Apply NLP through Azure Cognitive Services for transaction pattern recognition and anomaly detection.</a:t>
            </a:r>
          </a:p>
          <a:p>
            <a:pPr>
              <a:buFont typeface="+mj-lt"/>
              <a:buAutoNum type="arabicPeriod"/>
            </a:pPr>
            <a:r>
              <a:rPr lang="en-US" sz="7600" b="1" dirty="0">
                <a:latin typeface="Segoe UI" panose="020B0502040204020203" pitchFamily="34" charset="0"/>
                <a:cs typeface="Segoe UI" panose="020B0502040204020203" pitchFamily="34" charset="0"/>
              </a:rPr>
              <a:t>Anomaly Detection:</a:t>
            </a:r>
            <a:endParaRPr lang="en-US" sz="7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Implement generative AI models to flag suspicious transactions.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Use explainable AI techniques to enhance transparency and build trust in the AI's findings.</a:t>
            </a:r>
          </a:p>
          <a:p>
            <a:pPr>
              <a:buFont typeface="+mj-lt"/>
              <a:buAutoNum type="arabicPeriod"/>
            </a:pPr>
            <a:r>
              <a:rPr lang="en-US" sz="7600" b="1" dirty="0">
                <a:latin typeface="Segoe UI" panose="020B0502040204020203" pitchFamily="34" charset="0"/>
                <a:cs typeface="Segoe UI" panose="020B0502040204020203" pitchFamily="34" charset="0"/>
              </a:rPr>
              <a:t>Automated Reporting:</a:t>
            </a:r>
            <a:endParaRPr lang="en-US" sz="7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Generate detailed, accurate audit reports automatically.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Use Azure Logic Apps to automate the workflow of report generation and distribution.</a:t>
            </a:r>
          </a:p>
          <a:p>
            <a:pPr>
              <a:buFont typeface="+mj-lt"/>
              <a:buAutoNum type="arabicPeriod"/>
            </a:pPr>
            <a:r>
              <a:rPr lang="en-US" sz="7600" b="1" dirty="0">
                <a:latin typeface="Segoe UI" panose="020B0502040204020203" pitchFamily="34" charset="0"/>
                <a:cs typeface="Segoe UI" panose="020B0502040204020203" pitchFamily="34" charset="0"/>
              </a:rPr>
              <a:t>Continuous Compliance Monitoring:</a:t>
            </a:r>
            <a:endParaRPr lang="en-US" sz="7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Integrate with regulatory change trackers (e.g., Thomson Reuters, LexisNexis).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7600" dirty="0">
                <a:latin typeface="Segoe UI" panose="020B0502040204020203" pitchFamily="34" charset="0"/>
                <a:cs typeface="Segoe UI" panose="020B0502040204020203" pitchFamily="34" charset="0"/>
              </a:rPr>
              <a:t>Regularly update the AI models to adapt to new regulations and standards.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78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F83D-7458-0D6F-20F3-3414770C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137"/>
            <a:ext cx="10515600" cy="5732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				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Benefits Realized</a:t>
            </a: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Efficiency: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Reduced audit time by 50%, completing audits in 2-3 weeks.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Decreased operational costs by 30%.</a:t>
            </a:r>
          </a:p>
          <a:p>
            <a:pPr marL="0" indent="0">
              <a:buNone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Accuracy: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Lowered error rates to under 5% by minimizing manual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Enhanced accuracy in anomaly detection and compliance reporting.</a:t>
            </a:r>
          </a:p>
          <a:p>
            <a:pPr marL="0" indent="0">
              <a:buNone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Regulatory Adherence: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Improved ability to keep up with regulatory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Reduced compliance risks through continuous monitoring.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02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DCAD-79A0-3312-DD25-3E243C6F7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8971"/>
            <a:ext cx="10979331" cy="56979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			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Key Differentiators</a:t>
            </a:r>
          </a:p>
          <a:p>
            <a:pPr marL="0" indent="0">
              <a:buNone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AI-Driven Insights: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Leveraging generative AI for high accuracy in pattern recognition and anomaly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Automated Processes: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Significant reduction in manual workload and human error.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Real-time Compliance: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Continuous updates and monitoring of regulatory requirements.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Comprehensive Reporting: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Automatically generated, detailed, and understandable audit reports.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43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9898" y="287383"/>
            <a:ext cx="10385714" cy="123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			PROBLEM STATEMENT</a:t>
            </a:r>
            <a:b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5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		Transforming Audit and Compliance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FCC9C-164C-7C53-D2A3-32B9A04F6A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7711" y="2334964"/>
            <a:ext cx="1145177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Challenge: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Streamline audit and compliance processes using generative AI to ensure accuracy, efficiency, and regulatory adherence.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 Leverage advanced AI technologies to automate and enhance financial audit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Overview: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Financial institutions face increasing pressure to comply with evolving regulations while maintaining operational efficiency. 	  Manual processes are no longer sufficient. </a:t>
            </a: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9EAC-652D-4293-E8FF-331A418E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931"/>
            <a:ext cx="10515600" cy="563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				Adoption Strategy</a:t>
            </a: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Pilot Implementation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Incremental Rollout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Ongoing Support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				   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Business Impact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Client Satisfaction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Market Position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Revenue Growth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5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E5E0-0D2E-564E-8E5C-D737238D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				     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B851-29DA-8A0F-367D-4945D414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52" y="1372779"/>
            <a:ext cx="1139734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By integrating generative AI into their audit and compliance processes, Deloitte successfully streamlined their operations, reduced costs, and improved accuracy. This case study demonstrates the significant potential of AI-driven solutions in transforming traditional audit practices and enhancing overall regulatory compliance.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43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10051" y="37822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Shreshth Singla</a:t>
            </a: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0" y="264384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Pre-Requisite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322216" y="916168"/>
            <a:ext cx="11991703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Alternatives/Competitive Products: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Alternatives:</a:t>
            </a:r>
            <a:endParaRPr lang="en-US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Traditional manual auditing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Existing audit software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Outsourced auditing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Competitive Products:</a:t>
            </a:r>
            <a:endParaRPr lang="en-US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SemiLight" panose="020B0502040204020203" pitchFamily="34" charset="0"/>
              </a:rPr>
              <a:t>AuditBoard</a:t>
            </a:r>
            <a:endParaRPr lang="en-US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Wolters Kluwer's </a:t>
            </a:r>
            <a:r>
              <a:rPr lang="en-US" dirty="0" err="1">
                <a:latin typeface="Bahnschrift SemiLight" panose="020B0502040204020203" pitchFamily="34" charset="0"/>
              </a:rPr>
              <a:t>TeamMate</a:t>
            </a:r>
            <a:endParaRPr lang="en-US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CaseWare 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Pre-Requisite:</a:t>
            </a:r>
            <a:endParaRPr lang="en-US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Understanding of financial regulations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Access to financial transaction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Large, labeled historical financial dataset: Essential for training machine learning models effectively. Labeled data helps the model understand the context and relationships within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Integration with existing financial systems</a:t>
            </a: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6606" y="264384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536029" y="14822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>
                <a:latin typeface="Bahnschrift SemiLight" panose="020B0502040204020203" pitchFamily="34" charset="0"/>
              </a:rPr>
              <a:t>Azure Tools or Resources:</a:t>
            </a:r>
          </a:p>
          <a:p>
            <a:endParaRPr lang="en-IN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ahnschrift SemiLight" panose="020B0502040204020203" pitchFamily="34" charset="0"/>
              </a:rPr>
              <a:t>Azure Cognitive Services:</a:t>
            </a:r>
            <a:r>
              <a:rPr lang="en-IN" dirty="0">
                <a:latin typeface="Bahnschrift SemiLight" panose="020B0502040204020203" pitchFamily="34" charset="0"/>
              </a:rPr>
              <a:t> For NLP and anomaly detection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ahnschrift SemiLight" panose="020B0502040204020203" pitchFamily="34" charset="0"/>
              </a:rPr>
              <a:t>Azure Machine Learning:</a:t>
            </a:r>
            <a:r>
              <a:rPr lang="en-IN" dirty="0">
                <a:latin typeface="Bahnschrift SemiLight" panose="020B0502040204020203" pitchFamily="34" charset="0"/>
              </a:rPr>
              <a:t> For training and deploying ML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ahnschrift SemiLight" panose="020B0502040204020203" pitchFamily="34" charset="0"/>
              </a:rPr>
              <a:t>Azure Logic Apps:</a:t>
            </a:r>
            <a:r>
              <a:rPr lang="en-IN" dirty="0">
                <a:latin typeface="Bahnschrift SemiLight" panose="020B0502040204020203" pitchFamily="34" charset="0"/>
              </a:rPr>
              <a:t> For workflow automation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ahnschrift SemiLight" panose="020B0502040204020203" pitchFamily="34" charset="0"/>
              </a:rPr>
              <a:t>Azure Data Factory:</a:t>
            </a:r>
            <a:r>
              <a:rPr lang="en-IN" dirty="0">
                <a:latin typeface="Bahnschrift SemiLight" panose="020B0502040204020203" pitchFamily="34" charset="0"/>
              </a:rPr>
              <a:t> For data integration and transformation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ahnschrift SemiLight" panose="020B0502040204020203" pitchFamily="34" charset="0"/>
              </a:rPr>
              <a:t>Azure SQL Database:</a:t>
            </a:r>
            <a:r>
              <a:rPr lang="en-IN" dirty="0">
                <a:latin typeface="Bahnschrift SemiLight" panose="020B0502040204020203" pitchFamily="34" charset="0"/>
              </a:rPr>
              <a:t> For storing compliance data</a:t>
            </a:r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8685" y="64087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Supporting Functional Documents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640087"/>
            <a:ext cx="12035246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Methodology: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Data Integration:</a:t>
            </a:r>
            <a:r>
              <a:rPr lang="en-US" dirty="0">
                <a:latin typeface="Bahnschrift SemiLight" panose="020B0502040204020203" pitchFamily="34" charset="0"/>
              </a:rPr>
              <a:t> Collect and normalize data from financial systems.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Transaction Analysis:</a:t>
            </a:r>
            <a:r>
              <a:rPr lang="en-US" dirty="0">
                <a:latin typeface="Bahnschrift SemiLight" panose="020B0502040204020203" pitchFamily="34" charset="0"/>
              </a:rPr>
              <a:t> Apply machine learning models to identify patterns and anomalies. Incorporate explainable AI techniques to enhance model transparency and user trust in flagged anomalies.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Anomaly Detection:</a:t>
            </a:r>
            <a:r>
              <a:rPr lang="en-US" dirty="0">
                <a:latin typeface="Bahnschrift SemiLight" panose="020B0502040204020203" pitchFamily="34" charset="0"/>
              </a:rPr>
              <a:t> Use generative AI to flag potential non-compliance transactions.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Report Generation:</a:t>
            </a:r>
            <a:r>
              <a:rPr lang="en-US" dirty="0">
                <a:latin typeface="Bahnschrift SemiLight" panose="020B0502040204020203" pitchFamily="34" charset="0"/>
              </a:rPr>
              <a:t> Automate the creation of detailed audit reports using AI.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Compliance Monitoring:</a:t>
            </a:r>
            <a:r>
              <a:rPr lang="en-US" dirty="0">
                <a:latin typeface="Bahnschrift SemiLight" panose="020B0502040204020203" pitchFamily="34" charset="0"/>
              </a:rPr>
              <a:t> Continuously scan and update compliance requirements. Integrate with regulatory change trackers offered by services like Thomson Reuters or LexisNexis to ensure the system stays updated on the latest regulations.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r>
              <a:rPr lang="en-US" b="1" dirty="0">
                <a:latin typeface="Bahnschrift SemiLight" panose="020B0502040204020203" pitchFamily="34" charset="0"/>
              </a:rPr>
              <a:t>Architecture: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Data Layer:</a:t>
            </a:r>
            <a:r>
              <a:rPr lang="en-US" dirty="0">
                <a:latin typeface="Bahnschrift SemiLight" panose="020B0502040204020203" pitchFamily="34" charset="0"/>
              </a:rPr>
              <a:t> Azure Data Factory, Azure SQL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AI Layer:</a:t>
            </a:r>
            <a:r>
              <a:rPr lang="en-US" dirty="0">
                <a:latin typeface="Bahnschrift SemiLight" panose="020B0502040204020203" pitchFamily="34" charset="0"/>
              </a:rPr>
              <a:t> Azure Cognitive Services, Azure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Application Layer:</a:t>
            </a:r>
            <a:r>
              <a:rPr lang="en-US" dirty="0">
                <a:latin typeface="Bahnschrift SemiLight" panose="020B0502040204020203" pitchFamily="34" charset="0"/>
              </a:rPr>
              <a:t> Azure Logic Apps, Power BI for reporting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b="1" dirty="0">
                <a:latin typeface="Bahnschrift SemiLight" panose="020B0502040204020203" pitchFamily="34" charset="0"/>
              </a:rPr>
              <a:t>Scalability: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Cloud-based infrastructure</a:t>
            </a:r>
            <a:r>
              <a:rPr lang="en-US" dirty="0">
                <a:latin typeface="Bahnschrift SemiLight" panose="020B0502040204020203" pitchFamily="34" charset="0"/>
              </a:rPr>
              <a:t> ensures scalability and flexibility to handle large volumes of transactions and dynamic compliance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6331" y="299218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38912" y="1169588"/>
            <a:ext cx="11982994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Key Differentiators: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AI-Driven:</a:t>
            </a:r>
            <a:r>
              <a:rPr lang="en-US" dirty="0">
                <a:latin typeface="Bahnschrift SemiLight" panose="020B0502040204020203" pitchFamily="34" charset="0"/>
              </a:rPr>
              <a:t> Utilizes advanced AI and machine learning for higher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Automation:</a:t>
            </a:r>
            <a:r>
              <a:rPr lang="en-US" dirty="0">
                <a:latin typeface="Bahnschrift SemiLight" panose="020B0502040204020203" pitchFamily="34" charset="0"/>
              </a:rPr>
              <a:t> Minimizes manual intervention, reducing human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Real-time Monitoring:</a:t>
            </a:r>
            <a:r>
              <a:rPr lang="en-US" dirty="0">
                <a:latin typeface="Bahnschrift SemiLight" panose="020B0502040204020203" pitchFamily="34" charset="0"/>
              </a:rPr>
              <a:t> Continuously adapts to new regulations and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Comprehensive Reporting:</a:t>
            </a:r>
            <a:r>
              <a:rPr lang="en-US" dirty="0">
                <a:latin typeface="Bahnschrift SemiLight" panose="020B0502040204020203" pitchFamily="34" charset="0"/>
              </a:rPr>
              <a:t> Generates detailed, easy-to-understand audit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Explainable AI:</a:t>
            </a:r>
            <a:r>
              <a:rPr lang="en-US" dirty="0">
                <a:latin typeface="Bahnschrift SemiLight" panose="020B0502040204020203" pitchFamily="34" charset="0"/>
              </a:rPr>
              <a:t> Enhances model transparency and user trust in flagged anomalies.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r>
              <a:rPr lang="en-US" b="1" dirty="0">
                <a:latin typeface="Bahnschrift SemiLight" panose="020B0502040204020203" pitchFamily="34" charset="0"/>
              </a:rPr>
              <a:t>Adoption Plan: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Pilot Project:</a:t>
            </a:r>
            <a:r>
              <a:rPr lang="en-US" dirty="0">
                <a:latin typeface="Bahnschrift SemiLight" panose="020B0502040204020203" pitchFamily="34" charset="0"/>
              </a:rPr>
              <a:t> Test the solution with a small subset of transactions.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Feedback Loop:</a:t>
            </a:r>
            <a:r>
              <a:rPr lang="en-US" dirty="0">
                <a:latin typeface="Bahnschrift SemiLight" panose="020B0502040204020203" pitchFamily="34" charset="0"/>
              </a:rPr>
              <a:t> Collect feedback and improve the system.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Gradual Rollout:</a:t>
            </a:r>
            <a:r>
              <a:rPr lang="en-US" dirty="0">
                <a:latin typeface="Bahnschrift SemiLight" panose="020B0502040204020203" pitchFamily="34" charset="0"/>
              </a:rPr>
              <a:t> Expand to other departments and transaction types.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Training and Support:</a:t>
            </a:r>
            <a:r>
              <a:rPr lang="en-US" dirty="0">
                <a:latin typeface="Bahnschrift SemiLight" panose="020B0502040204020203" pitchFamily="34" charset="0"/>
              </a:rPr>
              <a:t> Provide comprehensive training for staff and ongoing support.</a:t>
            </a:r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9988" y="212133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AND Future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29767" y="1453052"/>
            <a:ext cx="11192257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GitHub Repository Link: </a:t>
            </a:r>
            <a:r>
              <a:rPr lang="en-US" dirty="0">
                <a:latin typeface="Bahnschrift SemiLight" panose="020B0502040204020203" pitchFamily="34" charset="0"/>
              </a:rPr>
              <a:t>https://github.com/shreshthsingla007/Automating-Financial-Audit-and-Compliance-Processes-Using-Generative-AI-and-Azure-Tools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b="1" dirty="0">
                <a:latin typeface="Bahnschrift SemiLight" panose="020B0502040204020203" pitchFamily="34" charset="0"/>
              </a:rPr>
              <a:t>How far it can go?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Short-Term:</a:t>
            </a:r>
            <a:r>
              <a:rPr lang="en-US" dirty="0">
                <a:latin typeface="Bahnschrift SemiLight" panose="020B0502040204020203" pitchFamily="34" charset="0"/>
              </a:rPr>
              <a:t> Automate audits for specific financial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Long-Term:</a:t>
            </a:r>
            <a:r>
              <a:rPr lang="en-US" dirty="0">
                <a:latin typeface="Bahnschrift SemiLight" panose="020B0502040204020203" pitchFamily="34" charset="0"/>
              </a:rPr>
              <a:t> Expand to full-scale audit and compliance automation across the organization and potentially offer as a service to other institutions.</a:t>
            </a:r>
          </a:p>
        </p:txBody>
      </p:sp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3512" y="393271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347472" y="1507916"/>
            <a:ext cx="10597896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Business Applications: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Financial Institutions:</a:t>
            </a:r>
            <a:r>
              <a:rPr lang="en-US" dirty="0">
                <a:latin typeface="Bahnschrift SemiLight" panose="020B0502040204020203" pitchFamily="34" charset="0"/>
              </a:rPr>
              <a:t> Streamlined audits and compliance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Regulatory Bodies:</a:t>
            </a:r>
            <a:r>
              <a:rPr lang="en-US" dirty="0">
                <a:latin typeface="Bahnschrift SemiLight" panose="020B0502040204020203" pitchFamily="34" charset="0"/>
              </a:rPr>
              <a:t> Enhanced oversight and adherence to regulations.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Compliance Departments:</a:t>
            </a:r>
            <a:r>
              <a:rPr lang="en-US" dirty="0">
                <a:latin typeface="Bahnschrift SemiLight" panose="020B0502040204020203" pitchFamily="34" charset="0"/>
              </a:rPr>
              <a:t> Reduced workload and error rates.</a:t>
            </a:r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286" y="41243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96388" y="1395140"/>
            <a:ext cx="11190515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Unique Aspects:</a:t>
            </a:r>
          </a:p>
          <a:p>
            <a:endParaRPr lang="en-US" b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Generative AI:</a:t>
            </a:r>
            <a:r>
              <a:rPr lang="en-US" dirty="0">
                <a:latin typeface="Bahnschrift SemiLight" panose="020B0502040204020203" pitchFamily="34" charset="0"/>
              </a:rPr>
              <a:t> Advanced capabilities in recognizing complex patterns and generating coherent reports.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Explainable AI:</a:t>
            </a:r>
            <a:r>
              <a:rPr lang="en-US" dirty="0">
                <a:latin typeface="Bahnschrift SemiLight" panose="020B0502040204020203" pitchFamily="34" charset="0"/>
              </a:rPr>
              <a:t> Transparency in AI decisions increases trust and adoption.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1304</Words>
  <Application>Microsoft Office PowerPoint</Application>
  <PresentationFormat>Widescreen</PresentationFormat>
  <Paragraphs>197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Bahnschrift SemiLight</vt:lpstr>
      <vt:lpstr>Calibri</vt:lpstr>
      <vt:lpstr>Calibri Light</vt:lpstr>
      <vt:lpstr>Segoe UI</vt:lpstr>
      <vt:lpstr>Office Theme</vt:lpstr>
      <vt:lpstr>PowerPoint Presentation</vt:lpstr>
      <vt:lpstr>   PROBLEM STATEMENT    Transforming Audit and Compliance </vt:lpstr>
      <vt:lpstr>Pre-Requisite</vt:lpstr>
      <vt:lpstr>Tools or resources</vt:lpstr>
      <vt:lpstr>Supporting Functional Documents</vt:lpstr>
      <vt:lpstr>Key Differentiators &amp; Adoption Plan</vt:lpstr>
      <vt:lpstr>GitHub Repository Link AND Future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SHRESHTH SINGLA</cp:lastModifiedBy>
  <cp:revision>5</cp:revision>
  <dcterms:created xsi:type="dcterms:W3CDTF">2024-06-09T08:34:46Z</dcterms:created>
  <dcterms:modified xsi:type="dcterms:W3CDTF">2024-06-30T18:11:16Z</dcterms:modified>
</cp:coreProperties>
</file>