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147483596" r:id="rId3"/>
    <p:sldId id="2147483597" r:id="rId4"/>
    <p:sldId id="2147483598" r:id="rId5"/>
    <p:sldId id="2147483599" r:id="rId6"/>
    <p:sldId id="2147483601" r:id="rId7"/>
    <p:sldId id="2147483600" r:id="rId8"/>
    <p:sldId id="268" r:id="rId9"/>
  </p:sldIdLst>
  <p:sldSz cx="12192000" cy="6858000"/>
  <p:notesSz cx="6858000" cy="9144000"/>
  <p:embeddedFontLst>
    <p:embeddedFont>
      <p:font typeface="Quattrocento Sans" panose="020B0502050000020003" pitchFamily="34" charset="0"/>
      <p:regular r:id="rId11"/>
      <p:bold r:id="rId12"/>
      <p:italic r:id="rId13"/>
      <p:boldItalic r:id="rId14"/>
    </p:embeddedFont>
    <p:embeddedFont>
      <p:font typeface="Segoe UI" panose="020B0502040204020203"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15">
          <p15:clr>
            <a:srgbClr val="A4A3A4"/>
          </p15:clr>
        </p15:guide>
        <p15:guide id="2" pos="3840">
          <p15:clr>
            <a:srgbClr val="A4A3A4"/>
          </p15:clr>
        </p15:guide>
        <p15:guide id="3" orient="horz" pos="255">
          <p15:clr>
            <a:srgbClr val="A4A3A4"/>
          </p15:clr>
        </p15:guide>
        <p15:guide id="4" pos="347">
          <p15:clr>
            <a:srgbClr val="A4A3A4"/>
          </p15:clr>
        </p15:guide>
        <p15:guide id="5" orient="horz" pos="504" userDrawn="1">
          <p15:clr>
            <a:srgbClr val="A4A3A4"/>
          </p15:clr>
        </p15:guide>
        <p15:guide id="6" orient="horz" pos="27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wP/3JhVPTBTh9jJKLJO5Hv/mW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58E"/>
    <a:srgbClr val="FE6E4C"/>
    <a:srgbClr val="0A38A8"/>
    <a:srgbClr val="CDEEFF"/>
    <a:srgbClr val="FFFFFF"/>
    <a:srgbClr val="EAF8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904EC8-8CF8-4656-B4F1-4E188C4A5F1F}">
  <a:tblStyle styleId="{B0904EC8-8CF8-4656-B4F1-4E188C4A5F1F}"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p:restoredTop sz="94694"/>
  </p:normalViewPr>
  <p:slideViewPr>
    <p:cSldViewPr snapToGrid="0">
      <p:cViewPr varScale="1">
        <p:scale>
          <a:sx n="92" d="100"/>
          <a:sy n="92" d="100"/>
        </p:scale>
        <p:origin x="106" y="82"/>
      </p:cViewPr>
      <p:guideLst>
        <p:guide orient="horz" pos="2115"/>
        <p:guide pos="3840"/>
        <p:guide orient="horz" pos="255"/>
        <p:guide pos="347"/>
        <p:guide orient="horz" pos="504"/>
        <p:guide orient="horz" pos="2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Idea Submissions Form – Details of the form</a:t>
            </a:r>
            <a:br>
              <a:rPr lang="en-US" sz="1100" dirty="0"/>
            </a:br>
            <a:r>
              <a:rPr lang="en-US" sz="1100" dirty="0"/>
              <a:t>Topic </a:t>
            </a:r>
          </a:p>
          <a:p>
            <a:r>
              <a:rPr lang="en-US" sz="1100" dirty="0"/>
              <a:t>Thesis Abstract</a:t>
            </a:r>
            <a:br>
              <a:rPr lang="en-US" sz="1100" dirty="0"/>
            </a:br>
            <a:r>
              <a:rPr lang="en-US" sz="1100" dirty="0"/>
              <a:t>Concept Note </a:t>
            </a:r>
            <a:br>
              <a:rPr lang="en-US" sz="1100" dirty="0"/>
            </a:br>
            <a:r>
              <a:rPr lang="en-US" sz="1100" dirty="0"/>
              <a:t>What is the solution Build? </a:t>
            </a:r>
            <a:br>
              <a:rPr lang="en-US" sz="1100" dirty="0"/>
            </a:br>
            <a:r>
              <a:rPr lang="en-US" sz="1100" dirty="0"/>
              <a:t>Business use case </a:t>
            </a:r>
            <a:br>
              <a:rPr lang="en-US" sz="1100" dirty="0"/>
            </a:br>
            <a:r>
              <a:rPr lang="en-US" sz="1100" dirty="0"/>
              <a:t>(Less than 100 – 200 words) </a:t>
            </a:r>
            <a:br>
              <a:rPr lang="en-US" sz="1100" dirty="0"/>
            </a:br>
            <a:r>
              <a:rPr lang="en-US" sz="1100" dirty="0"/>
              <a:t>Judge and filter becomes easy </a:t>
            </a:r>
          </a:p>
        </p:txBody>
      </p:sp>
      <p:sp>
        <p:nvSpPr>
          <p:cNvPr id="4" name="Slide Number Placeholder 3"/>
          <p:cNvSpPr>
            <a:spLocks noGrp="1"/>
          </p:cNvSpPr>
          <p:nvPr>
            <p:ph type="sldNum" sz="quarter" idx="5"/>
          </p:nvPr>
        </p:nvSpPr>
        <p:spPr/>
        <p:txBody>
          <a:bodyPr/>
          <a:lstStyle/>
          <a:p>
            <a:fld id="{14DBD83A-EE30-1F4F-A529-D0224E4B48AA}" type="slidenum">
              <a:rPr lang="en-US" smtClean="0"/>
              <a:t>2</a:t>
            </a:fld>
            <a:endParaRPr lang="en-US"/>
          </a:p>
        </p:txBody>
      </p:sp>
    </p:spTree>
    <p:extLst>
      <p:ext uri="{BB962C8B-B14F-4D97-AF65-F5344CB8AC3E}">
        <p14:creationId xmlns:p14="http://schemas.microsoft.com/office/powerpoint/2010/main" val="2771513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Idea Submissions Form – Details of the form</a:t>
            </a:r>
            <a:br>
              <a:rPr lang="en-US" sz="1100" dirty="0"/>
            </a:br>
            <a:r>
              <a:rPr lang="en-US" sz="1100" dirty="0"/>
              <a:t>Topic </a:t>
            </a:r>
          </a:p>
          <a:p>
            <a:r>
              <a:rPr lang="en-US" sz="1100" dirty="0"/>
              <a:t>Thesis Abstract</a:t>
            </a:r>
            <a:br>
              <a:rPr lang="en-US" sz="1100" dirty="0"/>
            </a:br>
            <a:r>
              <a:rPr lang="en-US" sz="1100" dirty="0"/>
              <a:t>Concept Note </a:t>
            </a:r>
            <a:br>
              <a:rPr lang="en-US" sz="1100" dirty="0"/>
            </a:br>
            <a:r>
              <a:rPr lang="en-US" sz="1100" dirty="0"/>
              <a:t>What is the solution Build? </a:t>
            </a:r>
            <a:br>
              <a:rPr lang="en-US" sz="1100" dirty="0"/>
            </a:br>
            <a:r>
              <a:rPr lang="en-US" sz="1100" dirty="0"/>
              <a:t>Business use case </a:t>
            </a:r>
            <a:br>
              <a:rPr lang="en-US" sz="1100" dirty="0"/>
            </a:br>
            <a:r>
              <a:rPr lang="en-US" sz="1100" dirty="0"/>
              <a:t>(Less than 100 – 200 words) </a:t>
            </a:r>
            <a:br>
              <a:rPr lang="en-US" sz="1100" dirty="0"/>
            </a:br>
            <a:r>
              <a:rPr lang="en-US" sz="1100" dirty="0"/>
              <a:t>Judge and filter becomes easy </a:t>
            </a:r>
          </a:p>
        </p:txBody>
      </p:sp>
      <p:sp>
        <p:nvSpPr>
          <p:cNvPr id="4" name="Slide Number Placeholder 3"/>
          <p:cNvSpPr>
            <a:spLocks noGrp="1"/>
          </p:cNvSpPr>
          <p:nvPr>
            <p:ph type="sldNum" sz="quarter" idx="5"/>
          </p:nvPr>
        </p:nvSpPr>
        <p:spPr/>
        <p:txBody>
          <a:bodyPr/>
          <a:lstStyle/>
          <a:p>
            <a:fld id="{14DBD83A-EE30-1F4F-A529-D0224E4B48AA}" type="slidenum">
              <a:rPr lang="en-US" smtClean="0"/>
              <a:t>3</a:t>
            </a:fld>
            <a:endParaRPr lang="en-US"/>
          </a:p>
        </p:txBody>
      </p:sp>
    </p:spTree>
    <p:extLst>
      <p:ext uri="{BB962C8B-B14F-4D97-AF65-F5344CB8AC3E}">
        <p14:creationId xmlns:p14="http://schemas.microsoft.com/office/powerpoint/2010/main" val="72172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Idea Submissions Form – Details of the form</a:t>
            </a:r>
            <a:br>
              <a:rPr lang="en-US" sz="1100" dirty="0"/>
            </a:br>
            <a:r>
              <a:rPr lang="en-US" sz="1100" dirty="0"/>
              <a:t>Topic </a:t>
            </a:r>
          </a:p>
          <a:p>
            <a:r>
              <a:rPr lang="en-US" sz="1100" dirty="0"/>
              <a:t>Thesis Abstract</a:t>
            </a:r>
            <a:br>
              <a:rPr lang="en-US" sz="1100" dirty="0"/>
            </a:br>
            <a:r>
              <a:rPr lang="en-US" sz="1100" dirty="0"/>
              <a:t>Concept Note </a:t>
            </a:r>
            <a:br>
              <a:rPr lang="en-US" sz="1100" dirty="0"/>
            </a:br>
            <a:r>
              <a:rPr lang="en-US" sz="1100" dirty="0"/>
              <a:t>What is the solution Build? </a:t>
            </a:r>
            <a:br>
              <a:rPr lang="en-US" sz="1100" dirty="0"/>
            </a:br>
            <a:r>
              <a:rPr lang="en-US" sz="1100" dirty="0"/>
              <a:t>Business use case </a:t>
            </a:r>
            <a:br>
              <a:rPr lang="en-US" sz="1100" dirty="0"/>
            </a:br>
            <a:r>
              <a:rPr lang="en-US" sz="1100" dirty="0"/>
              <a:t>(Less than 100 – 200 words) </a:t>
            </a:r>
            <a:br>
              <a:rPr lang="en-US" sz="1100" dirty="0"/>
            </a:br>
            <a:r>
              <a:rPr lang="en-US" sz="1100" dirty="0"/>
              <a:t>Judge and filter becomes easy </a:t>
            </a:r>
          </a:p>
        </p:txBody>
      </p:sp>
      <p:sp>
        <p:nvSpPr>
          <p:cNvPr id="4" name="Slide Number Placeholder 3"/>
          <p:cNvSpPr>
            <a:spLocks noGrp="1"/>
          </p:cNvSpPr>
          <p:nvPr>
            <p:ph type="sldNum" sz="quarter" idx="5"/>
          </p:nvPr>
        </p:nvSpPr>
        <p:spPr/>
        <p:txBody>
          <a:bodyPr/>
          <a:lstStyle/>
          <a:p>
            <a:fld id="{14DBD83A-EE30-1F4F-A529-D0224E4B48AA}" type="slidenum">
              <a:rPr lang="en-US" smtClean="0"/>
              <a:t>4</a:t>
            </a:fld>
            <a:endParaRPr lang="en-US"/>
          </a:p>
        </p:txBody>
      </p:sp>
    </p:spTree>
    <p:extLst>
      <p:ext uri="{BB962C8B-B14F-4D97-AF65-F5344CB8AC3E}">
        <p14:creationId xmlns:p14="http://schemas.microsoft.com/office/powerpoint/2010/main" val="182996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Idea Submissions Form – Details of the form</a:t>
            </a:r>
            <a:br>
              <a:rPr lang="en-US" sz="1100" dirty="0"/>
            </a:br>
            <a:r>
              <a:rPr lang="en-US" sz="1100" dirty="0"/>
              <a:t>Topic </a:t>
            </a:r>
          </a:p>
          <a:p>
            <a:r>
              <a:rPr lang="en-US" sz="1100" dirty="0"/>
              <a:t>Thesis Abstract</a:t>
            </a:r>
            <a:br>
              <a:rPr lang="en-US" sz="1100" dirty="0"/>
            </a:br>
            <a:r>
              <a:rPr lang="en-US" sz="1100" dirty="0"/>
              <a:t>Concept Note </a:t>
            </a:r>
            <a:br>
              <a:rPr lang="en-US" sz="1100" dirty="0"/>
            </a:br>
            <a:r>
              <a:rPr lang="en-US" sz="1100" dirty="0"/>
              <a:t>What is the solution Build? </a:t>
            </a:r>
            <a:br>
              <a:rPr lang="en-US" sz="1100" dirty="0"/>
            </a:br>
            <a:r>
              <a:rPr lang="en-US" sz="1100" dirty="0"/>
              <a:t>Business use case </a:t>
            </a:r>
            <a:br>
              <a:rPr lang="en-US" sz="1100" dirty="0"/>
            </a:br>
            <a:r>
              <a:rPr lang="en-US" sz="1100" dirty="0"/>
              <a:t>(Less than 100 – 200 words) </a:t>
            </a:r>
            <a:br>
              <a:rPr lang="en-US" sz="1100" dirty="0"/>
            </a:br>
            <a:r>
              <a:rPr lang="en-US" sz="1100" dirty="0"/>
              <a:t>Judge and filter becomes easy </a:t>
            </a:r>
          </a:p>
        </p:txBody>
      </p:sp>
      <p:sp>
        <p:nvSpPr>
          <p:cNvPr id="4" name="Slide Number Placeholder 3"/>
          <p:cNvSpPr>
            <a:spLocks noGrp="1"/>
          </p:cNvSpPr>
          <p:nvPr>
            <p:ph type="sldNum" sz="quarter" idx="5"/>
          </p:nvPr>
        </p:nvSpPr>
        <p:spPr/>
        <p:txBody>
          <a:bodyPr/>
          <a:lstStyle/>
          <a:p>
            <a:fld id="{14DBD83A-EE30-1F4F-A529-D0224E4B48AA}" type="slidenum">
              <a:rPr lang="en-US" smtClean="0"/>
              <a:t>5</a:t>
            </a:fld>
            <a:endParaRPr lang="en-US"/>
          </a:p>
        </p:txBody>
      </p:sp>
    </p:spTree>
    <p:extLst>
      <p:ext uri="{BB962C8B-B14F-4D97-AF65-F5344CB8AC3E}">
        <p14:creationId xmlns:p14="http://schemas.microsoft.com/office/powerpoint/2010/main" val="2428599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Idea Submissions Form – Details of the form</a:t>
            </a:r>
            <a:br>
              <a:rPr lang="en-US" sz="1100" dirty="0"/>
            </a:br>
            <a:r>
              <a:rPr lang="en-US" sz="1100" dirty="0"/>
              <a:t>Topic </a:t>
            </a:r>
          </a:p>
          <a:p>
            <a:r>
              <a:rPr lang="en-US" sz="1100" dirty="0"/>
              <a:t>Thesis Abstract</a:t>
            </a:r>
            <a:br>
              <a:rPr lang="en-US" sz="1100" dirty="0"/>
            </a:br>
            <a:r>
              <a:rPr lang="en-US" sz="1100" dirty="0"/>
              <a:t>Concept Note </a:t>
            </a:r>
            <a:br>
              <a:rPr lang="en-US" sz="1100" dirty="0"/>
            </a:br>
            <a:r>
              <a:rPr lang="en-US" sz="1100" dirty="0"/>
              <a:t>What is the solution Build? </a:t>
            </a:r>
            <a:br>
              <a:rPr lang="en-US" sz="1100" dirty="0"/>
            </a:br>
            <a:r>
              <a:rPr lang="en-US" sz="1100" dirty="0"/>
              <a:t>Business use case </a:t>
            </a:r>
            <a:br>
              <a:rPr lang="en-US" sz="1100" dirty="0"/>
            </a:br>
            <a:r>
              <a:rPr lang="en-US" sz="1100" dirty="0"/>
              <a:t>(Less than 100 – 200 words) </a:t>
            </a:r>
            <a:br>
              <a:rPr lang="en-US" sz="1100" dirty="0"/>
            </a:br>
            <a:r>
              <a:rPr lang="en-US" sz="1100" dirty="0"/>
              <a:t>Judge and filter becomes easy </a:t>
            </a:r>
          </a:p>
        </p:txBody>
      </p:sp>
      <p:sp>
        <p:nvSpPr>
          <p:cNvPr id="4" name="Slide Number Placeholder 3"/>
          <p:cNvSpPr>
            <a:spLocks noGrp="1"/>
          </p:cNvSpPr>
          <p:nvPr>
            <p:ph type="sldNum" sz="quarter" idx="5"/>
          </p:nvPr>
        </p:nvSpPr>
        <p:spPr/>
        <p:txBody>
          <a:bodyPr/>
          <a:lstStyle/>
          <a:p>
            <a:fld id="{14DBD83A-EE30-1F4F-A529-D0224E4B48AA}" type="slidenum">
              <a:rPr lang="en-US" smtClean="0"/>
              <a:t>6</a:t>
            </a:fld>
            <a:endParaRPr lang="en-US"/>
          </a:p>
        </p:txBody>
      </p:sp>
    </p:spTree>
    <p:extLst>
      <p:ext uri="{BB962C8B-B14F-4D97-AF65-F5344CB8AC3E}">
        <p14:creationId xmlns:p14="http://schemas.microsoft.com/office/powerpoint/2010/main" val="1106682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Idea Submissions Form – Details of the form</a:t>
            </a:r>
            <a:br>
              <a:rPr lang="en-US" sz="1100" dirty="0"/>
            </a:br>
            <a:r>
              <a:rPr lang="en-US" sz="1100" dirty="0"/>
              <a:t>Topic </a:t>
            </a:r>
          </a:p>
          <a:p>
            <a:r>
              <a:rPr lang="en-US" sz="1100" dirty="0"/>
              <a:t>Thesis Abstract</a:t>
            </a:r>
            <a:br>
              <a:rPr lang="en-US" sz="1100" dirty="0"/>
            </a:br>
            <a:r>
              <a:rPr lang="en-US" sz="1100" dirty="0"/>
              <a:t>Concept Note </a:t>
            </a:r>
            <a:br>
              <a:rPr lang="en-US" sz="1100" dirty="0"/>
            </a:br>
            <a:r>
              <a:rPr lang="en-US" sz="1100" dirty="0"/>
              <a:t>What is the solution Build? </a:t>
            </a:r>
            <a:br>
              <a:rPr lang="en-US" sz="1100" dirty="0"/>
            </a:br>
            <a:r>
              <a:rPr lang="en-US" sz="1100" dirty="0"/>
              <a:t>Business use case </a:t>
            </a:r>
            <a:br>
              <a:rPr lang="en-US" sz="1100" dirty="0"/>
            </a:br>
            <a:r>
              <a:rPr lang="en-US" sz="1100" dirty="0"/>
              <a:t>(Less than 100 – 200 words) </a:t>
            </a:r>
            <a:br>
              <a:rPr lang="en-US" sz="1100" dirty="0"/>
            </a:br>
            <a:r>
              <a:rPr lang="en-US" sz="1100" dirty="0"/>
              <a:t>Judge and filter becomes easy </a:t>
            </a:r>
          </a:p>
        </p:txBody>
      </p:sp>
      <p:sp>
        <p:nvSpPr>
          <p:cNvPr id="4" name="Slide Number Placeholder 3"/>
          <p:cNvSpPr>
            <a:spLocks noGrp="1"/>
          </p:cNvSpPr>
          <p:nvPr>
            <p:ph type="sldNum" sz="quarter" idx="5"/>
          </p:nvPr>
        </p:nvSpPr>
        <p:spPr/>
        <p:txBody>
          <a:bodyPr/>
          <a:lstStyle/>
          <a:p>
            <a:fld id="{14DBD83A-EE30-1F4F-A529-D0224E4B48AA}" type="slidenum">
              <a:rPr lang="en-US" smtClean="0"/>
              <a:t>7</a:t>
            </a:fld>
            <a:endParaRPr lang="en-US"/>
          </a:p>
        </p:txBody>
      </p:sp>
    </p:spTree>
    <p:extLst>
      <p:ext uri="{BB962C8B-B14F-4D97-AF65-F5344CB8AC3E}">
        <p14:creationId xmlns:p14="http://schemas.microsoft.com/office/powerpoint/2010/main" val="1650857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4"/>
        <p:cNvGrpSpPr/>
        <p:nvPr/>
      </p:nvGrpSpPr>
      <p:grpSpPr>
        <a:xfrm>
          <a:off x="0" y="0"/>
          <a:ext cx="0" cy="0"/>
          <a:chOff x="0" y="0"/>
          <a:chExt cx="0" cy="0"/>
        </a:xfrm>
      </p:grpSpPr>
      <p:sp>
        <p:nvSpPr>
          <p:cNvPr id="25" name="Google Shape;2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56"/>
        <p:cNvGrpSpPr/>
        <p:nvPr/>
      </p:nvGrpSpPr>
      <p:grpSpPr>
        <a:xfrm>
          <a:off x="0" y="0"/>
          <a:ext cx="0" cy="0"/>
          <a:chOff x="0" y="0"/>
          <a:chExt cx="0" cy="0"/>
        </a:xfrm>
      </p:grpSpPr>
      <p:sp>
        <p:nvSpPr>
          <p:cNvPr id="57" name="Google Shape;5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a:spLocks noGrp="1"/>
          </p:cNvSpPr>
          <p:nvPr>
            <p:ph type="pic" idx="2"/>
          </p:nvPr>
        </p:nvSpPr>
        <p:spPr>
          <a:xfrm>
            <a:off x="5183188" y="987425"/>
            <a:ext cx="6172200" cy="4873625"/>
          </a:xfrm>
          <a:prstGeom prst="rect">
            <a:avLst/>
          </a:prstGeom>
          <a:noFill/>
          <a:ln>
            <a:noFill/>
          </a:ln>
        </p:spPr>
      </p:sp>
      <p:sp>
        <p:nvSpPr>
          <p:cNvPr id="71" name="Google Shape;71;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dirty="0"/>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7C11176F-68C6-DAEE-D537-AEC84D4908DD}"/>
              </a:ext>
            </a:extLst>
          </p:cNvPr>
          <p:cNvSpPr/>
          <p:nvPr/>
        </p:nvSpPr>
        <p:spPr>
          <a:xfrm>
            <a:off x="0" y="1514653"/>
            <a:ext cx="5040667" cy="1156138"/>
          </a:xfrm>
          <a:prstGeom prst="rect">
            <a:avLst/>
          </a:prstGeom>
          <a:solidFill>
            <a:srgbClr val="29358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Google Shape;93;p1"/>
          <p:cNvSpPr/>
          <p:nvPr/>
        </p:nvSpPr>
        <p:spPr>
          <a:xfrm>
            <a:off x="0" y="80962"/>
            <a:ext cx="12192000"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255BFF"/>
              </a:solidFill>
              <a:latin typeface="Quattrocento Sans"/>
              <a:ea typeface="Quattrocento Sans"/>
              <a:cs typeface="Quattrocento Sans"/>
              <a:sym typeface="Quattrocento Sans"/>
            </a:endParaRPr>
          </a:p>
        </p:txBody>
      </p:sp>
      <p:sp>
        <p:nvSpPr>
          <p:cNvPr id="94" name="Google Shape;94;p1"/>
          <p:cNvSpPr txBox="1">
            <a:spLocks noGrp="1"/>
          </p:cNvSpPr>
          <p:nvPr>
            <p:ph type="ctrTitle"/>
          </p:nvPr>
        </p:nvSpPr>
        <p:spPr>
          <a:xfrm>
            <a:off x="0" y="1626426"/>
            <a:ext cx="5040667" cy="59694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0A38A8"/>
              </a:buClr>
              <a:buSzPts val="3200"/>
              <a:buFont typeface="Quattrocento Sans"/>
              <a:buNone/>
            </a:pPr>
            <a:r>
              <a:rPr lang="en-US" sz="2400" b="1" dirty="0">
                <a:solidFill>
                  <a:schemeClr val="bg1"/>
                </a:solidFill>
                <a:latin typeface="Segoe UI" panose="020B0502040204020203" pitchFamily="34" charset="0"/>
                <a:ea typeface="Quattrocento Sans"/>
                <a:cs typeface="Segoe UI" panose="020B0502040204020203" pitchFamily="34" charset="0"/>
                <a:sym typeface="Quattrocento Sans"/>
              </a:rPr>
              <a:t>Bhasha </a:t>
            </a:r>
            <a:r>
              <a:rPr lang="en-US" sz="2400" b="1" dirty="0" err="1">
                <a:solidFill>
                  <a:schemeClr val="bg1"/>
                </a:solidFill>
                <a:latin typeface="Segoe UI" panose="020B0502040204020203" pitchFamily="34" charset="0"/>
                <a:ea typeface="Quattrocento Sans"/>
                <a:cs typeface="Segoe UI" panose="020B0502040204020203" pitchFamily="34" charset="0"/>
                <a:sym typeface="Quattrocento Sans"/>
              </a:rPr>
              <a:t>Bandhu</a:t>
            </a:r>
            <a:r>
              <a:rPr lang="en-US" sz="2400" b="1" dirty="0">
                <a:solidFill>
                  <a:schemeClr val="bg1"/>
                </a:solidFill>
                <a:latin typeface="Segoe UI" panose="020B0502040204020203" pitchFamily="34" charset="0"/>
                <a:ea typeface="Quattrocento Sans"/>
                <a:cs typeface="Segoe UI" panose="020B0502040204020203" pitchFamily="34" charset="0"/>
                <a:sym typeface="Quattrocento Sans"/>
              </a:rPr>
              <a:t> Hackathon</a:t>
            </a:r>
            <a:endParaRPr sz="4800" b="1" dirty="0">
              <a:solidFill>
                <a:schemeClr val="bg1"/>
              </a:solidFill>
              <a:latin typeface="Segoe UI" panose="020B0502040204020203" pitchFamily="34" charset="0"/>
              <a:cs typeface="Segoe UI" panose="020B0502040204020203" pitchFamily="34" charset="0"/>
            </a:endParaRPr>
          </a:p>
        </p:txBody>
      </p:sp>
      <p:sp>
        <p:nvSpPr>
          <p:cNvPr id="95" name="Google Shape;95;p1"/>
          <p:cNvSpPr txBox="1"/>
          <p:nvPr/>
        </p:nvSpPr>
        <p:spPr>
          <a:xfrm>
            <a:off x="0" y="2099396"/>
            <a:ext cx="5040667" cy="36929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u="none" strike="noStrike" cap="none" dirty="0">
                <a:solidFill>
                  <a:schemeClr val="bg1"/>
                </a:solidFill>
                <a:latin typeface="Segoe UI" panose="020B0502040204020203" pitchFamily="34" charset="0"/>
                <a:ea typeface="Quattrocento Sans"/>
                <a:cs typeface="Segoe UI" panose="020B0502040204020203" pitchFamily="34" charset="0"/>
                <a:sym typeface="Quattrocento Sans"/>
              </a:rPr>
              <a:t>Innovating for a Multilingual Judiciary</a:t>
            </a:r>
            <a:endParaRPr sz="1800" b="1" dirty="0">
              <a:solidFill>
                <a:schemeClr val="bg1"/>
              </a:solidFill>
              <a:latin typeface="Segoe UI" panose="020B0502040204020203" pitchFamily="34" charset="0"/>
              <a:ea typeface="Calibri"/>
              <a:cs typeface="Segoe UI" panose="020B0502040204020203" pitchFamily="34" charset="0"/>
              <a:sym typeface="Calibri"/>
            </a:endParaRPr>
          </a:p>
        </p:txBody>
      </p:sp>
      <p:grpSp>
        <p:nvGrpSpPr>
          <p:cNvPr id="96" name="Google Shape;96;p1"/>
          <p:cNvGrpSpPr/>
          <p:nvPr/>
        </p:nvGrpSpPr>
        <p:grpSpPr>
          <a:xfrm>
            <a:off x="6515006" y="1048222"/>
            <a:ext cx="4202655" cy="2840948"/>
            <a:chOff x="5744480" y="1426638"/>
            <a:chExt cx="4202655" cy="2840948"/>
          </a:xfrm>
        </p:grpSpPr>
        <p:sp>
          <p:nvSpPr>
            <p:cNvPr id="97" name="Google Shape;97;p1"/>
            <p:cNvSpPr txBox="1"/>
            <p:nvPr/>
          </p:nvSpPr>
          <p:spPr>
            <a:xfrm>
              <a:off x="5744480" y="3670641"/>
              <a:ext cx="4202655" cy="59694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A38A8"/>
                </a:buClr>
                <a:buSzPts val="1200"/>
                <a:buFont typeface="Quattrocento Sans"/>
                <a:buNone/>
              </a:pPr>
              <a:r>
                <a:rPr lang="en-US" sz="1200" b="1" u="none">
                  <a:solidFill>
                    <a:srgbClr val="0A38A8"/>
                  </a:solidFill>
                  <a:latin typeface="Quattrocento Sans"/>
                  <a:ea typeface="Quattrocento Sans"/>
                  <a:cs typeface="Quattrocento Sans"/>
                  <a:sym typeface="Quattrocento Sans"/>
                </a:rPr>
                <a:t>Supported by</a:t>
              </a:r>
              <a:endParaRPr/>
            </a:p>
          </p:txBody>
        </p:sp>
        <p:pic>
          <p:nvPicPr>
            <p:cNvPr id="98" name="Google Shape;98;p1"/>
            <p:cNvPicPr preferRelativeResize="0"/>
            <p:nvPr/>
          </p:nvPicPr>
          <p:blipFill rotWithShape="1">
            <a:blip r:embed="rId4">
              <a:alphaModFix/>
            </a:blip>
            <a:srcRect/>
            <a:stretch/>
          </p:blipFill>
          <p:spPr>
            <a:xfrm>
              <a:off x="8423137" y="3588701"/>
              <a:ext cx="861187" cy="356675"/>
            </a:xfrm>
            <a:prstGeom prst="rect">
              <a:avLst/>
            </a:prstGeom>
            <a:noFill/>
            <a:ln>
              <a:noFill/>
            </a:ln>
          </p:spPr>
        </p:pic>
        <p:grpSp>
          <p:nvGrpSpPr>
            <p:cNvPr id="99" name="Google Shape;99;p1"/>
            <p:cNvGrpSpPr/>
            <p:nvPr/>
          </p:nvGrpSpPr>
          <p:grpSpPr>
            <a:xfrm>
              <a:off x="6751128" y="1426638"/>
              <a:ext cx="2949298" cy="2715031"/>
              <a:chOff x="4622154" y="3957084"/>
              <a:chExt cx="2949298" cy="2715031"/>
            </a:xfrm>
          </p:grpSpPr>
          <p:pic>
            <p:nvPicPr>
              <p:cNvPr id="100" name="Google Shape;100;p1" descr="A logo with text on it&#10;&#10;Description automatically generated"/>
              <p:cNvPicPr preferRelativeResize="0"/>
              <p:nvPr/>
            </p:nvPicPr>
            <p:blipFill rotWithShape="1">
              <a:blip r:embed="rId5">
                <a:alphaModFix/>
              </a:blip>
              <a:srcRect/>
              <a:stretch/>
            </p:blipFill>
            <p:spPr>
              <a:xfrm>
                <a:off x="4622154" y="3957084"/>
                <a:ext cx="2739601" cy="2715031"/>
              </a:xfrm>
              <a:prstGeom prst="rect">
                <a:avLst/>
              </a:prstGeom>
              <a:noFill/>
              <a:ln>
                <a:noFill/>
              </a:ln>
            </p:spPr>
          </p:pic>
          <p:sp>
            <p:nvSpPr>
              <p:cNvPr id="101" name="Google Shape;101;p1"/>
              <p:cNvSpPr txBox="1"/>
              <p:nvPr/>
            </p:nvSpPr>
            <p:spPr>
              <a:xfrm>
                <a:off x="4879689" y="5437898"/>
                <a:ext cx="2691763"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rgbClr val="0D0D0D"/>
                    </a:solidFill>
                    <a:latin typeface="Calibri"/>
                    <a:ea typeface="Calibri"/>
                    <a:cs typeface="Calibri"/>
                    <a:sym typeface="Calibri"/>
                  </a:rPr>
                  <a:t>Innovating for a Multilingual Judiciary</a:t>
                </a:r>
                <a:endParaRPr sz="1200" b="1" dirty="0">
                  <a:solidFill>
                    <a:srgbClr val="1F3864"/>
                  </a:solidFill>
                  <a:latin typeface="Calibri"/>
                  <a:ea typeface="Calibri"/>
                  <a:cs typeface="Calibri"/>
                  <a:sym typeface="Calibri"/>
                </a:endParaRPr>
              </a:p>
            </p:txBody>
          </p:sp>
        </p:grpSp>
      </p:grpSp>
      <p:pic>
        <p:nvPicPr>
          <p:cNvPr id="102" name="Google Shape;102;p1" descr="A logo with orange green and black colors&#10;&#10;Description automatically generated"/>
          <p:cNvPicPr preferRelativeResize="0"/>
          <p:nvPr/>
        </p:nvPicPr>
        <p:blipFill rotWithShape="1">
          <a:blip r:embed="rId6">
            <a:alphaModFix/>
          </a:blip>
          <a:srcRect/>
          <a:stretch/>
        </p:blipFill>
        <p:spPr>
          <a:xfrm>
            <a:off x="7895977" y="449900"/>
            <a:ext cx="1440712" cy="575210"/>
          </a:xfrm>
          <a:prstGeom prst="rect">
            <a:avLst/>
          </a:prstGeom>
          <a:noFill/>
          <a:ln>
            <a:noFill/>
          </a:ln>
        </p:spPr>
      </p:pic>
      <p:sp>
        <p:nvSpPr>
          <p:cNvPr id="8" name="TextBox 7">
            <a:extLst>
              <a:ext uri="{FF2B5EF4-FFF2-40B4-BE49-F238E27FC236}">
                <a16:creationId xmlns:a16="http://schemas.microsoft.com/office/drawing/2014/main" id="{4CDF08B3-AEE1-75EC-DA76-20E39A0A586A}"/>
              </a:ext>
            </a:extLst>
          </p:cNvPr>
          <p:cNvSpPr txBox="1"/>
          <p:nvPr/>
        </p:nvSpPr>
        <p:spPr>
          <a:xfrm>
            <a:off x="467433" y="2900453"/>
            <a:ext cx="6098058" cy="1021883"/>
          </a:xfrm>
          <a:prstGeom prst="rect">
            <a:avLst/>
          </a:prstGeom>
          <a:noFill/>
        </p:spPr>
        <p:txBody>
          <a:bodyPr wrap="square">
            <a:spAutoFit/>
          </a:bodyPr>
          <a:lstStyle/>
          <a:p>
            <a:pPr>
              <a:lnSpc>
                <a:spcPct val="150000"/>
              </a:lnSpc>
            </a:pPr>
            <a:r>
              <a:rPr lang="en-US" dirty="0"/>
              <a:t>Team/Individual Name: EVARA</a:t>
            </a:r>
            <a:br>
              <a:rPr lang="en-US" dirty="0"/>
            </a:br>
            <a:r>
              <a:rPr lang="en-US" dirty="0"/>
              <a:t>Team/Individual bio: Action Oriented Learner</a:t>
            </a:r>
            <a:br>
              <a:rPr lang="en-US" dirty="0"/>
            </a:br>
            <a:r>
              <a:rPr lang="en-US" dirty="0"/>
              <a:t>Date 25 February 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0B5328-042F-21E0-8EAE-0341E4B46CBA}"/>
              </a:ext>
            </a:extLst>
          </p:cNvPr>
          <p:cNvSpPr/>
          <p:nvPr/>
        </p:nvSpPr>
        <p:spPr>
          <a:xfrm>
            <a:off x="0" y="0"/>
            <a:ext cx="12192000" cy="6858000"/>
          </a:xfrm>
          <a:prstGeom prst="rect">
            <a:avLst/>
          </a:prstGeom>
          <a:gradFill>
            <a:gsLst>
              <a:gs pos="0">
                <a:srgbClr val="CDEE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8894E52-B94D-2AEF-A5FF-BD132013B3F3}"/>
              </a:ext>
            </a:extLst>
          </p:cNvPr>
          <p:cNvSpPr txBox="1"/>
          <p:nvPr/>
        </p:nvSpPr>
        <p:spPr>
          <a:xfrm>
            <a:off x="265956" y="588477"/>
            <a:ext cx="11300621" cy="3147015"/>
          </a:xfrm>
          <a:prstGeom prst="rect">
            <a:avLst/>
          </a:prstGeom>
          <a:noFill/>
        </p:spPr>
        <p:txBody>
          <a:bodyPr wrap="square">
            <a:spAutoFit/>
          </a:bodyPr>
          <a:lstStyle/>
          <a:p>
            <a:pPr>
              <a:lnSpc>
                <a:spcPct val="150000"/>
              </a:lnSpc>
            </a:pPr>
            <a:r>
              <a:rPr lang="en-US" sz="2800" b="1" dirty="0">
                <a:solidFill>
                  <a:srgbClr val="29358E"/>
                </a:solidFill>
                <a:effectLst/>
                <a:latin typeface="Segoe UI" panose="020B0502040204020203" pitchFamily="34" charset="0"/>
                <a:cs typeface="Segoe UI" panose="020B0502040204020203" pitchFamily="34" charset="0"/>
              </a:rPr>
              <a:t>Problem Statement</a:t>
            </a:r>
          </a:p>
          <a:p>
            <a:pPr>
              <a:spcAft>
                <a:spcPts val="1500"/>
              </a:spcAft>
            </a:pPr>
            <a:endParaRPr lang="en-US" sz="2400" kern="0" dirty="0">
              <a:solidFill>
                <a:srgbClr val="0D0D0D"/>
              </a:solidFill>
              <a:effectLst/>
              <a:latin typeface="Segoe UI" panose="020B0502040204020203" pitchFamily="34" charset="0"/>
              <a:ea typeface="Times New Roman" panose="02020603050405020304" pitchFamily="18"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Promoting Legal Literacy Across Communities</a:t>
            </a:r>
          </a:p>
          <a:p>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Many communities, especially in rural and linguistically diverse regions, lack access to accurate legal information due to language barriers and limited resources. This hinders their ability to understand their rights and seek legal aid.</a:t>
            </a:r>
          </a:p>
          <a:p>
            <a:pPr>
              <a:spcAft>
                <a:spcPts val="1500"/>
              </a:spcAft>
            </a:pP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1690914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0B5328-042F-21E0-8EAE-0341E4B46CBA}"/>
              </a:ext>
            </a:extLst>
          </p:cNvPr>
          <p:cNvSpPr/>
          <p:nvPr/>
        </p:nvSpPr>
        <p:spPr>
          <a:xfrm>
            <a:off x="0" y="0"/>
            <a:ext cx="12192000" cy="6858000"/>
          </a:xfrm>
          <a:prstGeom prst="rect">
            <a:avLst/>
          </a:prstGeom>
          <a:gradFill>
            <a:gsLst>
              <a:gs pos="0">
                <a:srgbClr val="CDEE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8894E52-B94D-2AEF-A5FF-BD132013B3F3}"/>
              </a:ext>
            </a:extLst>
          </p:cNvPr>
          <p:cNvSpPr txBox="1"/>
          <p:nvPr/>
        </p:nvSpPr>
        <p:spPr>
          <a:xfrm>
            <a:off x="241018" y="310054"/>
            <a:ext cx="11300621" cy="5816977"/>
          </a:xfrm>
          <a:prstGeom prst="rect">
            <a:avLst/>
          </a:prstGeom>
          <a:noFill/>
        </p:spPr>
        <p:txBody>
          <a:bodyPr wrap="square">
            <a:spAutoFit/>
          </a:bodyPr>
          <a:lstStyle/>
          <a:p>
            <a:pPr>
              <a:lnSpc>
                <a:spcPct val="150000"/>
              </a:lnSpc>
            </a:pPr>
            <a:r>
              <a:rPr lang="en-US" sz="2800" b="1" dirty="0">
                <a:solidFill>
                  <a:srgbClr val="29358E"/>
                </a:solidFill>
                <a:latin typeface="Segoe UI" panose="020B0502040204020203" pitchFamily="34" charset="0"/>
                <a:cs typeface="Segoe UI" panose="020B0502040204020203" pitchFamily="34" charset="0"/>
              </a:rPr>
              <a:t>Solution</a:t>
            </a:r>
          </a:p>
          <a:p>
            <a:pPr>
              <a:lnSpc>
                <a:spcPct val="150000"/>
              </a:lnSpc>
            </a:pPr>
            <a:endParaRPr lang="en-US" sz="2300" b="1"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Overview:</a:t>
            </a:r>
          </a:p>
          <a:p>
            <a:br>
              <a:rPr lang="en-US" sz="2000" dirty="0">
                <a:latin typeface="Segoe UI" panose="020B0502040204020203" pitchFamily="34" charset="0"/>
                <a:cs typeface="Segoe UI" panose="020B0502040204020203" pitchFamily="34" charset="0"/>
              </a:rPr>
            </a:br>
            <a:r>
              <a:rPr lang="en-US" sz="2000" dirty="0">
                <a:latin typeface="Segoe UI" panose="020B0502040204020203" pitchFamily="34" charset="0"/>
                <a:cs typeface="Segoe UI" panose="020B0502040204020203" pitchFamily="34" charset="0"/>
              </a:rPr>
              <a:t>A multi-platform solution designed to enhance legal literacy by offering localized content, interactive learning, and real-time legal aid access.</a:t>
            </a:r>
          </a:p>
          <a:p>
            <a:endParaRPr lang="en-US" sz="2000" dirty="0">
              <a:latin typeface="Segoe UI" panose="020B0502040204020203" pitchFamily="34" charset="0"/>
              <a:cs typeface="Segoe UI" panose="020B0502040204020203" pitchFamily="34" charset="0"/>
            </a:endParaRPr>
          </a:p>
          <a:p>
            <a:r>
              <a:rPr lang="en-US" sz="2000" b="1" dirty="0">
                <a:latin typeface="Segoe UI" panose="020B0502040204020203" pitchFamily="34" charset="0"/>
                <a:cs typeface="Segoe UI" panose="020B0502040204020203" pitchFamily="34" charset="0"/>
              </a:rPr>
              <a:t>Basic Tech Architecture:</a:t>
            </a:r>
          </a:p>
          <a:p>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q"/>
            </a:pPr>
            <a:r>
              <a:rPr lang="en-US" sz="2000" b="1" dirty="0">
                <a:latin typeface="Segoe UI" panose="020B0502040204020203" pitchFamily="34" charset="0"/>
                <a:cs typeface="Segoe UI" panose="020B0502040204020203" pitchFamily="34" charset="0"/>
              </a:rPr>
              <a:t>Frontend:</a:t>
            </a:r>
            <a:r>
              <a:rPr lang="en-US" sz="2000" dirty="0">
                <a:latin typeface="Segoe UI" panose="020B0502040204020203" pitchFamily="34" charset="0"/>
                <a:cs typeface="Segoe UI" panose="020B0502040204020203" pitchFamily="34" charset="0"/>
              </a:rPr>
              <a:t> React.js (for user-friendly interfaces)</a:t>
            </a:r>
          </a:p>
          <a:p>
            <a:pPr marL="342900" indent="-342900">
              <a:buFont typeface="Wingdings" panose="05000000000000000000" pitchFamily="2" charset="2"/>
              <a:buChar char="q"/>
            </a:pPr>
            <a:r>
              <a:rPr lang="en-US" sz="2000" b="1" dirty="0">
                <a:latin typeface="Segoe UI" panose="020B0502040204020203" pitchFamily="34" charset="0"/>
                <a:cs typeface="Segoe UI" panose="020B0502040204020203" pitchFamily="34" charset="0"/>
              </a:rPr>
              <a:t>Backend:</a:t>
            </a:r>
            <a:r>
              <a:rPr lang="en-US" sz="2000" dirty="0">
                <a:latin typeface="Segoe UI" panose="020B0502040204020203" pitchFamily="34" charset="0"/>
                <a:cs typeface="Segoe UI" panose="020B0502040204020203" pitchFamily="34" charset="0"/>
              </a:rPr>
              <a:t> Node.js with Express (to manage APIs)</a:t>
            </a:r>
          </a:p>
          <a:p>
            <a:pPr marL="342900" indent="-342900">
              <a:buFont typeface="Wingdings" panose="05000000000000000000" pitchFamily="2" charset="2"/>
              <a:buChar char="q"/>
            </a:pPr>
            <a:r>
              <a:rPr lang="en-US" sz="2000" b="1" dirty="0">
                <a:latin typeface="Segoe UI" panose="020B0502040204020203" pitchFamily="34" charset="0"/>
                <a:cs typeface="Segoe UI" panose="020B0502040204020203" pitchFamily="34" charset="0"/>
              </a:rPr>
              <a:t>Database:</a:t>
            </a:r>
            <a:r>
              <a:rPr lang="en-US" sz="2000" dirty="0">
                <a:latin typeface="Segoe UI" panose="020B0502040204020203" pitchFamily="34" charset="0"/>
                <a:cs typeface="Segoe UI" panose="020B0502040204020203" pitchFamily="34" charset="0"/>
              </a:rPr>
              <a:t> MongoDB (secure data storage)</a:t>
            </a:r>
          </a:p>
          <a:p>
            <a:pPr marL="342900" indent="-342900">
              <a:buFont typeface="Wingdings" panose="05000000000000000000" pitchFamily="2" charset="2"/>
              <a:buChar char="q"/>
            </a:pPr>
            <a:r>
              <a:rPr lang="en-US" sz="2000" b="1" dirty="0">
                <a:latin typeface="Segoe UI" panose="020B0502040204020203" pitchFamily="34" charset="0"/>
                <a:cs typeface="Segoe UI" panose="020B0502040204020203" pitchFamily="34" charset="0"/>
              </a:rPr>
              <a:t>Language Integration:</a:t>
            </a:r>
            <a:r>
              <a:rPr lang="en-US" sz="2000" dirty="0">
                <a:latin typeface="Segoe UI" panose="020B0502040204020203" pitchFamily="34" charset="0"/>
                <a:cs typeface="Segoe UI" panose="020B0502040204020203" pitchFamily="34" charset="0"/>
              </a:rPr>
              <a:t> Google Translate API &amp; </a:t>
            </a:r>
            <a:r>
              <a:rPr lang="en-US" sz="2000" dirty="0" err="1">
                <a:latin typeface="Segoe UI" panose="020B0502040204020203" pitchFamily="34" charset="0"/>
                <a:cs typeface="Segoe UI" panose="020B0502040204020203" pitchFamily="34" charset="0"/>
              </a:rPr>
              <a:t>Bhashini</a:t>
            </a:r>
            <a:r>
              <a:rPr lang="en-US" sz="2000" dirty="0">
                <a:latin typeface="Segoe UI" panose="020B0502040204020203" pitchFamily="34" charset="0"/>
                <a:cs typeface="Segoe UI" panose="020B0502040204020203" pitchFamily="34" charset="0"/>
              </a:rPr>
              <a:t> API (for real-time translations)</a:t>
            </a:r>
          </a:p>
          <a:p>
            <a:pPr marL="342900" indent="-342900">
              <a:buFont typeface="Wingdings" panose="05000000000000000000" pitchFamily="2" charset="2"/>
              <a:buChar char="q"/>
            </a:pPr>
            <a:r>
              <a:rPr lang="en-US" sz="2000" b="1" dirty="0">
                <a:latin typeface="Segoe UI" panose="020B0502040204020203" pitchFamily="34" charset="0"/>
                <a:cs typeface="Segoe UI" panose="020B0502040204020203" pitchFamily="34" charset="0"/>
              </a:rPr>
              <a:t>Legal Aid Matching:</a:t>
            </a:r>
            <a:r>
              <a:rPr lang="en-US" sz="2000" dirty="0">
                <a:latin typeface="Segoe UI" panose="020B0502040204020203" pitchFamily="34" charset="0"/>
                <a:cs typeface="Segoe UI" panose="020B0502040204020203" pitchFamily="34" charset="0"/>
              </a:rPr>
              <a:t> Real-time matching engine connecting users with legal aid databases</a:t>
            </a:r>
          </a:p>
          <a:p>
            <a:pPr>
              <a:spcAft>
                <a:spcPts val="1500"/>
              </a:spcAft>
            </a:pPr>
            <a:endParaRPr lang="en-US" sz="2300" kern="0" dirty="0">
              <a:solidFill>
                <a:srgbClr val="0D0D0D"/>
              </a:solidFill>
              <a:effectLst/>
              <a:latin typeface="Segoe UI" panose="020B0502040204020203" pitchFamily="34" charset="0"/>
              <a:ea typeface="Times New Roman" panose="02020603050405020304" pitchFamily="18" charset="0"/>
              <a:cs typeface="Segoe UI" panose="020B0502040204020203" pitchFamily="34" charset="0"/>
            </a:endParaRPr>
          </a:p>
          <a:p>
            <a:pPr>
              <a:spcAft>
                <a:spcPts val="1500"/>
              </a:spcAft>
            </a:pP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2886146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0B5328-042F-21E0-8EAE-0341E4B46CBA}"/>
              </a:ext>
            </a:extLst>
          </p:cNvPr>
          <p:cNvSpPr/>
          <p:nvPr/>
        </p:nvSpPr>
        <p:spPr>
          <a:xfrm>
            <a:off x="0" y="0"/>
            <a:ext cx="12192000" cy="6858000"/>
          </a:xfrm>
          <a:prstGeom prst="rect">
            <a:avLst/>
          </a:prstGeom>
          <a:gradFill>
            <a:gsLst>
              <a:gs pos="0">
                <a:srgbClr val="CDEE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8894E52-B94D-2AEF-A5FF-BD132013B3F3}"/>
              </a:ext>
            </a:extLst>
          </p:cNvPr>
          <p:cNvSpPr txBox="1"/>
          <p:nvPr/>
        </p:nvSpPr>
        <p:spPr>
          <a:xfrm>
            <a:off x="265956" y="588477"/>
            <a:ext cx="11300621" cy="3662541"/>
          </a:xfrm>
          <a:prstGeom prst="rect">
            <a:avLst/>
          </a:prstGeom>
          <a:noFill/>
        </p:spPr>
        <p:txBody>
          <a:bodyPr wrap="square">
            <a:spAutoFit/>
          </a:bodyPr>
          <a:lstStyle/>
          <a:p>
            <a:pPr>
              <a:lnSpc>
                <a:spcPct val="150000"/>
              </a:lnSpc>
            </a:pPr>
            <a:r>
              <a:rPr lang="en-US" sz="2800" b="1" dirty="0">
                <a:solidFill>
                  <a:srgbClr val="29358E"/>
                </a:solidFill>
                <a:effectLst/>
                <a:latin typeface="Segoe UI" panose="020B0502040204020203" pitchFamily="34" charset="0"/>
                <a:cs typeface="Segoe UI" panose="020B0502040204020203" pitchFamily="34" charset="0"/>
              </a:rPr>
              <a:t>Use of Azure </a:t>
            </a:r>
            <a:r>
              <a:rPr lang="en-US" sz="2800" b="1" dirty="0" err="1">
                <a:solidFill>
                  <a:srgbClr val="29358E"/>
                </a:solidFill>
                <a:effectLst/>
                <a:latin typeface="Segoe UI" panose="020B0502040204020203" pitchFamily="34" charset="0"/>
                <a:cs typeface="Segoe UI" panose="020B0502040204020203" pitchFamily="34" charset="0"/>
              </a:rPr>
              <a:t>OpenAI</a:t>
            </a:r>
            <a:r>
              <a:rPr lang="en-US" sz="2800" b="1" dirty="0">
                <a:solidFill>
                  <a:srgbClr val="29358E"/>
                </a:solidFill>
                <a:effectLst/>
                <a:latin typeface="Segoe UI" panose="020B0502040204020203" pitchFamily="34" charset="0"/>
                <a:cs typeface="Segoe UI" panose="020B0502040204020203" pitchFamily="34" charset="0"/>
              </a:rPr>
              <a:t> &amp; </a:t>
            </a:r>
            <a:r>
              <a:rPr lang="en-US" sz="2800" b="1" dirty="0" err="1">
                <a:solidFill>
                  <a:srgbClr val="29358E"/>
                </a:solidFill>
                <a:effectLst/>
                <a:latin typeface="Segoe UI" panose="020B0502040204020203" pitchFamily="34" charset="0"/>
                <a:cs typeface="Segoe UI" panose="020B0502040204020203" pitchFamily="34" charset="0"/>
              </a:rPr>
              <a:t>Bhashini</a:t>
            </a:r>
            <a:r>
              <a:rPr lang="en-US" sz="2800" b="1" dirty="0">
                <a:solidFill>
                  <a:srgbClr val="29358E"/>
                </a:solidFill>
                <a:effectLst/>
                <a:latin typeface="Segoe UI" panose="020B0502040204020203" pitchFamily="34" charset="0"/>
                <a:cs typeface="Segoe UI" panose="020B0502040204020203" pitchFamily="34" charset="0"/>
              </a:rPr>
              <a:t> API</a:t>
            </a:r>
            <a:br>
              <a:rPr lang="en-US" sz="2800" b="1" dirty="0">
                <a:solidFill>
                  <a:srgbClr val="29358E"/>
                </a:solidFill>
                <a:effectLst/>
                <a:latin typeface="Segoe UI" panose="020B0502040204020203" pitchFamily="34" charset="0"/>
                <a:cs typeface="Segoe UI" panose="020B0502040204020203" pitchFamily="34" charset="0"/>
              </a:rPr>
            </a:br>
            <a:endParaRPr lang="en-US" sz="2000" kern="0" dirty="0">
              <a:solidFill>
                <a:srgbClr val="0D0D0D"/>
              </a:solidFill>
              <a:effectLst/>
              <a:latin typeface="Segoe UI" panose="020B0502040204020203" pitchFamily="34" charset="0"/>
              <a:ea typeface="Times New Roman" panose="02020603050405020304" pitchFamily="18" charset="0"/>
              <a:cs typeface="Segoe UI" panose="020B0502040204020203" pitchFamily="34" charset="0"/>
            </a:endParaRPr>
          </a:p>
          <a:p>
            <a:pPr marL="342900" indent="-342900">
              <a:buFont typeface="Wingdings" panose="05000000000000000000" pitchFamily="2" charset="2"/>
              <a:buChar char="q"/>
            </a:pPr>
            <a:r>
              <a:rPr lang="en-US" sz="2000" b="1" dirty="0">
                <a:latin typeface="Segoe UI" panose="020B0502040204020203" pitchFamily="34" charset="0"/>
                <a:cs typeface="Segoe UI" panose="020B0502040204020203" pitchFamily="34" charset="0"/>
              </a:rPr>
              <a:t>Azure OpenAI:</a:t>
            </a:r>
          </a:p>
          <a:p>
            <a:pPr marL="342900" indent="-342900">
              <a:buFont typeface="Wingdings" panose="05000000000000000000" pitchFamily="2" charset="2"/>
              <a:buChar char="q"/>
            </a:pPr>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Generates legal summaries and quiz questions tailored to user profiles.</a:t>
            </a:r>
          </a:p>
          <a:p>
            <a:pPr marL="342900" indent="-342900">
              <a:buFont typeface="Wingdings" panose="05000000000000000000" pitchFamily="2" charset="2"/>
              <a:buChar char="q"/>
            </a:pPr>
            <a:endParaRPr lang="en-US" sz="2000" b="1"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q"/>
            </a:pPr>
            <a:r>
              <a:rPr lang="en-US" sz="2000" b="1" dirty="0" err="1">
                <a:latin typeface="Segoe UI" panose="020B0502040204020203" pitchFamily="34" charset="0"/>
                <a:cs typeface="Segoe UI" panose="020B0502040204020203" pitchFamily="34" charset="0"/>
              </a:rPr>
              <a:t>Bhashini</a:t>
            </a:r>
            <a:r>
              <a:rPr lang="en-US" sz="2000" b="1" dirty="0">
                <a:latin typeface="Segoe UI" panose="020B0502040204020203" pitchFamily="34" charset="0"/>
                <a:cs typeface="Segoe UI" panose="020B0502040204020203" pitchFamily="34" charset="0"/>
              </a:rPr>
              <a:t> API:</a:t>
            </a:r>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q"/>
            </a:pPr>
            <a:endParaRPr lang="en-US" sz="2000" dirty="0">
              <a:latin typeface="Segoe UI" panose="020B0502040204020203" pitchFamily="34" charset="0"/>
              <a:cs typeface="Segoe UI" panose="020B0502040204020203" pitchFamily="34" charset="0"/>
            </a:endParaRPr>
          </a:p>
          <a:p>
            <a:r>
              <a:rPr lang="en-US" sz="2000" dirty="0">
                <a:latin typeface="Segoe UI" panose="020B0502040204020203" pitchFamily="34" charset="0"/>
                <a:cs typeface="Segoe UI" panose="020B0502040204020203" pitchFamily="34" charset="0"/>
              </a:rPr>
              <a:t>Provides real-time, accurate translations for legal content.</a:t>
            </a:r>
          </a:p>
          <a:p>
            <a:pPr>
              <a:spcAft>
                <a:spcPts val="1500"/>
              </a:spcAft>
            </a:pP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600535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0B5328-042F-21E0-8EAE-0341E4B46CBA}"/>
              </a:ext>
            </a:extLst>
          </p:cNvPr>
          <p:cNvSpPr/>
          <p:nvPr/>
        </p:nvSpPr>
        <p:spPr>
          <a:xfrm>
            <a:off x="0" y="0"/>
            <a:ext cx="12192000" cy="6858000"/>
          </a:xfrm>
          <a:prstGeom prst="rect">
            <a:avLst/>
          </a:prstGeom>
          <a:gradFill>
            <a:gsLst>
              <a:gs pos="0">
                <a:srgbClr val="CDEE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8894E52-B94D-2AEF-A5FF-BD132013B3F3}"/>
              </a:ext>
            </a:extLst>
          </p:cNvPr>
          <p:cNvSpPr txBox="1"/>
          <p:nvPr/>
        </p:nvSpPr>
        <p:spPr>
          <a:xfrm>
            <a:off x="265956" y="588477"/>
            <a:ext cx="11300621" cy="3970318"/>
          </a:xfrm>
          <a:prstGeom prst="rect">
            <a:avLst/>
          </a:prstGeom>
          <a:noFill/>
        </p:spPr>
        <p:txBody>
          <a:bodyPr wrap="square">
            <a:spAutoFit/>
          </a:bodyPr>
          <a:lstStyle/>
          <a:p>
            <a:pPr>
              <a:lnSpc>
                <a:spcPct val="150000"/>
              </a:lnSpc>
            </a:pPr>
            <a:r>
              <a:rPr lang="en-US" sz="2800" b="1" dirty="0" err="1">
                <a:solidFill>
                  <a:srgbClr val="29358E"/>
                </a:solidFill>
                <a:effectLst/>
                <a:latin typeface="Segoe UI" panose="020B0502040204020203" pitchFamily="34" charset="0"/>
                <a:cs typeface="Segoe UI" panose="020B0502040204020203" pitchFamily="34" charset="0"/>
              </a:rPr>
              <a:t>Techstack</a:t>
            </a:r>
            <a:r>
              <a:rPr lang="en-US" sz="2800" b="1" dirty="0">
                <a:solidFill>
                  <a:srgbClr val="29358E"/>
                </a:solidFill>
                <a:effectLst/>
                <a:latin typeface="Segoe UI" panose="020B0502040204020203" pitchFamily="34" charset="0"/>
                <a:cs typeface="Segoe UI" panose="020B0502040204020203" pitchFamily="34" charset="0"/>
              </a:rPr>
              <a:t>/Technology Used</a:t>
            </a:r>
            <a:br>
              <a:rPr lang="en-US" sz="2800" b="1" dirty="0">
                <a:solidFill>
                  <a:srgbClr val="29358E"/>
                </a:solidFill>
                <a:effectLst/>
                <a:latin typeface="Segoe UI" panose="020B0502040204020203" pitchFamily="34" charset="0"/>
                <a:cs typeface="Segoe UI" panose="020B0502040204020203" pitchFamily="34" charset="0"/>
              </a:rPr>
            </a:br>
            <a:endParaRPr lang="en-US" sz="2000" dirty="0">
              <a:solidFill>
                <a:srgbClr val="0D0D0D"/>
              </a:solidFill>
              <a:latin typeface="Segoe UI" panose="020B0502040204020203" pitchFamily="34" charset="0"/>
              <a:ea typeface="Times New Roman" panose="02020603050405020304" pitchFamily="18" charset="0"/>
              <a:cs typeface="Segoe UI" panose="020B0502040204020203" pitchFamily="34" charset="0"/>
            </a:endParaRPr>
          </a:p>
          <a:p>
            <a:pPr marL="342900" indent="-342900">
              <a:buFont typeface="Wingdings" panose="05000000000000000000" pitchFamily="2" charset="2"/>
              <a:buChar char="q"/>
            </a:pPr>
            <a:r>
              <a:rPr lang="en-IN" sz="2000" b="1" dirty="0">
                <a:latin typeface="Segoe UI" panose="020B0502040204020203" pitchFamily="34" charset="0"/>
                <a:cs typeface="Segoe UI" panose="020B0502040204020203" pitchFamily="34" charset="0"/>
              </a:rPr>
              <a:t>Programming Languages:</a:t>
            </a:r>
            <a:r>
              <a:rPr lang="en-IN" sz="2000" dirty="0">
                <a:latin typeface="Segoe UI" panose="020B0502040204020203" pitchFamily="34" charset="0"/>
                <a:cs typeface="Segoe UI" panose="020B0502040204020203" pitchFamily="34" charset="0"/>
              </a:rPr>
              <a:t> JavaScript, Python</a:t>
            </a:r>
          </a:p>
          <a:p>
            <a:pPr marL="342900" indent="-342900">
              <a:buFont typeface="Wingdings" panose="05000000000000000000" pitchFamily="2" charset="2"/>
              <a:buChar char="q"/>
            </a:pPr>
            <a:endParaRPr lang="en-IN"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q"/>
            </a:pPr>
            <a:r>
              <a:rPr lang="en-IN" sz="2000" b="1" dirty="0">
                <a:latin typeface="Segoe UI" panose="020B0502040204020203" pitchFamily="34" charset="0"/>
                <a:cs typeface="Segoe UI" panose="020B0502040204020203" pitchFamily="34" charset="0"/>
              </a:rPr>
              <a:t>Frameworks:</a:t>
            </a:r>
            <a:r>
              <a:rPr lang="en-IN" sz="2000" dirty="0">
                <a:latin typeface="Segoe UI" panose="020B0502040204020203" pitchFamily="34" charset="0"/>
                <a:cs typeface="Segoe UI" panose="020B0502040204020203" pitchFamily="34" charset="0"/>
              </a:rPr>
              <a:t> React.js, Node.js</a:t>
            </a:r>
          </a:p>
          <a:p>
            <a:pPr marL="342900" indent="-342900">
              <a:buFont typeface="Wingdings" panose="05000000000000000000" pitchFamily="2" charset="2"/>
              <a:buChar char="q"/>
            </a:pPr>
            <a:endParaRPr lang="en-IN"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q"/>
            </a:pPr>
            <a:r>
              <a:rPr lang="en-IN" sz="2000" b="1" dirty="0">
                <a:latin typeface="Segoe UI" panose="020B0502040204020203" pitchFamily="34" charset="0"/>
                <a:cs typeface="Segoe UI" panose="020B0502040204020203" pitchFamily="34" charset="0"/>
              </a:rPr>
              <a:t>APIs:</a:t>
            </a:r>
            <a:r>
              <a:rPr lang="en-IN" sz="2000" dirty="0">
                <a:latin typeface="Segoe UI" panose="020B0502040204020203" pitchFamily="34" charset="0"/>
                <a:cs typeface="Segoe UI" panose="020B0502040204020203" pitchFamily="34" charset="0"/>
              </a:rPr>
              <a:t> Azure OpenAI, </a:t>
            </a:r>
            <a:r>
              <a:rPr lang="en-IN" sz="2000" dirty="0" err="1">
                <a:latin typeface="Segoe UI" panose="020B0502040204020203" pitchFamily="34" charset="0"/>
                <a:cs typeface="Segoe UI" panose="020B0502040204020203" pitchFamily="34" charset="0"/>
              </a:rPr>
              <a:t>Bhashini</a:t>
            </a:r>
            <a:r>
              <a:rPr lang="en-IN" sz="2000" dirty="0">
                <a:latin typeface="Segoe UI" panose="020B0502040204020203" pitchFamily="34" charset="0"/>
                <a:cs typeface="Segoe UI" panose="020B0502040204020203" pitchFamily="34" charset="0"/>
              </a:rPr>
              <a:t>, Google Translate</a:t>
            </a:r>
          </a:p>
          <a:p>
            <a:pPr marL="342900" indent="-342900">
              <a:buFont typeface="Wingdings" panose="05000000000000000000" pitchFamily="2" charset="2"/>
              <a:buChar char="q"/>
            </a:pPr>
            <a:endParaRPr lang="en-IN"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q"/>
            </a:pPr>
            <a:r>
              <a:rPr lang="en-IN" sz="2000" b="1" dirty="0">
                <a:latin typeface="Segoe UI" panose="020B0502040204020203" pitchFamily="34" charset="0"/>
                <a:cs typeface="Segoe UI" panose="020B0502040204020203" pitchFamily="34" charset="0"/>
              </a:rPr>
              <a:t>Database:</a:t>
            </a:r>
            <a:r>
              <a:rPr lang="en-IN" sz="2000" dirty="0">
                <a:latin typeface="Segoe UI" panose="020B0502040204020203" pitchFamily="34" charset="0"/>
                <a:cs typeface="Segoe UI" panose="020B0502040204020203" pitchFamily="34" charset="0"/>
              </a:rPr>
              <a:t> MongoDB </a:t>
            </a:r>
          </a:p>
          <a:p>
            <a:pPr marL="342900" indent="-342900">
              <a:buFont typeface="Wingdings" panose="05000000000000000000" pitchFamily="2" charset="2"/>
              <a:buChar char="q"/>
            </a:pPr>
            <a:endParaRPr lang="en-IN"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q"/>
            </a:pPr>
            <a:r>
              <a:rPr lang="en-IN" sz="2000" b="1" dirty="0">
                <a:latin typeface="Segoe UI" panose="020B0502040204020203" pitchFamily="34" charset="0"/>
                <a:cs typeface="Segoe UI" panose="020B0502040204020203" pitchFamily="34" charset="0"/>
              </a:rPr>
              <a:t>Cloud Services:</a:t>
            </a:r>
            <a:r>
              <a:rPr lang="en-IN" sz="2000" dirty="0">
                <a:latin typeface="Segoe UI" panose="020B0502040204020203" pitchFamily="34" charset="0"/>
                <a:cs typeface="Segoe UI" panose="020B0502040204020203" pitchFamily="34" charset="0"/>
              </a:rPr>
              <a:t> Microsoft Azure</a:t>
            </a:r>
          </a:p>
        </p:txBody>
      </p:sp>
    </p:spTree>
    <p:extLst>
      <p:ext uri="{BB962C8B-B14F-4D97-AF65-F5344CB8AC3E}">
        <p14:creationId xmlns:p14="http://schemas.microsoft.com/office/powerpoint/2010/main" val="2749981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0B5328-042F-21E0-8EAE-0341E4B46CBA}"/>
              </a:ext>
            </a:extLst>
          </p:cNvPr>
          <p:cNvSpPr/>
          <p:nvPr/>
        </p:nvSpPr>
        <p:spPr>
          <a:xfrm>
            <a:off x="0" y="0"/>
            <a:ext cx="12192000" cy="6858000"/>
          </a:xfrm>
          <a:prstGeom prst="rect">
            <a:avLst/>
          </a:prstGeom>
          <a:gradFill>
            <a:gsLst>
              <a:gs pos="0">
                <a:srgbClr val="CDEE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8894E52-B94D-2AEF-A5FF-BD132013B3F3}"/>
              </a:ext>
            </a:extLst>
          </p:cNvPr>
          <p:cNvSpPr txBox="1"/>
          <p:nvPr/>
        </p:nvSpPr>
        <p:spPr>
          <a:xfrm>
            <a:off x="265956" y="588477"/>
            <a:ext cx="11300621" cy="4162678"/>
          </a:xfrm>
          <a:prstGeom prst="rect">
            <a:avLst/>
          </a:prstGeom>
          <a:noFill/>
        </p:spPr>
        <p:txBody>
          <a:bodyPr wrap="square">
            <a:spAutoFit/>
          </a:bodyPr>
          <a:lstStyle/>
          <a:p>
            <a:pPr>
              <a:lnSpc>
                <a:spcPct val="150000"/>
              </a:lnSpc>
            </a:pPr>
            <a:r>
              <a:rPr lang="en-US" sz="2800" b="1" dirty="0">
                <a:solidFill>
                  <a:srgbClr val="29358E"/>
                </a:solidFill>
                <a:effectLst/>
                <a:latin typeface="Segoe UI" panose="020B0502040204020203" pitchFamily="34" charset="0"/>
                <a:cs typeface="Segoe UI" panose="020B0502040204020203" pitchFamily="34" charset="0"/>
              </a:rPr>
              <a:t>Unique Selling Proposition</a:t>
            </a:r>
            <a:br>
              <a:rPr lang="en-US" sz="2800" b="1" dirty="0">
                <a:solidFill>
                  <a:srgbClr val="29358E"/>
                </a:solidFill>
                <a:effectLst/>
                <a:latin typeface="Segoe UI" panose="020B0502040204020203" pitchFamily="34" charset="0"/>
                <a:cs typeface="Segoe UI" panose="020B0502040204020203" pitchFamily="34" charset="0"/>
              </a:rPr>
            </a:br>
            <a:endParaRPr lang="en-US" sz="2000" dirty="0">
              <a:solidFill>
                <a:srgbClr val="0D0D0D"/>
              </a:solidFill>
              <a:latin typeface="Segoe UI" panose="020B0502040204020203" pitchFamily="34" charset="0"/>
              <a:ea typeface="Times New Roman" panose="02020603050405020304" pitchFamily="18" charset="0"/>
              <a:cs typeface="Segoe UI" panose="020B0502040204020203" pitchFamily="34" charset="0"/>
            </a:endParaRPr>
          </a:p>
          <a:p>
            <a:pPr marL="342900" indent="-342900">
              <a:buFont typeface="Wingdings" panose="05000000000000000000" pitchFamily="2" charset="2"/>
              <a:buChar char="q"/>
            </a:pPr>
            <a:r>
              <a:rPr lang="en-US" sz="2000" b="1" dirty="0">
                <a:latin typeface="Segoe UI" panose="020B0502040204020203" pitchFamily="34" charset="0"/>
                <a:cs typeface="Segoe UI" panose="020B0502040204020203" pitchFamily="34" charset="0"/>
              </a:rPr>
              <a:t>Inclusive Design:</a:t>
            </a:r>
            <a:r>
              <a:rPr lang="en-US" sz="2000" dirty="0">
                <a:latin typeface="Segoe UI" panose="020B0502040204020203" pitchFamily="34" charset="0"/>
                <a:cs typeface="Segoe UI" panose="020B0502040204020203" pitchFamily="34" charset="0"/>
              </a:rPr>
              <a:t> Accessible for all age groups and languages.</a:t>
            </a:r>
          </a:p>
          <a:p>
            <a:pPr marL="342900" indent="-342900">
              <a:buFont typeface="Wingdings" panose="05000000000000000000" pitchFamily="2" charset="2"/>
              <a:buChar char="q"/>
            </a:pPr>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q"/>
            </a:pPr>
            <a:r>
              <a:rPr lang="en-US" sz="2000" b="1" dirty="0">
                <a:latin typeface="Segoe UI" panose="020B0502040204020203" pitchFamily="34" charset="0"/>
                <a:cs typeface="Segoe UI" panose="020B0502040204020203" pitchFamily="34" charset="0"/>
              </a:rPr>
              <a:t>Real-Time Legal Aid:</a:t>
            </a:r>
            <a:r>
              <a:rPr lang="en-US" sz="2000" dirty="0">
                <a:latin typeface="Segoe UI" panose="020B0502040204020203" pitchFamily="34" charset="0"/>
                <a:cs typeface="Segoe UI" panose="020B0502040204020203" pitchFamily="34" charset="0"/>
              </a:rPr>
              <a:t> Direct connection to verified legal services.</a:t>
            </a:r>
          </a:p>
          <a:p>
            <a:pPr marL="342900" indent="-342900">
              <a:buFont typeface="Wingdings" panose="05000000000000000000" pitchFamily="2" charset="2"/>
              <a:buChar char="q"/>
            </a:pPr>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q"/>
            </a:pPr>
            <a:r>
              <a:rPr lang="en-US" sz="2000" b="1" dirty="0">
                <a:latin typeface="Segoe UI" panose="020B0502040204020203" pitchFamily="34" charset="0"/>
                <a:cs typeface="Segoe UI" panose="020B0502040204020203" pitchFamily="34" charset="0"/>
              </a:rPr>
              <a:t>Gamified Learning:</a:t>
            </a:r>
            <a:r>
              <a:rPr lang="en-US" sz="2000" dirty="0">
                <a:latin typeface="Segoe UI" panose="020B0502040204020203" pitchFamily="34" charset="0"/>
                <a:cs typeface="Segoe UI" panose="020B0502040204020203" pitchFamily="34" charset="0"/>
              </a:rPr>
              <a:t> Interactive modules with certification.</a:t>
            </a:r>
          </a:p>
          <a:p>
            <a:pPr marL="342900" indent="-342900">
              <a:buFont typeface="Wingdings" panose="05000000000000000000" pitchFamily="2" charset="2"/>
              <a:buChar char="q"/>
            </a:pPr>
            <a:endParaRPr lang="en-US" sz="2000" dirty="0">
              <a:latin typeface="Segoe UI" panose="020B0502040204020203" pitchFamily="34" charset="0"/>
              <a:cs typeface="Segoe UI" panose="020B0502040204020203" pitchFamily="34" charset="0"/>
            </a:endParaRPr>
          </a:p>
          <a:p>
            <a:pPr marL="342900" indent="-342900">
              <a:buFont typeface="Wingdings" panose="05000000000000000000" pitchFamily="2" charset="2"/>
              <a:buChar char="q"/>
            </a:pPr>
            <a:r>
              <a:rPr lang="en-US" sz="2000" b="1" dirty="0">
                <a:latin typeface="Segoe UI" panose="020B0502040204020203" pitchFamily="34" charset="0"/>
                <a:cs typeface="Segoe UI" panose="020B0502040204020203" pitchFamily="34" charset="0"/>
              </a:rPr>
              <a:t>Scalable Platform:</a:t>
            </a:r>
            <a:r>
              <a:rPr lang="en-US" sz="2000" dirty="0">
                <a:latin typeface="Segoe UI" panose="020B0502040204020203" pitchFamily="34" charset="0"/>
                <a:cs typeface="Segoe UI" panose="020B0502040204020203" pitchFamily="34" charset="0"/>
              </a:rPr>
              <a:t> Easily adaptable to new languages and laws.</a:t>
            </a:r>
          </a:p>
          <a:p>
            <a:pPr>
              <a:spcAft>
                <a:spcPts val="1500"/>
              </a:spcAft>
            </a:pPr>
            <a:endParaRPr lang="en-US" sz="2000" kern="0" dirty="0">
              <a:solidFill>
                <a:srgbClr val="0D0D0D"/>
              </a:solidFill>
              <a:effectLst/>
              <a:latin typeface="Segoe UI" panose="020B0502040204020203" pitchFamily="34" charset="0"/>
              <a:ea typeface="Times New Roman" panose="02020603050405020304" pitchFamily="18" charset="0"/>
              <a:cs typeface="Segoe UI" panose="020B0502040204020203" pitchFamily="34" charset="0"/>
            </a:endParaRPr>
          </a:p>
          <a:p>
            <a:pPr>
              <a:spcAft>
                <a:spcPts val="1500"/>
              </a:spcAft>
            </a:pPr>
            <a:endParaRPr lang="en-IN" sz="2000" kern="100" dirty="0">
              <a:effectLst/>
              <a:latin typeface="Segoe UI" panose="020B0502040204020203" pitchFamily="34" charset="0"/>
              <a:ea typeface="Calibri" panose="020F0502020204030204" pitchFamily="34" charset="0"/>
              <a:cs typeface="Segoe UI" panose="020B0502040204020203" pitchFamily="34" charset="0"/>
            </a:endParaRPr>
          </a:p>
        </p:txBody>
      </p:sp>
    </p:spTree>
    <p:extLst>
      <p:ext uri="{BB962C8B-B14F-4D97-AF65-F5344CB8AC3E}">
        <p14:creationId xmlns:p14="http://schemas.microsoft.com/office/powerpoint/2010/main" val="3387128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F0B5328-042F-21E0-8EAE-0341E4B46CBA}"/>
              </a:ext>
            </a:extLst>
          </p:cNvPr>
          <p:cNvSpPr/>
          <p:nvPr/>
        </p:nvSpPr>
        <p:spPr>
          <a:xfrm>
            <a:off x="0" y="0"/>
            <a:ext cx="12192000" cy="6858000"/>
          </a:xfrm>
          <a:prstGeom prst="rect">
            <a:avLst/>
          </a:prstGeom>
          <a:gradFill>
            <a:gsLst>
              <a:gs pos="0">
                <a:srgbClr val="CDEEFF"/>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18894E52-B94D-2AEF-A5FF-BD132013B3F3}"/>
              </a:ext>
            </a:extLst>
          </p:cNvPr>
          <p:cNvSpPr txBox="1"/>
          <p:nvPr/>
        </p:nvSpPr>
        <p:spPr>
          <a:xfrm>
            <a:off x="265956" y="588477"/>
            <a:ext cx="11608887" cy="3508653"/>
          </a:xfrm>
          <a:prstGeom prst="rect">
            <a:avLst/>
          </a:prstGeom>
          <a:noFill/>
        </p:spPr>
        <p:txBody>
          <a:bodyPr wrap="square">
            <a:spAutoFit/>
          </a:bodyPr>
          <a:lstStyle/>
          <a:p>
            <a:pPr>
              <a:lnSpc>
                <a:spcPct val="150000"/>
              </a:lnSpc>
            </a:pPr>
            <a:r>
              <a:rPr lang="en-US" sz="2800" b="1" dirty="0">
                <a:solidFill>
                  <a:srgbClr val="29358E"/>
                </a:solidFill>
                <a:effectLst/>
                <a:latin typeface="Segoe UI" panose="020B0502040204020203" pitchFamily="34" charset="0"/>
                <a:cs typeface="Segoe UI" panose="020B0502040204020203" pitchFamily="34" charset="0"/>
              </a:rPr>
              <a:t>Business Potential</a:t>
            </a:r>
            <a:br>
              <a:rPr lang="en-US" sz="2800" b="1" dirty="0">
                <a:solidFill>
                  <a:srgbClr val="29358E"/>
                </a:solidFill>
                <a:effectLst/>
                <a:latin typeface="Segoe UI" panose="020B0502040204020203" pitchFamily="34" charset="0"/>
                <a:cs typeface="Segoe UI" panose="020B0502040204020203" pitchFamily="34" charset="0"/>
              </a:rPr>
            </a:br>
            <a:endParaRPr lang="en-US" sz="2000" kern="0" dirty="0">
              <a:solidFill>
                <a:srgbClr val="0D0D0D"/>
              </a:solidFill>
              <a:effectLst/>
              <a:latin typeface="Segoe UI" panose="020B0502040204020203" pitchFamily="34" charset="0"/>
              <a:ea typeface="Times New Roman" panose="02020603050405020304" pitchFamily="18" charset="0"/>
              <a:cs typeface="Segoe UI" panose="020B0502040204020203" pitchFamily="34" charset="0"/>
            </a:endParaRPr>
          </a:p>
          <a:p>
            <a:pPr marL="342900" indent="-342900">
              <a:spcAft>
                <a:spcPts val="1500"/>
              </a:spcAft>
              <a:buFont typeface="Wingdings" panose="05000000000000000000" pitchFamily="2" charset="2"/>
              <a:buChar char="q"/>
            </a:pPr>
            <a:r>
              <a:rPr lang="en-IN" sz="2000" b="1" kern="100" dirty="0">
                <a:effectLst/>
                <a:latin typeface="Segoe UI" panose="020B0502040204020203" pitchFamily="34" charset="0"/>
                <a:ea typeface="Calibri" panose="020F0502020204030204" pitchFamily="34" charset="0"/>
                <a:cs typeface="Segoe UI" panose="020B0502040204020203" pitchFamily="34" charset="0"/>
              </a:rPr>
              <a:t>Government Partnerships:</a:t>
            </a:r>
            <a:r>
              <a:rPr lang="en-IN" sz="2000" kern="100" dirty="0">
                <a:effectLst/>
                <a:latin typeface="Segoe UI" panose="020B0502040204020203" pitchFamily="34" charset="0"/>
                <a:ea typeface="Calibri" panose="020F0502020204030204" pitchFamily="34" charset="0"/>
                <a:cs typeface="Segoe UI" panose="020B0502040204020203" pitchFamily="34" charset="0"/>
              </a:rPr>
              <a:t> Collaboration with NALSA and judiciary bodies.</a:t>
            </a:r>
          </a:p>
          <a:p>
            <a:pPr marL="342900" indent="-342900">
              <a:spcAft>
                <a:spcPts val="1500"/>
              </a:spcAft>
              <a:buFont typeface="Wingdings" panose="05000000000000000000" pitchFamily="2" charset="2"/>
              <a:buChar char="q"/>
            </a:pPr>
            <a:r>
              <a:rPr lang="en-IN" sz="2000" b="1" kern="100" dirty="0">
                <a:effectLst/>
                <a:latin typeface="Segoe UI" panose="020B0502040204020203" pitchFamily="34" charset="0"/>
                <a:ea typeface="Calibri" panose="020F0502020204030204" pitchFamily="34" charset="0"/>
                <a:cs typeface="Segoe UI" panose="020B0502040204020203" pitchFamily="34" charset="0"/>
              </a:rPr>
              <a:t>Education:</a:t>
            </a:r>
            <a:r>
              <a:rPr lang="en-IN" sz="2000" kern="100" dirty="0">
                <a:effectLst/>
                <a:latin typeface="Segoe UI" panose="020B0502040204020203" pitchFamily="34" charset="0"/>
                <a:ea typeface="Calibri" panose="020F0502020204030204" pitchFamily="34" charset="0"/>
                <a:cs typeface="Segoe UI" panose="020B0502040204020203" pitchFamily="34" charset="0"/>
              </a:rPr>
              <a:t> Integration into school and college curriculums.</a:t>
            </a:r>
          </a:p>
          <a:p>
            <a:pPr marL="342900" indent="-342900">
              <a:spcAft>
                <a:spcPts val="1500"/>
              </a:spcAft>
              <a:buFont typeface="Wingdings" panose="05000000000000000000" pitchFamily="2" charset="2"/>
              <a:buChar char="q"/>
            </a:pPr>
            <a:r>
              <a:rPr lang="en-IN" sz="2000" b="1" kern="100" dirty="0">
                <a:effectLst/>
                <a:latin typeface="Segoe UI" panose="020B0502040204020203" pitchFamily="34" charset="0"/>
                <a:ea typeface="Calibri" panose="020F0502020204030204" pitchFamily="34" charset="0"/>
                <a:cs typeface="Segoe UI" panose="020B0502040204020203" pitchFamily="34" charset="0"/>
              </a:rPr>
              <a:t>NGOs:</a:t>
            </a:r>
            <a:r>
              <a:rPr lang="en-IN" sz="2000" kern="100" dirty="0">
                <a:effectLst/>
                <a:latin typeface="Segoe UI" panose="020B0502040204020203" pitchFamily="34" charset="0"/>
                <a:ea typeface="Calibri" panose="020F0502020204030204" pitchFamily="34" charset="0"/>
                <a:cs typeface="Segoe UI" panose="020B0502040204020203" pitchFamily="34" charset="0"/>
              </a:rPr>
              <a:t> Community partnerships for grassroots impact.</a:t>
            </a:r>
          </a:p>
          <a:p>
            <a:pPr marL="342900" indent="-342900">
              <a:spcAft>
                <a:spcPts val="1500"/>
              </a:spcAft>
              <a:buFont typeface="Wingdings" panose="05000000000000000000" pitchFamily="2" charset="2"/>
              <a:buChar char="q"/>
            </a:pPr>
            <a:r>
              <a:rPr lang="en-IN" sz="2000" b="1" kern="100" dirty="0">
                <a:effectLst/>
                <a:latin typeface="Segoe UI" panose="020B0502040204020203" pitchFamily="34" charset="0"/>
                <a:ea typeface="Calibri" panose="020F0502020204030204" pitchFamily="34" charset="0"/>
                <a:cs typeface="Segoe UI" panose="020B0502040204020203" pitchFamily="34" charset="0"/>
              </a:rPr>
              <a:t>Corporate CSR:</a:t>
            </a:r>
            <a:r>
              <a:rPr lang="en-IN" sz="2000" kern="100" dirty="0">
                <a:effectLst/>
                <a:latin typeface="Segoe UI" panose="020B0502040204020203" pitchFamily="34" charset="0"/>
                <a:ea typeface="Calibri" panose="020F0502020204030204" pitchFamily="34" charset="0"/>
                <a:cs typeface="Segoe UI" panose="020B0502040204020203" pitchFamily="34" charset="0"/>
              </a:rPr>
              <a:t> Engage companies like Google.org for funding.</a:t>
            </a:r>
          </a:p>
          <a:p>
            <a:pPr marL="342900" indent="-342900">
              <a:spcAft>
                <a:spcPts val="1500"/>
              </a:spcAft>
              <a:buFont typeface="Wingdings" panose="05000000000000000000" pitchFamily="2" charset="2"/>
              <a:buChar char="q"/>
            </a:pPr>
            <a:r>
              <a:rPr lang="en-IN" sz="2000" b="1" kern="100" dirty="0">
                <a:effectLst/>
                <a:latin typeface="Segoe UI" panose="020B0502040204020203" pitchFamily="34" charset="0"/>
                <a:ea typeface="Calibri" panose="020F0502020204030204" pitchFamily="34" charset="0"/>
                <a:cs typeface="Segoe UI" panose="020B0502040204020203" pitchFamily="34" charset="0"/>
              </a:rPr>
              <a:t>Subscription Models:</a:t>
            </a:r>
            <a:r>
              <a:rPr lang="en-IN" sz="2000" kern="100" dirty="0">
                <a:effectLst/>
                <a:latin typeface="Segoe UI" panose="020B0502040204020203" pitchFamily="34" charset="0"/>
                <a:ea typeface="Calibri" panose="020F0502020204030204" pitchFamily="34" charset="0"/>
                <a:cs typeface="Segoe UI" panose="020B0502040204020203" pitchFamily="34" charset="0"/>
              </a:rPr>
              <a:t> Premium features for personalized legal consultations.</a:t>
            </a:r>
          </a:p>
        </p:txBody>
      </p:sp>
    </p:spTree>
    <p:extLst>
      <p:ext uri="{BB962C8B-B14F-4D97-AF65-F5344CB8AC3E}">
        <p14:creationId xmlns:p14="http://schemas.microsoft.com/office/powerpoint/2010/main" val="340609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3"/>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 y="0"/>
            <a:ext cx="12189630" cy="6858000"/>
          </a:xfrm>
          <a:prstGeom prst="rect">
            <a:avLst/>
          </a:prstGeom>
        </p:spPr>
      </p:pic>
      <p:grpSp>
        <p:nvGrpSpPr>
          <p:cNvPr id="214" name="Google Shape;214;p13"/>
          <p:cNvGrpSpPr/>
          <p:nvPr/>
        </p:nvGrpSpPr>
        <p:grpSpPr>
          <a:xfrm>
            <a:off x="5097757" y="4859758"/>
            <a:ext cx="1996487" cy="1292289"/>
            <a:chOff x="5888815" y="5325516"/>
            <a:chExt cx="1996487" cy="1292289"/>
          </a:xfrm>
        </p:grpSpPr>
        <p:sp>
          <p:nvSpPr>
            <p:cNvPr id="215" name="Google Shape;215;p13"/>
            <p:cNvSpPr txBox="1"/>
            <p:nvPr/>
          </p:nvSpPr>
          <p:spPr>
            <a:xfrm>
              <a:off x="5888815" y="6334224"/>
              <a:ext cx="1996487" cy="28358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A38A8"/>
                </a:buClr>
                <a:buSzPts val="600"/>
                <a:buFont typeface="Quattrocento Sans"/>
                <a:buNone/>
              </a:pPr>
              <a:r>
                <a:rPr lang="en-US" sz="600" b="1">
                  <a:solidFill>
                    <a:srgbClr val="0A38A8"/>
                  </a:solidFill>
                  <a:latin typeface="Quattrocento Sans"/>
                  <a:ea typeface="Quattrocento Sans"/>
                  <a:cs typeface="Quattrocento Sans"/>
                  <a:sym typeface="Quattrocento Sans"/>
                </a:rPr>
                <a:t>Supported by</a:t>
              </a:r>
              <a:endParaRPr/>
            </a:p>
          </p:txBody>
        </p:sp>
        <p:pic>
          <p:nvPicPr>
            <p:cNvPr id="216" name="Google Shape;216;p13"/>
            <p:cNvPicPr preferRelativeResize="0"/>
            <p:nvPr/>
          </p:nvPicPr>
          <p:blipFill rotWithShape="1">
            <a:blip r:embed="rId4">
              <a:alphaModFix/>
            </a:blip>
            <a:srcRect/>
            <a:stretch/>
          </p:blipFill>
          <p:spPr>
            <a:xfrm>
              <a:off x="7187368" y="6334224"/>
              <a:ext cx="409110" cy="169440"/>
            </a:xfrm>
            <a:prstGeom prst="rect">
              <a:avLst/>
            </a:prstGeom>
            <a:noFill/>
            <a:ln>
              <a:noFill/>
            </a:ln>
          </p:spPr>
        </p:pic>
        <p:grpSp>
          <p:nvGrpSpPr>
            <p:cNvPr id="217" name="Google Shape;217;p13"/>
            <p:cNvGrpSpPr/>
            <p:nvPr/>
          </p:nvGrpSpPr>
          <p:grpSpPr>
            <a:xfrm>
              <a:off x="6236330" y="5325516"/>
              <a:ext cx="1528500" cy="1289786"/>
              <a:chOff x="156554" y="3957084"/>
              <a:chExt cx="3217528" cy="2715031"/>
            </a:xfrm>
          </p:grpSpPr>
          <p:pic>
            <p:nvPicPr>
              <p:cNvPr id="218" name="Google Shape;218;p13" descr="A logo with text on it&#10;&#10;Description automatically generated"/>
              <p:cNvPicPr preferRelativeResize="0"/>
              <p:nvPr/>
            </p:nvPicPr>
            <p:blipFill rotWithShape="1">
              <a:blip r:embed="rId5">
                <a:alphaModFix/>
              </a:blip>
              <a:srcRect/>
              <a:stretch/>
            </p:blipFill>
            <p:spPr>
              <a:xfrm>
                <a:off x="156554" y="3957084"/>
                <a:ext cx="2739599" cy="2715031"/>
              </a:xfrm>
              <a:prstGeom prst="rect">
                <a:avLst/>
              </a:prstGeom>
              <a:noFill/>
              <a:ln>
                <a:noFill/>
              </a:ln>
            </p:spPr>
          </p:pic>
          <p:sp>
            <p:nvSpPr>
              <p:cNvPr id="219" name="Google Shape;219;p13"/>
              <p:cNvSpPr txBox="1"/>
              <p:nvPr/>
            </p:nvSpPr>
            <p:spPr>
              <a:xfrm>
                <a:off x="414095" y="5437897"/>
                <a:ext cx="2959987" cy="3887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00" b="1">
                    <a:solidFill>
                      <a:srgbClr val="0D0D0D"/>
                    </a:solidFill>
                    <a:latin typeface="Calibri"/>
                    <a:ea typeface="Calibri"/>
                    <a:cs typeface="Calibri"/>
                    <a:sym typeface="Calibri"/>
                  </a:rPr>
                  <a:t>Innovating for a Multilingual Judiciary</a:t>
                </a:r>
                <a:endParaRPr sz="600" b="1">
                  <a:solidFill>
                    <a:srgbClr val="1F3864"/>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1247</TotalTime>
  <Words>596</Words>
  <Application>Microsoft Office PowerPoint</Application>
  <PresentationFormat>Widescreen</PresentationFormat>
  <Paragraphs>74</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Segoe UI</vt:lpstr>
      <vt:lpstr>Calibri</vt:lpstr>
      <vt:lpstr>Quattrocento Sans</vt:lpstr>
      <vt:lpstr>Wingdings</vt:lpstr>
      <vt:lpstr>Arial</vt:lpstr>
      <vt:lpstr>Office Theme</vt:lpstr>
      <vt:lpstr>Bhasha Bandhu Hackathon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Hackathon Proposal</dc:title>
  <dc:creator>Avinash Rohit</dc:creator>
  <cp:lastModifiedBy>SHRESHTH SINGLA</cp:lastModifiedBy>
  <cp:revision>32</cp:revision>
  <dcterms:created xsi:type="dcterms:W3CDTF">2023-11-19T09:12:34Z</dcterms:created>
  <dcterms:modified xsi:type="dcterms:W3CDTF">2025-02-25T17:59:50Z</dcterms:modified>
</cp:coreProperties>
</file>