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4" r:id="rId6"/>
    <p:sldId id="262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2" autoAdjust="0"/>
  </p:normalViewPr>
  <p:slideViewPr>
    <p:cSldViewPr>
      <p:cViewPr>
        <p:scale>
          <a:sx n="42" d="100"/>
          <a:sy n="42" d="100"/>
        </p:scale>
        <p:origin x="8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22:49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0996-3EBF-45E1-9410-36985021E0C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ACF6-DAC1-493E-B9BD-8D6AEA85B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2ACF6-DAC1-493E-B9BD-8D6AEA85BB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5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3413" y="3443272"/>
            <a:ext cx="14883000" cy="4204237"/>
          </a:xfrm>
          <a:custGeom>
            <a:avLst/>
            <a:gdLst/>
            <a:ahLst/>
            <a:cxnLst/>
            <a:rect l="l" t="t" r="r" b="b"/>
            <a:pathLst>
              <a:path w="14883000" h="4204237">
                <a:moveTo>
                  <a:pt x="0" y="0"/>
                </a:moveTo>
                <a:lnTo>
                  <a:pt x="14882999" y="0"/>
                </a:lnTo>
                <a:lnTo>
                  <a:pt x="14882999" y="4204237"/>
                </a:lnTo>
                <a:lnTo>
                  <a:pt x="0" y="4204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4252955" y="876300"/>
            <a:ext cx="9782090" cy="1445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2982BA"/>
                </a:solidFill>
              </a:rPr>
              <a:t>Deep Learning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4AAD"/>
                </a:solidFill>
              </a:rPr>
              <a:t>Gradient Descent Algorithm</a:t>
            </a:r>
          </a:p>
        </p:txBody>
      </p:sp>
      <p:pic>
        <p:nvPicPr>
          <p:cNvPr id="308" name="Shrestha Saxena - concept of weights modify 1">
            <a:hlinkClick r:id="" action="ppaction://media"/>
            <a:extLst>
              <a:ext uri="{FF2B5EF4-FFF2-40B4-BE49-F238E27FC236}">
                <a16:creationId xmlns:a16="http://schemas.microsoft.com/office/drawing/2014/main" id="{EBA8B715-4A4B-EFD1-0C96-3B02807586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602200" y="102870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0"/>
    </mc:Choice>
    <mc:Fallback xmlns="">
      <p:transition spd="slow" advTm="10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43" fill="hold"/>
                                        <p:tgtEl>
                                          <p:spTgt spid="3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29000" y="4264795"/>
            <a:ext cx="12014059" cy="5679305"/>
          </a:xfrm>
          <a:custGeom>
            <a:avLst/>
            <a:gdLst/>
            <a:ahLst/>
            <a:cxnLst/>
            <a:rect l="l" t="t" r="r" b="b"/>
            <a:pathLst>
              <a:path w="11455118" h="5444550">
                <a:moveTo>
                  <a:pt x="0" y="0"/>
                </a:moveTo>
                <a:lnTo>
                  <a:pt x="11455119" y="0"/>
                </a:lnTo>
                <a:lnTo>
                  <a:pt x="11455119" y="5444550"/>
                </a:lnTo>
                <a:lnTo>
                  <a:pt x="0" y="5444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2583751"/>
            <a:ext cx="16230600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4AAD"/>
                </a:solidFill>
              </a:rPr>
              <a:t>Gradient descent is the optimizer that we used to minimize the loss function which helps in improving the model performance and accuracy.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43337" y="956115"/>
            <a:ext cx="1020132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982BA"/>
                </a:solidFill>
              </a:rPr>
              <a:t>What is Gradient Descent?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6E8A2-186F-52C3-8D2A-8CBDC956B8D5}"/>
              </a:ext>
            </a:extLst>
          </p:cNvPr>
          <p:cNvSpPr txBox="1"/>
          <p:nvPr/>
        </p:nvSpPr>
        <p:spPr>
          <a:xfrm>
            <a:off x="3064476" y="4997827"/>
            <a:ext cx="4407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8</a:t>
            </a:r>
          </a:p>
          <a:p>
            <a:endParaRPr lang="en-IN" sz="3600" b="1" dirty="0">
              <a:solidFill>
                <a:srgbClr val="0070C0"/>
              </a:solidFill>
            </a:endParaRPr>
          </a:p>
          <a:p>
            <a:r>
              <a:rPr lang="en-IN" sz="4000" b="1" dirty="0">
                <a:solidFill>
                  <a:srgbClr val="0070C0"/>
                </a:solidFill>
              </a:rPr>
              <a:t>4</a:t>
            </a:r>
          </a:p>
          <a:p>
            <a:endParaRPr lang="en-IN" sz="3600" b="1" dirty="0">
              <a:solidFill>
                <a:srgbClr val="0070C0"/>
              </a:solidFill>
            </a:endParaRPr>
          </a:p>
          <a:p>
            <a:r>
              <a:rPr lang="en-IN" sz="4000" b="1" dirty="0">
                <a:solidFill>
                  <a:srgbClr val="0070C0"/>
                </a:solidFill>
              </a:rPr>
              <a:t>9</a:t>
            </a: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958A4-DDF8-7D2F-B50D-B83825E6AE65}"/>
              </a:ext>
            </a:extLst>
          </p:cNvPr>
          <p:cNvSpPr txBox="1"/>
          <p:nvPr/>
        </p:nvSpPr>
        <p:spPr>
          <a:xfrm>
            <a:off x="8610600" y="57531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92FCA-096F-7268-40A3-05A5BD64C5A5}"/>
              </a:ext>
            </a:extLst>
          </p:cNvPr>
          <p:cNvSpPr txBox="1"/>
          <p:nvPr/>
        </p:nvSpPr>
        <p:spPr>
          <a:xfrm>
            <a:off x="6324600" y="484123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21/8 =  2.6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4570-B86C-DFB9-2AEF-C94E16E4BBF1}"/>
              </a:ext>
            </a:extLst>
          </p:cNvPr>
          <p:cNvSpPr txBox="1"/>
          <p:nvPr/>
        </p:nvSpPr>
        <p:spPr>
          <a:xfrm>
            <a:off x="4038600" y="572323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21/4 =  5.2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59FC-8BAF-3469-CAC1-9BE1962F6C59}"/>
              </a:ext>
            </a:extLst>
          </p:cNvPr>
          <p:cNvSpPr txBox="1"/>
          <p:nvPr/>
        </p:nvSpPr>
        <p:spPr>
          <a:xfrm>
            <a:off x="5797273" y="6884212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21/9 = 2.3  </a:t>
            </a:r>
          </a:p>
        </p:txBody>
      </p:sp>
      <p:pic>
        <p:nvPicPr>
          <p:cNvPr id="247" name="Shrestha Saxena - concept of weights modify 2">
            <a:hlinkClick r:id="" action="ppaction://media"/>
            <a:extLst>
              <a:ext uri="{FF2B5EF4-FFF2-40B4-BE49-F238E27FC236}">
                <a16:creationId xmlns:a16="http://schemas.microsoft.com/office/drawing/2014/main" id="{60E1353C-9F39-DA4A-75BA-B196A369B74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80609" y="10553700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3"/>
    </mc:Choice>
    <mc:Fallback xmlns="">
      <p:transition spd="slow" advTm="9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043" fill="hold"/>
                                        <p:tgtEl>
                                          <p:spTgt spid="2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7"/>
                </p:tgtEl>
              </p:cMediaNode>
            </p:audio>
          </p:childTnLst>
        </p:cTn>
      </p:par>
    </p:tnLst>
    <p:bldLst>
      <p:bldP spid="2" grpId="0" animBg="1"/>
      <p:bldP spid="3" grpId="0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8699" y="2489129"/>
            <a:ext cx="11570606" cy="6269874"/>
          </a:xfrm>
          <a:custGeom>
            <a:avLst/>
            <a:gdLst/>
            <a:ahLst/>
            <a:cxnLst/>
            <a:rect l="l" t="t" r="r" b="b"/>
            <a:pathLst>
              <a:path w="11570606" h="6269874">
                <a:moveTo>
                  <a:pt x="0" y="0"/>
                </a:moveTo>
                <a:lnTo>
                  <a:pt x="11570606" y="0"/>
                </a:lnTo>
                <a:lnTo>
                  <a:pt x="11570606" y="6269874"/>
                </a:lnTo>
                <a:lnTo>
                  <a:pt x="0" y="6269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887566" y="933452"/>
            <a:ext cx="8512871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199">
                <a:solidFill>
                  <a:srgbClr val="2982BA"/>
                </a:solidFill>
              </a:rPr>
              <a:t>What is Gradient Descent?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CE11B-9906-D7BE-CF2A-D2571D8B14C8}"/>
              </a:ext>
            </a:extLst>
          </p:cNvPr>
          <p:cNvSpPr txBox="1"/>
          <p:nvPr/>
        </p:nvSpPr>
        <p:spPr>
          <a:xfrm>
            <a:off x="6428015" y="5362457"/>
            <a:ext cx="2743200" cy="523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1" i="1" dirty="0">
                <a:solidFill>
                  <a:srgbClr val="21242C"/>
                </a:solidFill>
              </a:rPr>
              <a:t>m1</a:t>
            </a:r>
            <a:r>
              <a:rPr lang="en-US" sz="2801" dirty="0">
                <a:solidFill>
                  <a:srgbClr val="21242C"/>
                </a:solidFill>
              </a:rPr>
              <a:t> ​= </a:t>
            </a:r>
            <a:r>
              <a:rPr lang="en-US" sz="2801" i="1" dirty="0">
                <a:solidFill>
                  <a:srgbClr val="21242C"/>
                </a:solidFill>
              </a:rPr>
              <a:t>m0</a:t>
            </a:r>
            <a:r>
              <a:rPr lang="en-US" sz="2801" dirty="0">
                <a:solidFill>
                  <a:srgbClr val="21242C"/>
                </a:solidFill>
              </a:rPr>
              <a:t>​−</a:t>
            </a:r>
            <a:r>
              <a:rPr lang="en-US" sz="2801" i="1" dirty="0">
                <a:solidFill>
                  <a:srgbClr val="21242C"/>
                </a:solidFill>
              </a:rPr>
              <a:t>α</a:t>
            </a:r>
            <a:r>
              <a:rPr lang="en-US" sz="2801" dirty="0">
                <a:solidFill>
                  <a:srgbClr val="21242C"/>
                </a:solidFill>
              </a:rPr>
              <a:t>∇</a:t>
            </a:r>
            <a:r>
              <a:rPr lang="en-US" sz="2801" i="1" dirty="0">
                <a:solidFill>
                  <a:srgbClr val="21242C"/>
                </a:solidFill>
              </a:rPr>
              <a:t>f</a:t>
            </a:r>
            <a:r>
              <a:rPr lang="en-US" sz="2801" dirty="0">
                <a:solidFill>
                  <a:srgbClr val="21242C"/>
                </a:solidFill>
              </a:rPr>
              <a:t>(</a:t>
            </a:r>
            <a:r>
              <a:rPr lang="en-US" sz="2801" i="1" dirty="0">
                <a:solidFill>
                  <a:srgbClr val="21242C"/>
                </a:solidFill>
              </a:rPr>
              <a:t>x</a:t>
            </a:r>
            <a:r>
              <a:rPr lang="en-US" sz="2801" dirty="0">
                <a:solidFill>
                  <a:srgbClr val="21242C"/>
                </a:solidFill>
              </a:rPr>
              <a:t>0​)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6B96B-0204-F316-F02A-119C73015A81}"/>
              </a:ext>
            </a:extLst>
          </p:cNvPr>
          <p:cNvSpPr txBox="1"/>
          <p:nvPr/>
        </p:nvSpPr>
        <p:spPr>
          <a:xfrm>
            <a:off x="7010400" y="1831672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F(x)  = x</a:t>
            </a:r>
            <a:r>
              <a:rPr lang="en-IN" sz="4800" baseline="30000" dirty="0">
                <a:latin typeface="+mj-lt"/>
              </a:rPr>
              <a:t>2</a:t>
            </a:r>
            <a:r>
              <a:rPr lang="en-IN" sz="3600" dirty="0">
                <a:latin typeface="+mj-lt"/>
              </a:rPr>
              <a:t> + 3x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FEC98-C667-8FE6-07A1-07931DF7726F}"/>
              </a:ext>
            </a:extLst>
          </p:cNvPr>
          <p:cNvSpPr txBox="1"/>
          <p:nvPr/>
        </p:nvSpPr>
        <p:spPr>
          <a:xfrm>
            <a:off x="7010400" y="247800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F’(x) = 2x + 3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7D7A99-1EA8-287E-4F69-A5CC1AE2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8136"/>
            <a:ext cx="14782800" cy="90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4887566" y="868137"/>
            <a:ext cx="8512871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199" dirty="0">
                <a:solidFill>
                  <a:srgbClr val="2982BA"/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36426113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33700" y="647702"/>
            <a:ext cx="12420600" cy="87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199" dirty="0">
                <a:solidFill>
                  <a:srgbClr val="2982BA"/>
                </a:solidFill>
              </a:rPr>
              <a:t>Why we called Gradient Descent?</a:t>
            </a:r>
          </a:p>
        </p:txBody>
      </p:sp>
      <p:pic>
        <p:nvPicPr>
          <p:cNvPr id="1028" name="Picture 4" descr="Gradient Descent Algorithm and Its Variants | by Imad Dabbura | Towards ...">
            <a:extLst>
              <a:ext uri="{FF2B5EF4-FFF2-40B4-BE49-F238E27FC236}">
                <a16:creationId xmlns:a16="http://schemas.microsoft.com/office/drawing/2014/main" id="{2B745F6F-6EE9-AFB0-E99B-34CFA70B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147147"/>
            <a:ext cx="108775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Gradient Descent Algorithm and Its Variants | by Imad Dabbura | Towards ...">
            <a:extLst>
              <a:ext uri="{FF2B5EF4-FFF2-40B4-BE49-F238E27FC236}">
                <a16:creationId xmlns:a16="http://schemas.microsoft.com/office/drawing/2014/main" id="{204114BD-8C50-6BEC-52DD-81631358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966913"/>
            <a:ext cx="108775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214C2-5438-98C8-C51C-E5E43F65133A}"/>
              </a:ext>
            </a:extLst>
          </p:cNvPr>
          <p:cNvSpPr txBox="1"/>
          <p:nvPr/>
        </p:nvSpPr>
        <p:spPr>
          <a:xfrm>
            <a:off x="6972300" y="2147147"/>
            <a:ext cx="430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i="1" dirty="0">
                <a:solidFill>
                  <a:srgbClr val="21242C"/>
                </a:solidFill>
              </a:rPr>
              <a:t>w1</a:t>
            </a:r>
            <a:r>
              <a:rPr lang="en-US" sz="4400" dirty="0">
                <a:solidFill>
                  <a:srgbClr val="21242C"/>
                </a:solidFill>
              </a:rPr>
              <a:t> ​= </a:t>
            </a:r>
            <a:r>
              <a:rPr lang="en-US" sz="4400" i="1" dirty="0">
                <a:solidFill>
                  <a:srgbClr val="21242C"/>
                </a:solidFill>
              </a:rPr>
              <a:t>w0</a:t>
            </a:r>
            <a:r>
              <a:rPr lang="en-US" sz="4400" dirty="0">
                <a:solidFill>
                  <a:srgbClr val="21242C"/>
                </a:solidFill>
              </a:rPr>
              <a:t>​−</a:t>
            </a:r>
            <a:r>
              <a:rPr lang="en-US" sz="4400" i="1" dirty="0">
                <a:solidFill>
                  <a:srgbClr val="21242C"/>
                </a:solidFill>
              </a:rPr>
              <a:t>α</a:t>
            </a:r>
            <a:r>
              <a:rPr lang="en-US" sz="4400" dirty="0">
                <a:solidFill>
                  <a:srgbClr val="21242C"/>
                </a:solidFill>
              </a:rPr>
              <a:t>∇</a:t>
            </a:r>
            <a:r>
              <a:rPr lang="en-US" sz="4400" i="1" dirty="0">
                <a:solidFill>
                  <a:srgbClr val="21242C"/>
                </a:solidFill>
              </a:rPr>
              <a:t>f</a:t>
            </a:r>
            <a:r>
              <a:rPr lang="en-US" sz="4400" dirty="0">
                <a:solidFill>
                  <a:srgbClr val="21242C"/>
                </a:solidFill>
              </a:rPr>
              <a:t>(</a:t>
            </a:r>
            <a:r>
              <a:rPr lang="en-US" sz="4400" i="1" dirty="0">
                <a:solidFill>
                  <a:srgbClr val="21242C"/>
                </a:solidFill>
              </a:rPr>
              <a:t>x</a:t>
            </a:r>
            <a:r>
              <a:rPr lang="en-US" sz="4400" dirty="0">
                <a:solidFill>
                  <a:srgbClr val="21242C"/>
                </a:solidFill>
              </a:rPr>
              <a:t>0​)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4ED5C-9BA8-9044-5374-CAF16FF81608}"/>
              </a:ext>
            </a:extLst>
          </p:cNvPr>
          <p:cNvSpPr txBox="1"/>
          <p:nvPr/>
        </p:nvSpPr>
        <p:spPr>
          <a:xfrm>
            <a:off x="1321811" y="4046460"/>
            <a:ext cx="35549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+mj-lt"/>
              </a:rPr>
              <a:t>J(w)   = w</a:t>
            </a:r>
            <a:r>
              <a:rPr lang="en-IN" sz="3200" baseline="30000" dirty="0">
                <a:latin typeface="+mj-lt"/>
              </a:rPr>
              <a:t>2</a:t>
            </a:r>
            <a:r>
              <a:rPr lang="en-IN" sz="3200" dirty="0">
                <a:latin typeface="+mj-lt"/>
              </a:rPr>
              <a:t> + 3w + 2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J’(w)  = 2w + 3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J’(-2)  = 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AA6474-668E-E2FE-FC12-1DAF50D34080}"/>
                  </a:ext>
                </a:extLst>
              </p14:cNvPr>
              <p14:cNvContentPartPr/>
              <p14:nvPr/>
            </p14:nvContentPartPr>
            <p14:xfrm>
              <a:off x="7286727" y="50152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AA6474-668E-E2FE-FC12-1DAF50D340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727" y="500628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EB372A-256B-0F4B-64B0-B3D24FB146FA}"/>
              </a:ext>
            </a:extLst>
          </p:cNvPr>
          <p:cNvCxnSpPr/>
          <p:nvPr/>
        </p:nvCxnSpPr>
        <p:spPr>
          <a:xfrm>
            <a:off x="7286727" y="5015280"/>
            <a:ext cx="0" cy="241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ABD016-F7E4-1AF2-5D1A-61694EBB58E0}"/>
              </a:ext>
            </a:extLst>
          </p:cNvPr>
          <p:cNvCxnSpPr/>
          <p:nvPr/>
        </p:nvCxnSpPr>
        <p:spPr>
          <a:xfrm>
            <a:off x="10972800" y="5015280"/>
            <a:ext cx="0" cy="241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59F1E-D8D4-B39A-FBDC-9DAF018C96A2}"/>
              </a:ext>
            </a:extLst>
          </p:cNvPr>
          <p:cNvCxnSpPr/>
          <p:nvPr/>
        </p:nvCxnSpPr>
        <p:spPr>
          <a:xfrm>
            <a:off x="9144000" y="6601005"/>
            <a:ext cx="0" cy="82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64BF7-14C5-5204-20E3-C399FFDC10DF}"/>
              </a:ext>
            </a:extLst>
          </p:cNvPr>
          <p:cNvSpPr/>
          <p:nvPr/>
        </p:nvSpPr>
        <p:spPr>
          <a:xfrm>
            <a:off x="5924730" y="7590841"/>
            <a:ext cx="6400440" cy="2805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-2                  0                 2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30FB8-1927-2B45-0017-6127CEC8B44A}"/>
              </a:ext>
            </a:extLst>
          </p:cNvPr>
          <p:cNvSpPr txBox="1"/>
          <p:nvPr/>
        </p:nvSpPr>
        <p:spPr>
          <a:xfrm>
            <a:off x="13411201" y="4063778"/>
            <a:ext cx="35549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+mj-lt"/>
              </a:rPr>
              <a:t>J(w)   = w</a:t>
            </a:r>
            <a:r>
              <a:rPr lang="en-IN" sz="3200" baseline="30000" dirty="0">
                <a:latin typeface="+mj-lt"/>
              </a:rPr>
              <a:t>2</a:t>
            </a:r>
            <a:r>
              <a:rPr lang="en-IN" sz="3200" dirty="0">
                <a:latin typeface="+mj-lt"/>
              </a:rPr>
              <a:t> + 3w + 2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J’(w)  = 2w + 3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J’(2)  =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8199" y="2144562"/>
            <a:ext cx="8815802" cy="5997876"/>
          </a:xfrm>
          <a:custGeom>
            <a:avLst/>
            <a:gdLst/>
            <a:ahLst/>
            <a:cxnLst/>
            <a:rect l="l" t="t" r="r" b="b"/>
            <a:pathLst>
              <a:path w="8815802" h="5997876">
                <a:moveTo>
                  <a:pt x="0" y="0"/>
                </a:moveTo>
                <a:lnTo>
                  <a:pt x="8815802" y="0"/>
                </a:lnTo>
                <a:lnTo>
                  <a:pt x="8815802" y="5997876"/>
                </a:lnTo>
                <a:lnTo>
                  <a:pt x="0" y="5997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621758" y="537529"/>
            <a:ext cx="9044484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199">
                <a:solidFill>
                  <a:srgbClr val="2982BA"/>
                </a:solidFill>
              </a:rPr>
              <a:t>Gradient Descent 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20558" y="2857501"/>
            <a:ext cx="8691371" cy="506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1"/>
              </a:lnSpc>
            </a:pPr>
            <a:r>
              <a:rPr lang="en-US" sz="3200" dirty="0">
                <a:solidFill>
                  <a:srgbClr val="2982BA"/>
                </a:solidFill>
              </a:rPr>
              <a:t>Initialize random guess for minima</a:t>
            </a:r>
          </a:p>
          <a:p>
            <a:pPr>
              <a:lnSpc>
                <a:spcPts val="4481"/>
              </a:lnSpc>
            </a:pPr>
            <a:endParaRPr lang="en-US" sz="3200" dirty="0">
              <a:solidFill>
                <a:srgbClr val="2982BA"/>
              </a:solidFill>
            </a:endParaRPr>
          </a:p>
          <a:p>
            <a:pPr>
              <a:lnSpc>
                <a:spcPts val="4481"/>
              </a:lnSpc>
            </a:pPr>
            <a:r>
              <a:rPr lang="en-US" sz="3200" dirty="0">
                <a:solidFill>
                  <a:srgbClr val="2982BA"/>
                </a:solidFill>
              </a:rPr>
              <a:t>Training iterations Loop</a:t>
            </a:r>
          </a:p>
          <a:p>
            <a:pPr>
              <a:lnSpc>
                <a:spcPts val="4481"/>
              </a:lnSpc>
            </a:pPr>
            <a:endParaRPr lang="en-US" sz="3200" dirty="0">
              <a:solidFill>
                <a:srgbClr val="2982BA"/>
              </a:solidFill>
            </a:endParaRPr>
          </a:p>
          <a:p>
            <a:pPr marL="690915" lvl="1" indent="-345458">
              <a:lnSpc>
                <a:spcPts val="4481"/>
              </a:lnSpc>
              <a:buFont typeface="Arial"/>
              <a:buChar char="•"/>
            </a:pPr>
            <a:r>
              <a:rPr lang="en-US" sz="3200" dirty="0">
                <a:solidFill>
                  <a:srgbClr val="2982BA"/>
                </a:solidFill>
              </a:rPr>
              <a:t>Calculate derivative for guessed minima</a:t>
            </a:r>
          </a:p>
          <a:p>
            <a:pPr>
              <a:lnSpc>
                <a:spcPts val="4481"/>
              </a:lnSpc>
            </a:pPr>
            <a:endParaRPr lang="en-US" sz="3200" dirty="0">
              <a:solidFill>
                <a:srgbClr val="2982BA"/>
              </a:solidFill>
            </a:endParaRPr>
          </a:p>
          <a:p>
            <a:pPr marL="690915" lvl="1" indent="-345458">
              <a:lnSpc>
                <a:spcPts val="4481"/>
              </a:lnSpc>
              <a:buFont typeface="Arial"/>
              <a:buChar char="•"/>
            </a:pPr>
            <a:r>
              <a:rPr lang="en-US" sz="3200" dirty="0">
                <a:solidFill>
                  <a:srgbClr val="2982BA"/>
                </a:solidFill>
              </a:rPr>
              <a:t>Update guessed minima</a:t>
            </a:r>
          </a:p>
          <a:p>
            <a:pPr>
              <a:lnSpc>
                <a:spcPts val="3920"/>
              </a:lnSpc>
            </a:pPr>
            <a:r>
              <a:rPr lang="en-US" sz="2799" dirty="0">
                <a:solidFill>
                  <a:srgbClr val="2982BA"/>
                </a:solidFill>
              </a:rPr>
              <a:t>         Minima = Minima - (Learning Rate * Gradient)</a:t>
            </a:r>
          </a:p>
          <a:p>
            <a:pPr>
              <a:lnSpc>
                <a:spcPts val="4481"/>
              </a:lnSpc>
            </a:pPr>
            <a:endParaRPr lang="en-US" sz="2799" dirty="0">
              <a:solidFill>
                <a:srgbClr val="2982B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2|11.1|8.1|1.6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9|5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1.4|8.1|2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28157</TotalTime>
  <Words>186</Words>
  <Application>Microsoft Office PowerPoint</Application>
  <PresentationFormat>Custom</PresentationFormat>
  <Paragraphs>41</Paragraphs>
  <Slides>6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Shrestha Saxena1</dc:creator>
  <cp:lastModifiedBy>Shrestha Saxena1</cp:lastModifiedBy>
  <cp:revision>10</cp:revision>
  <dcterms:created xsi:type="dcterms:W3CDTF">2006-08-16T00:00:00Z</dcterms:created>
  <dcterms:modified xsi:type="dcterms:W3CDTF">2024-04-18T06:00:46Z</dcterms:modified>
  <dc:identifier>DAFrm31KGmA</dc:identifier>
</cp:coreProperties>
</file>