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7c21fa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d7c21fa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66fcecd4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66fcecd4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6fcecd4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6fcecd4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66fcecd4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66fcecd4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a1469d68f8258f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a1469d68f8258f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0dc1654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0dc1654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0725434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0725434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0bba4e99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0bba4e99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d7c21fa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d7c21fa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0bba4e9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0bba4e9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73138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73138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73138b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73138b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6fcec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6fcec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249c7f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249c7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mpetitions.codalab.org/competitions/25623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70950" y="1677250"/>
            <a:ext cx="8402100" cy="249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</a:rPr>
              <a:t>Shared Task on Toxic Span</a:t>
            </a:r>
            <a:r>
              <a:rPr b="1" lang="en-GB" sz="3600"/>
              <a:t> </a:t>
            </a:r>
            <a:r>
              <a:rPr b="1" lang="en-GB" sz="3600">
                <a:solidFill>
                  <a:schemeClr val="lt1"/>
                </a:solidFill>
              </a:rPr>
              <a:t>Identification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Preprocessing and Data Cleaning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PADDING:</a:t>
            </a:r>
            <a:r>
              <a:rPr b="1" lang="en-GB"/>
              <a:t> </a:t>
            </a:r>
            <a:r>
              <a:rPr lang="en-GB"/>
              <a:t>Ensure that all sequences in a list have the same length.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5" y="1689998"/>
            <a:ext cx="7748799" cy="21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Word </a:t>
            </a:r>
            <a:r>
              <a:rPr b="1" lang="en-GB"/>
              <a:t>Embedding</a:t>
            </a:r>
            <a:endParaRPr b="1"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87900" y="1152475"/>
            <a:ext cx="85206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</a:t>
            </a:r>
            <a:r>
              <a:rPr lang="en-GB">
                <a:solidFill>
                  <a:schemeClr val="dk1"/>
                </a:solidFill>
              </a:rPr>
              <a:t>ord embeddings are numerical vectors representing strings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Words or phrases from the vocabulary are mapped to vectors of real numbers.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For example,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“dad” = [0.1548, 0.4848, 1.864]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‘mom” = [0.8785, 0.8974, 2.794]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We had used a pre-trained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Embedding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models(Glove Embedding) for our dataset.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Training</a:t>
            </a:r>
            <a:endParaRPr b="1"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269800" cy="3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We have Trained are dataset with Bi-LSTM Model.</a:t>
            </a:r>
            <a:endParaRPr/>
          </a:p>
          <a:p>
            <a:pPr indent="-330200" lvl="1" marL="9144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300">
                <a:solidFill>
                  <a:srgbClr val="666666"/>
                </a:solidFill>
              </a:rPr>
              <a:t>The model includes three main layers:</a:t>
            </a:r>
            <a:endParaRPr sz="1300">
              <a:solidFill>
                <a:srgbClr val="666666"/>
              </a:solidFill>
            </a:endParaRPr>
          </a:p>
          <a:p>
            <a:pPr indent="-330200" lvl="2" marL="1371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romanLcPeriod"/>
            </a:pPr>
            <a:r>
              <a:rPr b="1" lang="en-GB" sz="1300">
                <a:solidFill>
                  <a:srgbClr val="666666"/>
                </a:solidFill>
              </a:rPr>
              <a:t>The word representation layer</a:t>
            </a:r>
            <a:r>
              <a:rPr lang="en-GB" sz="1300">
                <a:solidFill>
                  <a:srgbClr val="666666"/>
                </a:solidFill>
              </a:rPr>
              <a:t> uses embedding matrix from the GloVe word embedding</a:t>
            </a:r>
            <a:endParaRPr sz="1300">
              <a:solidFill>
                <a:srgbClr val="666666"/>
              </a:solidFill>
            </a:endParaRPr>
          </a:p>
          <a:p>
            <a:pPr indent="-330200" lvl="2" marL="1371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romanLcPeriod"/>
            </a:pPr>
            <a:r>
              <a:rPr b="1" lang="en-GB" sz="1300">
                <a:solidFill>
                  <a:srgbClr val="666666"/>
                </a:solidFill>
              </a:rPr>
              <a:t>The BiLSTM layer with or without dropout layer </a:t>
            </a:r>
            <a:r>
              <a:rPr lang="en-GB" sz="1300">
                <a:solidFill>
                  <a:srgbClr val="666666"/>
                </a:solidFill>
              </a:rPr>
              <a:t>for sequence labeling</a:t>
            </a:r>
            <a:endParaRPr sz="1300">
              <a:solidFill>
                <a:srgbClr val="666666"/>
              </a:solidFill>
            </a:endParaRPr>
          </a:p>
          <a:p>
            <a:pPr indent="-317500" lvl="2" marL="1371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romanLcPeriod"/>
            </a:pPr>
            <a:r>
              <a:rPr b="1" lang="en-GB" sz="1300">
                <a:solidFill>
                  <a:srgbClr val="666666"/>
                </a:solidFill>
              </a:rPr>
              <a:t>The Conditional Random Field (CRF) layer o</a:t>
            </a:r>
            <a:r>
              <a:rPr b="1" lang="en-GB" sz="1300">
                <a:solidFill>
                  <a:srgbClr val="666666"/>
                </a:solidFill>
              </a:rPr>
              <a:t>r the Sigmoid Function</a:t>
            </a:r>
            <a:r>
              <a:rPr b="1" lang="en-GB" sz="1300">
                <a:solidFill>
                  <a:srgbClr val="666666"/>
                </a:solidFill>
              </a:rPr>
              <a:t> </a:t>
            </a:r>
            <a:r>
              <a:rPr lang="en-GB" sz="1300">
                <a:solidFill>
                  <a:srgbClr val="666666"/>
                </a:solidFill>
              </a:rPr>
              <a:t>to control the probability of output labels</a:t>
            </a:r>
            <a:r>
              <a:rPr lang="en-GB" sz="1100">
                <a:solidFill>
                  <a:srgbClr val="666666"/>
                </a:solidFill>
              </a:rPr>
              <a:t>.</a:t>
            </a:r>
            <a:r>
              <a:rPr lang="en-GB" sz="1100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1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Testing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used F1-Score for evaluation of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275" y="1892338"/>
            <a:ext cx="63436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Comparison between Different Models</a:t>
            </a:r>
            <a:endParaRPr b="1"/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1949" l="4189" r="17508" t="13669"/>
          <a:stretch/>
        </p:blipFill>
        <p:spPr>
          <a:xfrm>
            <a:off x="2142425" y="1230725"/>
            <a:ext cx="4859150" cy="338522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205325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904"/>
              <a:buFont typeface="Arial"/>
              <a:buNone/>
            </a:pPr>
            <a:r>
              <a:rPr b="1" lang="en-GB" sz="2920"/>
              <a:t>Team Members</a:t>
            </a:r>
            <a:endParaRPr b="1" sz="2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56200" y="1506325"/>
            <a:ext cx="75783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Shresth Bharadia (19BCS100)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Sourav Bhagat (19BCS103)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Sutrave Krishna Sambhaji (19BCS105) 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68750" y="338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904"/>
              <a:buFont typeface="Arial"/>
              <a:buNone/>
            </a:pPr>
            <a:r>
              <a:rPr b="1" lang="en-GB" sz="2920"/>
              <a:t>Supervised by:  </a:t>
            </a:r>
            <a:r>
              <a:rPr lang="en-GB" sz="2697">
                <a:solidFill>
                  <a:schemeClr val="dk2"/>
                </a:solidFill>
              </a:rPr>
              <a:t>Dr. Sunil Saumya</a:t>
            </a:r>
            <a:endParaRPr sz="2697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5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20"/>
              <a:t>Problem Statement</a:t>
            </a:r>
            <a:endParaRPr b="1" sz="29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16500" y="1482100"/>
            <a:ext cx="79110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Shared task on </a:t>
            </a:r>
            <a:r>
              <a:rPr b="1" lang="en-GB" sz="1900"/>
              <a:t>Toxic Span Identification: </a:t>
            </a:r>
            <a:r>
              <a:rPr lang="en-GB" sz="1600"/>
              <a:t>The Toxic Spans Detection task aims to build a model for identifying toxic words in whole posts. Here by toxic words we mean the words that is provocative, hateful, rude and disrespectful etc.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/>
              <a:t>Example: 		</a:t>
            </a:r>
            <a:endParaRPr b="1" sz="1900"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“</a:t>
            </a:r>
            <a:r>
              <a:rPr lang="en-GB" sz="1600">
                <a:solidFill>
                  <a:srgbClr val="FF0000"/>
                </a:solidFill>
              </a:rPr>
              <a:t>Damn,</a:t>
            </a:r>
            <a:r>
              <a:rPr lang="en-GB" sz="1600"/>
              <a:t> a whole family. Sad indeed.” 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                          </a:t>
            </a:r>
            <a:r>
              <a:rPr lang="en-GB" sz="1400"/>
              <a:t>Toxic Span is </a:t>
            </a:r>
            <a:r>
              <a:rPr b="1" lang="en-GB" sz="1400"/>
              <a:t>‘Damn’</a:t>
            </a:r>
            <a:endParaRPr b="1" sz="1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885650" y="3354250"/>
            <a:ext cx="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2575000" y="3341950"/>
            <a:ext cx="6213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68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Span Identification over Classification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15825" y="1259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Gives the complete text that is toxic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Example: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“</a:t>
            </a:r>
            <a:r>
              <a:rPr lang="en-GB" sz="1600">
                <a:solidFill>
                  <a:srgbClr val="FF0000"/>
                </a:solidFill>
              </a:rPr>
              <a:t>Damn,</a:t>
            </a:r>
            <a:r>
              <a:rPr lang="en-GB" sz="1600"/>
              <a:t> a whole family. Sad indeed.” 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                          </a:t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2363500" y="2519700"/>
            <a:ext cx="580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flipH="1">
            <a:off x="2595325" y="2503000"/>
            <a:ext cx="12600" cy="4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1728375" y="2915350"/>
            <a:ext cx="18870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1728375" y="2915350"/>
            <a:ext cx="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 flipH="1">
            <a:off x="3615375" y="2950300"/>
            <a:ext cx="48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494925" y="3221475"/>
            <a:ext cx="1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Span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Identification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269150" y="3258850"/>
            <a:ext cx="14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96150" y="3580025"/>
            <a:ext cx="1491000" cy="39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Output: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“Damn”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269150" y="3621675"/>
            <a:ext cx="1296000" cy="400200"/>
          </a:xfrm>
          <a:prstGeom prst="rect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Output :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501275" y="543100"/>
            <a:ext cx="841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/>
              <a:t>Motivation</a:t>
            </a:r>
            <a:endParaRPr b="1" sz="46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56050" y="1415400"/>
            <a:ext cx="7923600" cy="27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Our motivation behind taking this topic are: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Support healthy online discussions.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Identifying offensive content.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Lack of </a:t>
            </a:r>
            <a:r>
              <a:rPr lang="en-GB" sz="1600"/>
              <a:t>annotated</a:t>
            </a:r>
            <a:r>
              <a:rPr lang="en-GB" sz="1600"/>
              <a:t> data for </a:t>
            </a:r>
            <a:r>
              <a:rPr lang="en-GB" sz="1600"/>
              <a:t>offensive content.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In this shared task, we have code-mixed social media text for English language with offensive spans for which we are trying to develop systems.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20"/>
              <a:t>Datasets</a:t>
            </a:r>
            <a:endParaRPr b="1" sz="292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We took data set from a competition named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SemEval 2021 Task 5: Toxic Spans Detection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Sample data set:</a:t>
            </a:r>
            <a:endParaRPr sz="1600"/>
          </a:p>
        </p:txBody>
      </p:sp>
      <p:cxnSp>
        <p:nvCxnSpPr>
          <p:cNvPr id="102" name="Google Shape;102;p18"/>
          <p:cNvCxnSpPr/>
          <p:nvPr/>
        </p:nvCxnSpPr>
        <p:spPr>
          <a:xfrm flipH="1" rot="10800000">
            <a:off x="5731950" y="2768000"/>
            <a:ext cx="1612800" cy="1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7410125" y="3094825"/>
            <a:ext cx="577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6004375" y="3432625"/>
            <a:ext cx="490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 flipH="1" rot="10800000">
            <a:off x="5339650" y="3781450"/>
            <a:ext cx="926400" cy="1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7377425" y="4130050"/>
            <a:ext cx="414000" cy="1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00" y="2100875"/>
            <a:ext cx="79533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479525" y="2439375"/>
            <a:ext cx="22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004375" y="2768000"/>
            <a:ext cx="49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0" name="Google Shape;110;p18"/>
          <p:cNvCxnSpPr>
            <a:stCxn id="108" idx="2"/>
            <a:endCxn id="108" idx="2"/>
          </p:cNvCxnSpPr>
          <p:nvPr/>
        </p:nvCxnSpPr>
        <p:spPr>
          <a:xfrm>
            <a:off x="5611125" y="28395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/>
          <p:nvPr/>
        </p:nvSpPr>
        <p:spPr>
          <a:xfrm>
            <a:off x="5513825" y="2543700"/>
            <a:ext cx="1720800" cy="22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7309375" y="2927125"/>
            <a:ext cx="577500" cy="22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735150" y="3319900"/>
            <a:ext cx="577500" cy="15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064950" y="3693975"/>
            <a:ext cx="991200" cy="15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7303775" y="4028775"/>
            <a:ext cx="414000" cy="2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74400" y="194300"/>
            <a:ext cx="8395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Flow</a:t>
            </a:r>
            <a:r>
              <a:rPr b="1" lang="en-GB"/>
              <a:t>-Diagram</a:t>
            </a:r>
            <a:endParaRPr b="1"/>
          </a:p>
        </p:txBody>
      </p:sp>
      <p:sp>
        <p:nvSpPr>
          <p:cNvPr id="121" name="Google Shape;121;p19"/>
          <p:cNvSpPr/>
          <p:nvPr/>
        </p:nvSpPr>
        <p:spPr>
          <a:xfrm>
            <a:off x="1496125" y="977200"/>
            <a:ext cx="1198800" cy="123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 </a:t>
            </a:r>
            <a:r>
              <a:rPr lang="en-GB">
                <a:solidFill>
                  <a:schemeClr val="dk1"/>
                </a:solidFill>
              </a:rPr>
              <a:t>Reading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833063" y="977200"/>
            <a:ext cx="1487700" cy="123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 Preprocessing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and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 Cleani</a:t>
            </a:r>
            <a:r>
              <a:rPr lang="en-GB">
                <a:solidFill>
                  <a:schemeClr val="dk1"/>
                </a:solidFill>
              </a:rPr>
              <a:t>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449075" y="977200"/>
            <a:ext cx="1198800" cy="123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Word Embedding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6449075" y="3104775"/>
            <a:ext cx="1198800" cy="123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Model 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3828150" y="3104775"/>
            <a:ext cx="1487700" cy="123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Model Testing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496125" y="3104775"/>
            <a:ext cx="1272900" cy="123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Model Performance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777725" y="1351900"/>
            <a:ext cx="989100" cy="4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5387075" y="1351900"/>
            <a:ext cx="989100" cy="4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6787925" y="2295338"/>
            <a:ext cx="504000" cy="71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5387913" y="3539275"/>
            <a:ext cx="989100" cy="481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804025" y="3539275"/>
            <a:ext cx="962700" cy="481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982575" y="802100"/>
            <a:ext cx="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Reading</a:t>
            </a:r>
            <a:endParaRPr b="1"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47301" l="7015" r="65779" t="32381"/>
          <a:stretch/>
        </p:blipFill>
        <p:spPr>
          <a:xfrm>
            <a:off x="135200" y="2160100"/>
            <a:ext cx="4260149" cy="20045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8323" y="2160100"/>
            <a:ext cx="4299851" cy="2004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0"/>
          <p:cNvSpPr txBox="1"/>
          <p:nvPr/>
        </p:nvSpPr>
        <p:spPr>
          <a:xfrm>
            <a:off x="430175" y="1599150"/>
            <a:ext cx="35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Training dataset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281525" y="159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Test dataset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Preprocessing and Data Cleaning</a:t>
            </a:r>
            <a:endParaRPr b="1"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1736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Cleansing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Removing NULL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Removing Duplicates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Few basic </a:t>
            </a:r>
            <a:r>
              <a:rPr lang="en-GB"/>
              <a:t>operation</a:t>
            </a:r>
            <a:r>
              <a:rPr lang="en-GB"/>
              <a:t> on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Tokenization of Data and Modification of dat</a:t>
            </a:r>
            <a:r>
              <a:rPr lang="en-GB"/>
              <a:t>a</a:t>
            </a:r>
            <a:endParaRPr b="1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0" y="3080325"/>
            <a:ext cx="8839198" cy="40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