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3" r:id="rId6"/>
    <p:sldId id="264" r:id="rId7"/>
    <p:sldId id="260" r:id="rId8"/>
    <p:sldId id="261" r:id="rId9"/>
    <p:sldId id="265" r:id="rId10"/>
    <p:sldId id="268" r:id="rId11"/>
    <p:sldId id="266" r:id="rId12"/>
    <p:sldId id="267" r:id="rId13"/>
    <p:sldId id="269" r:id="rId14"/>
    <p:sldId id="270" r:id="rId15"/>
    <p:sldId id="27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Shrestha" initials="AS" lastIdx="2" clrIdx="0">
    <p:extLst>
      <p:ext uri="{19B8F6BF-5375-455C-9EA6-DF929625EA0E}">
        <p15:presenceInfo xmlns:p15="http://schemas.microsoft.com/office/powerpoint/2012/main" userId="d9d5329c5e68fc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21T23:34:45.622" idx="1">
    <p:pos x="5522" y="1065"/>
    <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9B089-488F-4155-B727-91FBEEBAADBF}"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43B62-A219-4F68-87D9-3A5C66E6E176}" type="slidenum">
              <a:rPr lang="en-US" smtClean="0"/>
              <a:t>‹#›</a:t>
            </a:fld>
            <a:endParaRPr lang="en-US"/>
          </a:p>
        </p:txBody>
      </p:sp>
    </p:spTree>
    <p:extLst>
      <p:ext uri="{BB962C8B-B14F-4D97-AF65-F5344CB8AC3E}">
        <p14:creationId xmlns:p14="http://schemas.microsoft.com/office/powerpoint/2010/main" val="89752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Objectives: Develop a system for company registration and management.</a:t>
            </a:r>
            <a:endParaRPr lang="en-US" dirty="0"/>
          </a:p>
        </p:txBody>
      </p:sp>
      <p:sp>
        <p:nvSpPr>
          <p:cNvPr id="4" name="Slide Number Placeholder 3"/>
          <p:cNvSpPr>
            <a:spLocks noGrp="1"/>
          </p:cNvSpPr>
          <p:nvPr>
            <p:ph type="sldNum" sz="quarter" idx="5"/>
          </p:nvPr>
        </p:nvSpPr>
        <p:spPr/>
        <p:txBody>
          <a:bodyPr/>
          <a:lstStyle/>
          <a:p>
            <a:fld id="{1F243B62-A219-4F68-87D9-3A5C66E6E176}" type="slidenum">
              <a:rPr lang="en-US" smtClean="0"/>
              <a:t>3</a:t>
            </a:fld>
            <a:endParaRPr lang="en-US"/>
          </a:p>
        </p:txBody>
      </p:sp>
    </p:spTree>
    <p:extLst>
      <p:ext uri="{BB962C8B-B14F-4D97-AF65-F5344CB8AC3E}">
        <p14:creationId xmlns:p14="http://schemas.microsoft.com/office/powerpoint/2010/main" val="107767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Objectives: Create a system for managing different loan categories.</a:t>
            </a:r>
            <a:endParaRPr lang="en-US" dirty="0"/>
          </a:p>
        </p:txBody>
      </p:sp>
      <p:sp>
        <p:nvSpPr>
          <p:cNvPr id="4" name="Slide Number Placeholder 3"/>
          <p:cNvSpPr>
            <a:spLocks noGrp="1"/>
          </p:cNvSpPr>
          <p:nvPr>
            <p:ph type="sldNum" sz="quarter" idx="5"/>
          </p:nvPr>
        </p:nvSpPr>
        <p:spPr/>
        <p:txBody>
          <a:bodyPr/>
          <a:lstStyle/>
          <a:p>
            <a:fld id="{1F243B62-A219-4F68-87D9-3A5C66E6E176}" type="slidenum">
              <a:rPr lang="en-US" smtClean="0"/>
              <a:t>11</a:t>
            </a:fld>
            <a:endParaRPr lang="en-US"/>
          </a:p>
        </p:txBody>
      </p:sp>
    </p:spTree>
    <p:extLst>
      <p:ext uri="{BB962C8B-B14F-4D97-AF65-F5344CB8AC3E}">
        <p14:creationId xmlns:p14="http://schemas.microsoft.com/office/powerpoint/2010/main" val="47390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B7A7-75E8-40F1-A14C-F2D323396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2F4F58-3DDF-4351-ABC7-D447A5868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DC427-BB76-4C7E-9380-1208EE93AD21}"/>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5" name="Footer Placeholder 4">
            <a:extLst>
              <a:ext uri="{FF2B5EF4-FFF2-40B4-BE49-F238E27FC236}">
                <a16:creationId xmlns:a16="http://schemas.microsoft.com/office/drawing/2014/main" id="{E9506441-0F26-440B-9C41-5282C0E90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277C3-71D8-443A-AC50-41102FF2643E}"/>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58150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9618-6F87-4BC5-9875-B7DDBBF4F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30A5D-A95B-44C1-A6FA-8F2A5D32DA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62257-CB01-4CD3-B4B3-D03DC881DBE9}"/>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5" name="Footer Placeholder 4">
            <a:extLst>
              <a:ext uri="{FF2B5EF4-FFF2-40B4-BE49-F238E27FC236}">
                <a16:creationId xmlns:a16="http://schemas.microsoft.com/office/drawing/2014/main" id="{CD666C5C-F07E-4B1E-90B5-A701CC041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F60CB-E0F7-4BE3-B153-A4806FFA9A0F}"/>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219512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D7E23-4ADF-4679-A369-2E1DCF23AA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0E1C28-DD07-4195-8BC8-60CF098ED0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3B53E-5D90-40C2-83B9-E8CFD911EA98}"/>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5" name="Footer Placeholder 4">
            <a:extLst>
              <a:ext uri="{FF2B5EF4-FFF2-40B4-BE49-F238E27FC236}">
                <a16:creationId xmlns:a16="http://schemas.microsoft.com/office/drawing/2014/main" id="{92DCE8D4-1224-4C1D-8476-CC26721D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72339-D3BC-4FBF-9E99-9FDB6AA2286E}"/>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65260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CB54-C00E-4244-88DA-1CE1D056C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A86D-5F6A-413F-91D7-6B7B162EC7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9D25-D19B-4FD9-946C-007A65D63472}"/>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5" name="Footer Placeholder 4">
            <a:extLst>
              <a:ext uri="{FF2B5EF4-FFF2-40B4-BE49-F238E27FC236}">
                <a16:creationId xmlns:a16="http://schemas.microsoft.com/office/drawing/2014/main" id="{F1F5418F-349E-4C48-9DB0-D1CA83EFB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80796-15C7-451D-8C71-F4D0C7F38CA9}"/>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10225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C0F1-4C9D-4144-95C7-0AAD2D8E7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45DE6E-41A0-4225-A02B-237954C20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4A7DCE-AF3C-4954-876C-62A4B4CAAF50}"/>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5" name="Footer Placeholder 4">
            <a:extLst>
              <a:ext uri="{FF2B5EF4-FFF2-40B4-BE49-F238E27FC236}">
                <a16:creationId xmlns:a16="http://schemas.microsoft.com/office/drawing/2014/main" id="{5A7239EA-48C0-4AF3-B38F-1C19AC740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415F9-B5B0-475B-A149-A7EF1C157876}"/>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819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382C-9044-4494-ABCB-5A97D5BB7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B91C5-8B1A-403F-97C5-0B0E031A66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1E64A4-E729-4874-ACD0-52BC348C25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150B7-12B5-42F4-8C32-E2B0775239CD}"/>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6" name="Footer Placeholder 5">
            <a:extLst>
              <a:ext uri="{FF2B5EF4-FFF2-40B4-BE49-F238E27FC236}">
                <a16:creationId xmlns:a16="http://schemas.microsoft.com/office/drawing/2014/main" id="{5F3F4F64-4BA0-4600-ABBB-5EBADD013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DAE1C-DDA4-47E5-9DD0-0A6080FDE1F1}"/>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427020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3C02-582A-40F3-90E0-06D138A2E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C362D3-EF70-49C8-897A-3FF9768B0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95474F-18F8-4124-8368-54518E187E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B6DA3-0416-490D-82EE-1B371D254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21CB47-BBF1-42B1-AAF7-D06075CB36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3A7C6-46B4-458D-87FA-FC6E0AADC456}"/>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8" name="Footer Placeholder 7">
            <a:extLst>
              <a:ext uri="{FF2B5EF4-FFF2-40B4-BE49-F238E27FC236}">
                <a16:creationId xmlns:a16="http://schemas.microsoft.com/office/drawing/2014/main" id="{305D0F88-858B-486E-A1DA-F8F851941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44BFF-0ABE-4DE0-8186-F516F4059711}"/>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159774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A500-96F4-4DAA-9E42-79BDB16DE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E3528-9319-4D88-858F-46396ACB2626}"/>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4" name="Footer Placeholder 3">
            <a:extLst>
              <a:ext uri="{FF2B5EF4-FFF2-40B4-BE49-F238E27FC236}">
                <a16:creationId xmlns:a16="http://schemas.microsoft.com/office/drawing/2014/main" id="{3B776A9C-8A00-4373-954A-ACB255369A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3AEB6-866A-445B-9E82-A1057A8610B8}"/>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23966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68478-051D-457A-97C7-1ABB4C7F1EB9}"/>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3" name="Footer Placeholder 2">
            <a:extLst>
              <a:ext uri="{FF2B5EF4-FFF2-40B4-BE49-F238E27FC236}">
                <a16:creationId xmlns:a16="http://schemas.microsoft.com/office/drawing/2014/main" id="{B43616FD-75DB-4224-AB3C-F6BB04ECD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BBBF8C-E79A-4C1F-83E3-277650212E1E}"/>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24172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9452-28F3-438C-9E63-3334984F2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C47E9-0466-4B2E-9327-834E8AFC9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B697B8-30C3-4546-A255-5FFC540C1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C39E76-190B-4027-BEE4-8B8A1EA67F3B}"/>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6" name="Footer Placeholder 5">
            <a:extLst>
              <a:ext uri="{FF2B5EF4-FFF2-40B4-BE49-F238E27FC236}">
                <a16:creationId xmlns:a16="http://schemas.microsoft.com/office/drawing/2014/main" id="{02CB5F74-AEB8-4773-806A-81E2B12CF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5F5FC-D32B-493B-9357-5633EDAF2B87}"/>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342665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3E3E-58C9-4AE7-91E6-CF1FC747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FC388-48DF-4033-8236-E0FA18198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4FE973-E29E-4091-8A12-746BDE765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014FC8-D66D-445D-8C10-4DF7E3FEF416}"/>
              </a:ext>
            </a:extLst>
          </p:cNvPr>
          <p:cNvSpPr>
            <a:spLocks noGrp="1"/>
          </p:cNvSpPr>
          <p:nvPr>
            <p:ph type="dt" sz="half" idx="10"/>
          </p:nvPr>
        </p:nvSpPr>
        <p:spPr/>
        <p:txBody>
          <a:bodyPr/>
          <a:lstStyle/>
          <a:p>
            <a:fld id="{88E2D6FF-80BC-4589-8489-0F68A8DEDBE3}" type="datetimeFigureOut">
              <a:rPr lang="en-US" smtClean="0"/>
              <a:t>9/23/2024</a:t>
            </a:fld>
            <a:endParaRPr lang="en-US"/>
          </a:p>
        </p:txBody>
      </p:sp>
      <p:sp>
        <p:nvSpPr>
          <p:cNvPr id="6" name="Footer Placeholder 5">
            <a:extLst>
              <a:ext uri="{FF2B5EF4-FFF2-40B4-BE49-F238E27FC236}">
                <a16:creationId xmlns:a16="http://schemas.microsoft.com/office/drawing/2014/main" id="{F80D3B96-22C9-4D76-9B18-3D07164E9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3CF28-B981-4BE5-B794-A7C0ECBD8E02}"/>
              </a:ext>
            </a:extLst>
          </p:cNvPr>
          <p:cNvSpPr>
            <a:spLocks noGrp="1"/>
          </p:cNvSpPr>
          <p:nvPr>
            <p:ph type="sldNum" sz="quarter" idx="12"/>
          </p:nvPr>
        </p:nvSpPr>
        <p:spPr/>
        <p:txBody>
          <a:bodyPr/>
          <a:lstStyle/>
          <a:p>
            <a:fld id="{E2108FA7-0E62-4802-94A7-651E1CE21840}" type="slidenum">
              <a:rPr lang="en-US" smtClean="0"/>
              <a:t>‹#›</a:t>
            </a:fld>
            <a:endParaRPr lang="en-US"/>
          </a:p>
        </p:txBody>
      </p:sp>
    </p:spTree>
    <p:extLst>
      <p:ext uri="{BB962C8B-B14F-4D97-AF65-F5344CB8AC3E}">
        <p14:creationId xmlns:p14="http://schemas.microsoft.com/office/powerpoint/2010/main" val="363308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9E14F-D882-48ED-A6E9-654C26F0B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0FE0C4-38D8-46FF-A993-77DED63AF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5089E-23F8-4907-92C3-C5BA84E527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2D6FF-80BC-4589-8489-0F68A8DEDBE3}" type="datetimeFigureOut">
              <a:rPr lang="en-US" smtClean="0"/>
              <a:t>9/23/2024</a:t>
            </a:fld>
            <a:endParaRPr lang="en-US"/>
          </a:p>
        </p:txBody>
      </p:sp>
      <p:sp>
        <p:nvSpPr>
          <p:cNvPr id="5" name="Footer Placeholder 4">
            <a:extLst>
              <a:ext uri="{FF2B5EF4-FFF2-40B4-BE49-F238E27FC236}">
                <a16:creationId xmlns:a16="http://schemas.microsoft.com/office/drawing/2014/main" id="{39A8521B-4EEA-4D34-88BE-F969E8119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D041FF-8593-42BA-9AF5-2D4006EF8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08FA7-0E62-4802-94A7-651E1CE21840}" type="slidenum">
              <a:rPr lang="en-US" smtClean="0"/>
              <a:t>‹#›</a:t>
            </a:fld>
            <a:endParaRPr lang="en-US"/>
          </a:p>
        </p:txBody>
      </p:sp>
    </p:spTree>
    <p:extLst>
      <p:ext uri="{BB962C8B-B14F-4D97-AF65-F5344CB8AC3E}">
        <p14:creationId xmlns:p14="http://schemas.microsoft.com/office/powerpoint/2010/main" val="91857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c-sharpcorner.com/UploadFile/francissvk/crud-operations-in-Asp-Net-mvc-using-ado-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52A238-87C3-44FB-B5D3-460F4F28D5C9}"/>
              </a:ext>
            </a:extLst>
          </p:cNvPr>
          <p:cNvSpPr>
            <a:spLocks noGrp="1"/>
          </p:cNvSpPr>
          <p:nvPr>
            <p:ph type="ctrTitle"/>
          </p:nvPr>
        </p:nvSpPr>
        <p:spPr>
          <a:xfrm>
            <a:off x="1524000" y="2054627"/>
            <a:ext cx="9144000" cy="1915547"/>
          </a:xfrm>
        </p:spPr>
        <p:txBody>
          <a:bodyPr>
            <a:noAutofit/>
          </a:bodyPr>
          <a:lstStyle/>
          <a:p>
            <a:br>
              <a:rPr lang="en-US" sz="3600" b="0" strike="noStrike" spc="-1" dirty="0">
                <a:latin typeface="Times New Roman" panose="02020603050405020304" pitchFamily="18" charset="0"/>
                <a:cs typeface="Times New Roman" panose="02020603050405020304" pitchFamily="18" charset="0"/>
              </a:rPr>
            </a:br>
            <a:br>
              <a:rPr lang="en-US" sz="3600" b="0" strike="noStrike" spc="-1" dirty="0">
                <a:latin typeface="Times New Roman" panose="02020603050405020304" pitchFamily="18" charset="0"/>
                <a:cs typeface="Times New Roman" panose="02020603050405020304" pitchFamily="18" charset="0"/>
              </a:rPr>
            </a:br>
            <a:r>
              <a:rPr lang="en-GB" sz="5400" b="1" dirty="0">
                <a:latin typeface="Times New Roman" panose="02020603050405020304" pitchFamily="18" charset="0"/>
                <a:cs typeface="Times New Roman" panose="02020603050405020304" pitchFamily="18" charset="0"/>
              </a:rPr>
              <a:t>Internship at Global-Tech Solution Pvt. Ltd</a:t>
            </a:r>
            <a:endParaRPr lang="en-US" sz="3600" b="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B0721EBA-E032-4A10-B2B8-243C7958B72B}"/>
              </a:ext>
            </a:extLst>
          </p:cNvPr>
          <p:cNvSpPr>
            <a:spLocks noGrp="1"/>
          </p:cNvSpPr>
          <p:nvPr>
            <p:ph type="subTitle" idx="1"/>
          </p:nvPr>
        </p:nvSpPr>
        <p:spPr>
          <a:xfrm>
            <a:off x="1323789" y="4603373"/>
            <a:ext cx="3841102" cy="972674"/>
          </a:xfrm>
        </p:spPr>
        <p:txBody>
          <a:bodyPr>
            <a:normAutofit/>
          </a:bodyPr>
          <a:lstStyle/>
          <a:p>
            <a:pPr algn="l">
              <a:lnSpc>
                <a:spcPct val="90000"/>
              </a:lnSpc>
              <a:spcBef>
                <a:spcPts val="1001"/>
              </a:spcBef>
              <a:buNone/>
              <a:tabLst>
                <a:tab pos="0" algn="l"/>
              </a:tabLst>
            </a:pPr>
            <a:r>
              <a:rPr lang="en-US" sz="1800" b="1" i="1" u="sng" strike="noStrike" spc="-1" dirty="0">
                <a:solidFill>
                  <a:srgbClr val="000000"/>
                </a:solidFill>
                <a:uFillTx/>
                <a:latin typeface="Times New Roman" panose="02020603050405020304" pitchFamily="18" charset="0"/>
                <a:cs typeface="Times New Roman" panose="02020603050405020304" pitchFamily="18" charset="0"/>
              </a:rPr>
              <a:t>Presented By</a:t>
            </a:r>
            <a:endParaRPr lang="en-US" sz="1800" b="1" strike="noStrike" spc="-1" dirty="0">
              <a:latin typeface="Times New Roman" panose="02020603050405020304" pitchFamily="18" charset="0"/>
              <a:cs typeface="Times New Roman" panose="02020603050405020304" pitchFamily="18" charset="0"/>
            </a:endParaRPr>
          </a:p>
          <a:p>
            <a:pPr algn="l">
              <a:lnSpc>
                <a:spcPct val="90000"/>
              </a:lnSpc>
              <a:spcBef>
                <a:spcPts val="1001"/>
              </a:spcBef>
              <a:buNone/>
              <a:tabLst>
                <a:tab pos="0" algn="l"/>
              </a:tabLst>
            </a:pPr>
            <a:r>
              <a:rPr lang="en-US" sz="1800" b="1" i="1" strike="noStrike" spc="-1" dirty="0">
                <a:solidFill>
                  <a:srgbClr val="000000"/>
                </a:solidFill>
                <a:latin typeface="Times New Roman" panose="02020603050405020304" pitchFamily="18" charset="0"/>
                <a:cs typeface="Times New Roman" panose="02020603050405020304" pitchFamily="18" charset="0"/>
              </a:rPr>
              <a:t>Ankit Shrestha(23863/076)                               </a:t>
            </a:r>
            <a:endParaRPr lang="en-US" sz="1800" b="1" i="1" strike="noStrike" spc="-1" dirty="0">
              <a:latin typeface="Times New Roman" panose="02020603050405020304" pitchFamily="18" charset="0"/>
              <a:cs typeface="Times New Roman" panose="02020603050405020304" pitchFamily="18" charset="0"/>
            </a:endParaRPr>
          </a:p>
          <a:p>
            <a:endParaRPr lang="en-US" dirty="0"/>
          </a:p>
        </p:txBody>
      </p:sp>
      <p:pic>
        <p:nvPicPr>
          <p:cNvPr id="6" name="Picture 8" descr="D:\B.Sc.CSIT-TU\Miscellaneous Files of BSc.CSIT\Affiliated Colleges\Affiliated Colleges Logos\OIC\OIC_Logo Purple.jpg">
            <a:extLst>
              <a:ext uri="{FF2B5EF4-FFF2-40B4-BE49-F238E27FC236}">
                <a16:creationId xmlns:a16="http://schemas.microsoft.com/office/drawing/2014/main" id="{6C87B6C4-D54B-4F2D-99B7-60E660CD08EB}"/>
              </a:ext>
            </a:extLst>
          </p:cNvPr>
          <p:cNvPicPr/>
          <p:nvPr/>
        </p:nvPicPr>
        <p:blipFill>
          <a:blip r:embed="rId2"/>
          <a:stretch/>
        </p:blipFill>
        <p:spPr>
          <a:xfrm>
            <a:off x="3532094" y="189719"/>
            <a:ext cx="5082988" cy="1630116"/>
          </a:xfrm>
          <a:prstGeom prst="rect">
            <a:avLst/>
          </a:prstGeom>
          <a:ln w="0">
            <a:noFill/>
          </a:ln>
        </p:spPr>
      </p:pic>
      <p:sp>
        <p:nvSpPr>
          <p:cNvPr id="7" name="TextBox 6">
            <a:extLst>
              <a:ext uri="{FF2B5EF4-FFF2-40B4-BE49-F238E27FC236}">
                <a16:creationId xmlns:a16="http://schemas.microsoft.com/office/drawing/2014/main" id="{65213D27-EA74-43C3-B948-CF9690E40ED0}"/>
              </a:ext>
            </a:extLst>
          </p:cNvPr>
          <p:cNvSpPr txBox="1"/>
          <p:nvPr/>
        </p:nvSpPr>
        <p:spPr>
          <a:xfrm>
            <a:off x="8610600" y="4557682"/>
            <a:ext cx="2518611" cy="873572"/>
          </a:xfrm>
          <a:prstGeom prst="rect">
            <a:avLst/>
          </a:prstGeom>
          <a:noFill/>
        </p:spPr>
        <p:txBody>
          <a:bodyPr wrap="square">
            <a:spAutoFit/>
          </a:bodyPr>
          <a:lstStyle/>
          <a:p>
            <a:pPr>
              <a:lnSpc>
                <a:spcPct val="150000"/>
              </a:lnSpc>
              <a:buNone/>
            </a:pPr>
            <a:r>
              <a:rPr lang="en-US" b="1" i="1" u="sng" strike="noStrike" spc="-1" dirty="0">
                <a:solidFill>
                  <a:srgbClr val="000000"/>
                </a:solidFill>
                <a:uFillTx/>
                <a:latin typeface="Times New Roman" panose="02020603050405020304" pitchFamily="18" charset="0"/>
                <a:ea typeface="DejaVu Sans"/>
                <a:cs typeface="Times New Roman" panose="02020603050405020304" pitchFamily="18" charset="0"/>
              </a:rPr>
              <a:t>Supervised By</a:t>
            </a:r>
            <a:endParaRPr lang="en-US" b="0" strike="noStrike" spc="-1" dirty="0">
              <a:latin typeface="Times New Roman" panose="02020603050405020304" pitchFamily="18" charset="0"/>
              <a:cs typeface="Times New Roman" panose="02020603050405020304" pitchFamily="18" charset="0"/>
            </a:endParaRPr>
          </a:p>
          <a:p>
            <a:pPr>
              <a:lnSpc>
                <a:spcPct val="150000"/>
              </a:lnSpc>
              <a:buNone/>
            </a:pPr>
            <a:r>
              <a:rPr lang="en-US" b="1" i="1" strike="noStrike" spc="-1" dirty="0">
                <a:solidFill>
                  <a:srgbClr val="000000"/>
                </a:solidFill>
                <a:latin typeface="Times New Roman" panose="02020603050405020304" pitchFamily="18" charset="0"/>
                <a:ea typeface="DejaVu Sans"/>
                <a:cs typeface="Times New Roman" panose="02020603050405020304" pitchFamily="18" charset="0"/>
              </a:rPr>
              <a:t>Er. </a:t>
            </a:r>
            <a:r>
              <a:rPr lang="en-US" b="1" i="1" spc="-1" dirty="0">
                <a:solidFill>
                  <a:srgbClr val="000000"/>
                </a:solidFill>
                <a:latin typeface="Times New Roman" panose="02020603050405020304" pitchFamily="18" charset="0"/>
                <a:ea typeface="DejaVu Sans"/>
                <a:cs typeface="Times New Roman" panose="02020603050405020304" pitchFamily="18" charset="0"/>
              </a:rPr>
              <a:t>Dhiraj Kumar Jha.</a:t>
            </a:r>
            <a:endParaRPr lang="en-US" b="1" i="1"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04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6B90-99B7-4345-B7F2-CEF2F18A117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pic>
        <p:nvPicPr>
          <p:cNvPr id="4" name="Content Placeholder 3">
            <a:extLst>
              <a:ext uri="{FF2B5EF4-FFF2-40B4-BE49-F238E27FC236}">
                <a16:creationId xmlns:a16="http://schemas.microsoft.com/office/drawing/2014/main" id="{C5C669D0-BA5A-4570-8BB3-B7F758EF513C}"/>
              </a:ext>
            </a:extLst>
          </p:cNvPr>
          <p:cNvPicPr>
            <a:picLocks noGrp="1" noChangeAspect="1"/>
          </p:cNvPicPr>
          <p:nvPr>
            <p:ph idx="1"/>
          </p:nvPr>
        </p:nvPicPr>
        <p:blipFill>
          <a:blip r:embed="rId2"/>
          <a:stretch>
            <a:fillRect/>
          </a:stretch>
        </p:blipFill>
        <p:spPr>
          <a:xfrm>
            <a:off x="725984" y="1825625"/>
            <a:ext cx="5481775" cy="3620135"/>
          </a:xfrm>
          <a:prstGeom prst="rect">
            <a:avLst/>
          </a:prstGeom>
        </p:spPr>
      </p:pic>
      <p:pic>
        <p:nvPicPr>
          <p:cNvPr id="5" name="Picture 4">
            <a:extLst>
              <a:ext uri="{FF2B5EF4-FFF2-40B4-BE49-F238E27FC236}">
                <a16:creationId xmlns:a16="http://schemas.microsoft.com/office/drawing/2014/main" id="{F7D77E27-BCDF-4983-B00D-EBB25B70B441}"/>
              </a:ext>
            </a:extLst>
          </p:cNvPr>
          <p:cNvPicPr>
            <a:picLocks noChangeAspect="1"/>
          </p:cNvPicPr>
          <p:nvPr/>
        </p:nvPicPr>
        <p:blipFill>
          <a:blip r:embed="rId3"/>
          <a:stretch>
            <a:fillRect/>
          </a:stretch>
        </p:blipFill>
        <p:spPr>
          <a:xfrm>
            <a:off x="6305121" y="2468879"/>
            <a:ext cx="5481775" cy="1605279"/>
          </a:xfrm>
          <a:prstGeom prst="rect">
            <a:avLst/>
          </a:prstGeom>
        </p:spPr>
      </p:pic>
      <p:sp>
        <p:nvSpPr>
          <p:cNvPr id="6" name="TextBox 5">
            <a:extLst>
              <a:ext uri="{FF2B5EF4-FFF2-40B4-BE49-F238E27FC236}">
                <a16:creationId xmlns:a16="http://schemas.microsoft.com/office/drawing/2014/main" id="{FEF6EC9B-7A17-45E0-8D80-B13DF40DB005}"/>
              </a:ext>
            </a:extLst>
          </p:cNvPr>
          <p:cNvSpPr txBox="1"/>
          <p:nvPr/>
        </p:nvSpPr>
        <p:spPr>
          <a:xfrm>
            <a:off x="1422400" y="5445760"/>
            <a:ext cx="40233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SQL Scripts</a:t>
            </a:r>
          </a:p>
        </p:txBody>
      </p:sp>
      <p:sp>
        <p:nvSpPr>
          <p:cNvPr id="7" name="TextBox 6">
            <a:extLst>
              <a:ext uri="{FF2B5EF4-FFF2-40B4-BE49-F238E27FC236}">
                <a16:creationId xmlns:a16="http://schemas.microsoft.com/office/drawing/2014/main" id="{DDDB4B9B-6791-41CA-A61F-985709F15460}"/>
              </a:ext>
            </a:extLst>
          </p:cNvPr>
          <p:cNvSpPr txBox="1"/>
          <p:nvPr/>
        </p:nvSpPr>
        <p:spPr>
          <a:xfrm>
            <a:off x="6827520" y="4216400"/>
            <a:ext cx="40233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Connection Strings</a:t>
            </a:r>
          </a:p>
        </p:txBody>
      </p:sp>
    </p:spTree>
    <p:extLst>
      <p:ext uri="{BB962C8B-B14F-4D97-AF65-F5344CB8AC3E}">
        <p14:creationId xmlns:p14="http://schemas.microsoft.com/office/powerpoint/2010/main" val="274884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0876-21C4-4EBA-B0C0-C24350924F6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pic>
        <p:nvPicPr>
          <p:cNvPr id="4" name="Content Placeholder 3">
            <a:extLst>
              <a:ext uri="{FF2B5EF4-FFF2-40B4-BE49-F238E27FC236}">
                <a16:creationId xmlns:a16="http://schemas.microsoft.com/office/drawing/2014/main" id="{800C108D-44CA-4450-8ED5-9C17F4E378AF}"/>
              </a:ext>
            </a:extLst>
          </p:cNvPr>
          <p:cNvPicPr>
            <a:picLocks noGrp="1"/>
          </p:cNvPicPr>
          <p:nvPr>
            <p:ph idx="1"/>
          </p:nvPr>
        </p:nvPicPr>
        <p:blipFill>
          <a:blip r:embed="rId3"/>
          <a:stretch>
            <a:fillRect/>
          </a:stretch>
        </p:blipFill>
        <p:spPr>
          <a:xfrm>
            <a:off x="1071880" y="2003715"/>
            <a:ext cx="4953000" cy="2893405"/>
          </a:xfrm>
          <a:prstGeom prst="rect">
            <a:avLst/>
          </a:prstGeom>
        </p:spPr>
      </p:pic>
      <p:pic>
        <p:nvPicPr>
          <p:cNvPr id="5" name="Picture 4">
            <a:extLst>
              <a:ext uri="{FF2B5EF4-FFF2-40B4-BE49-F238E27FC236}">
                <a16:creationId xmlns:a16="http://schemas.microsoft.com/office/drawing/2014/main" id="{C0D2C446-0AA6-42B0-BB44-3CA20F88E6C7}"/>
              </a:ext>
            </a:extLst>
          </p:cNvPr>
          <p:cNvPicPr/>
          <p:nvPr/>
        </p:nvPicPr>
        <p:blipFill>
          <a:blip r:embed="rId4"/>
          <a:stretch>
            <a:fillRect/>
          </a:stretch>
        </p:blipFill>
        <p:spPr>
          <a:xfrm>
            <a:off x="6167122" y="2003714"/>
            <a:ext cx="5186678" cy="2995005"/>
          </a:xfrm>
          <a:prstGeom prst="rect">
            <a:avLst/>
          </a:prstGeom>
        </p:spPr>
      </p:pic>
      <p:sp>
        <p:nvSpPr>
          <p:cNvPr id="6" name="TextBox 5">
            <a:extLst>
              <a:ext uri="{FF2B5EF4-FFF2-40B4-BE49-F238E27FC236}">
                <a16:creationId xmlns:a16="http://schemas.microsoft.com/office/drawing/2014/main" id="{45E22206-5598-434F-B460-972E6BBDC613}"/>
              </a:ext>
            </a:extLst>
          </p:cNvPr>
          <p:cNvSpPr txBox="1"/>
          <p:nvPr/>
        </p:nvSpPr>
        <p:spPr>
          <a:xfrm>
            <a:off x="1666240" y="5140960"/>
            <a:ext cx="36474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Overdraft list View</a:t>
            </a:r>
          </a:p>
        </p:txBody>
      </p:sp>
      <p:sp>
        <p:nvSpPr>
          <p:cNvPr id="9" name="TextBox 8">
            <a:extLst>
              <a:ext uri="{FF2B5EF4-FFF2-40B4-BE49-F238E27FC236}">
                <a16:creationId xmlns:a16="http://schemas.microsoft.com/office/drawing/2014/main" id="{94018D3F-3468-4859-8BF9-C2043DB8A5A7}"/>
              </a:ext>
            </a:extLst>
          </p:cNvPr>
          <p:cNvSpPr txBox="1"/>
          <p:nvPr/>
        </p:nvSpPr>
        <p:spPr>
          <a:xfrm>
            <a:off x="6936741" y="5259012"/>
            <a:ext cx="36474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Working Capital list View</a:t>
            </a:r>
          </a:p>
        </p:txBody>
      </p:sp>
    </p:spTree>
    <p:extLst>
      <p:ext uri="{BB962C8B-B14F-4D97-AF65-F5344CB8AC3E}">
        <p14:creationId xmlns:p14="http://schemas.microsoft.com/office/powerpoint/2010/main" val="11437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1429-A9EA-42A3-BECE-A66E16DE1AC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pic>
        <p:nvPicPr>
          <p:cNvPr id="4" name="Content Placeholder 3">
            <a:extLst>
              <a:ext uri="{FF2B5EF4-FFF2-40B4-BE49-F238E27FC236}">
                <a16:creationId xmlns:a16="http://schemas.microsoft.com/office/drawing/2014/main" id="{31AAF06D-5FF7-434C-A8FA-0966B0CA8F7D}"/>
              </a:ext>
            </a:extLst>
          </p:cNvPr>
          <p:cNvPicPr>
            <a:picLocks noGrp="1"/>
          </p:cNvPicPr>
          <p:nvPr>
            <p:ph idx="1"/>
          </p:nvPr>
        </p:nvPicPr>
        <p:blipFill>
          <a:blip r:embed="rId2"/>
          <a:stretch>
            <a:fillRect/>
          </a:stretch>
        </p:blipFill>
        <p:spPr>
          <a:xfrm>
            <a:off x="1433505" y="1825625"/>
            <a:ext cx="4926655" cy="2990215"/>
          </a:xfrm>
          <a:prstGeom prst="rect">
            <a:avLst/>
          </a:prstGeom>
        </p:spPr>
      </p:pic>
      <p:pic>
        <p:nvPicPr>
          <p:cNvPr id="5" name="Picture 4">
            <a:extLst>
              <a:ext uri="{FF2B5EF4-FFF2-40B4-BE49-F238E27FC236}">
                <a16:creationId xmlns:a16="http://schemas.microsoft.com/office/drawing/2014/main" id="{761C2F81-043A-4A10-A68B-51D28718139E}"/>
              </a:ext>
            </a:extLst>
          </p:cNvPr>
          <p:cNvPicPr/>
          <p:nvPr/>
        </p:nvPicPr>
        <p:blipFill>
          <a:blip r:embed="rId3"/>
          <a:stretch>
            <a:fillRect/>
          </a:stretch>
        </p:blipFill>
        <p:spPr>
          <a:xfrm>
            <a:off x="6926580" y="1825625"/>
            <a:ext cx="4427220" cy="3112135"/>
          </a:xfrm>
          <a:prstGeom prst="rect">
            <a:avLst/>
          </a:prstGeom>
        </p:spPr>
      </p:pic>
      <p:sp>
        <p:nvSpPr>
          <p:cNvPr id="6" name="TextBox 5">
            <a:extLst>
              <a:ext uri="{FF2B5EF4-FFF2-40B4-BE49-F238E27FC236}">
                <a16:creationId xmlns:a16="http://schemas.microsoft.com/office/drawing/2014/main" id="{4E9CE25F-A51A-48CD-BD6F-B6A54DC5A390}"/>
              </a:ext>
            </a:extLst>
          </p:cNvPr>
          <p:cNvSpPr txBox="1"/>
          <p:nvPr/>
        </p:nvSpPr>
        <p:spPr>
          <a:xfrm>
            <a:off x="4533900" y="5072697"/>
            <a:ext cx="47853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Loan Category List View</a:t>
            </a:r>
          </a:p>
        </p:txBody>
      </p:sp>
    </p:spTree>
    <p:extLst>
      <p:ext uri="{BB962C8B-B14F-4D97-AF65-F5344CB8AC3E}">
        <p14:creationId xmlns:p14="http://schemas.microsoft.com/office/powerpoint/2010/main" val="390540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B605-5115-4106-BDBB-D1E1178A293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D80C785F-809F-4E53-9681-ECCF8A0BFE0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Project 3: Web API Development </a:t>
            </a:r>
          </a:p>
        </p:txBody>
      </p:sp>
      <p:pic>
        <p:nvPicPr>
          <p:cNvPr id="6" name="Picture 5">
            <a:extLst>
              <a:ext uri="{FF2B5EF4-FFF2-40B4-BE49-F238E27FC236}">
                <a16:creationId xmlns:a16="http://schemas.microsoft.com/office/drawing/2014/main" id="{6A22F9C2-1584-404D-B8A5-50CB0CE29409}"/>
              </a:ext>
            </a:extLst>
          </p:cNvPr>
          <p:cNvPicPr>
            <a:picLocks noChangeAspect="1"/>
          </p:cNvPicPr>
          <p:nvPr/>
        </p:nvPicPr>
        <p:blipFill>
          <a:blip r:embed="rId2"/>
          <a:stretch>
            <a:fillRect/>
          </a:stretch>
        </p:blipFill>
        <p:spPr>
          <a:xfrm>
            <a:off x="1104157" y="1970077"/>
            <a:ext cx="7814821" cy="2505196"/>
          </a:xfrm>
          <a:prstGeom prst="rect">
            <a:avLst/>
          </a:prstGeom>
        </p:spPr>
      </p:pic>
      <p:pic>
        <p:nvPicPr>
          <p:cNvPr id="7" name="Picture 6">
            <a:extLst>
              <a:ext uri="{FF2B5EF4-FFF2-40B4-BE49-F238E27FC236}">
                <a16:creationId xmlns:a16="http://schemas.microsoft.com/office/drawing/2014/main" id="{6BE9F434-6224-48B3-A83F-F21639CA3BEB}"/>
              </a:ext>
            </a:extLst>
          </p:cNvPr>
          <p:cNvPicPr>
            <a:picLocks noChangeAspect="1"/>
          </p:cNvPicPr>
          <p:nvPr/>
        </p:nvPicPr>
        <p:blipFill>
          <a:blip r:embed="rId3"/>
          <a:stretch>
            <a:fillRect/>
          </a:stretch>
        </p:blipFill>
        <p:spPr>
          <a:xfrm>
            <a:off x="9184935" y="1690688"/>
            <a:ext cx="1685978" cy="3732944"/>
          </a:xfrm>
          <a:prstGeom prst="rect">
            <a:avLst/>
          </a:prstGeom>
        </p:spPr>
      </p:pic>
      <p:sp>
        <p:nvSpPr>
          <p:cNvPr id="8" name="TextBox 7">
            <a:extLst>
              <a:ext uri="{FF2B5EF4-FFF2-40B4-BE49-F238E27FC236}">
                <a16:creationId xmlns:a16="http://schemas.microsoft.com/office/drawing/2014/main" id="{4832D04F-6E56-470E-8687-9C92B9163C15}"/>
              </a:ext>
            </a:extLst>
          </p:cNvPr>
          <p:cNvSpPr txBox="1"/>
          <p:nvPr/>
        </p:nvSpPr>
        <p:spPr>
          <a:xfrm>
            <a:off x="2790334" y="4475273"/>
            <a:ext cx="347849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Connection String</a:t>
            </a:r>
          </a:p>
        </p:txBody>
      </p:sp>
      <p:sp>
        <p:nvSpPr>
          <p:cNvPr id="9" name="TextBox 8">
            <a:extLst>
              <a:ext uri="{FF2B5EF4-FFF2-40B4-BE49-F238E27FC236}">
                <a16:creationId xmlns:a16="http://schemas.microsoft.com/office/drawing/2014/main" id="{A0E2B5E1-6108-416F-8233-5C9FACAF7849}"/>
              </a:ext>
            </a:extLst>
          </p:cNvPr>
          <p:cNvSpPr txBox="1"/>
          <p:nvPr/>
        </p:nvSpPr>
        <p:spPr>
          <a:xfrm>
            <a:off x="8363146" y="5615631"/>
            <a:ext cx="347849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Web API Folder</a:t>
            </a:r>
          </a:p>
        </p:txBody>
      </p:sp>
    </p:spTree>
    <p:extLst>
      <p:ext uri="{BB962C8B-B14F-4D97-AF65-F5344CB8AC3E}">
        <p14:creationId xmlns:p14="http://schemas.microsoft.com/office/powerpoint/2010/main" val="161541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8B00-6D7B-47A1-A0C1-D5F44DF1FCB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pic>
        <p:nvPicPr>
          <p:cNvPr id="4" name="Content Placeholder 3">
            <a:extLst>
              <a:ext uri="{FF2B5EF4-FFF2-40B4-BE49-F238E27FC236}">
                <a16:creationId xmlns:a16="http://schemas.microsoft.com/office/drawing/2014/main" id="{BE7E7DD8-8430-4A55-AECF-04AA2F97FE20}"/>
              </a:ext>
            </a:extLst>
          </p:cNvPr>
          <p:cNvPicPr>
            <a:picLocks noGrp="1"/>
          </p:cNvPicPr>
          <p:nvPr>
            <p:ph idx="1"/>
          </p:nvPr>
        </p:nvPicPr>
        <p:blipFill>
          <a:blip r:embed="rId2"/>
          <a:stretch>
            <a:fillRect/>
          </a:stretch>
        </p:blipFill>
        <p:spPr>
          <a:xfrm>
            <a:off x="2404373" y="1690688"/>
            <a:ext cx="6362556" cy="3603445"/>
          </a:xfrm>
          <a:prstGeom prst="rect">
            <a:avLst/>
          </a:prstGeom>
        </p:spPr>
      </p:pic>
      <p:sp>
        <p:nvSpPr>
          <p:cNvPr id="5" name="TextBox 4">
            <a:extLst>
              <a:ext uri="{FF2B5EF4-FFF2-40B4-BE49-F238E27FC236}">
                <a16:creationId xmlns:a16="http://schemas.microsoft.com/office/drawing/2014/main" id="{90D0AAB7-2320-4ED4-97A8-6EEBD3F0415E}"/>
              </a:ext>
            </a:extLst>
          </p:cNvPr>
          <p:cNvSpPr txBox="1"/>
          <p:nvPr/>
        </p:nvSpPr>
        <p:spPr>
          <a:xfrm>
            <a:off x="3996965" y="5294133"/>
            <a:ext cx="351619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Web API</a:t>
            </a:r>
          </a:p>
        </p:txBody>
      </p:sp>
    </p:spTree>
    <p:extLst>
      <p:ext uri="{BB962C8B-B14F-4D97-AF65-F5344CB8AC3E}">
        <p14:creationId xmlns:p14="http://schemas.microsoft.com/office/powerpoint/2010/main" val="14567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0EB-74F9-458D-AF11-E48E0D6742A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Research Site</a:t>
            </a:r>
          </a:p>
        </p:txBody>
      </p:sp>
      <p:sp>
        <p:nvSpPr>
          <p:cNvPr id="3" name="Content Placeholder 2">
            <a:extLst>
              <a:ext uri="{FF2B5EF4-FFF2-40B4-BE49-F238E27FC236}">
                <a16:creationId xmlns:a16="http://schemas.microsoft.com/office/drawing/2014/main" id="{B78F1317-CC84-4939-92BA-6EB8C96CE1F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URL: </a:t>
            </a:r>
            <a:r>
              <a:rPr lang="en-US" sz="1800" i="1" dirty="0">
                <a:latin typeface="Times New Roman" panose="02020603050405020304" pitchFamily="18" charset="0"/>
                <a:cs typeface="Times New Roman" panose="02020603050405020304" pitchFamily="18" charset="0"/>
                <a:hlinkClick r:id="rId2"/>
              </a:rPr>
              <a:t>https://www.c-sharpcorner.com/UploadFile/francissvk/crud-operations-in-Asp-Net-mvc-using-ado-net/</a:t>
            </a:r>
            <a:r>
              <a:rPr lang="en-US" sz="1800" i="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DD02E0E8-A96F-447E-8619-6F5086A3366A}"/>
              </a:ext>
            </a:extLst>
          </p:cNvPr>
          <p:cNvPicPr>
            <a:picLocks noChangeAspect="1"/>
          </p:cNvPicPr>
          <p:nvPr/>
        </p:nvPicPr>
        <p:blipFill>
          <a:blip r:embed="rId3"/>
          <a:stretch>
            <a:fillRect/>
          </a:stretch>
        </p:blipFill>
        <p:spPr>
          <a:xfrm>
            <a:off x="2582944" y="2260945"/>
            <a:ext cx="6731731" cy="3555393"/>
          </a:xfrm>
          <a:prstGeom prst="rect">
            <a:avLst/>
          </a:prstGeom>
        </p:spPr>
      </p:pic>
      <p:sp>
        <p:nvSpPr>
          <p:cNvPr id="5" name="TextBox 4">
            <a:extLst>
              <a:ext uri="{FF2B5EF4-FFF2-40B4-BE49-F238E27FC236}">
                <a16:creationId xmlns:a16="http://schemas.microsoft.com/office/drawing/2014/main" id="{F6747F96-EB24-4DA2-873B-8CC1DE0AB26F}"/>
              </a:ext>
            </a:extLst>
          </p:cNvPr>
          <p:cNvSpPr txBox="1"/>
          <p:nvPr/>
        </p:nvSpPr>
        <p:spPr>
          <a:xfrm>
            <a:off x="3758152" y="5882326"/>
            <a:ext cx="4886227"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CRUD Operation Documentation</a:t>
            </a:r>
          </a:p>
        </p:txBody>
      </p:sp>
    </p:spTree>
    <p:extLst>
      <p:ext uri="{BB962C8B-B14F-4D97-AF65-F5344CB8AC3E}">
        <p14:creationId xmlns:p14="http://schemas.microsoft.com/office/powerpoint/2010/main" val="399713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7081-131C-4D3A-B179-0DDF4851B1C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376CA2E-FD39-4A90-BECF-D1071E19588A}"/>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internship at Global-Tech Solution Pvt. Ltd has been immensely worthwhile. Organized tasks and a support environment facilitated valuable learning and skill development. The experience has been instrumental in shaping my future in the tech industry.</a:t>
            </a:r>
          </a:p>
        </p:txBody>
      </p:sp>
    </p:spTree>
    <p:extLst>
      <p:ext uri="{BB962C8B-B14F-4D97-AF65-F5344CB8AC3E}">
        <p14:creationId xmlns:p14="http://schemas.microsoft.com/office/powerpoint/2010/main" val="198554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903D-2894-4272-82EE-967617B1A714}"/>
              </a:ext>
            </a:extLst>
          </p:cNvPr>
          <p:cNvSpPr>
            <a:spLocks noGrp="1"/>
          </p:cNvSpPr>
          <p:nvPr>
            <p:ph type="title"/>
          </p:nvPr>
        </p:nvSpPr>
        <p:spPr>
          <a:xfrm>
            <a:off x="838200" y="365125"/>
            <a:ext cx="10515600" cy="1239557"/>
          </a:xfrm>
        </p:spPr>
        <p:txBody>
          <a:bodyPr>
            <a:normAutofit/>
          </a:bodyPr>
          <a:lstStyle/>
          <a:p>
            <a:r>
              <a:rPr lang="en-US"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3D44FF6-C44A-42E4-866A-3BA4B55E0768}"/>
              </a:ext>
            </a:extLst>
          </p:cNvPr>
          <p:cNvSpPr>
            <a:spLocks noGrp="1"/>
          </p:cNvSpPr>
          <p:nvPr>
            <p:ph idx="1"/>
          </p:nvPr>
        </p:nvSpPr>
        <p:spPr>
          <a:xfrm>
            <a:off x="838200" y="1825625"/>
            <a:ext cx="10515600" cy="4586678"/>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Position: Intern, .NET Development</a:t>
            </a:r>
          </a:p>
          <a:p>
            <a:pPr algn="just">
              <a:lnSpc>
                <a:spcPct val="100000"/>
              </a:lnSpc>
            </a:pPr>
            <a:r>
              <a:rPr lang="en-US" sz="1800" dirty="0">
                <a:latin typeface="Times New Roman" panose="02020603050405020304" pitchFamily="18" charset="0"/>
                <a:cs typeface="Times New Roman" panose="02020603050405020304" pitchFamily="18" charset="0"/>
              </a:rPr>
              <a:t>Company Details: </a:t>
            </a:r>
            <a:r>
              <a:rPr lang="en-GB" sz="1800" dirty="0">
                <a:latin typeface="Times New Roman" panose="02020603050405020304" pitchFamily="18" charset="0"/>
                <a:cs typeface="Times New Roman" panose="02020603050405020304" pitchFamily="18" charset="0"/>
              </a:rPr>
              <a:t>Global-Tech Solution </a:t>
            </a:r>
            <a:r>
              <a:rPr lang="en-GB" sz="1800" dirty="0" err="1">
                <a:latin typeface="Times New Roman" panose="02020603050405020304" pitchFamily="18" charset="0"/>
                <a:cs typeface="Times New Roman" panose="02020603050405020304" pitchFamily="18" charset="0"/>
              </a:rPr>
              <a:t>Pvt.</a:t>
            </a:r>
            <a:r>
              <a:rPr lang="en-GB" sz="1800" dirty="0">
                <a:latin typeface="Times New Roman" panose="02020603050405020304" pitchFamily="18" charset="0"/>
                <a:cs typeface="Times New Roman" panose="02020603050405020304" pitchFamily="18" charset="0"/>
              </a:rPr>
              <a:t> Ltd is recognized as Nepal's first cloud-based accounting software company. It stands as the nation's premier 100% cloud service provider, offering a diverse range of cloud services from a secure data center, ensuring protected disaster recovery measures. Additionally, it specializes in providing professional accounting training and on-demand business consulting services, tailored to empower businesses to thrive in today's competitive landscape.</a:t>
            </a:r>
          </a:p>
          <a:p>
            <a:pPr algn="just">
              <a:lnSpc>
                <a:spcPct val="100000"/>
              </a:lnSpc>
            </a:pPr>
            <a:r>
              <a:rPr lang="en-US" sz="1800" dirty="0">
                <a:latin typeface="Times New Roman" panose="02020603050405020304" pitchFamily="18" charset="0"/>
                <a:cs typeface="Times New Roman" panose="02020603050405020304" pitchFamily="18" charset="0"/>
              </a:rPr>
              <a:t>Start Date: March 11th, 2024</a:t>
            </a:r>
          </a:p>
          <a:p>
            <a:pPr algn="just">
              <a:lnSpc>
                <a:spcPct val="100000"/>
              </a:lnSpc>
            </a:pPr>
            <a:r>
              <a:rPr lang="en-US" sz="1800" dirty="0">
                <a:latin typeface="Times New Roman" panose="02020603050405020304" pitchFamily="18" charset="0"/>
                <a:cs typeface="Times New Roman" panose="02020603050405020304" pitchFamily="18" charset="0"/>
              </a:rPr>
              <a:t>End Date: June 3</a:t>
            </a:r>
            <a:r>
              <a:rPr lang="en-US" sz="1800" baseline="30000" dirty="0">
                <a:latin typeface="Times New Roman" panose="02020603050405020304" pitchFamily="18" charset="0"/>
                <a:cs typeface="Times New Roman" panose="02020603050405020304" pitchFamily="18" charset="0"/>
              </a:rPr>
              <a:t>rd</a:t>
            </a:r>
            <a:r>
              <a:rPr lang="en-US" sz="1800" dirty="0">
                <a:latin typeface="Times New Roman" panose="02020603050405020304" pitchFamily="18" charset="0"/>
                <a:cs typeface="Times New Roman" panose="02020603050405020304" pitchFamily="18" charset="0"/>
              </a:rPr>
              <a:t>, 2024</a:t>
            </a:r>
          </a:p>
          <a:p>
            <a:pPr algn="just">
              <a:lnSpc>
                <a:spcPct val="100000"/>
              </a:lnSpc>
            </a:pPr>
            <a:r>
              <a:rPr lang="en-US" sz="1800" dirty="0">
                <a:latin typeface="Times New Roman" panose="02020603050405020304" pitchFamily="18" charset="0"/>
                <a:cs typeface="Times New Roman" panose="02020603050405020304" pitchFamily="18" charset="0"/>
              </a:rPr>
              <a:t>Working Hours: 7 hours</a:t>
            </a:r>
          </a:p>
          <a:p>
            <a:pPr algn="just">
              <a:lnSpc>
                <a:spcPct val="100000"/>
              </a:lnSpc>
            </a:pPr>
            <a:r>
              <a:rPr lang="en-US" sz="1800" dirty="0">
                <a:latin typeface="Times New Roman" panose="02020603050405020304" pitchFamily="18" charset="0"/>
                <a:cs typeface="Times New Roman" panose="02020603050405020304" pitchFamily="18" charset="0"/>
              </a:rPr>
              <a:t>Mentor Name: Anish </a:t>
            </a:r>
            <a:r>
              <a:rPr lang="en-US" sz="1800" dirty="0" err="1">
                <a:latin typeface="Times New Roman" panose="02020603050405020304" pitchFamily="18" charset="0"/>
                <a:cs typeface="Times New Roman" panose="02020603050405020304" pitchFamily="18" charset="0"/>
              </a:rPr>
              <a:t>Koju</a:t>
            </a:r>
            <a:r>
              <a:rPr lang="en-US" sz="1800" dirty="0">
                <a:latin typeface="Times New Roman" panose="02020603050405020304" pitchFamily="18" charset="0"/>
                <a:cs typeface="Times New Roman" panose="02020603050405020304" pitchFamily="18" charset="0"/>
              </a:rPr>
              <a:t> Shrestha</a:t>
            </a:r>
          </a:p>
          <a:p>
            <a:pPr algn="just">
              <a:lnSpc>
                <a:spcPct val="100000"/>
              </a:lnSpc>
            </a:pPr>
            <a:r>
              <a:rPr lang="en-GB" sz="1800" dirty="0">
                <a:latin typeface="Times New Roman" panose="02020603050405020304" pitchFamily="18" charset="0"/>
                <a:cs typeface="Times New Roman" panose="02020603050405020304" pitchFamily="18" charset="0"/>
              </a:rPr>
              <a:t>Motivation: I chose Global-Tech Solution for my internship due to its pioneering work in expertise in .NET development and cloud technology. The company's innovative environment and focus on professional growth perfectly align with my career goals.</a:t>
            </a:r>
          </a:p>
        </p:txBody>
      </p:sp>
      <p:pic>
        <p:nvPicPr>
          <p:cNvPr id="5" name="Picture 4">
            <a:extLst>
              <a:ext uri="{FF2B5EF4-FFF2-40B4-BE49-F238E27FC236}">
                <a16:creationId xmlns:a16="http://schemas.microsoft.com/office/drawing/2014/main" id="{4B40C5AC-46FF-4013-A5F1-43CDF852B24A}"/>
              </a:ext>
            </a:extLst>
          </p:cNvPr>
          <p:cNvPicPr/>
          <p:nvPr/>
        </p:nvPicPr>
        <p:blipFill>
          <a:blip r:embed="rId2"/>
          <a:stretch>
            <a:fillRect/>
          </a:stretch>
        </p:blipFill>
        <p:spPr>
          <a:xfrm>
            <a:off x="6096000" y="445697"/>
            <a:ext cx="5173352" cy="1239557"/>
          </a:xfrm>
          <a:prstGeom prst="rect">
            <a:avLst/>
          </a:prstGeom>
        </p:spPr>
      </p:pic>
    </p:spTree>
    <p:extLst>
      <p:ext uri="{BB962C8B-B14F-4D97-AF65-F5344CB8AC3E}">
        <p14:creationId xmlns:p14="http://schemas.microsoft.com/office/powerpoint/2010/main" val="61056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3EF0-73DC-4D25-A02E-D27B12A7B3A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45B62789-BA4E-4051-8E9B-9700E88340C1}"/>
              </a:ext>
            </a:extLst>
          </p:cNvPr>
          <p:cNvSpPr>
            <a:spLocks noGrp="1"/>
          </p:cNvSpPr>
          <p:nvPr>
            <p:ph idx="1"/>
          </p:nvPr>
        </p:nvSpPr>
        <p:spPr>
          <a:xfrm>
            <a:off x="838200" y="1825624"/>
            <a:ext cx="10515600" cy="4351338"/>
          </a:xfrm>
        </p:spPr>
        <p:txBody>
          <a:bodyPr>
            <a:normAutofit/>
          </a:bodyPr>
          <a:lstStyle/>
          <a:p>
            <a:r>
              <a:rPr lang="en-US" sz="1800" b="1" dirty="0">
                <a:latin typeface="Times New Roman" panose="02020603050405020304" pitchFamily="18" charset="0"/>
                <a:cs typeface="Times New Roman" panose="02020603050405020304" pitchFamily="18" charset="0"/>
              </a:rPr>
              <a:t>Project 1: Company Registration System</a:t>
            </a:r>
          </a:p>
          <a:p>
            <a:endParaRPr lang="en-US" sz="1800" dirty="0">
              <a:latin typeface="Times New Roman" panose="02020603050405020304" pitchFamily="18" charset="0"/>
              <a:cs typeface="Times New Roman" panose="02020603050405020304" pitchFamily="18" charset="0"/>
            </a:endParaRPr>
          </a:p>
          <a:p>
            <a:pPr marL="0" indent="0" algn="ctr">
              <a:buNone/>
            </a:pP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Figure : Use Case Diagram of Company Registration System</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4796D9-1DB9-4295-937F-792D7A27626D}"/>
              </a:ext>
            </a:extLst>
          </p:cNvPr>
          <p:cNvPicPr/>
          <p:nvPr/>
        </p:nvPicPr>
        <p:blipFill>
          <a:blip r:embed="rId3"/>
          <a:stretch>
            <a:fillRect/>
          </a:stretch>
        </p:blipFill>
        <p:spPr>
          <a:xfrm>
            <a:off x="4068588" y="2320578"/>
            <a:ext cx="3915914" cy="3361431"/>
          </a:xfrm>
          <a:prstGeom prst="rect">
            <a:avLst/>
          </a:prstGeom>
        </p:spPr>
      </p:pic>
    </p:spTree>
    <p:extLst>
      <p:ext uri="{BB962C8B-B14F-4D97-AF65-F5344CB8AC3E}">
        <p14:creationId xmlns:p14="http://schemas.microsoft.com/office/powerpoint/2010/main" val="399382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A65D-22E8-4F3C-A363-0AF7810A795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7E327F98-CAB4-4B12-BB0B-046DAD01BCF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Configured and managed connection strings, implementing effective handling mechanisms for database access.</a:t>
            </a:r>
          </a:p>
          <a:p>
            <a:r>
              <a:rPr lang="en-US" sz="1800" dirty="0">
                <a:latin typeface="Times New Roman" panose="02020603050405020304" pitchFamily="18" charset="0"/>
                <a:cs typeface="Times New Roman" panose="02020603050405020304" pitchFamily="18" charset="0"/>
              </a:rPr>
              <a:t>Established connections between the server(ASP.NET MVC) and the database.</a:t>
            </a:r>
          </a:p>
          <a:p>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FC089B-2B52-4424-ADB7-95437DFCF6E5}"/>
              </a:ext>
            </a:extLst>
          </p:cNvPr>
          <p:cNvPicPr>
            <a:picLocks noChangeAspect="1"/>
          </p:cNvPicPr>
          <p:nvPr/>
        </p:nvPicPr>
        <p:blipFill>
          <a:blip r:embed="rId2"/>
          <a:stretch>
            <a:fillRect/>
          </a:stretch>
        </p:blipFill>
        <p:spPr>
          <a:xfrm>
            <a:off x="5958840" y="3332798"/>
            <a:ext cx="5694680" cy="1945640"/>
          </a:xfrm>
          <a:prstGeom prst="rect">
            <a:avLst/>
          </a:prstGeom>
        </p:spPr>
      </p:pic>
      <p:sp>
        <p:nvSpPr>
          <p:cNvPr id="8" name="TextBox 7">
            <a:extLst>
              <a:ext uri="{FF2B5EF4-FFF2-40B4-BE49-F238E27FC236}">
                <a16:creationId xmlns:a16="http://schemas.microsoft.com/office/drawing/2014/main" id="{F66D3917-14E5-4031-BB60-AF93837E994A}"/>
              </a:ext>
            </a:extLst>
          </p:cNvPr>
          <p:cNvSpPr txBox="1"/>
          <p:nvPr/>
        </p:nvSpPr>
        <p:spPr>
          <a:xfrm>
            <a:off x="6329680" y="5618251"/>
            <a:ext cx="42062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Connection string Configuration</a:t>
            </a:r>
          </a:p>
        </p:txBody>
      </p:sp>
      <p:pic>
        <p:nvPicPr>
          <p:cNvPr id="11" name="Picture 10">
            <a:extLst>
              <a:ext uri="{FF2B5EF4-FFF2-40B4-BE49-F238E27FC236}">
                <a16:creationId xmlns:a16="http://schemas.microsoft.com/office/drawing/2014/main" id="{7F42A7FB-EF36-493C-AB8D-C7C045777677}"/>
              </a:ext>
            </a:extLst>
          </p:cNvPr>
          <p:cNvPicPr>
            <a:picLocks noChangeAspect="1"/>
          </p:cNvPicPr>
          <p:nvPr/>
        </p:nvPicPr>
        <p:blipFill>
          <a:blip r:embed="rId3"/>
          <a:stretch>
            <a:fillRect/>
          </a:stretch>
        </p:blipFill>
        <p:spPr>
          <a:xfrm>
            <a:off x="838200" y="3332798"/>
            <a:ext cx="4820920" cy="1945640"/>
          </a:xfrm>
          <a:prstGeom prst="rect">
            <a:avLst/>
          </a:prstGeom>
        </p:spPr>
      </p:pic>
      <p:sp>
        <p:nvSpPr>
          <p:cNvPr id="12" name="TextBox 11">
            <a:extLst>
              <a:ext uri="{FF2B5EF4-FFF2-40B4-BE49-F238E27FC236}">
                <a16:creationId xmlns:a16="http://schemas.microsoft.com/office/drawing/2014/main" id="{509945C1-D349-4E8F-83F2-BA3D29AF8FD8}"/>
              </a:ext>
            </a:extLst>
          </p:cNvPr>
          <p:cNvSpPr txBox="1"/>
          <p:nvPr/>
        </p:nvSpPr>
        <p:spPr>
          <a:xfrm>
            <a:off x="1145540" y="5543034"/>
            <a:ext cx="420624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SQL Script</a:t>
            </a:r>
          </a:p>
        </p:txBody>
      </p:sp>
    </p:spTree>
    <p:extLst>
      <p:ext uri="{BB962C8B-B14F-4D97-AF65-F5344CB8AC3E}">
        <p14:creationId xmlns:p14="http://schemas.microsoft.com/office/powerpoint/2010/main" val="219095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8245-3636-43C4-A29C-E6271DE55BD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pic>
        <p:nvPicPr>
          <p:cNvPr id="4" name="Content Placeholder 3">
            <a:extLst>
              <a:ext uri="{FF2B5EF4-FFF2-40B4-BE49-F238E27FC236}">
                <a16:creationId xmlns:a16="http://schemas.microsoft.com/office/drawing/2014/main" id="{FC14AE9C-2BCC-41D4-B61A-D97DED942421}"/>
              </a:ext>
            </a:extLst>
          </p:cNvPr>
          <p:cNvPicPr>
            <a:picLocks noGrp="1"/>
          </p:cNvPicPr>
          <p:nvPr>
            <p:ph idx="1"/>
          </p:nvPr>
        </p:nvPicPr>
        <p:blipFill>
          <a:blip r:embed="rId2"/>
          <a:stretch>
            <a:fillRect/>
          </a:stretch>
        </p:blipFill>
        <p:spPr>
          <a:xfrm>
            <a:off x="1159251" y="2145629"/>
            <a:ext cx="4591833" cy="2793509"/>
          </a:xfrm>
          <a:prstGeom prst="rect">
            <a:avLst/>
          </a:prstGeom>
        </p:spPr>
      </p:pic>
      <p:pic>
        <p:nvPicPr>
          <p:cNvPr id="5" name="Picture 4">
            <a:extLst>
              <a:ext uri="{FF2B5EF4-FFF2-40B4-BE49-F238E27FC236}">
                <a16:creationId xmlns:a16="http://schemas.microsoft.com/office/drawing/2014/main" id="{80BB9D5D-A465-456A-BB87-89C5532AB9F5}"/>
              </a:ext>
            </a:extLst>
          </p:cNvPr>
          <p:cNvPicPr/>
          <p:nvPr/>
        </p:nvPicPr>
        <p:blipFill>
          <a:blip r:embed="rId3"/>
          <a:stretch>
            <a:fillRect/>
          </a:stretch>
        </p:blipFill>
        <p:spPr>
          <a:xfrm>
            <a:off x="6391968" y="2145629"/>
            <a:ext cx="4394837" cy="2859497"/>
          </a:xfrm>
          <a:prstGeom prst="rect">
            <a:avLst/>
          </a:prstGeom>
        </p:spPr>
      </p:pic>
      <p:sp>
        <p:nvSpPr>
          <p:cNvPr id="6" name="TextBox 5">
            <a:extLst>
              <a:ext uri="{FF2B5EF4-FFF2-40B4-BE49-F238E27FC236}">
                <a16:creationId xmlns:a16="http://schemas.microsoft.com/office/drawing/2014/main" id="{F907D8DB-EFC6-4512-A3EC-F98104C5646E}"/>
              </a:ext>
            </a:extLst>
          </p:cNvPr>
          <p:cNvSpPr txBox="1"/>
          <p:nvPr/>
        </p:nvSpPr>
        <p:spPr>
          <a:xfrm>
            <a:off x="2333377" y="5191648"/>
            <a:ext cx="224357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Registration View</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255B920-94BD-470B-9C99-2F1A9CEBC8C4}"/>
              </a:ext>
            </a:extLst>
          </p:cNvPr>
          <p:cNvSpPr txBox="1"/>
          <p:nvPr/>
        </p:nvSpPr>
        <p:spPr>
          <a:xfrm>
            <a:off x="7467596" y="5191648"/>
            <a:ext cx="224357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Login 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2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C238-BFBF-4A05-80E5-6AA02450B1B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2612E330-786A-4B3E-B81F-4EE957E54CE4}"/>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Executed CRUD (Create, Read, Update, Delete) operations for data management within the application.</a:t>
            </a:r>
          </a:p>
          <a:p>
            <a:r>
              <a:rPr lang="en-US" sz="1800" dirty="0">
                <a:latin typeface="Times New Roman" panose="02020603050405020304" pitchFamily="18" charset="0"/>
                <a:cs typeface="Times New Roman" panose="02020603050405020304" pitchFamily="18" charset="0"/>
              </a:rPr>
              <a:t>Integrated data from “Companies” and “</a:t>
            </a:r>
            <a:r>
              <a:rPr lang="en-US" sz="1800" dirty="0" err="1">
                <a:latin typeface="Times New Roman" panose="02020603050405020304" pitchFamily="18" charset="0"/>
                <a:cs typeface="Times New Roman" panose="02020603050405020304" pitchFamily="18" charset="0"/>
              </a:rPr>
              <a:t>Companies_info</a:t>
            </a:r>
            <a:r>
              <a:rPr lang="en-US" sz="1800" dirty="0">
                <a:latin typeface="Times New Roman" panose="02020603050405020304" pitchFamily="18" charset="0"/>
                <a:cs typeface="Times New Roman" panose="02020603050405020304" pitchFamily="18" charset="0"/>
              </a:rPr>
              <a:t>” tables using JOIN operations for comprehensive data analysis and reporting.</a:t>
            </a:r>
          </a:p>
          <a:p>
            <a:endParaRPr lang="en-US" dirty="0"/>
          </a:p>
        </p:txBody>
      </p:sp>
      <p:pic>
        <p:nvPicPr>
          <p:cNvPr id="6" name="Picture 5">
            <a:extLst>
              <a:ext uri="{FF2B5EF4-FFF2-40B4-BE49-F238E27FC236}">
                <a16:creationId xmlns:a16="http://schemas.microsoft.com/office/drawing/2014/main" id="{5EB49E69-5C75-4C3D-B533-3B81C7924EF9}"/>
              </a:ext>
            </a:extLst>
          </p:cNvPr>
          <p:cNvPicPr/>
          <p:nvPr/>
        </p:nvPicPr>
        <p:blipFill>
          <a:blip r:embed="rId2"/>
          <a:stretch>
            <a:fillRect/>
          </a:stretch>
        </p:blipFill>
        <p:spPr>
          <a:xfrm>
            <a:off x="6394450" y="3023107"/>
            <a:ext cx="4498340" cy="2442210"/>
          </a:xfrm>
          <a:prstGeom prst="rect">
            <a:avLst/>
          </a:prstGeom>
        </p:spPr>
      </p:pic>
      <p:sp>
        <p:nvSpPr>
          <p:cNvPr id="7" name="TextBox 6">
            <a:extLst>
              <a:ext uri="{FF2B5EF4-FFF2-40B4-BE49-F238E27FC236}">
                <a16:creationId xmlns:a16="http://schemas.microsoft.com/office/drawing/2014/main" id="{3FF030C1-9981-4F26-ADD8-4C9850D2D5E0}"/>
              </a:ext>
            </a:extLst>
          </p:cNvPr>
          <p:cNvSpPr txBox="1"/>
          <p:nvPr/>
        </p:nvSpPr>
        <p:spPr>
          <a:xfrm>
            <a:off x="6719570" y="5344279"/>
            <a:ext cx="40233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Company Info View</a:t>
            </a:r>
          </a:p>
        </p:txBody>
      </p:sp>
      <p:pic>
        <p:nvPicPr>
          <p:cNvPr id="9" name="Picture 8">
            <a:extLst>
              <a:ext uri="{FF2B5EF4-FFF2-40B4-BE49-F238E27FC236}">
                <a16:creationId xmlns:a16="http://schemas.microsoft.com/office/drawing/2014/main" id="{C595011B-1859-45B1-B3F5-E9612CA2281D}"/>
              </a:ext>
            </a:extLst>
          </p:cNvPr>
          <p:cNvPicPr>
            <a:picLocks noChangeAspect="1"/>
          </p:cNvPicPr>
          <p:nvPr/>
        </p:nvPicPr>
        <p:blipFill>
          <a:blip r:embed="rId3"/>
          <a:stretch>
            <a:fillRect/>
          </a:stretch>
        </p:blipFill>
        <p:spPr>
          <a:xfrm>
            <a:off x="1211580" y="3023107"/>
            <a:ext cx="4721860" cy="1956373"/>
          </a:xfrm>
          <a:prstGeom prst="rect">
            <a:avLst/>
          </a:prstGeom>
        </p:spPr>
      </p:pic>
      <p:sp>
        <p:nvSpPr>
          <p:cNvPr id="10" name="TextBox 9">
            <a:extLst>
              <a:ext uri="{FF2B5EF4-FFF2-40B4-BE49-F238E27FC236}">
                <a16:creationId xmlns:a16="http://schemas.microsoft.com/office/drawing/2014/main" id="{7CE0109C-6684-4F11-8A2C-949E70B86884}"/>
              </a:ext>
            </a:extLst>
          </p:cNvPr>
          <p:cNvSpPr txBox="1"/>
          <p:nvPr/>
        </p:nvSpPr>
        <p:spPr>
          <a:xfrm>
            <a:off x="1760220" y="5280651"/>
            <a:ext cx="40233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Company List View</a:t>
            </a:r>
          </a:p>
        </p:txBody>
      </p:sp>
    </p:spTree>
    <p:extLst>
      <p:ext uri="{BB962C8B-B14F-4D97-AF65-F5344CB8AC3E}">
        <p14:creationId xmlns:p14="http://schemas.microsoft.com/office/powerpoint/2010/main" val="162943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4B77-E7EB-4DF2-8DE9-901703E12AC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FA8A248A-38C1-4F9A-BE20-583C51FBC293}"/>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Add a search feature to retrieve company data based on specified criteria such as date and name.</a:t>
            </a:r>
          </a:p>
        </p:txBody>
      </p:sp>
      <p:pic>
        <p:nvPicPr>
          <p:cNvPr id="4" name="Picture 3">
            <a:extLst>
              <a:ext uri="{FF2B5EF4-FFF2-40B4-BE49-F238E27FC236}">
                <a16:creationId xmlns:a16="http://schemas.microsoft.com/office/drawing/2014/main" id="{AB162850-8689-424B-A0DA-8841E3BA7CCF}"/>
              </a:ext>
            </a:extLst>
          </p:cNvPr>
          <p:cNvPicPr>
            <a:picLocks noChangeAspect="1"/>
          </p:cNvPicPr>
          <p:nvPr/>
        </p:nvPicPr>
        <p:blipFill>
          <a:blip r:embed="rId2"/>
          <a:stretch>
            <a:fillRect/>
          </a:stretch>
        </p:blipFill>
        <p:spPr>
          <a:xfrm>
            <a:off x="1038962" y="2763520"/>
            <a:ext cx="9333203" cy="2840019"/>
          </a:xfrm>
          <a:prstGeom prst="rect">
            <a:avLst/>
          </a:prstGeom>
        </p:spPr>
      </p:pic>
    </p:spTree>
    <p:extLst>
      <p:ext uri="{BB962C8B-B14F-4D97-AF65-F5344CB8AC3E}">
        <p14:creationId xmlns:p14="http://schemas.microsoft.com/office/powerpoint/2010/main" val="20313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1871-91A6-4063-AEC1-EB3C6073A6F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91DB09B5-805D-43D1-AF92-93729733A54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Implementing drop-down menus for data entry and reporting functionality.</a:t>
            </a:r>
          </a:p>
          <a:p>
            <a:r>
              <a:rPr lang="en-US" sz="1800" dirty="0">
                <a:latin typeface="Times New Roman" panose="02020603050405020304" pitchFamily="18" charset="0"/>
                <a:cs typeface="Times New Roman" panose="02020603050405020304" pitchFamily="18" charset="0"/>
              </a:rPr>
              <a:t>Integrated Payment Page and implemented functionality to update date of installation and date of renew, enhancing the application’s financial management capabilities.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E49A25-0279-47E6-A9E9-D7B3A4A2BF15}"/>
              </a:ext>
            </a:extLst>
          </p:cNvPr>
          <p:cNvPicPr>
            <a:picLocks noChangeAspect="1"/>
          </p:cNvPicPr>
          <p:nvPr/>
        </p:nvPicPr>
        <p:blipFill>
          <a:blip r:embed="rId2"/>
          <a:stretch>
            <a:fillRect/>
          </a:stretch>
        </p:blipFill>
        <p:spPr>
          <a:xfrm>
            <a:off x="1203604" y="3231468"/>
            <a:ext cx="3798701" cy="1668054"/>
          </a:xfrm>
          <a:prstGeom prst="rect">
            <a:avLst/>
          </a:prstGeom>
        </p:spPr>
      </p:pic>
      <p:pic>
        <p:nvPicPr>
          <p:cNvPr id="5" name="Picture 4">
            <a:extLst>
              <a:ext uri="{FF2B5EF4-FFF2-40B4-BE49-F238E27FC236}">
                <a16:creationId xmlns:a16="http://schemas.microsoft.com/office/drawing/2014/main" id="{66A7F376-8694-4D92-A428-A908781EF596}"/>
              </a:ext>
            </a:extLst>
          </p:cNvPr>
          <p:cNvPicPr>
            <a:picLocks noChangeAspect="1"/>
          </p:cNvPicPr>
          <p:nvPr/>
        </p:nvPicPr>
        <p:blipFill>
          <a:blip r:embed="rId3"/>
          <a:stretch>
            <a:fillRect/>
          </a:stretch>
        </p:blipFill>
        <p:spPr>
          <a:xfrm>
            <a:off x="6096000" y="3231468"/>
            <a:ext cx="4572000" cy="2281826"/>
          </a:xfrm>
          <a:prstGeom prst="rect">
            <a:avLst/>
          </a:prstGeom>
        </p:spPr>
      </p:pic>
    </p:spTree>
    <p:extLst>
      <p:ext uri="{BB962C8B-B14F-4D97-AF65-F5344CB8AC3E}">
        <p14:creationId xmlns:p14="http://schemas.microsoft.com/office/powerpoint/2010/main" val="328137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C0F7-FBBD-4CE1-8719-F8F669ECE8C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Activities Performed…</a:t>
            </a:r>
            <a:endParaRPr lang="en-US" sz="3600" dirty="0"/>
          </a:p>
        </p:txBody>
      </p:sp>
      <p:sp>
        <p:nvSpPr>
          <p:cNvPr id="3" name="Content Placeholder 2">
            <a:extLst>
              <a:ext uri="{FF2B5EF4-FFF2-40B4-BE49-F238E27FC236}">
                <a16:creationId xmlns:a16="http://schemas.microsoft.com/office/drawing/2014/main" id="{995E41D0-58B0-4C50-9B70-C0AA4D35D594}"/>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Project 2: Loan Management System</a:t>
            </a:r>
          </a:p>
          <a:p>
            <a:endParaRPr lang="en-US" sz="1800" dirty="0"/>
          </a:p>
        </p:txBody>
      </p:sp>
      <p:pic>
        <p:nvPicPr>
          <p:cNvPr id="4" name="Picture 3">
            <a:extLst>
              <a:ext uri="{FF2B5EF4-FFF2-40B4-BE49-F238E27FC236}">
                <a16:creationId xmlns:a16="http://schemas.microsoft.com/office/drawing/2014/main" id="{63404CD2-D63A-4C2E-A7C6-8138786736A3}"/>
              </a:ext>
            </a:extLst>
          </p:cNvPr>
          <p:cNvPicPr/>
          <p:nvPr/>
        </p:nvPicPr>
        <p:blipFill>
          <a:blip r:embed="rId2"/>
          <a:stretch>
            <a:fillRect/>
          </a:stretch>
        </p:blipFill>
        <p:spPr>
          <a:xfrm>
            <a:off x="4442460" y="2248932"/>
            <a:ext cx="3307080" cy="3504724"/>
          </a:xfrm>
          <a:prstGeom prst="rect">
            <a:avLst/>
          </a:prstGeom>
        </p:spPr>
      </p:pic>
      <p:sp>
        <p:nvSpPr>
          <p:cNvPr id="5" name="TextBox 4">
            <a:extLst>
              <a:ext uri="{FF2B5EF4-FFF2-40B4-BE49-F238E27FC236}">
                <a16:creationId xmlns:a16="http://schemas.microsoft.com/office/drawing/2014/main" id="{D3368224-0D46-402C-9D03-CA7AC651A383}"/>
              </a:ext>
            </a:extLst>
          </p:cNvPr>
          <p:cNvSpPr txBox="1"/>
          <p:nvPr/>
        </p:nvSpPr>
        <p:spPr>
          <a:xfrm>
            <a:off x="3251200" y="5946875"/>
            <a:ext cx="617728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Use Case Diagram of Loan Management System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92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525</Words>
  <Application>Microsoft Office PowerPoint</Application>
  <PresentationFormat>Widescreen</PresentationFormat>
  <Paragraphs>66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DejaVu Sans</vt:lpstr>
      <vt:lpstr>Times New Roman</vt:lpstr>
      <vt:lpstr>Office Theme</vt:lpstr>
      <vt:lpstr>  Internship at Global-Tech Solution Pvt. Ltd</vt:lpstr>
      <vt:lpstr>Introduction</vt:lpstr>
      <vt:lpstr>Activities Performed</vt:lpstr>
      <vt:lpstr>Activities Performed…</vt:lpstr>
      <vt:lpstr>Activities Performed…</vt:lpstr>
      <vt:lpstr>Activities Performed…</vt:lpstr>
      <vt:lpstr>Activities Performed…</vt:lpstr>
      <vt:lpstr>Activities Performed…</vt:lpstr>
      <vt:lpstr>Activities Performed…</vt:lpstr>
      <vt:lpstr>Activities Performed…</vt:lpstr>
      <vt:lpstr>Activities Performed…</vt:lpstr>
      <vt:lpstr>Activities Performed…</vt:lpstr>
      <vt:lpstr>Activities Performed…</vt:lpstr>
      <vt:lpstr>Activities Performed…</vt:lpstr>
      <vt:lpstr>Research Site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Internship at Global-Tech Solution Pvt. Ltd</dc:title>
  <dc:creator>Ankit Shrestha</dc:creator>
  <cp:lastModifiedBy>Ankit Shrestha</cp:lastModifiedBy>
  <cp:revision>109</cp:revision>
  <dcterms:created xsi:type="dcterms:W3CDTF">2024-04-29T07:09:53Z</dcterms:created>
  <dcterms:modified xsi:type="dcterms:W3CDTF">2024-09-23T10:54:57Z</dcterms:modified>
</cp:coreProperties>
</file>