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1" r:id="rId19"/>
    <p:sldId id="282" r:id="rId20"/>
    <p:sldId id="275" r:id="rId21"/>
    <p:sldId id="276" r:id="rId22"/>
    <p:sldId id="277" r:id="rId23"/>
    <p:sldId id="280" r:id="rId24"/>
  </p:sldIdLst>
  <p:sldSz cx="12192000" cy="6858000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3C146-59E1-44F0-A991-133E7AF5D450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C99DF-8DE3-444D-AA61-9F427C2F6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4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293E-5D42-4D7F-ACA1-B46373E2D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F7C92-12DF-4D3F-B9D1-E7885181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A4293-BD75-4035-AEE5-69731D1C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0238-3439-442D-A528-EA821D3637D3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7DC86-0E8E-4065-81CC-4A548D88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FB0CC-0B19-453F-9629-E5262E8D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4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08D7-92ED-4E92-8186-F24BE065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D2659-1D31-4EBC-B877-5AE687753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D25D-9FE1-4753-98B7-2A954B68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2E68-384F-4A44-9193-B6F3182D36B5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A4A3-AC88-4776-8F23-341956D5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FE651-0126-4C83-B0C8-C4767818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8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8960B-9822-4DF7-B3EB-CF483456A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BF33B-464E-433D-B701-41415AF5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8328-8748-4509-ABD6-4A68D212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5A59-D9A9-44D5-9CDB-BA62DF4118CB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677AA-BAF4-47BC-918D-C11CFE85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4A3A4-5DEC-4DAD-95AA-DE530133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4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84E3-0914-40AF-85D8-F6FECDDA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B0BA5-5D93-4CB0-B2AE-AAA61B2B6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E84A8-38B1-45BF-9915-D4627382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376C-143B-4A9D-84C0-0CADF9717F5C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E0198-56FD-46A9-956E-86FE1681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8DB3-3ED3-43DA-A85E-808B20B8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9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989E-E8D5-4C49-ABCD-0E8427F4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80465-A29B-4763-A836-927B0803D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1CD2F-DECD-4E3A-BE68-AD230876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192F-6334-4710-B467-F666CF94CF64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5FCB-93EB-4B87-8822-7447F09E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38EFE-619D-48FB-AAF2-D111D09C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7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A66C-D60D-460C-90E0-752B5762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30F7-E71B-44BD-B2FE-20779BAC4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0377C-B5F8-499A-BD3B-B5F405F18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17F9C-3B63-4D4A-9494-0678EA56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CE0-64BA-4B89-9048-6DCC9CF59BF3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FE710-0D88-4A93-AD11-DD812F6D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29C88-36EB-4112-B58F-57D4A4F2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1704-475F-41B7-BC88-86923AC7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FFCE5-20A8-42EB-AC86-E49CE338A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0C090-7FBD-469A-888E-C2C557FEB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ADFB-59B6-41E6-BE2D-CE5D2F316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165D5-344C-4315-8D69-D4BAEFE56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664C6-1D53-46BC-937A-2A3EBC9A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C2F9-2146-495A-A5C0-44FA021E5A67}" type="datetime1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5FFF3-5071-4C9A-B4BA-8C1C6625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CCED9-E359-4D0C-8C33-5839837E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0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F929-BB82-4854-89B9-BBA5E147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99BBC-1B0F-46E1-88C1-DB90770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AC2D-A2B2-4ED8-8F6B-9F7717602390}" type="datetime1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3A949-A480-4972-8AED-38842622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BB345-93CA-4098-9EEC-756EFE30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D7583-3DFC-4D01-9227-0086F365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0D5-C5DC-4CE9-913F-E6E06F35021B}" type="datetime1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D180D-5920-4B6C-92C9-7916ED45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E4729-4EF0-4903-A4EF-04F355C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4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D77A-BCAF-41CD-912A-47092369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5B33-A81B-4CAA-9AEE-45FBD9F59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0DC96-6064-4BF6-9EF1-A2177FFDE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2505-1FE1-4709-BD3B-671AFD1B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DE59-20D3-4D8D-BF16-EE37DEC2FD83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69FDA-519A-4FF2-9906-A0D95166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4B837-7A72-4FB1-B8DE-083E477B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2FFE-8BDA-4E12-B76E-8B0C58BE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C2693-BD6A-4A33-8353-0C0CD8503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3EB7-1D7D-4BF4-9DB0-153854206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9E2DE-6B60-4795-A9E8-0EAA0FCC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AF35-5A8C-4054-B0E6-F4110C5C545D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34226-0FD1-46C9-A9FD-4AB476F6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A44BD-5B21-45D1-B167-801AE97B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7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E3A03-59FD-41CA-8BB4-9748EE05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3980A-07B5-4B54-80D3-E202AA4AA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AB42-3431-4790-9C59-5517D57B5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630BF-CD60-4089-B12B-0FC20D40928C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446B-A053-4528-B483-D715E4E6F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C9CB2-BC67-4E18-A4E6-CD5AB526C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A8CAB-3394-4DDD-96C0-D6690FF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3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94D4146-AB33-4D50-BD5D-5C4E5128A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4627"/>
            <a:ext cx="9144000" cy="1915547"/>
          </a:xfrm>
        </p:spPr>
        <p:txBody>
          <a:bodyPr>
            <a:noAutofit/>
          </a:bodyPr>
          <a:lstStyle/>
          <a:p>
            <a:br>
              <a:rPr lang="en-US" sz="3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Response System Using Dijkstra’s Algorithm In The Context of Kathmandu Valley</a:t>
            </a:r>
            <a:endParaRPr lang="en-US" sz="3600" b="1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9E0A675-6870-4DAF-B47B-8A439C5DE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789" y="4603373"/>
            <a:ext cx="3841102" cy="165576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i="1" u="sng" strike="noStrike" spc="-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Ankit Shrestha(23863/07)                               </a:t>
            </a:r>
            <a:endParaRPr lang="en-US" sz="1800" b="1" i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Anusha </a:t>
            </a:r>
            <a:r>
              <a:rPr lang="en-US" sz="1800" b="1" i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Giri</a:t>
            </a:r>
            <a:r>
              <a:rPr lang="en-US" sz="1800" b="1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(23865/076)</a:t>
            </a:r>
            <a:endParaRPr lang="en-US" sz="1800" b="1" i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Ritika Joshi(23883/076)</a:t>
            </a:r>
            <a:endParaRPr lang="en-US" sz="1800" b="1" i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5" name="Picture 8" descr="D:\B.Sc.CSIT-TU\Miscellaneous Files of BSc.CSIT\Affiliated Colleges\Affiliated Colleges Logos\OIC\OIC_Logo Purple.jpg">
            <a:extLst>
              <a:ext uri="{FF2B5EF4-FFF2-40B4-BE49-F238E27FC236}">
                <a16:creationId xmlns:a16="http://schemas.microsoft.com/office/drawing/2014/main" id="{903640A9-B805-4C66-94B7-6BF97CE3D81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532094" y="189719"/>
            <a:ext cx="5082988" cy="1630116"/>
          </a:xfrm>
          <a:prstGeom prst="rect">
            <a:avLst/>
          </a:prstGeom>
          <a:ln w="0"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4DE9D9-7CC9-401A-89FD-7FCD0585C9B5}"/>
              </a:ext>
            </a:extLst>
          </p:cNvPr>
          <p:cNvSpPr txBox="1"/>
          <p:nvPr/>
        </p:nvSpPr>
        <p:spPr>
          <a:xfrm>
            <a:off x="8610600" y="4557682"/>
            <a:ext cx="2518611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i="1" u="sng" strike="noStrike" spc="-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Supervised By</a:t>
            </a:r>
            <a:endParaRPr lang="en-US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1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Er. </a:t>
            </a:r>
            <a:r>
              <a:rPr lang="en-US" b="1" i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Nipun</a:t>
            </a:r>
            <a:r>
              <a:rPr lang="en-US" b="1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Thapa</a:t>
            </a:r>
            <a:endParaRPr lang="en-US" b="1" i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A86E69-B545-ED6C-B0EA-E0C7F211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5"/>
    </mc:Choice>
    <mc:Fallback xmlns="">
      <p:transition spd="slow" advTm="215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D22A-DAB4-48AF-9BF7-F72A444D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A590C-6E1B-4B94-A7C3-D6948887A519}"/>
              </a:ext>
            </a:extLst>
          </p:cNvPr>
          <p:cNvSpPr txBox="1"/>
          <p:nvPr/>
        </p:nvSpPr>
        <p:spPr>
          <a:xfrm>
            <a:off x="2064123" y="6092765"/>
            <a:ext cx="8063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Descriptive Class Diagram of the system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60EA3-1925-4C55-9C63-461F4EDEC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99" t="2252" r="1493" b="3728"/>
          <a:stretch/>
        </p:blipFill>
        <p:spPr>
          <a:xfrm>
            <a:off x="2263588" y="1408543"/>
            <a:ext cx="6911933" cy="433783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FD7CB4-26BD-536B-3154-CC9EEB13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9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CDE7-2B0E-4E41-A91D-872C4704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DESIGN…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83319-AA07-4970-86BF-E7E530D8EFEC}"/>
              </a:ext>
            </a:extLst>
          </p:cNvPr>
          <p:cNvSpPr txBox="1"/>
          <p:nvPr/>
        </p:nvSpPr>
        <p:spPr>
          <a:xfrm>
            <a:off x="2590799" y="6176682"/>
            <a:ext cx="7010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Activity Diagram of the system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B10331A-D38F-3A14-82B5-8430AD7F2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251" y="1234961"/>
            <a:ext cx="4355495" cy="49417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656EFC-7353-6535-B97C-06DBDCA8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C3DA-017F-4D1B-8565-2F188C3F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DESIGN…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1350A-369B-406B-A587-3B02F525A934}"/>
              </a:ext>
            </a:extLst>
          </p:cNvPr>
          <p:cNvSpPr txBox="1"/>
          <p:nvPr/>
        </p:nvSpPr>
        <p:spPr>
          <a:xfrm>
            <a:off x="2734235" y="6078071"/>
            <a:ext cx="679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 Sequence Diagram of the System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1514324-E7B6-17F6-8536-2DF7D9BF0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349" y="1468651"/>
            <a:ext cx="6215017" cy="46094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CE2E0E-735D-CD24-DCF1-0A318E23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4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3542-DB87-445D-B179-D29740F0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DESIGN…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0A0D-B4A8-4ABC-AE6C-7D5BCD51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929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Details: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integrates three fundamental components to optimize ambulance routing and ensure efficient emergency response. 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Classification and Priority Determination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 of dividing geographical locations into separate zones.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ased on ambulance service demand, population density, and access to healthcare facilities. 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enables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emergency response systems to better distribute resources.</a:t>
            </a:r>
          </a:p>
          <a:p>
            <a:pPr marL="457200" lvl="1" indent="0" algn="just">
              <a:buNone/>
            </a:pP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0D610-1098-6330-A948-B1880BDF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F81A-1071-4E0B-9718-F2BF8C1A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DESIGN…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34D3-150A-448A-BE53-C4958120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Classification and Priority Determination</a:t>
            </a:r>
          </a:p>
          <a:p>
            <a:pPr marL="971550" lvl="1" indent="-514350" algn="just">
              <a:buFont typeface="+mj-lt"/>
              <a:buAutoNum type="romanLcPeriod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 Zone (High Priority):</a:t>
            </a:r>
          </a:p>
          <a:p>
            <a:pPr lvl="2" algn="just"/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Identifies based on highest demand for ambulance services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/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can be typically due to a high volume of emergency incidents 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514350" algn="just">
              <a:buFont typeface="+mj-lt"/>
              <a:buAutoNum type="romanLcPeriod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Blue Zone (Medium Priority):</a:t>
            </a:r>
          </a:p>
          <a:p>
            <a:pPr lvl="2" algn="just"/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Represents regions with a moderate demand for ambulance services.</a:t>
            </a:r>
          </a:p>
          <a:p>
            <a:pPr lvl="2" algn="just"/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because emergency incidents occur less frequently compared to red zones.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514350" algn="just">
              <a:buFont typeface="+mj-lt"/>
              <a:buAutoNum type="romanLcPeriod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Green Zone (Low Priority):</a:t>
            </a:r>
          </a:p>
          <a:p>
            <a:pPr lvl="2" algn="just"/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Regions with minimal demand for ambulance services, </a:t>
            </a:r>
          </a:p>
          <a:p>
            <a:pPr lvl="2"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can be due to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fewer emergency incidents or lower population density. 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93466-1EB9-41D2-E917-12B5E17A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3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7706-9872-4D36-9276-49C17280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DESIGN…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759D-8509-4F2E-B9E3-07DCBD73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Haversine Formula: 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calculates the distance between two points on the Earth's surface.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Haversine Formula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based on spherical trigonometry.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rovides an accurate approximation distance between two locations, considering the Earth as a sphere. 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determines distance of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accident event locations, ambulance positions, and hospitals. 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196D4-642B-AD1E-22D0-FF9D9DEB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69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43C7-09E7-46F4-BE0C-E312CF0F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DESIGN…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CAE94-796C-4C83-8A06-072356571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3515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00000"/>
                  </a:lnSpc>
                  <a:buFont typeface="+mj-lt"/>
                  <a:buAutoNum type="arabicPeriod" startAt="2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Haversine Formula: </a:t>
                </a:r>
              </a:p>
              <a:p>
                <a:pPr marL="457200" lvl="1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The Haversine Formula is: 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 indent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       distance = 2r *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arcsin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^2(</m:t>
                        </m:r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Δlat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/2) + </m:t>
                        </m:r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lat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1) 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lat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2) 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^2(</m:t>
                        </m:r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Δlong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/2)</m:t>
                        </m:r>
                      </m:e>
                    </m:rad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)</a:t>
                </a:r>
              </a:p>
              <a:p>
                <a:pPr marL="0" marR="0" indent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Where, 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 lvl="0" indent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r is the Earth's radius (mean radius, approximately 6,371 kilometers).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 lvl="0" indent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lat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1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and lat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2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is the latitudes of the two points.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 lvl="0" indent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Δlat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and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Δlong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signify the differences in latitudes and longitudes between the points.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CAE94-796C-4C83-8A06-072356571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35151"/>
              </a:xfrm>
              <a:blipFill>
                <a:blip r:embed="rId2"/>
                <a:stretch>
                  <a:fillRect l="-522" t="-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31DBE-F6F0-4A4E-2A67-41B7B85F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4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C329-8978-4918-838C-F17D7EB1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DESIGN…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B11B-5AA3-4CA5-9182-36F5C89E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Dijkstra’s Algorithm:</a:t>
            </a:r>
          </a:p>
          <a:p>
            <a:pPr lvl="1" algn="just">
              <a:lnSpc>
                <a:spcPct val="10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Dijkstra's algorithm is a graph traversal algorithm.</a:t>
            </a:r>
          </a:p>
          <a:p>
            <a:pPr lvl="1" algn="just">
              <a:lnSpc>
                <a:spcPct val="10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finds the shortest path between nodes in a graph.</a:t>
            </a:r>
          </a:p>
          <a:p>
            <a:pPr lvl="1" algn="just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algorithm begins at a specified starting node. 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iteratively explores neighboring nodes, updating distances and marking visited nodes. </a:t>
            </a:r>
            <a:endParaRPr lang="en-US" sz="2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terminates when it has visited all nodes or when it finds the shortest path to the destination node.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D348B-A7E8-AED4-40FE-75410E6B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11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8CE6-7438-06A5-F028-743F4CBE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DESIGN…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52C4-7CDC-4537-CE9C-4DF3CB02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Dijkstra’s Algorithm:</a:t>
            </a:r>
            <a:endParaRPr lang="en-US" sz="2000" b="1" i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457200" lvl="1" indent="0" algn="just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0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Key Components:</a:t>
            </a:r>
            <a:endParaRPr lang="en-US" sz="2000" b="1" i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257300" lvl="2" indent="-342900" algn="just">
              <a:lnSpc>
                <a:spcPct val="10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Priority Queue (Q): </a:t>
            </a:r>
          </a:p>
          <a:p>
            <a:pPr lvl="3" algn="just">
              <a:lnSpc>
                <a:spcPct val="100000"/>
              </a:lnSpc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 the node with the smallest tentative distance for exploration in each iteration.</a:t>
            </a:r>
          </a:p>
          <a:p>
            <a:pPr marL="1257300" lvl="2" indent="-342900" algn="just">
              <a:lnSpc>
                <a:spcPct val="10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Distance Array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 </a:t>
            </a:r>
          </a:p>
          <a:p>
            <a:pPr lvl="3" algn="just">
              <a:lnSpc>
                <a:spcPct val="100000"/>
              </a:lnSpc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Stores the tentative distances from the start node to each node </a:t>
            </a:r>
          </a:p>
          <a:p>
            <a:pPr lvl="3" algn="just">
              <a:lnSpc>
                <a:spcPct val="100000"/>
              </a:lnSpc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initialized with infinity for all nodes except the start node, which is set to 0.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CF280-6B76-787E-7D66-08F26FD8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50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74A-95EC-E92D-FB32-05812BF1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DESIGN…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445BA-61B1-1DF7-5FE2-F29DE6459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Dijkstra’s Algorithm :</a:t>
            </a:r>
            <a:endParaRPr lang="en-US" sz="2000" b="1" i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571500" lvl="1" indent="-342900" algn="just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Adaptability:</a:t>
            </a:r>
          </a:p>
          <a:p>
            <a:pPr lvl="2" algn="just">
              <a:lnSpc>
                <a:spcPct val="100000"/>
              </a:lnSpc>
              <a:spcBef>
                <a:spcPts val="20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Dijkstra's algorithm adapts well to dynamic scenarios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lvl="2" algn="just"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This makes it suitable for real-time applications. </a:t>
            </a:r>
          </a:p>
          <a:p>
            <a:pPr lvl="2" algn="just"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It consistently explores and updates the shortest paths.</a:t>
            </a:r>
          </a:p>
          <a:p>
            <a:pPr lvl="2" algn="just"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uch as road closures or traffic updates.</a:t>
            </a:r>
            <a:endParaRPr lang="en-US" b="1" i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571500" lvl="1" indent="-342900" algn="just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Optimality:</a:t>
            </a:r>
          </a:p>
          <a:p>
            <a:pPr lvl="2" algn="just"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It always selects the node with the smallest tentative distance. </a:t>
            </a:r>
          </a:p>
          <a:p>
            <a:pPr lvl="2" algn="just"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It guarantees once a node is marked as visited, its distance is finalized, ensuring the shortest path.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B039E-62EF-F92D-649D-9D0393B7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B3D6-C030-4DE7-8817-B01977B4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6A1938B-175D-42F7-85B6-859C98474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Nepal’s healthcare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has major obstacles while reacting to emergencies, specially in the Kathmandu Valley.</a:t>
            </a:r>
          </a:p>
          <a:p>
            <a:pPr algn="just">
              <a:lnSpc>
                <a:spcPct val="10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seeks to close the gap between theoretical algorithms and real-world emergency management by doing significant research and practical implementation.</a:t>
            </a:r>
          </a:p>
          <a:p>
            <a:pPr algn="just">
              <a:lnSpc>
                <a:spcPct val="10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a practical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en-US" sz="2000" dirty="0"/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applying Dijkstra's algorithm to optimize ambulance routing and hospital allocation in the Kathmandu Valley.</a:t>
            </a:r>
          </a:p>
          <a:p>
            <a:pPr algn="just">
              <a:lnSpc>
                <a:spcPct val="10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exploring the geographical and infrastructural complexities of Nepal, this study aims to contribute valuable insights to enhancing emergency response efficiency in regions with limited resources.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E38558-08F6-C3A2-B79F-4F5C5A3D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8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D62D-C698-41C9-9B50-153C34A6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TESTING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8BD90-0433-4299-B9D7-0BFE93482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341"/>
            <a:ext cx="10515600" cy="49202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971550" lvl="1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</a:p>
          <a:p>
            <a:pPr lvl="2" algn="just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End: </a:t>
            </a:r>
          </a:p>
          <a:p>
            <a:pPr lvl="3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 lvl="3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</a:p>
          <a:p>
            <a:pPr lvl="3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Bootstrap5</a:t>
            </a:r>
          </a:p>
          <a:p>
            <a:pPr lvl="3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lvl="2" algn="just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End:</a:t>
            </a:r>
          </a:p>
          <a:p>
            <a:pPr lvl="3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Python(Flask)</a:t>
            </a:r>
          </a:p>
          <a:p>
            <a:pPr lvl="3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SQLite(V3)</a:t>
            </a:r>
          </a:p>
          <a:p>
            <a:pPr lvl="2" algn="just">
              <a:lnSpc>
                <a:spcPct val="10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332F1-41F7-B03A-7BF2-D1C2576D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13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24BD-125A-4F6D-9EE9-8ECBB8CF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TESTING…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BF947-CA6D-4488-A660-9BADB365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0530"/>
          </a:xfrm>
        </p:spPr>
        <p:txBody>
          <a:bodyPr>
            <a:normAutofit fontScale="92500" lnSpcReduction="10000"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Detail:</a:t>
            </a:r>
          </a:p>
          <a:p>
            <a:pPr marL="457200" lvl="1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 startAt="2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 startAt="2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 startAt="2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 startAt="2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 startAt="2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 startAt="2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 startAt="2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Algorithm Implementation Procedure</a:t>
            </a:r>
            <a:endParaRPr lang="en-US" sz="2200" dirty="0"/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3C6FE2F-42BB-9266-6A28-43226E49E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1" b="5937"/>
          <a:stretch/>
        </p:blipFill>
        <p:spPr>
          <a:xfrm>
            <a:off x="2492172" y="2099386"/>
            <a:ext cx="7207656" cy="36762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55C78-645D-4001-BACD-421F9CFD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10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D45D-C63A-4DF6-9358-785B3F95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TESTING…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6D11-E0DA-495E-B59D-01C5CA7D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1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</a:p>
          <a:p>
            <a:pPr lvl="1" algn="just">
              <a:lnSpc>
                <a:spcPct val="10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testing approaches: unit testing, interaction testing, and system testing.</a:t>
            </a:r>
          </a:p>
          <a:p>
            <a:pPr lvl="1" algn="just">
              <a:lnSpc>
                <a:spcPct val="10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step was carefully prepared to test the emergency response system's dependability and performance at various levels of integration.</a:t>
            </a:r>
          </a:p>
          <a:p>
            <a:pPr lvl="1" algn="just">
              <a:lnSpc>
                <a:spcPct val="10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testing conducted, the emergency response system achieved an efficiency rate of 88%.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Analysis: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363780-6EA5-A7BB-E394-2352C6427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201645"/>
              </p:ext>
            </p:extLst>
          </p:nvPr>
        </p:nvGraphicFramePr>
        <p:xfrm>
          <a:off x="1502229" y="4511294"/>
          <a:ext cx="6466114" cy="1824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95364">
                  <a:extLst>
                    <a:ext uri="{9D8B030D-6E8A-4147-A177-3AD203B41FA5}">
                      <a16:colId xmlns:a16="http://schemas.microsoft.com/office/drawing/2014/main" val="3115066464"/>
                    </a:ext>
                  </a:extLst>
                </a:gridCol>
                <a:gridCol w="1870750">
                  <a:extLst>
                    <a:ext uri="{9D8B030D-6E8A-4147-A177-3AD203B41FA5}">
                      <a16:colId xmlns:a16="http://schemas.microsoft.com/office/drawing/2014/main" val="2739947051"/>
                    </a:ext>
                  </a:extLst>
                </a:gridCol>
              </a:tblGrid>
              <a:tr h="274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Time(Seconds)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2623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Time Calculation</a:t>
                      </a:r>
                      <a:endParaRPr lang="en-US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814599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Routing Efficiency Analysis</a:t>
                      </a:r>
                      <a:endParaRPr lang="en-US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497674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Nearest Location Calculation</a:t>
                      </a:r>
                      <a:endParaRPr lang="en-US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7881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Utilization Assessment</a:t>
                      </a:r>
                      <a:endParaRPr lang="en-US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05102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Execution Time</a:t>
                      </a:r>
                      <a:endParaRPr lang="en-US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59238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749A3-858B-5605-BB92-DD04320A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95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B305-E277-4340-ABE6-97BBA34F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5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52C3A-D13C-06D8-8E75-47622BB0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4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2783-5D2F-4FBA-9A1D-9999B77A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A36C-99D3-45B8-85EA-615170198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emergency response system optimized for the unique topography and urban complexities of the Kathmandu Valley.</a:t>
            </a:r>
          </a:p>
          <a:p>
            <a:pPr lvl="0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advanced routing algorithms, improving ambulance response times by navigating congested urban areas and intricate road networks efficiently.</a:t>
            </a:r>
          </a:p>
          <a:p>
            <a:pPr lvl="0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coordination among emergency services in the Kathmandu Valley, ensuring a timely and efficient response for improved patient outcomes.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3F36F-8871-28D4-B2A1-633E8480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0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4868-2A09-44CD-AEB3-9EB4E056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624F-7E6B-4B1F-8E6A-6F2D7E27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Location Display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Classification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 Ambulance Selection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Ambulance Route Calculation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Selection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Hospital Route Calculation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Real-Time Visualization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111FE-2B82-A85D-167E-9F3FDE30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7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48C2-C4B1-48F0-A728-22CFDE61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ANALYSIS…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6E55-6711-485F-97EC-29A4D122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5C4D5-DEF2-C070-FA28-C84D61C6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6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862E-1732-4C44-AD88-9C8447B7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ANALYSIS…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4981D-B9A4-4967-9750-BE283917C806}"/>
              </a:ext>
            </a:extLst>
          </p:cNvPr>
          <p:cNvSpPr txBox="1"/>
          <p:nvPr/>
        </p:nvSpPr>
        <p:spPr>
          <a:xfrm>
            <a:off x="3926541" y="6292820"/>
            <a:ext cx="4338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Use 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42E37-2AD3-4CC1-A3C6-7D07FA76E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2" b="3926"/>
          <a:stretch/>
        </p:blipFill>
        <p:spPr>
          <a:xfrm>
            <a:off x="2258163" y="1335902"/>
            <a:ext cx="7675674" cy="499958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B4367C-70A9-111C-FC20-608301B5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9942-B718-4955-A153-E4F6E9E1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ANALYSIS…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2C8E-A5C5-421E-8645-15E39D7A8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Feasibility: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well-established web development technologies, including HTML, CSS, JS, Python, Flask, and SQLite, indicates a solid foundation for implementation.</a:t>
            </a:r>
          </a:p>
          <a:p>
            <a:pPr lvl="2" algn="just">
              <a:lnSpc>
                <a:spcPct val="10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the Leaflet API for mapping demonstrates a practical approach to handling location features, enhancing technical feasibility.</a:t>
            </a:r>
          </a:p>
          <a:p>
            <a:pPr marL="914400" lvl="2" indent="0" algn="just">
              <a:lnSpc>
                <a:spcPct val="100000"/>
              </a:lnSpc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Feasibility:</a:t>
            </a:r>
          </a:p>
          <a:p>
            <a:pPr lvl="2" algn="just">
              <a:lnSpc>
                <a:spcPct val="11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user-centric design and automated selection of the nearest ambulance enhances operational efficiency</a:t>
            </a:r>
          </a:p>
          <a:p>
            <a:pPr lvl="2" algn="just">
              <a:lnSpc>
                <a:spcPct val="11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ambulance, event, and hospital data from CSV files addresses operational needs.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F1F70-E08C-6DB4-54E8-39EA094E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8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5F5B-0F6B-42D1-ABEB-C26DB3D7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ANALYSIS…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293D-A09D-4DE9-9963-F929E5365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151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10000"/>
              </a:lnSpc>
              <a:buFont typeface="+mj-lt"/>
              <a:buAutoNum type="arabicPeriod" startAt="3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Feasibility:</a:t>
            </a:r>
          </a:p>
          <a:p>
            <a:pPr lvl="1" algn="just">
              <a:lnSpc>
                <a:spcPct val="11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Reliance on widely used and open-source technologies suggests potential cost-effectiveness.</a:t>
            </a:r>
          </a:p>
          <a:p>
            <a:pPr lvl="1" algn="just">
              <a:lnSpc>
                <a:spcPct val="11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the Leaflet API for mapping needs ensures a cost-effective approach.</a:t>
            </a:r>
          </a:p>
          <a:p>
            <a:pPr marL="457200" lvl="1" indent="0" algn="just">
              <a:lnSpc>
                <a:spcPct val="110000"/>
              </a:lnSpc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10000"/>
              </a:lnSpc>
              <a:buFont typeface="+mj-lt"/>
              <a:buAutoNum type="arabicPeriod" startAt="4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Feasibility:</a:t>
            </a:r>
          </a:p>
          <a:p>
            <a:pPr lvl="1" algn="just">
              <a:lnSpc>
                <a:spcPct val="11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provided WBS outlines a structured project plan with defined tasks, durations, and dependencies.</a:t>
            </a:r>
          </a:p>
          <a:p>
            <a:pPr lvl="1" algn="just">
              <a:lnSpc>
                <a:spcPct val="11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of realistic durations and consideration of dependencies indicate a thoughtful approach to schedule feasibility, aligning with the project's scope.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53DE2-3259-037E-FBC9-32C8E853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8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89E4-D2CA-4721-9332-FD48783C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ANALYSIS…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77A9FB-E384-442F-B3D1-137D98B2C9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5" y="1474238"/>
            <a:ext cx="5495365" cy="4540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106EB-B461-4C71-8A73-BA78E29E05A1}"/>
              </a:ext>
            </a:extLst>
          </p:cNvPr>
          <p:cNvSpPr txBox="1"/>
          <p:nvPr/>
        </p:nvSpPr>
        <p:spPr>
          <a:xfrm>
            <a:off x="3263153" y="6104965"/>
            <a:ext cx="5118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Work Break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9A67BD-514E-15C5-CF44-2582A73A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A8CAB-3394-4DDD-96C0-D6690FF65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1058</Words>
  <Application>Microsoft Office PowerPoint</Application>
  <PresentationFormat>Widescreen</PresentationFormat>
  <Paragraphs>190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33" baseType="lpstr">
      <vt:lpstr>Aptos</vt:lpstr>
      <vt:lpstr>Arial</vt:lpstr>
      <vt:lpstr>Calibri</vt:lpstr>
      <vt:lpstr>Calibri Light</vt:lpstr>
      <vt:lpstr>Cambria Math</vt:lpstr>
      <vt:lpstr>DejaVu Sans</vt:lpstr>
      <vt:lpstr>Mangal</vt:lpstr>
      <vt:lpstr>Times New Roman</vt:lpstr>
      <vt:lpstr>Office Theme</vt:lpstr>
      <vt:lpstr>  Emergency Response System Using Dijkstra’s Algorithm In The Context of Kathmandu Valley</vt:lpstr>
      <vt:lpstr>INTRODUCTION</vt:lpstr>
      <vt:lpstr>OBJECTIVES</vt:lpstr>
      <vt:lpstr>SYSTEM ANALYSIS</vt:lpstr>
      <vt:lpstr>SYSTEM ANALYSIS…</vt:lpstr>
      <vt:lpstr>SYSTEM ANALYSIS…</vt:lpstr>
      <vt:lpstr>SYSTEM ANALYSIS…</vt:lpstr>
      <vt:lpstr>SYSTEM ANALYSIS…</vt:lpstr>
      <vt:lpstr>SYSTEM ANALYSIS…</vt:lpstr>
      <vt:lpstr>SYSTEM DESIGN</vt:lpstr>
      <vt:lpstr>SYSTEM DESIGN…</vt:lpstr>
      <vt:lpstr>SYSTEM DESIGN…</vt:lpstr>
      <vt:lpstr>SYSTEM DESIGN…</vt:lpstr>
      <vt:lpstr>SYSTEM DESIGN…</vt:lpstr>
      <vt:lpstr>SYSTEM DESIGN…</vt:lpstr>
      <vt:lpstr>SYSTEM DESIGN…</vt:lpstr>
      <vt:lpstr>SYSTEM DESIGN…</vt:lpstr>
      <vt:lpstr>SYSTEM DESIGN…</vt:lpstr>
      <vt:lpstr>SYSTEM DESIGN…</vt:lpstr>
      <vt:lpstr>IMPLEMENTATION AND TESTING</vt:lpstr>
      <vt:lpstr>IMPLEMENTATION AND TESTING…</vt:lpstr>
      <vt:lpstr>IMPLEMENTATION AND TESTING…</vt:lpstr>
      <vt:lpstr>DEMONSTRATION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Shrestha</dc:creator>
  <cp:lastModifiedBy>Ankit Shrestha</cp:lastModifiedBy>
  <cp:revision>286</cp:revision>
  <dcterms:created xsi:type="dcterms:W3CDTF">2024-03-08T18:49:14Z</dcterms:created>
  <dcterms:modified xsi:type="dcterms:W3CDTF">2024-03-10T02:17:13Z</dcterms:modified>
</cp:coreProperties>
</file>