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4.png" ContentType="image/png"/>
  <Override PartName="/ppt/media/image1.jpeg" ContentType="image/jpeg"/>
  <Override PartName="/ppt/media/image10.png" ContentType="image/png"/>
  <Override PartName="/ppt/media/image2.png" ContentType="image/png"/>
  <Override PartName="/ppt/media/image6.png" ContentType="image/png"/>
  <Override PartName="/ppt/media/image3.jpeg" ContentType="image/jpeg"/>
  <Override PartName="/ppt/media/image15.png" ContentType="image/png"/>
  <Override PartName="/ppt/media/image5.jpeg" ContentType="image/jpeg"/>
  <Override PartName="/ppt/media/image7.jpeg" ContentType="image/jpeg"/>
  <Override PartName="/ppt/media/image9.jpeg" ContentType="image/jpeg"/>
  <Override PartName="/ppt/media/image8.jpeg" ContentType="image/jpeg"/>
  <Override PartName="/ppt/media/image11.jpeg" ContentType="image/jpeg"/>
  <Override PartName="/ppt/media/image13.png" ContentType="image/png"/>
  <Override PartName="/ppt/media/image4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2E247D-32E5-4322-900F-60D5F930371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352F45-D2FE-49AF-AEBF-E53E848D0E8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26019C-600E-4BF5-B89A-F0E62BE562A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9CE328-954C-4E68-806D-B4B73A6556B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FA05DE-5E7D-4303-962B-4923797027E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47CB4A-F73E-4F65-A6BF-CECEF397DE9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A8354-C686-4278-B551-E3FDD351F9E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78A671-82E9-49A3-AB83-B244C4F5C00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5D00827-E0E6-425A-9A2A-36CEB6B1A3D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9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10" descr="paint_transparent1.png"/>
          <p:cNvPicPr/>
          <p:nvPr/>
        </p:nvPicPr>
        <p:blipFill>
          <a:blip r:embed="rId3"/>
          <a:srcRect l="55205" t="0" r="0" b="0"/>
          <a:stretch/>
        </p:blipFill>
        <p:spPr>
          <a:xfrm>
            <a:off x="0" y="0"/>
            <a:ext cx="409536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207960" y="3287160"/>
            <a:ext cx="524988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C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li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c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k 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t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o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 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e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d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i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t 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M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a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s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t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e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r 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t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i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t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l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e 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s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t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y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l</a:t>
            </a:r>
            <a:r>
              <a:rPr b="0" lang="en-US" sz="5000" spc="-1" strike="noStrike">
                <a:solidFill>
                  <a:srgbClr val="ffffff"/>
                </a:solidFill>
                <a:latin typeface="Lato Light"/>
                <a:ea typeface="Lato Light"/>
              </a:rPr>
              <a:t>e</a:t>
            </a:r>
            <a:endParaRPr b="0" lang="en-A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44" descr="paint_transparent1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8229240" cy="51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666666"/>
                </a:solidFill>
                <a:latin typeface="Lato Light"/>
                <a:ea typeface="Lato Light"/>
              </a:rPr>
              <a:t>Click to edit Master text styles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8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Montserrat"/>
                <a:ea typeface="Montserra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3339BB-56E7-4225-9404-9CDF8D684305}" type="slidenum"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AU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8" descr="paint_transparent4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sldNum" idx="9"/>
          </p:nvPr>
        </p:nvSpPr>
        <p:spPr>
          <a:xfrm>
            <a:off x="429768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Montserrat"/>
                <a:ea typeface="Montserra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7304ED-9491-4754-80CE-11FAC926D02A}" type="slidenum"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AU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51" descr="paint_transparent3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4297680" y="444780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Montserrat"/>
                <a:ea typeface="Montserra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EF254D-2846-410C-9D82-929B850AC503}" type="slidenum"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2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Montserrat"/>
                <a:ea typeface="Montserra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56B8F4-D1B2-4B2C-A47D-91491F2FB59B}" type="slidenum"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AU" sz="12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8" name="Shape 55" descr="paint_transparent1.png"/>
          <p:cNvPicPr/>
          <p:nvPr/>
        </p:nvPicPr>
        <p:blipFill>
          <a:blip r:embed="rId3"/>
          <a:srcRect l="27157" t="0" r="0" b="0"/>
          <a:stretch/>
        </p:blipFill>
        <p:spPr>
          <a:xfrm>
            <a:off x="0" y="0"/>
            <a:ext cx="6660360" cy="5143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13" descr="paint_transparent4.png"/>
          <p:cNvPicPr/>
          <p:nvPr/>
        </p:nvPicPr>
        <p:blipFill>
          <a:blip r:embed="rId3"/>
          <a:srcRect l="0" t="0" r="49949" b="0"/>
          <a:stretch/>
        </p:blipFill>
        <p:spPr>
          <a:xfrm>
            <a:off x="4568040" y="0"/>
            <a:ext cx="4575600" cy="5143320"/>
          </a:xfrm>
          <a:prstGeom prst="rect">
            <a:avLst/>
          </a:prstGeom>
          <a:ln w="0">
            <a:noFill/>
          </a:ln>
        </p:spPr>
      </p:pic>
      <p:sp>
        <p:nvSpPr>
          <p:cNvPr id="10" name="Shape 14"/>
          <p:cNvSpPr/>
          <p:nvPr/>
        </p:nvSpPr>
        <p:spPr>
          <a:xfrm>
            <a:off x="0" y="0"/>
            <a:ext cx="5300280" cy="51433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878920"/>
            <a:ext cx="391428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Click to edit Master title style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8" descr="paint_transparent4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2483280" y="836280"/>
            <a:ext cx="4176720" cy="347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380880" algn="ctr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Lato Light"/>
              <a:buChar char="×"/>
            </a:pPr>
            <a:r>
              <a:rPr b="0" i="1" lang="en-US" sz="2400" spc="-1" strike="noStrike">
                <a:solidFill>
                  <a:srgbClr val="ffffff"/>
                </a:solidFill>
                <a:latin typeface="Lato Light"/>
                <a:ea typeface="Lato Light"/>
              </a:rPr>
              <a:t>Click to edit Master text styles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3"/>
          </p:nvPr>
        </p:nvSpPr>
        <p:spPr>
          <a:xfrm>
            <a:off x="429768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Montserrat"/>
                <a:ea typeface="Montserra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B344AD-162B-4EF8-90DA-101DF1C0442A}" type="slidenum"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AU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22" descr="paint_transparent1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Click to edit Master title style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2244240"/>
            <a:ext cx="5510880" cy="260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800" spc="-1" strike="noStrike">
                <a:solidFill>
                  <a:srgbClr val="666666"/>
                </a:solidFill>
                <a:latin typeface="Lato Light"/>
                <a:ea typeface="Lato Light"/>
              </a:rPr>
              <a:t>Click to edit Master text styles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4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3EF9F6E-90F4-4869-92F9-010CF55D6031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7" descr="paint_transparent1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Click to edit Master title style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2211840"/>
            <a:ext cx="2674800" cy="26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600" spc="-1" strike="noStrike">
                <a:solidFill>
                  <a:srgbClr val="666666"/>
                </a:solidFill>
                <a:latin typeface="Lato Light"/>
                <a:ea typeface="Lato Light"/>
              </a:rPr>
              <a:t>Click to edit Master text styles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293280" y="2211840"/>
            <a:ext cx="2674800" cy="263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600" spc="-1" strike="noStrike">
                <a:solidFill>
                  <a:srgbClr val="666666"/>
                </a:solidFill>
                <a:latin typeface="Lato Light"/>
                <a:ea typeface="Lato Light"/>
              </a:rPr>
              <a:t>Click to edit Master text styles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5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FC60C19-AD3D-4F3A-B3DA-FB5C7B3A212A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33" descr="paint_transparent1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Click to edit Master title style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89600" y="2312640"/>
            <a:ext cx="1831320" cy="26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Click to edit Master text styles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415240" y="2312640"/>
            <a:ext cx="1831320" cy="26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Click to edit Master text styles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340520" y="2312640"/>
            <a:ext cx="1831320" cy="26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049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200" spc="-1" strike="noStrike">
                <a:solidFill>
                  <a:srgbClr val="666666"/>
                </a:solidFill>
                <a:latin typeface="Lato Light"/>
                <a:ea typeface="Lato Light"/>
              </a:rPr>
              <a:t>Click to edit Master text styles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6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Montserrat"/>
                <a:ea typeface="Montserra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DDF750-EE16-45BC-8DB6-26D19E0971B6}" type="slidenum"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AU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40" descr="paint_transparent1.png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Click to edit Master title style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7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ffffff"/>
                </a:solidFill>
                <a:latin typeface="Montserrat"/>
                <a:ea typeface="Montserra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D7E9B3-8076-440B-B22D-DAB9B5094247}" type="slidenum">
              <a:rPr b="0" lang="en" sz="1200" spc="-1" strike="noStrike">
                <a:solidFill>
                  <a:srgbClr val="ffffff"/>
                </a:solidFill>
                <a:latin typeface="Montserrat"/>
                <a:ea typeface="Montserrat"/>
              </a:rPr>
              <a:t>&lt;number&gt;</a:t>
            </a:fld>
            <a:endParaRPr b="0" lang="en-AU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shrestha-bishal" TargetMode="External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39040" y="645480"/>
            <a:ext cx="6865560" cy="184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Lato Light"/>
                <a:ea typeface="Lato Light"/>
              </a:rPr>
              <a:t>Airline Reservation System</a:t>
            </a:r>
            <a:br>
              <a:rPr sz="5000"/>
            </a:br>
            <a:r>
              <a:rPr b="0" lang="en" sz="5000" spc="-1" strike="noStrike">
                <a:solidFill>
                  <a:schemeClr val="dk1"/>
                </a:solidFill>
                <a:latin typeface="Lato Light"/>
                <a:ea typeface="Lato Light"/>
              </a:rPr>
              <a:t>‘Airtra</a:t>
            </a:r>
            <a:r>
              <a:rPr b="0" lang="en" sz="4000" spc="-1" strike="noStrike">
                <a:solidFill>
                  <a:schemeClr val="dk1"/>
                </a:solidFill>
                <a:latin typeface="Lato Light"/>
                <a:ea typeface="Lato Light"/>
              </a:rPr>
              <a:t>’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" name="Shape 71"/>
          <p:cNvGrpSpPr/>
          <p:nvPr/>
        </p:nvGrpSpPr>
        <p:grpSpPr>
          <a:xfrm>
            <a:off x="6991920" y="3047760"/>
            <a:ext cx="1006200" cy="954000"/>
            <a:chOff x="6991920" y="3047760"/>
            <a:chExt cx="1006200" cy="954000"/>
          </a:xfrm>
        </p:grpSpPr>
        <p:sp>
          <p:nvSpPr>
            <p:cNvPr id="48" name="Shape 72"/>
            <p:cNvSpPr/>
            <p:nvPr/>
          </p:nvSpPr>
          <p:spPr>
            <a:xfrm>
              <a:off x="6991920" y="3138480"/>
              <a:ext cx="1006200" cy="63864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AU" sz="1400" spc="-1" strike="noStrike">
                <a:solidFill>
                  <a:srgbClr val="00bef2"/>
                </a:solidFill>
                <a:latin typeface="Arial"/>
                <a:ea typeface="Arial"/>
              </a:endParaRPr>
            </a:p>
          </p:txBody>
        </p:sp>
        <p:sp>
          <p:nvSpPr>
            <p:cNvPr id="49" name="Shape 73"/>
            <p:cNvSpPr/>
            <p:nvPr/>
          </p:nvSpPr>
          <p:spPr>
            <a:xfrm>
              <a:off x="7466040" y="3047760"/>
              <a:ext cx="57960" cy="6084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240" bIns="30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AU" sz="1400" spc="-1" strike="noStrike">
                <a:solidFill>
                  <a:srgbClr val="00bef2"/>
                </a:solidFill>
                <a:latin typeface="Arial"/>
                <a:ea typeface="Arial"/>
              </a:endParaRPr>
            </a:p>
          </p:txBody>
        </p:sp>
        <p:sp>
          <p:nvSpPr>
            <p:cNvPr id="50" name="Shape 74"/>
            <p:cNvSpPr/>
            <p:nvPr/>
          </p:nvSpPr>
          <p:spPr>
            <a:xfrm>
              <a:off x="7149600" y="3806640"/>
              <a:ext cx="145800" cy="19512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AU" sz="1400" spc="-1" strike="noStrike">
                <a:solidFill>
                  <a:srgbClr val="00bef2"/>
                </a:solidFill>
                <a:latin typeface="Arial"/>
                <a:ea typeface="Arial"/>
              </a:endParaRPr>
            </a:p>
          </p:txBody>
        </p:sp>
        <p:sp>
          <p:nvSpPr>
            <p:cNvPr id="51" name="Shape 75"/>
            <p:cNvSpPr/>
            <p:nvPr/>
          </p:nvSpPr>
          <p:spPr>
            <a:xfrm>
              <a:off x="7695360" y="3806640"/>
              <a:ext cx="145440" cy="19512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AU" sz="1400" spc="-1" strike="noStrike">
                <a:solidFill>
                  <a:srgbClr val="00bef2"/>
                </a:solidFill>
                <a:latin typeface="Arial"/>
                <a:ea typeface="Arial"/>
              </a:endParaRPr>
            </a:p>
          </p:txBody>
        </p:sp>
        <p:sp>
          <p:nvSpPr>
            <p:cNvPr id="52" name="Shape 76"/>
            <p:cNvSpPr/>
            <p:nvPr/>
          </p:nvSpPr>
          <p:spPr>
            <a:xfrm>
              <a:off x="7050240" y="3196800"/>
              <a:ext cx="889560" cy="52200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AU" sz="1400" spc="-1" strike="noStrike">
                <a:solidFill>
                  <a:srgbClr val="00bef2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3" name="TextBox 2"/>
          <p:cNvSpPr/>
          <p:nvPr/>
        </p:nvSpPr>
        <p:spPr>
          <a:xfrm>
            <a:off x="6120000" y="3960000"/>
            <a:ext cx="2361960" cy="303840"/>
          </a:xfrm>
          <a:prstGeom prst="rect">
            <a:avLst/>
          </a:prstGeom>
          <a:gradFill rotWithShape="0">
            <a:gsLst>
              <a:gs pos="0">
                <a:srgbClr val="9fc6ff"/>
              </a:gs>
              <a:gs pos="35000">
                <a:srgbClr val="bcd7fe"/>
              </a:gs>
              <a:gs pos="100000">
                <a:srgbClr val="e5efff"/>
              </a:gs>
            </a:gsLst>
            <a:lin ang="16200000"/>
          </a:gradFill>
          <a:ln>
            <a:solidFill>
              <a:srgbClr val="357eb8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Bishal Shrestha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133720" y="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Payment  Module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80880" y="1352520"/>
            <a:ext cx="6958800" cy="260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Here passenger can book the respective flights in accordance with their preferred flights.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They can use online wallet or direct cash to make payments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Payment can be done with E-sewa.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18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99B2528-881F-4C59-9E84-8FB0C1AF9ACA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057400" y="28584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Objectives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352520"/>
            <a:ext cx="796932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   </a:t>
            </a: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Accuracy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   </a:t>
            </a: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Usability/ Informative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   </a:t>
            </a: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Efficiency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   </a:t>
            </a: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Effectiveness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   </a:t>
            </a: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Speed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   </a:t>
            </a: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User-friendliness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Reservation and cancellation of flighs from anywhere any place.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9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4453C18-8F1C-4F44-ACC4-DDBA5262F384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20"/>
          </p:nvPr>
        </p:nvSpPr>
        <p:spPr>
          <a:xfrm>
            <a:off x="429768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771A5AC-76AC-4A53-B659-0175E9B82D76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295280" y="0"/>
            <a:ext cx="655272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HELLO!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010160" y="1434960"/>
            <a:ext cx="3776400" cy="277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AU" sz="1800" spc="-1" strike="noStrike">
              <a:solidFill>
                <a:srgbClr val="666666"/>
              </a:solidFill>
              <a:latin typeface="Lato Light"/>
              <a:ea typeface="Lato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21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1B4DAA6-8627-4381-9F70-9592B1023F78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89" name="Shape 91" descr="photo-1434030216411-0b793f4b4173.jpg"/>
          <p:cNvPicPr/>
          <p:nvPr/>
        </p:nvPicPr>
        <p:blipFill>
          <a:blip r:embed="rId1"/>
          <a:stretch/>
        </p:blipFill>
        <p:spPr>
          <a:xfrm>
            <a:off x="5576760" y="1571400"/>
            <a:ext cx="2664720" cy="266472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91" name="TextBox 2"/>
          <p:cNvSpPr/>
          <p:nvPr/>
        </p:nvSpPr>
        <p:spPr>
          <a:xfrm>
            <a:off x="0" y="133200"/>
            <a:ext cx="9143640" cy="638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System Specific Diagram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34892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PRESENTATION DESIGN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010160" y="1352520"/>
            <a:ext cx="7130880" cy="286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AU" sz="1800" spc="-1" strike="noStrike">
              <a:solidFill>
                <a:srgbClr val="666666"/>
              </a:solidFill>
              <a:latin typeface="Lato Light"/>
              <a:ea typeface="Lato Ligh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22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A57FB4E-9C3A-4655-8036-B8214A2DA27B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Shape 315"/>
          <p:cNvSpPr/>
          <p:nvPr/>
        </p:nvSpPr>
        <p:spPr>
          <a:xfrm>
            <a:off x="639720" y="4552560"/>
            <a:ext cx="785772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AU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U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639720" y="0"/>
            <a:ext cx="7857360" cy="5143320"/>
          </a:xfrm>
          <a:prstGeom prst="rect">
            <a:avLst/>
          </a:prstGeom>
          <a:ln w="0">
            <a:noFill/>
          </a:ln>
        </p:spPr>
      </p:pic>
      <p:sp>
        <p:nvSpPr>
          <p:cNvPr id="97" name="TextBox 1"/>
          <p:cNvSpPr/>
          <p:nvPr/>
        </p:nvSpPr>
        <p:spPr>
          <a:xfrm>
            <a:off x="609120" y="-19080"/>
            <a:ext cx="2819160" cy="1186920"/>
          </a:xfrm>
          <a:prstGeom prst="rect">
            <a:avLst/>
          </a:prstGeom>
          <a:gradFill rotWithShape="0">
            <a:gsLst>
              <a:gs pos="0">
                <a:srgbClr val="2782cc"/>
              </a:gs>
              <a:gs pos="100000">
                <a:srgbClr val="9fc6ff"/>
              </a:gs>
            </a:gsLst>
            <a:lin ang="16200000"/>
          </a:gradFill>
          <a:ln>
            <a:solidFill>
              <a:srgbClr val="357eb8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chemeClr val="lt1"/>
                </a:solidFill>
                <a:latin typeface="Arial"/>
                <a:ea typeface="Arial"/>
              </a:rPr>
              <a:t>Use case Diagram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Num" idx="23"/>
          </p:nvPr>
        </p:nvSpPr>
        <p:spPr>
          <a:xfrm>
            <a:off x="429768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42BBB70-734B-4C57-B7DE-CC3768F42325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0" name="TextBox 2"/>
          <p:cNvSpPr/>
          <p:nvPr/>
        </p:nvSpPr>
        <p:spPr>
          <a:xfrm rot="19621800">
            <a:off x="203040" y="1212840"/>
            <a:ext cx="3219840" cy="699120"/>
          </a:xfrm>
          <a:prstGeom prst="rect">
            <a:avLst/>
          </a:prstGeom>
          <a:gradFill rotWithShape="0">
            <a:gsLst>
              <a:gs pos="0">
                <a:srgbClr val="ffd6ac"/>
              </a:gs>
              <a:gs pos="35000">
                <a:srgbClr val="ffe1c4"/>
              </a:gs>
              <a:gs pos="100000">
                <a:srgbClr val="fff2e8"/>
              </a:gs>
            </a:gsLst>
            <a:lin ang="14220000"/>
          </a:gradFill>
          <a:ln>
            <a:solidFill>
              <a:srgbClr val="d79c33"/>
            </a:solidFill>
            <a:round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  <a:ea typeface="Arial"/>
              </a:rPr>
              <a:t>Screenshots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Num" idx="24"/>
          </p:nvPr>
        </p:nvSpPr>
        <p:spPr>
          <a:xfrm>
            <a:off x="429768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54547F0-8987-41A5-848D-D220B5B88ACF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796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057400" y="28584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Advantages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33520" y="1276200"/>
            <a:ext cx="7035120" cy="260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Book a flight from anywhere  anytime.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Changes and Cancellations as necessary.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The freedom to shop around for a best price, cost benefits.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0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Save a lot of time by a computerized GUI based system”AirTra”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25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2C13832-96E5-423A-8755-000B91A2BA5D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905120" y="20952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Disadvantages</a:t>
            </a:r>
            <a:r>
              <a:rPr b="1" lang="en-US" sz="48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 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66680" y="1123920"/>
            <a:ext cx="7130880" cy="37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2000" spc="-1" strike="noStrike">
                <a:solidFill>
                  <a:schemeClr val="dk1"/>
                </a:solidFill>
                <a:latin typeface="Lato Light"/>
                <a:ea typeface="Lato Light"/>
              </a:rPr>
              <a:t>Exchanging sensitive personal data, such as home addresses and payment gateways, the online booking is an attractive target  for cyber criminals looking to steal this information. 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2000" spc="-1" strike="noStrike">
                <a:solidFill>
                  <a:schemeClr val="dk1"/>
                </a:solidFill>
                <a:latin typeface="Lato Light"/>
                <a:ea typeface="Lato Light"/>
              </a:rPr>
              <a:t>Fake websites created for the sole purpose of stealing personal information is also an ever-present danger.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2000" spc="-1" strike="noStrike">
                <a:solidFill>
                  <a:schemeClr val="dk1"/>
                </a:solidFill>
                <a:latin typeface="Lato Light"/>
                <a:ea typeface="Lato Light"/>
              </a:rPr>
              <a:t>Very normal people are unable to book a flight like live ticketing 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26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E924C21-1C48-4676-8813-13B0ABB29FC3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905120" y="28584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Conclusion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276200"/>
            <a:ext cx="7848360" cy="286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2000" spc="-1" strike="noStrike">
                <a:solidFill>
                  <a:schemeClr val="dk1"/>
                </a:solidFill>
                <a:latin typeface="Lato Light"/>
                <a:ea typeface="Lato Light"/>
              </a:rPr>
              <a:t>Airline Reservation System contains the details about flights schedules, passenger reservations and ticket records.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2000" spc="-1" strike="noStrike">
                <a:solidFill>
                  <a:schemeClr val="dk1"/>
                </a:solidFill>
                <a:latin typeface="Lato Light"/>
                <a:ea typeface="Lato Light"/>
              </a:rPr>
              <a:t>Inventory data is imported and maintained through a Schedule Distribution System over Standardized interfaces.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2000" spc="-1" strike="noStrike">
                <a:solidFill>
                  <a:schemeClr val="dk1"/>
                </a:solidFill>
                <a:latin typeface="Lato Light"/>
                <a:ea typeface="Lato Light"/>
              </a:rPr>
              <a:t>In combination with the fares and booking conditions stored in the Fare Quote System the price for each sold seat is determined.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2000" spc="-1" strike="noStrike">
                <a:solidFill>
                  <a:schemeClr val="dk1"/>
                </a:solidFill>
                <a:latin typeface="Lato Light"/>
                <a:ea typeface="Lato Light"/>
              </a:rPr>
              <a:t>The inventory of an airline service is generally divided into three category of classes.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27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EEA9F4D-E394-43AD-AB73-EAABE1CCD694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28800" y="-1908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Introduction 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33520" y="971640"/>
            <a:ext cx="7772040" cy="38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Airline reservation system is the computerized system.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Enhancing the relationship between customers and airline agencies.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Convenient for the customers to book the flights. 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database and allow new customers to sign up for online access.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Allow the customers to access database and allow new customers to sign up for online access.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10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A0A6191-B2FB-4291-AD79-37B8C3F095F7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838080" y="1452600"/>
            <a:ext cx="5729760" cy="277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Lato Light"/>
                <a:ea typeface="Lato Light"/>
              </a:rPr>
              <a:t>Any questions?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You can find me at: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Lato Light"/>
                <a:ea typeface="Lato Light"/>
                <a:hlinkClick r:id="rId1"/>
              </a:rPr>
              <a:t>https://github.com/shrestha-bishal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28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6787988-74DE-4949-B831-1896F647B69E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14" name="Shape 301" descr="photo-1434030216411-0b793f4b4173.jpg"/>
          <p:cNvPicPr/>
          <p:nvPr/>
        </p:nvPicPr>
        <p:blipFill>
          <a:blip r:embed="rId2"/>
          <a:stretch/>
        </p:blipFill>
        <p:spPr>
          <a:xfrm>
            <a:off x="5576760" y="1571400"/>
            <a:ext cx="2664720" cy="266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Num" idx="29"/>
          </p:nvPr>
        </p:nvSpPr>
        <p:spPr>
          <a:xfrm>
            <a:off x="429768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CECCD1F-5576-48A7-8A16-FAC42CD2F465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Rectangle 2"/>
          <p:cNvSpPr/>
          <p:nvPr/>
        </p:nvSpPr>
        <p:spPr>
          <a:xfrm>
            <a:off x="1918800" y="2417760"/>
            <a:ext cx="4984560" cy="1308600"/>
          </a:xfrm>
          <a:prstGeom prst="rect">
            <a:avLst/>
          </a:prstGeom>
          <a:gradFill rotWithShape="0">
            <a:gsLst>
              <a:gs pos="0">
                <a:srgbClr val="48b0c2"/>
              </a:gs>
              <a:gs pos="100000">
                <a:srgbClr val="a2eaff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chemeClr val="lt1"/>
                </a:solidFill>
                <a:latin typeface="Arial"/>
                <a:ea typeface="Arial"/>
              </a:rPr>
              <a:t>Thank You</a:t>
            </a:r>
            <a:endParaRPr b="0" lang="en-AU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43000" y="1123920"/>
            <a:ext cx="7130880" cy="67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Goals</a:t>
            </a:r>
            <a:br>
              <a:rPr sz="4800"/>
            </a:b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10160" y="1352520"/>
            <a:ext cx="7371360" cy="285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900" spc="-1" strike="noStrike">
                <a:solidFill>
                  <a:schemeClr val="dk1"/>
                </a:solidFill>
                <a:latin typeface="Lato Light"/>
                <a:ea typeface="Lato Light"/>
              </a:rPr>
              <a:t>The primary goal of this project is to help the passengers  to make easy and secure flight reservation.</a:t>
            </a:r>
            <a:endParaRPr b="0" lang="en-A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900" spc="-1" strike="noStrike">
                <a:solidFill>
                  <a:schemeClr val="dk1"/>
                </a:solidFill>
                <a:latin typeface="Lato Light"/>
                <a:ea typeface="Lato Light"/>
              </a:rPr>
              <a:t>The system will be able to find all the flights fulfilling a passengers needs for the require interval of time.</a:t>
            </a:r>
            <a:endParaRPr b="0" lang="en-A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900" spc="-1" strike="noStrike">
                <a:solidFill>
                  <a:schemeClr val="dk1"/>
                </a:solidFill>
                <a:latin typeface="Lato Light"/>
                <a:ea typeface="Lato Light"/>
              </a:rPr>
              <a:t>Search all flights with a given origin and destination.</a:t>
            </a:r>
            <a:endParaRPr b="0" lang="en-A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900" spc="-1" strike="noStrike">
                <a:solidFill>
                  <a:schemeClr val="dk1"/>
                </a:solidFill>
                <a:latin typeface="Lato Light"/>
                <a:ea typeface="Lato Light"/>
              </a:rPr>
              <a:t>The arrival and departure time, the price and the flight number for each flight.</a:t>
            </a:r>
            <a:endParaRPr b="0" lang="en-AU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900" spc="-1" strike="noStrike">
                <a:solidFill>
                  <a:schemeClr val="dk1"/>
                </a:solidFill>
                <a:latin typeface="Lato Light"/>
                <a:ea typeface="Lato Light"/>
              </a:rPr>
              <a:t>The passenger will decide the flight reservation based on the displayed information</a:t>
            </a: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11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2CC1FD4-6943-492C-BCF2-E5E45DC5561E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81080" y="28584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Major Functions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33520" y="1200240"/>
            <a:ext cx="7772040" cy="32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Providing flight details.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Flights in accordance with round trip and single trip.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Flight booking for a particular destination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Payment can only be done with encrypted code generated.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Allowing the customer to modify or cancel his/her reservation provided the correct pin code is given.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Displaying a report of the number of people flying in a particular flight.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12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40B4604-234F-44F4-8413-379031C67EF3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3000" y="285840"/>
            <a:ext cx="7130880" cy="67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Modules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80880" y="1442880"/>
            <a:ext cx="7772040" cy="276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Administrative Module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User/Passenger Module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Registration Module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Cancellation  Module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Payment Module(e-sewa virtual API)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1015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    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13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D64637F-7BC3-4A55-A65E-52392957489B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90720" y="590400"/>
            <a:ext cx="7130880" cy="67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Administrative module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80880" y="1428840"/>
            <a:ext cx="7219080" cy="276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It is provided for the sake of administrators to manage the site and update the contents at regular intervals.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Major Operations are: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View Balance, View reservation  and cancellation details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View and work on flight details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Add admin and user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600" spc="-1" strike="noStrike">
                <a:solidFill>
                  <a:schemeClr val="dk1"/>
                </a:solidFill>
                <a:latin typeface="Lato Light"/>
                <a:ea typeface="Lato Light"/>
              </a:rPr>
              <a:t>Add airport details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marL="101520"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666666"/>
                </a:solidFill>
                <a:latin typeface="Lato Light"/>
                <a:ea typeface="Lato Light"/>
              </a:rPr>
              <a:t> </a:t>
            </a: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A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4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C5A7186-D958-4217-845C-DAE9C7A975B9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057400" y="36180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434343"/>
                </a:solidFill>
                <a:latin typeface="Lato Hairline"/>
                <a:ea typeface="Lato Hairline"/>
              </a:rPr>
              <a:t>Registration Module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428840"/>
            <a:ext cx="6882480" cy="260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Firstly we ask passenger to give their details.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After registration process the passenger can logon to the system and can perform things like booking cancellation.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Once passenger registered with us  can book any no. of tickets.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5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1D50F86-7139-4004-ACDF-0BDE816C967D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286000" y="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Passenger Module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123920"/>
            <a:ext cx="7130880" cy="304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It is meant for the passenger, where a user logging into their account will view this panel. The major operations included in this module are: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View the airline schedules, timings, fare details and seats availability.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Book tickets, view and cancelling tickets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Views history , can send feedbacks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16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32A21A6-C908-4BC7-B441-5CB7C0489D3D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57400" y="361800"/>
            <a:ext cx="551088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Lato Hairline"/>
                <a:ea typeface="Lato Hairline"/>
              </a:rPr>
              <a:t>Application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43000" y="1428840"/>
            <a:ext cx="7130880" cy="304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No geographical barriers; agents can book tickets from any location.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User-friendly graphically Interfaces helps to book tickets without knowing the specific modules of the GD Systems.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spcBef>
                <a:spcPts val="601"/>
              </a:spcBef>
              <a:buClr>
                <a:srgbClr val="b7b7b7"/>
              </a:buClr>
              <a:buFont typeface="Lato Light"/>
              <a:buChar char="×"/>
            </a:pPr>
            <a:r>
              <a:rPr b="1" lang="en-US" sz="1800" spc="-1" strike="noStrike">
                <a:solidFill>
                  <a:schemeClr val="dk1"/>
                </a:solidFill>
                <a:latin typeface="Lato Light"/>
                <a:ea typeface="Lato Light"/>
              </a:rPr>
              <a:t>More sale of tickets brings more profits.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17"/>
          </p:nvPr>
        </p:nvSpPr>
        <p:spPr>
          <a:xfrm>
            <a:off x="8480520" y="467352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41B64BD-907E-47CF-9D10-65958CBC4015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Eglamour</Template>
  <TotalTime>104</TotalTime>
  <Application>LibreOffice/24.2.7.2$Linux_X86_64 LibreOffice_project/420$Build-2</Application>
  <AppVersion>15.0000</AppVersion>
  <Words>734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kamal thapa</dc:creator>
  <dc:description/>
  <dc:language>en-AU</dc:language>
  <cp:lastModifiedBy/>
  <dcterms:modified xsi:type="dcterms:W3CDTF">2025-05-05T14:27:36Z</dcterms:modified>
  <cp:revision>15</cp:revision>
  <dc:subject/>
  <dc:title>Airline Reservation System ‘TraAir’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22</vt:i4>
  </property>
</Properties>
</file>