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93" r:id="rId17"/>
    <p:sldId id="294" r:id="rId18"/>
    <p:sldId id="285" r:id="rId19"/>
    <p:sldId id="282" r:id="rId20"/>
    <p:sldId id="281" r:id="rId21"/>
    <p:sldId id="271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79" r:id="rId30"/>
  </p:sldIdLst>
  <p:sldSz cx="9144000" cy="6858000" type="screen4x3"/>
  <p:notesSz cx="6858000" cy="9144000"/>
  <p:embeddedFontLs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Century Gothic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5" clrIdx="0"/>
  <p:cmAuthor id="1" name="Om Bahadur Chhetri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21" autoAdjust="0"/>
  </p:normalViewPr>
  <p:slideViewPr>
    <p:cSldViewPr>
      <p:cViewPr>
        <p:scale>
          <a:sx n="80" d="100"/>
          <a:sy n="80" d="100"/>
        </p:scale>
        <p:origin x="-99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04T08:41:36.320" idx="1">
    <p:pos x="6000" y="0"/>
    <p:text>It takes four years for a human to become an engineer, and then even a life time can not make him a human again. :)
1. Today's world e
2. Being Computer Engineer ....          need to give emphasis on e-learning
3. But we are still behind race, we are out of the track.
4.Engineering Space is the platform through which we can be on the track of race.
-Bishwas Shrestha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04T06:23:31.418" idx="2">
    <p:pos x="6000" y="0"/>
    <p:text>1. The main objective of our project is
-Bishwas Shrestha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04T06:31:54.924" idx="3">
    <p:pos x="6000" y="0"/>
    <p:text>1. Without any scope and its application none of the websites are useful.
They are useless
They are like 
curry without salt. haha
loadshedding schedule
-Bishwas Shrestha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04T07:09:21.647" idx="4">
    <p:pos x="6000" y="0"/>
    <p:text>it is the ....
-Om Bahadur Chhetri</p:text>
  </p:cm>
  <p:cm authorId="0" dt="2017-01-04T07:09:21.647" idx="5">
    <p:pos x="6000" y="100"/>
    <p:text>first what is softwaer Reqirement Specification
-Om Bahadur Chhetri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4T08:03:49.440" idx="2">
    <p:pos x="6000" y="0"/>
    <p:text>in fututure enhancement we plan to overcomes the limitation as much as ....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4T08:04:13.900" idx="1">
    <p:pos x="6000" y="0"/>
    <p:text>yesma ma ta start garnai ayena malai ta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7248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ct val="25000"/>
              <a:buFont typeface="Times New Roman"/>
              <a:buNone/>
            </a:pPr>
            <a:r>
              <a:rPr lang="en-US" sz="2200" b="0" i="0" u="none" strike="noStrike" cap="none">
                <a:solidFill>
                  <a:srgbClr val="0BD0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template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rgbClr val="0BD0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(it may be more than one slide)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rgbClr val="0BD0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of your project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rgbClr val="0BD0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 – Problem Statement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rgbClr val="0BD0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rgbClr val="0BD0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 ( if necessary)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rgbClr val="0BD0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– Include Tools to be used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rgbClr val="0BD0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and Scope of your project ( more preferable picture representation)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rgbClr val="0BD0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2"/>
            <a:ext cx="8520599" cy="105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-165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65500" y="37374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84583" y="452718"/>
            <a:ext cx="7053600" cy="14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28600" y="1825625"/>
            <a:ext cx="8229600" cy="47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96850" algn="l" rtl="0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lt2"/>
              </a:buClr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111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9398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9397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5999" marR="0" lvl="5" indent="-9807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9397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9397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9397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 rot="5400000">
            <a:off x="7492902" y="1828799"/>
            <a:ext cx="990598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 rot="5400000">
            <a:off x="6231203" y="3263399"/>
            <a:ext cx="3859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764403" y="295729"/>
            <a:ext cx="628499" cy="76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65429" y="1854191"/>
            <a:ext cx="3819600" cy="15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5212158" y="1143000"/>
            <a:ext cx="24003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6215" y="3657600"/>
            <a:ext cx="38135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7492902" y="1828799"/>
            <a:ext cx="990598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6231203" y="3263399"/>
            <a:ext cx="3859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764403" y="295729"/>
            <a:ext cx="628499" cy="76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68725" y="353650"/>
            <a:ext cx="7396199" cy="17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TRIBHUVAN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INSTITUTE OF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Kathmandu Engineering College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Kalimati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Kathmandu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1874675"/>
            <a:ext cx="144779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46000" y="3198350"/>
            <a:ext cx="8652000" cy="3050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Engineering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Space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Submitted By: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Anish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Malla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- 71007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Bhagat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Gurung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- 71018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Bishwas Kumar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Shrestha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- 71022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Om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Bahadur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Chhetri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- 71044</a:t>
            </a:r>
          </a:p>
          <a:p>
            <a:pPr marL="0" marR="0" lvl="0" indent="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										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Date :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2017/0</a:t>
            </a:r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/</a:t>
            </a:r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09</a:t>
            </a:r>
            <a:endParaRPr lang="en-US" sz="20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84583" y="452718"/>
            <a:ext cx="70536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Incremental Model?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452400"/>
            <a:ext cx="8229600" cy="474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200" dirty="0">
                <a:solidFill>
                  <a:srgbClr val="000000"/>
                </a:solidFill>
              </a:rPr>
              <a:t>Fast and low cost</a:t>
            </a:r>
          </a:p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200" dirty="0">
                <a:solidFill>
                  <a:srgbClr val="000000"/>
                </a:solidFill>
              </a:rPr>
              <a:t>Core product</a:t>
            </a:r>
          </a:p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200" dirty="0">
                <a:solidFill>
                  <a:srgbClr val="000000"/>
                </a:solidFill>
              </a:rPr>
              <a:t>Easy</a:t>
            </a:r>
          </a:p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200" dirty="0">
                <a:solidFill>
                  <a:srgbClr val="000000"/>
                </a:solidFill>
              </a:rPr>
              <a:t>Customers can respond to features of product</a:t>
            </a:r>
          </a:p>
          <a:p>
            <a:pPr marL="457200" lvl="0" indent="-3683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200" dirty="0">
                <a:solidFill>
                  <a:srgbClr val="000000"/>
                </a:solidFill>
              </a:rPr>
              <a:t>Also requirements are clearly known.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63900" y="123000"/>
            <a:ext cx="8780100" cy="13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 Specification (SRS)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17850" y="1452300"/>
            <a:ext cx="7908300" cy="54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Interface: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windows xp,vista,7,8.1</a:t>
            </a:r>
            <a:r>
              <a:rPr lang="en-US" dirty="0">
                <a:solidFill>
                  <a:schemeClr val="dk1"/>
                </a:solidFill>
              </a:rPr>
              <a:t>,10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smtClean="0">
                <a:solidFill>
                  <a:schemeClr val="dk1"/>
                </a:solidFill>
              </a:rPr>
              <a:t>Open </a:t>
            </a:r>
            <a:r>
              <a:rPr lang="en-US" dirty="0">
                <a:solidFill>
                  <a:schemeClr val="dk1"/>
                </a:solidFill>
              </a:rPr>
              <a:t>Source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</a:t>
            </a:r>
            <a:r>
              <a:rPr lang="en-US" dirty="0" smtClean="0">
                <a:solidFill>
                  <a:schemeClr val="dk1"/>
                </a:solidFill>
              </a:rPr>
              <a:t>SQL</a:t>
            </a:r>
            <a:endParaRPr lang="en-US" dirty="0">
              <a:solidFill>
                <a:schemeClr val="dk1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Language: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smtClean="0">
                <a:solidFill>
                  <a:schemeClr val="dk1"/>
                </a:solidFill>
              </a:rPr>
              <a:t>HTML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Bootstrap,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Interface: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Pentium 4 or Higher processor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 GHZ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512 MB of RAM or More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3583" y="20472"/>
            <a:ext cx="8507022" cy="842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00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DFD DIAGRAMS</a:t>
            </a:r>
            <a:endParaRPr lang="en-US" sz="400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8800" y="1583024"/>
            <a:ext cx="5486400" cy="4131976"/>
            <a:chOff x="2271239" y="2133600"/>
            <a:chExt cx="4666615" cy="3677564"/>
          </a:xfrm>
        </p:grpSpPr>
        <p:grpSp>
          <p:nvGrpSpPr>
            <p:cNvPr id="5" name="Group 4"/>
            <p:cNvGrpSpPr/>
            <p:nvPr/>
          </p:nvGrpSpPr>
          <p:grpSpPr>
            <a:xfrm>
              <a:off x="2271239" y="2965315"/>
              <a:ext cx="4666615" cy="2845849"/>
              <a:chOff x="0" y="-229236"/>
              <a:chExt cx="5121107" cy="408241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-229236"/>
                <a:ext cx="5121107" cy="3487873"/>
                <a:chOff x="0" y="-229236"/>
                <a:chExt cx="5121107" cy="348787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0" y="341194"/>
                  <a:ext cx="5121107" cy="2917443"/>
                  <a:chOff x="0" y="0"/>
                  <a:chExt cx="5121107" cy="2632369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2596271" y="834345"/>
                    <a:ext cx="2524836" cy="112404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</a:pPr>
                    <a:r>
                      <a:rPr lang="en-US" sz="14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rPr>
                      <a:t>Engineering Space System</a:t>
                    </a:r>
                    <a:endParaRPr lang="en-US" sz="1200" dirty="0">
                      <a:solidFill>
                        <a:srgbClr val="000000"/>
                      </a:solidFill>
                      <a:effectLst/>
                      <a:latin typeface="Times New Roman" pitchFamily="18" charset="0"/>
                      <a:ea typeface="Times New Roman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" name="Flowchart: Process 10"/>
                  <p:cNvSpPr/>
                  <p:nvPr/>
                </p:nvSpPr>
                <p:spPr>
                  <a:xfrm>
                    <a:off x="0" y="914400"/>
                    <a:ext cx="1783952" cy="904988"/>
                  </a:xfrm>
                  <a:prstGeom prst="flowChartProcess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</a:pPr>
                    <a:r>
                      <a:rPr lang="en-US" sz="2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rPr>
                      <a:t>User</a:t>
                    </a:r>
                    <a:endParaRPr lang="en-US" sz="1200" dirty="0">
                      <a:solidFill>
                        <a:srgbClr val="000000"/>
                      </a:solidFill>
                      <a:effectLst/>
                      <a:latin typeface="Times New Roman" pitchFamily="18" charset="0"/>
                      <a:ea typeface="Times New Roman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" name="Curved Down Arrow 11"/>
                  <p:cNvSpPr/>
                  <p:nvPr/>
                </p:nvSpPr>
                <p:spPr>
                  <a:xfrm rot="21443578" flipH="1">
                    <a:off x="928048" y="0"/>
                    <a:ext cx="2901950" cy="850900"/>
                  </a:xfrm>
                  <a:prstGeom prst="curved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" name="Curved Up Arrow 12"/>
                  <p:cNvSpPr/>
                  <p:nvPr/>
                </p:nvSpPr>
                <p:spPr>
                  <a:xfrm rot="183860">
                    <a:off x="968992" y="1897039"/>
                    <a:ext cx="2924810" cy="735330"/>
                  </a:xfrm>
                  <a:prstGeom prst="curvedUp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" name="Text Box 76"/>
                <p:cNvSpPr txBox="1"/>
                <p:nvPr/>
              </p:nvSpPr>
              <p:spPr>
                <a:xfrm>
                  <a:off x="1924242" y="-229236"/>
                  <a:ext cx="1214755" cy="5505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20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  <a:effectLst/>
                      <a:latin typeface="Times New Roman" pitchFamily="18" charset="0"/>
                      <a:ea typeface="Times New Roman"/>
                      <a:cs typeface="Times New Roman" pitchFamily="18" charset="0"/>
                    </a:rPr>
                    <a:t>Information</a:t>
                  </a:r>
                  <a:endParaRPr lang="en-US" sz="1200" dirty="0">
                    <a:solidFill>
                      <a:srgbClr val="000000"/>
                    </a:solidFill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endParaRPr>
                </a:p>
              </p:txBody>
            </p:sp>
          </p:grpSp>
          <p:sp>
            <p:nvSpPr>
              <p:cNvPr id="7" name="Text Box 77"/>
              <p:cNvSpPr txBox="1"/>
              <p:nvPr/>
            </p:nvSpPr>
            <p:spPr>
              <a:xfrm>
                <a:off x="1760476" y="3302636"/>
                <a:ext cx="1460500" cy="5505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Request Data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itchFamily="18" charset="0"/>
                  <a:ea typeface="Times New Roman"/>
                  <a:cs typeface="Times New Roman" pitchFamily="18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3427910" y="2133600"/>
              <a:ext cx="21178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DFD LEVEL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9786" y="12680"/>
            <a:ext cx="21178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DFD LEVEL 1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104900" y="575628"/>
            <a:ext cx="7124701" cy="5706741"/>
            <a:chOff x="0" y="0"/>
            <a:chExt cx="7126659" cy="5909305"/>
          </a:xfrm>
        </p:grpSpPr>
        <p:grpSp>
          <p:nvGrpSpPr>
            <p:cNvPr id="79" name="Group 78"/>
            <p:cNvGrpSpPr/>
            <p:nvPr/>
          </p:nvGrpSpPr>
          <p:grpSpPr>
            <a:xfrm rot="3799907">
              <a:off x="4558352" y="2033516"/>
              <a:ext cx="959485" cy="774122"/>
              <a:chOff x="-536350" y="0"/>
              <a:chExt cx="1916835" cy="2657882"/>
            </a:xfrm>
          </p:grpSpPr>
          <p:sp>
            <p:nvSpPr>
              <p:cNvPr id="150" name="Curved Right Arrow 149"/>
              <p:cNvSpPr/>
              <p:nvPr/>
            </p:nvSpPr>
            <p:spPr>
              <a:xfrm>
                <a:off x="-536350" y="28983"/>
                <a:ext cx="459858" cy="2628899"/>
              </a:xfrm>
              <a:prstGeom prst="curvedRightArrow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Curved Up Arrow 150"/>
              <p:cNvSpPr/>
              <p:nvPr/>
            </p:nvSpPr>
            <p:spPr>
              <a:xfrm rot="16200000">
                <a:off x="-165540" y="1081604"/>
                <a:ext cx="2627630" cy="464421"/>
              </a:xfrm>
              <a:prstGeom prst="curvedUpArrow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0" y="0"/>
              <a:ext cx="7126659" cy="5909305"/>
              <a:chOff x="0" y="0"/>
              <a:chExt cx="7126709" cy="5909575"/>
            </a:xfrm>
          </p:grpSpPr>
          <p:sp>
            <p:nvSpPr>
              <p:cNvPr id="81" name="Text Box 367"/>
              <p:cNvSpPr txBox="1"/>
              <p:nvPr/>
            </p:nvSpPr>
            <p:spPr>
              <a:xfrm>
                <a:off x="2319745" y="1541760"/>
                <a:ext cx="1106903" cy="3957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Login request</a:t>
                </a:r>
                <a:endParaRPr lang="en-US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0" y="0"/>
                <a:ext cx="7126709" cy="5909575"/>
                <a:chOff x="0" y="0"/>
                <a:chExt cx="7126709" cy="5909575"/>
              </a:xfrm>
            </p:grpSpPr>
            <p:sp>
              <p:nvSpPr>
                <p:cNvPr id="83" name="Text Box 371"/>
                <p:cNvSpPr txBox="1"/>
                <p:nvPr/>
              </p:nvSpPr>
              <p:spPr>
                <a:xfrm>
                  <a:off x="4053358" y="4326280"/>
                  <a:ext cx="1080777" cy="582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  <a:scene3d>
                    <a:camera prst="orthographicFront">
                      <a:rot lat="0" lon="0" rev="0"/>
                    </a:camera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  <a:contourClr>
                      <a:schemeClr val="accent4">
                        <a:alpha val="95000"/>
                      </a:schemeClr>
                    </a:contourClr>
                  </a:sp3d>
                </a:bodyPr>
                <a:lstStyle/>
                <a:p>
                  <a:pPr marL="0" marR="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2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Arial"/>
                      <a:ea typeface="Times New Roman"/>
                    </a:rPr>
                    <a:t>View    Notes</a:t>
                  </a:r>
                  <a:endParaRPr lang="en-US" sz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endParaRPr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0" y="0"/>
                  <a:ext cx="7126709" cy="5909575"/>
                  <a:chOff x="0" y="0"/>
                  <a:chExt cx="7126709" cy="5909575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0" y="0"/>
                    <a:ext cx="7126709" cy="5909575"/>
                    <a:chOff x="0" y="0"/>
                    <a:chExt cx="7126709" cy="5909575"/>
                  </a:xfrm>
                </p:grpSpPr>
                <p:sp>
                  <p:nvSpPr>
                    <p:cNvPr id="87" name="Text Box 374"/>
                    <p:cNvSpPr txBox="1"/>
                    <p:nvPr/>
                  </p:nvSpPr>
                  <p:spPr>
                    <a:xfrm>
                      <a:off x="1557482" y="1977745"/>
                      <a:ext cx="1185384" cy="369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3600000"/>
                        </a:lightRig>
                      </a:scene3d>
                      <a:sp3d prstMaterial="softEdge">
                        <a:bevelT w="29210" h="16510"/>
                        <a:contourClr>
                          <a:schemeClr val="accent4">
                            <a:alpha val="95000"/>
                          </a:schemeClr>
                        </a:contourClr>
                      </a:sp3d>
                    </a:bodyPr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Accept  /Deny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0" y="0"/>
                      <a:ext cx="7126709" cy="5909575"/>
                      <a:chOff x="0" y="0"/>
                      <a:chExt cx="7126709" cy="5909575"/>
                    </a:xfrm>
                  </p:grpSpPr>
                  <p:sp>
                    <p:nvSpPr>
                      <p:cNvPr id="89" name="Text Box 376"/>
                      <p:cNvSpPr txBox="1"/>
                      <p:nvPr/>
                    </p:nvSpPr>
                    <p:spPr>
                      <a:xfrm>
                        <a:off x="2920159" y="4428795"/>
                        <a:ext cx="1013549" cy="404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 rot="0" spcFirstLastPara="0" vert="horz" wrap="non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3600000"/>
                          </a:lightRig>
                        </a:scene3d>
                        <a:sp3d prstMaterial="softEdge">
                          <a:bevelT w="29210" h="16510"/>
                          <a:contourClr>
                            <a:schemeClr val="accent4">
                              <a:alpha val="95000"/>
                            </a:schemeClr>
                          </a:contourClr>
                        </a:sp3d>
                      </a:bodyPr>
                      <a:lstStyle/>
                      <a:p>
                        <a:pPr marL="0" marR="0" algn="just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1200"/>
                          </a:spcAft>
                        </a:pPr>
                        <a: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rPr>
                          <a:t>Notes Detail</a:t>
                        </a:r>
                        <a:endPara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0" y="0"/>
                        <a:ext cx="7126709" cy="5909575"/>
                        <a:chOff x="0" y="0"/>
                        <a:chExt cx="7126709" cy="5909575"/>
                      </a:xfrm>
                    </p:grpSpPr>
                    <p:sp>
                      <p:nvSpPr>
                        <p:cNvPr id="91" name="Text Box 378"/>
                        <p:cNvSpPr txBox="1"/>
                        <p:nvPr/>
                      </p:nvSpPr>
                      <p:spPr>
                        <a:xfrm>
                          <a:off x="2921076" y="1239665"/>
                          <a:ext cx="1368352" cy="406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  <a:scene3d>
                            <a:camera prst="orthographicFront">
                              <a:rot lat="0" lon="0" rev="0"/>
                            </a:camera>
                            <a:lightRig rig="glow" dir="t">
                              <a:rot lat="0" lon="0" rev="3600000"/>
                            </a:lightRig>
                          </a:scene3d>
                          <a:sp3d prstMaterial="softEdge">
                            <a:bevelT w="29210" h="16510"/>
                            <a:contourClr>
                              <a:schemeClr val="accent4">
                                <a:alpha val="95000"/>
                              </a:schemeClr>
                            </a:contourClr>
                          </a:sp3d>
                        </a:bodyPr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2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View / cancel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  <p:grpSp>
                      <p:nvGrpSpPr>
                        <p:cNvPr id="92" name="Group 91"/>
                        <p:cNvGrpSpPr/>
                        <p:nvPr/>
                      </p:nvGrpSpPr>
                      <p:grpSpPr>
                        <a:xfrm>
                          <a:off x="0" y="0"/>
                          <a:ext cx="7126709" cy="5909575"/>
                          <a:chOff x="0" y="0"/>
                          <a:chExt cx="7126709" cy="5909575"/>
                        </a:xfrm>
                      </p:grpSpPr>
                      <p:sp>
                        <p:nvSpPr>
                          <p:cNvPr id="93" name="Text Box 380"/>
                          <p:cNvSpPr txBox="1"/>
                          <p:nvPr/>
                        </p:nvSpPr>
                        <p:spPr>
                          <a:xfrm>
                            <a:off x="4482195" y="1052239"/>
                            <a:ext cx="1375948" cy="6536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  <a:scene3d>
                              <a:camera prst="orthographicFront">
                                <a:rot lat="0" lon="0" rev="0"/>
                              </a:camera>
                              <a:lightRig rig="glow" dir="t">
                                <a:rot lat="0" lon="0" rev="3600000"/>
                              </a:lightRig>
                            </a:scene3d>
                            <a:sp3d prstMaterial="softEdge">
                              <a:bevelT w="29210" h="16510"/>
                              <a:contourClr>
                                <a:schemeClr val="accent4">
                                  <a:alpha val="95000"/>
                                </a:schemeClr>
                              </a:contourClr>
                            </a:sp3d>
                          </a:bodyPr>
                          <a:lstStyle/>
                          <a:p>
                            <a:pPr marL="0" marR="0" algn="just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Arial"/>
                                <a:ea typeface="Times New Roman"/>
                              </a:rPr>
                              <a:t>Feedback 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  <a:p>
                            <a:pPr marL="0" marR="0" algn="just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Arial"/>
                                <a:ea typeface="Times New Roman"/>
                              </a:rPr>
                              <a:t>Request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grpSp>
                        <p:nvGrpSpPr>
                          <p:cNvPr id="94" name="Group 93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7126709" cy="5909575"/>
                            <a:chOff x="0" y="0"/>
                            <a:chExt cx="7126709" cy="5909575"/>
                          </a:xfrm>
                        </p:grpSpPr>
                        <p:grpSp>
                          <p:nvGrpSpPr>
                            <p:cNvPr id="95" name="Group 94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7126709" cy="5909575"/>
                              <a:chOff x="0" y="0"/>
                              <a:chExt cx="7126709" cy="5909575"/>
                            </a:xfrm>
                          </p:grpSpPr>
                          <p:sp>
                            <p:nvSpPr>
                              <p:cNvPr id="97" name="Text Box 383"/>
                              <p:cNvSpPr txBox="1"/>
                              <p:nvPr/>
                            </p:nvSpPr>
                            <p:spPr>
                              <a:xfrm>
                                <a:off x="4717881" y="2324138"/>
                                <a:ext cx="781055" cy="920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  <a:scene3d>
                                  <a:camera prst="orthographicFront">
                                    <a:rot lat="0" lon="0" rev="0"/>
                                  </a:camera>
                                  <a:lightRig rig="glow" dir="t">
                                    <a:rot lat="0" lon="0" rev="3600000"/>
                                  </a:lightRig>
                                </a:scene3d>
                                <a:sp3d prstMaterial="softEdge">
                                  <a:bevelT w="29210" h="16510"/>
                                  <a:contourClr>
                                    <a:schemeClr val="accent4">
                                      <a:alpha val="95000"/>
                                    </a:schemeClr>
                                  </a:contourClr>
                                </a:sp3d>
                              </a:bodyPr>
                              <a:lstStyle/>
                              <a:p>
                                <a:pPr marL="0" marR="0" algn="just">
                                  <a:lnSpc>
                                    <a:spcPct val="15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Times New Roman"/>
                                  </a:rPr>
                                  <a:t>SyllabusDetail</a:t>
                                </a:r>
                                <a:endParaRPr lang="en-US" sz="12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98" name="Group 97"/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7126709" cy="5909575"/>
                                <a:chOff x="0" y="0"/>
                                <a:chExt cx="7126709" cy="5909575"/>
                              </a:xfrm>
                            </p:grpSpPr>
                            <p:grpSp>
                              <p:nvGrpSpPr>
                                <p:cNvPr id="99" name="Group 98"/>
                                <p:cNvGrpSpPr/>
                                <p:nvPr/>
                              </p:nvGrpSpPr>
                              <p:grpSpPr>
                                <a:xfrm rot="19042753">
                                  <a:off x="2210937" y="1487605"/>
                                  <a:ext cx="897256" cy="1007110"/>
                                  <a:chOff x="-428078" y="165261"/>
                                  <a:chExt cx="1661717" cy="2693380"/>
                                </a:xfrm>
                              </p:grpSpPr>
                              <p:sp>
                                <p:nvSpPr>
                                  <p:cNvPr id="148" name="Curved Right Arrow 147"/>
                                  <p:cNvSpPr/>
                                  <p:nvPr/>
                                </p:nvSpPr>
                                <p:spPr>
                                  <a:xfrm>
                                    <a:off x="-428078" y="229743"/>
                                    <a:ext cx="459857" cy="2628898"/>
                                  </a:xfrm>
                                  <a:prstGeom prst="curvedRightArrow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" name="Curved Up Arrow 148"/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312387" y="1246866"/>
                                    <a:ext cx="2627631" cy="464421"/>
                                  </a:xfrm>
                                  <a:prstGeom prst="curvedUpArrow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" name="Group 99"/>
                                <p:cNvGrpSpPr/>
                                <p:nvPr/>
                              </p:nvGrpSpPr>
                              <p:grpSpPr>
                                <a:xfrm rot="544053">
                                  <a:off x="3411940" y="1132764"/>
                                  <a:ext cx="1076324" cy="925195"/>
                                  <a:chOff x="-536350" y="0"/>
                                  <a:chExt cx="1806951" cy="2657882"/>
                                </a:xfrm>
                              </p:grpSpPr>
                              <p:sp>
                                <p:nvSpPr>
                                  <p:cNvPr id="146" name="Curved Right Arrow 145"/>
                                  <p:cNvSpPr/>
                                  <p:nvPr/>
                                </p:nvSpPr>
                                <p:spPr>
                                  <a:xfrm>
                                    <a:off x="-536350" y="28983"/>
                                    <a:ext cx="459858" cy="2628899"/>
                                  </a:xfrm>
                                  <a:prstGeom prst="curvedRightArrow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" name="Curved Up Arrow 146"/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275424" y="1081604"/>
                                    <a:ext cx="2627629" cy="464421"/>
                                  </a:xfrm>
                                  <a:prstGeom prst="curvedUpArrow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" name="Group 100"/>
                                <p:cNvGrpSpPr/>
                                <p:nvPr/>
                              </p:nvGrpSpPr>
                              <p:grpSpPr>
                                <a:xfrm rot="17667350">
                                  <a:off x="4694830" y="3261816"/>
                                  <a:ext cx="784556" cy="766817"/>
                                  <a:chOff x="-457155" y="-73687"/>
                                  <a:chExt cx="1718851" cy="2780690"/>
                                </a:xfrm>
                                <a:solidFill>
                                  <a:schemeClr val="tx1"/>
                                </a:solidFill>
                              </p:grpSpPr>
                              <p:sp>
                                <p:nvSpPr>
                                  <p:cNvPr id="144" name="Curved Right Arrow 143"/>
                                  <p:cNvSpPr/>
                                  <p:nvPr/>
                                </p:nvSpPr>
                                <p:spPr>
                                  <a:xfrm>
                                    <a:off x="-457155" y="78108"/>
                                    <a:ext cx="459859" cy="2628895"/>
                                  </a:xfrm>
                                  <a:prstGeom prst="curvedRightArrow">
                                    <a:avLst/>
                                  </a:prstGeom>
                                  <a:grpFill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" name="Curved Up Arrow 144"/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284332" y="1007921"/>
                                    <a:ext cx="2627635" cy="464420"/>
                                  </a:xfrm>
                                  <a:prstGeom prst="curvedUpArrow">
                                    <a:avLst/>
                                  </a:prstGeom>
                                  <a:grpFill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" name="Group 101"/>
                                <p:cNvGrpSpPr/>
                                <p:nvPr/>
                              </p:nvGrpSpPr>
                              <p:grpSpPr>
                                <a:xfrm rot="20667022">
                                  <a:off x="3534770" y="3930555"/>
                                  <a:ext cx="1071246" cy="885825"/>
                                  <a:chOff x="-536350" y="0"/>
                                  <a:chExt cx="1916835" cy="2657882"/>
                                </a:xfrm>
                                <a:solidFill>
                                  <a:schemeClr val="tx1"/>
                                </a:solidFill>
                              </p:grpSpPr>
                              <p:sp>
                                <p:nvSpPr>
                                  <p:cNvPr id="142" name="Curved Right Arrow 141"/>
                                  <p:cNvSpPr/>
                                  <p:nvPr/>
                                </p:nvSpPr>
                                <p:spPr>
                                  <a:xfrm>
                                    <a:off x="-536350" y="28983"/>
                                    <a:ext cx="459858" cy="2628899"/>
                                  </a:xfrm>
                                  <a:prstGeom prst="curvedRightArrow">
                                    <a:avLst/>
                                  </a:prstGeom>
                                  <a:grpFill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" name="Curved Up Arrow 142"/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65540" y="1081604"/>
                                    <a:ext cx="2627630" cy="464421"/>
                                  </a:xfrm>
                                  <a:prstGeom prst="curvedUpArrow">
                                    <a:avLst/>
                                  </a:prstGeom>
                                  <a:grpFill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" name="Group 102"/>
                                <p:cNvGrpSpPr/>
                                <p:nvPr/>
                              </p:nvGrpSpPr>
                              <p:grpSpPr>
                                <a:xfrm>
                                  <a:off x="3384645" y="0"/>
                                  <a:ext cx="1586230" cy="1187450"/>
                                  <a:chOff x="0" y="0"/>
                                  <a:chExt cx="1586230" cy="1187450"/>
                                </a:xfrm>
                              </p:grpSpPr>
                              <p:sp>
                                <p:nvSpPr>
                                  <p:cNvPr id="140" name="Flowchart: Connector 139"/>
                                  <p:cNvSpPr/>
                                  <p:nvPr/>
                                </p:nvSpPr>
                                <p:spPr>
                                  <a:xfrm>
                                    <a:off x="0" y="0"/>
                                    <a:ext cx="1586230" cy="1187450"/>
                                  </a:xfrm>
                                  <a:prstGeom prst="flowChartConnector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" name="Text Box 560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11742" y="308784"/>
                                    <a:ext cx="1372245" cy="5943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 algn="ctr">
                                      <a:lnSpc>
                                        <a:spcPct val="15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200"/>
                                      </a:spcAft>
                                    </a:pPr>
                                    <a:r>
                                      <a:rPr lang="en-US" sz="1600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rPr>
                                      <a:t>Feedback</a:t>
                                    </a:r>
                                    <a:endParaRPr lang="en-US" sz="120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" name="Group 103"/>
                                <p:cNvGrpSpPr/>
                                <p:nvPr/>
                              </p:nvGrpSpPr>
                              <p:grpSpPr>
                                <a:xfrm>
                                  <a:off x="5240740" y="1487606"/>
                                  <a:ext cx="1607185" cy="1187450"/>
                                  <a:chOff x="0" y="0"/>
                                  <a:chExt cx="1607185" cy="1187450"/>
                                </a:xfrm>
                              </p:grpSpPr>
                              <p:sp>
                                <p:nvSpPr>
                                  <p:cNvPr id="138" name="Flowchart: Connector 137"/>
                                  <p:cNvSpPr/>
                                  <p:nvPr/>
                                </p:nvSpPr>
                                <p:spPr>
                                  <a:xfrm>
                                    <a:off x="0" y="0"/>
                                    <a:ext cx="1607185" cy="1187450"/>
                                  </a:xfrm>
                                  <a:prstGeom prst="flowChartConnector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" name="Text Box 563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58155" y="373910"/>
                                    <a:ext cx="1087558" cy="5943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 algn="just">
                                      <a:lnSpc>
                                        <a:spcPct val="15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200"/>
                                      </a:spcAft>
                                    </a:pPr>
                                    <a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Times New Roman"/>
                                      </a:rPr>
                                      <a:t>Syllabus</a:t>
                                    </a:r>
                                    <a:endPara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" name="Group 104"/>
                                <p:cNvGrpSpPr/>
                                <p:nvPr/>
                              </p:nvGrpSpPr>
                              <p:grpSpPr>
                                <a:xfrm>
                                  <a:off x="3591933" y="4722125"/>
                                  <a:ext cx="1629238" cy="1187450"/>
                                  <a:chOff x="-11076" y="0"/>
                                  <a:chExt cx="1629238" cy="1187450"/>
                                </a:xfrm>
                              </p:grpSpPr>
                              <p:sp>
                                <p:nvSpPr>
                                  <p:cNvPr id="136" name="Flowchart: Connector 135"/>
                                  <p:cNvSpPr/>
                                  <p:nvPr/>
                                </p:nvSpPr>
                                <p:spPr>
                                  <a:xfrm>
                                    <a:off x="0" y="0"/>
                                    <a:ext cx="1597025" cy="1187450"/>
                                  </a:xfrm>
                                  <a:prstGeom prst="flowChartConnector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" name="Text Box 56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-11076" y="344292"/>
                                    <a:ext cx="1629238" cy="57125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 algn="ctr">
                                      <a:lnSpc>
                                        <a:spcPct val="15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200"/>
                                      </a:spcAft>
                                    </a:pPr>
                                    <a:r>
                                      <a:rPr lang="en-US" sz="1600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rPr>
                                      <a:t>Notes</a:t>
                                    </a:r>
                                    <a:endParaRPr lang="en-US" sz="120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" name="Group 105"/>
                                <p:cNvGrpSpPr/>
                                <p:nvPr/>
                              </p:nvGrpSpPr>
                              <p:grpSpPr>
                                <a:xfrm>
                                  <a:off x="2634018" y="2033516"/>
                                  <a:ext cx="2184400" cy="2058301"/>
                                  <a:chOff x="0" y="0"/>
                                  <a:chExt cx="2184400" cy="2058301"/>
                                </a:xfrm>
                              </p:grpSpPr>
                              <p:sp>
                                <p:nvSpPr>
                                  <p:cNvPr id="134" name="Oval 133"/>
                                  <p:cNvSpPr/>
                                  <p:nvPr/>
                                </p:nvSpPr>
                                <p:spPr>
                                  <a:xfrm>
                                    <a:off x="0" y="0"/>
                                    <a:ext cx="2184400" cy="1945640"/>
                                  </a:xfrm>
                                  <a:prstGeom prst="ellipse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" name="Text Box 569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09182" y="368490"/>
                                    <a:ext cx="1958988" cy="168981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 algn="ctr">
                                      <a:lnSpc>
                                        <a:spcPct val="15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200"/>
                                      </a:spcAft>
                                    </a:pPr>
                                    <a:r>
                                      <a:rPr lang="en-US" sz="2200" b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Times New Roman"/>
                                      </a:rPr>
                                      <a:t>Engineering Space System</a:t>
                                    </a:r>
                                    <a:endPara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" name="Group 106"/>
                                <p:cNvGrpSpPr/>
                                <p:nvPr/>
                              </p:nvGrpSpPr>
                              <p:grpSpPr>
                                <a:xfrm>
                                  <a:off x="941695" y="4189862"/>
                                  <a:ext cx="1597025" cy="1193165"/>
                                  <a:chOff x="0" y="0"/>
                                  <a:chExt cx="1597025" cy="1193165"/>
                                </a:xfrm>
                              </p:grpSpPr>
                              <p:sp>
                                <p:nvSpPr>
                                  <p:cNvPr id="132" name="Flowchart: Connector 131"/>
                                  <p:cNvSpPr/>
                                  <p:nvPr/>
                                </p:nvSpPr>
                                <p:spPr>
                                  <a:xfrm>
                                    <a:off x="0" y="0"/>
                                    <a:ext cx="1597025" cy="1193165"/>
                                  </a:xfrm>
                                  <a:prstGeom prst="flowChartConnector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" name="Text Box 572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09336" y="386921"/>
                                    <a:ext cx="908073" cy="5943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 algn="just">
                                      <a:lnSpc>
                                        <a:spcPct val="15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200"/>
                                      </a:spcAft>
                                    </a:pPr>
                                    <a:r>
                                      <a:rPr lang="en-US" sz="1600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rPr>
                                      <a:t>Notice</a:t>
                                    </a:r>
                                    <a:endParaRPr lang="en-US" sz="120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" name="Group 107"/>
                                <p:cNvGrpSpPr/>
                                <p:nvPr/>
                              </p:nvGrpSpPr>
                              <p:grpSpPr>
                                <a:xfrm>
                                  <a:off x="982639" y="614149"/>
                                  <a:ext cx="1677276" cy="1193165"/>
                                  <a:chOff x="0" y="0"/>
                                  <a:chExt cx="1677276" cy="1193165"/>
                                </a:xfrm>
                              </p:grpSpPr>
                              <p:sp>
                                <p:nvSpPr>
                                  <p:cNvPr id="130" name="Flowchart: Connector 129"/>
                                  <p:cNvSpPr/>
                                  <p:nvPr/>
                                </p:nvSpPr>
                                <p:spPr>
                                  <a:xfrm>
                                    <a:off x="0" y="0"/>
                                    <a:ext cx="1600200" cy="1193165"/>
                                  </a:xfrm>
                                  <a:prstGeom prst="flowChartConnector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" name="Text Box 575"/>
                                  <p:cNvSpPr txBox="1"/>
                                  <p:nvPr/>
                                </p:nvSpPr>
                                <p:spPr>
                                  <a:xfrm>
                                    <a:off x="95428" y="367930"/>
                                    <a:ext cx="1581848" cy="5943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 algn="just">
                                      <a:lnSpc>
                                        <a:spcPct val="15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200"/>
                                      </a:spcAft>
                                    </a:pPr>
                                    <a:r>
                                      <a:rPr lang="en-US" sz="1600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Times New Roman"/>
                                      </a:rPr>
                                      <a:t>Authentication</a:t>
                                    </a:r>
                                    <a:endParaRPr lang="en-US" sz="120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" name="Group 108"/>
                                <p:cNvGrpSpPr/>
                                <p:nvPr/>
                              </p:nvGrpSpPr>
                              <p:grpSpPr>
                                <a:xfrm>
                                  <a:off x="5220581" y="3127125"/>
                                  <a:ext cx="1906128" cy="1505276"/>
                                  <a:chOff x="-88398" y="-80099"/>
                                  <a:chExt cx="1906128" cy="1505276"/>
                                </a:xfrm>
                              </p:grpSpPr>
                              <p:sp>
                                <p:nvSpPr>
                                  <p:cNvPr id="127" name="Flowchart: Connector 126"/>
                                  <p:cNvSpPr/>
                                  <p:nvPr/>
                                </p:nvSpPr>
                                <p:spPr>
                                  <a:xfrm>
                                    <a:off x="40943" y="232012"/>
                                    <a:ext cx="1586230" cy="1193165"/>
                                  </a:xfrm>
                                  <a:prstGeom prst="flowChartConnector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" name="Text Box 578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68" y="641420"/>
                                    <a:ext cx="1641662" cy="5943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 algn="just">
                                      <a:lnSpc>
                                        <a:spcPct val="15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200"/>
                                      </a:spcAft>
                                    </a:pPr>
                                    <a:r>
                                      <a:rPr lang="en-US" sz="1600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rPr>
                                      <a:t>Old Questions</a:t>
                                    </a:r>
                                    <a:endParaRPr lang="en-US" sz="120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29" name="Text Box 579"/>
                                  <p:cNvSpPr txBox="1"/>
                                  <p:nvPr/>
                                </p:nvSpPr>
                                <p:spPr>
                                  <a:xfrm>
                                    <a:off x="-88398" y="-80099"/>
                                    <a:ext cx="1715554" cy="3950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  <a:scene3d>
                                      <a:camera prst="orthographicFront">
                                        <a:rot lat="0" lon="0" rev="0"/>
                                      </a:camera>
                                      <a:lightRig rig="glow" dir="t">
                                        <a:rot lat="0" lon="0" rev="3600000"/>
                                      </a:lightRig>
                                    </a:scene3d>
                                    <a:sp3d prstMaterial="softEdge">
                                      <a:bevelT w="29210" h="16510"/>
                                      <a:contourClr>
                                        <a:schemeClr val="accent4">
                                          <a:alpha val="95000"/>
                                        </a:schemeClr>
                                      </a:contourClr>
                                    </a:sp3d>
                                  </a:bodyPr>
                                  <a:lstStyle/>
                                  <a:p>
                                    <a:pPr marL="0" marR="0" algn="just">
                                      <a:lnSpc>
                                        <a:spcPct val="15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200"/>
                                      </a:spcAft>
                                    </a:pPr>
                                    <a:r>
                                      <a:rPr lang="en-US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Times New Roman"/>
                                      </a:rPr>
                                      <a:t>View old question</a:t>
                                    </a:r>
                                    <a:endPara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" name="Group 109"/>
                                <p:cNvGrpSpPr/>
                                <p:nvPr/>
                              </p:nvGrpSpPr>
                              <p:grpSpPr>
                                <a:xfrm>
                                  <a:off x="1528303" y="3548418"/>
                                  <a:ext cx="1633930" cy="991235"/>
                                  <a:chOff x="-246" y="0"/>
                                  <a:chExt cx="1633930" cy="991235"/>
                                </a:xfrm>
                              </p:grpSpPr>
                              <p:sp>
                                <p:nvSpPr>
                                  <p:cNvPr id="121" name="Text Box 581"/>
                                  <p:cNvSpPr txBox="1"/>
                                  <p:nvPr/>
                                </p:nvSpPr>
                                <p:spPr>
                                  <a:xfrm>
                                    <a:off x="982344" y="586438"/>
                                    <a:ext cx="615319" cy="31857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  <a:scene3d>
                                      <a:camera prst="orthographicFront">
                                        <a:rot lat="0" lon="0" rev="0"/>
                                      </a:camera>
                                      <a:lightRig rig="glow" dir="t">
                                        <a:rot lat="0" lon="0" rev="3600000"/>
                                      </a:lightRig>
                                    </a:scene3d>
                                    <a:sp3d prstMaterial="softEdge">
                                      <a:bevelT w="29210" h="16510"/>
                                      <a:contourClr>
                                        <a:schemeClr val="accent4">
                                          <a:alpha val="95000"/>
                                        </a:schemeClr>
                                      </a:contourClr>
                                    </a:sp3d>
                                  </a:bodyPr>
                                  <a:lstStyle/>
                                  <a:p>
                                    <a:pPr marL="0" marR="0" algn="just">
                                      <a:lnSpc>
                                        <a:spcPct val="15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200"/>
                                      </a:spcAft>
                                    </a:pPr>
                                    <a:r>
                                      <a:rPr lang="en-US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Times New Roman"/>
                                      </a:rPr>
                                      <a:t>Status</a:t>
                                    </a:r>
                                    <a:endPara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122" name="Group 121"/>
                                  <p:cNvGrpSpPr/>
                                  <p:nvPr/>
                                </p:nvGrpSpPr>
                                <p:grpSpPr>
                                  <a:xfrm>
                                    <a:off x="-246" y="0"/>
                                    <a:ext cx="1633930" cy="991235"/>
                                    <a:chOff x="-246" y="0"/>
                                    <a:chExt cx="1633930" cy="991235"/>
                                  </a:xfrm>
                                </p:grpSpPr>
                                <p:grpSp>
                                  <p:nvGrpSpPr>
                                    <p:cNvPr id="123" name="Group 122"/>
                                    <p:cNvGrpSpPr/>
                                    <p:nvPr/>
                                  </p:nvGrpSpPr>
                                  <p:grpSpPr>
                                    <a:xfrm rot="2449456">
                                      <a:off x="491319" y="0"/>
                                      <a:ext cx="1142365" cy="991235"/>
                                      <a:chOff x="-536350" y="0"/>
                                      <a:chExt cx="1916835" cy="2657882"/>
                                    </a:xfrm>
                                    <a:solidFill>
                                      <a:schemeClr val="tx1"/>
                                    </a:solidFill>
                                  </p:grpSpPr>
                                  <p:sp>
                                    <p:nvSpPr>
                                      <p:cNvPr id="125" name="Curved Right Arrow 12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536350" y="28983"/>
                                        <a:ext cx="459858" cy="2628899"/>
                                      </a:xfrm>
                                      <a:prstGeom prst="curvedRightArrow">
                                        <a:avLst/>
                                      </a:prstGeom>
                                      <a:grpFill/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6" name="Curved Up Arrow 125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-165540" y="1081604"/>
                                        <a:ext cx="2627630" cy="464421"/>
                                      </a:xfrm>
                                      <a:prstGeom prst="curvedUpArrow">
                                        <a:avLst/>
                                      </a:prstGeom>
                                      <a:grpFill/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24" name="Text Box 586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-246" y="53869"/>
                                      <a:ext cx="1131670" cy="53186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</p:spPr>
                                  <p:txBody>
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  <a:scene3d>
                                        <a:camera prst="orthographicFront">
                                          <a:rot lat="0" lon="0" rev="0"/>
                                        </a:camera>
                                        <a:lightRig rig="glow" dir="t">
                                          <a:rot lat="0" lon="0" rev="3600000"/>
                                        </a:lightRig>
                                      </a:scene3d>
                                      <a:sp3d prstMaterial="softEdge">
                                        <a:bevelT w="29210" h="16510"/>
                                        <a:contourClr>
                                          <a:schemeClr val="accent4">
                                            <a:alpha val="95000"/>
                                          </a:schemeClr>
                                        </a:contourClr>
                                      </a:sp3d>
                                    </a:bodyPr>
                                    <a:lstStyle/>
                                    <a:p>
                                      <a:pPr marL="0" marR="0" algn="just">
                                        <a:lnSpc>
                                          <a:spcPct val="15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1200"/>
                                        </a:spcAft>
                                      </a:pPr>
                                      <a: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Arial"/>
                                          <a:ea typeface="Times New Roman"/>
                                        </a:rPr>
                                        <a:t>Notice   Detail</a:t>
                                      </a:r>
                                      <a:endParaRPr lang="en-US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  <p:sp>
                              <p:nvSpPr>
                                <p:cNvPr id="111" name="Text Box 587"/>
                                <p:cNvSpPr txBox="1"/>
                                <p:nvPr/>
                              </p:nvSpPr>
                              <p:spPr>
                                <a:xfrm>
                                  <a:off x="4664337" y="3405243"/>
                                  <a:ext cx="890232" cy="104818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  <a:scene3d>
                                    <a:camera prst="orthographicFront">
                                      <a:rot lat="0" lon="0" rev="0"/>
                                    </a:camera>
                                    <a:lightRig rig="glow" dir="t">
                                      <a:rot lat="0" lon="0" rev="3600000"/>
                                    </a:lightRig>
                                  </a:scene3d>
                                  <a:sp3d prstMaterial="softEdge">
                                    <a:bevelT w="29210" h="16510"/>
                                    <a:contourClr>
                                      <a:schemeClr val="accent4">
                                        <a:alpha val="95000"/>
                                      </a:schemeClr>
                                    </a:contourClr>
                                  </a:sp3d>
                                </a:bodyPr>
                                <a:lstStyle/>
                                <a:p>
                                  <a:pPr marL="0" marR="0" algn="just">
                                    <a:lnSpc>
                                      <a:spcPct val="15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1200"/>
                                    </a:spcAft>
                                  </a:pPr>
                                  <a: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Times New Roman"/>
                                    </a:rPr>
                                    <a:t>Old QuestionDetail</a:t>
                                  </a:r>
                                  <a:endParaRPr lang="en-US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12" name="Group 111"/>
                                <p:cNvGrpSpPr/>
                                <p:nvPr/>
                              </p:nvGrpSpPr>
                              <p:grpSpPr>
                                <a:xfrm>
                                  <a:off x="0" y="2483890"/>
                                  <a:ext cx="2672593" cy="776985"/>
                                  <a:chOff x="0" y="-2"/>
                                  <a:chExt cx="2672593" cy="776985"/>
                                </a:xfrm>
                              </p:grpSpPr>
                              <p:grpSp>
                                <p:nvGrpSpPr>
                                  <p:cNvPr id="113" name="Group 112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13648"/>
                                    <a:ext cx="1663321" cy="763335"/>
                                    <a:chOff x="0" y="0"/>
                                    <a:chExt cx="1663321" cy="763335"/>
                                  </a:xfrm>
                                </p:grpSpPr>
                                <p:sp>
                                  <p:nvSpPr>
                                    <p:cNvPr id="119" name="Flowchart: Process 11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0" y="0"/>
                                      <a:ext cx="1663321" cy="723900"/>
                                    </a:xfrm>
                                    <a:prstGeom prst="flowChartProcess">
                                      <a:avLst/>
                                    </a:prstGeom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en-US"/>
                                    </a:p>
                                  </p:txBody>
                                </p:sp>
                                <p:sp>
                                  <p:nvSpPr>
                                    <p:cNvPr id="120" name="Text Box 591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85074" y="168949"/>
                                      <a:ext cx="612144" cy="59438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 algn="just">
                                        <a:lnSpc>
                                          <a:spcPct val="15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1200"/>
                                        </a:spcAft>
                                      </a:pPr>
                                      <a:r>
                                        <a:rPr lang="en-US" sz="16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Arial"/>
                                          <a:ea typeface="Times New Roman"/>
                                        </a:rPr>
                                        <a:t>User</a:t>
                                      </a:r>
                                      <a:endParaRPr lang="en-US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114" name="Group 113"/>
                                  <p:cNvGrpSpPr/>
                                  <p:nvPr/>
                                </p:nvGrpSpPr>
                                <p:grpSpPr>
                                  <a:xfrm>
                                    <a:off x="1637469" y="-2"/>
                                    <a:ext cx="1035124" cy="730252"/>
                                    <a:chOff x="-262" y="-2"/>
                                    <a:chExt cx="1035124" cy="730252"/>
                                  </a:xfrm>
                                </p:grpSpPr>
                                <p:grpSp>
                                  <p:nvGrpSpPr>
                                    <p:cNvPr id="115" name="Group 114"/>
                                    <p:cNvGrpSpPr/>
                                    <p:nvPr/>
                                  </p:nvGrpSpPr>
                                  <p:grpSpPr>
                                    <a:xfrm rot="16200000">
                                      <a:off x="143301" y="-119699"/>
                                      <a:ext cx="730252" cy="969645"/>
                                      <a:chOff x="-536350" y="0"/>
                                      <a:chExt cx="1916835" cy="2657882"/>
                                    </a:xfrm>
                                    <a:solidFill>
                                      <a:schemeClr val="tx1"/>
                                    </a:solidFill>
                                  </p:grpSpPr>
                                  <p:sp>
                                    <p:nvSpPr>
                                      <p:cNvPr id="117" name="Curved Right Arrow 11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536350" y="28983"/>
                                        <a:ext cx="459858" cy="2628899"/>
                                      </a:xfrm>
                                      <a:prstGeom prst="curvedRightArrow">
                                        <a:avLst/>
                                      </a:prstGeom>
                                      <a:grpFill/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8" name="Curved Up Arrow 117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-165540" y="1081604"/>
                                        <a:ext cx="2627630" cy="464421"/>
                                      </a:xfrm>
                                      <a:prstGeom prst="curvedUpArrow">
                                        <a:avLst/>
                                      </a:prstGeom>
                                      <a:grpFill/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16" name="Text Box 596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-262" y="77663"/>
                                      <a:ext cx="1035124" cy="33378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  <a:scene3d>
                                        <a:camera prst="orthographicFront">
                                          <a:rot lat="0" lon="0" rev="0"/>
                                        </a:camera>
                                        <a:lightRig rig="glow" dir="t">
                                          <a:rot lat="0" lon="0" rev="3600000"/>
                                        </a:lightRig>
                                      </a:scene3d>
                                      <a:sp3d prstMaterial="softEdge">
                                        <a:bevelT w="29210" h="16510"/>
                                        <a:contourClr>
                                          <a:schemeClr val="accent4">
                                            <a:alpha val="95000"/>
                                          </a:schemeClr>
                                        </a:contourClr>
                                      </a:sp3d>
                                    </a:bodyPr>
                                    <a:lstStyle/>
                                    <a:p>
                                      <a:pPr marL="0" marR="0" algn="just">
                                        <a:lnSpc>
                                          <a:spcPct val="15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1200"/>
                                        </a:spcAft>
                                      </a:pPr>
                                      <a: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Arial"/>
                                          <a:ea typeface="Times New Roman"/>
                                        </a:rPr>
                                        <a:t>Information</a:t>
                                      </a:r>
                                      <a:endParaRPr lang="en-US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96" name="Text Box 597"/>
                            <p:cNvSpPr txBox="1"/>
                            <p:nvPr/>
                          </p:nvSpPr>
                          <p:spPr>
                            <a:xfrm>
                              <a:off x="4408197" y="1613347"/>
                              <a:ext cx="1106177" cy="5067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  <a:scene3d>
                                <a:camera prst="orthographicFront">
                                  <a:rot lat="0" lon="0" rev="0"/>
                                </a:camera>
                                <a:lightRig rig="glow" dir="t">
                                  <a:rot lat="0" lon="0" rev="3600000"/>
                                </a:lightRig>
                              </a:scene3d>
                              <a:sp3d prstMaterial="softEdge">
                                <a:bevelT w="29210" h="16510"/>
                                <a:contourClr>
                                  <a:schemeClr val="accent4">
                                    <a:alpha val="95000"/>
                                  </a:schemeClr>
                                </a:contourClr>
                              </a:sp3d>
                            </a:bodyPr>
                            <a:lstStyle/>
                            <a:p>
                              <a:pPr marL="0" marR="0" algn="just">
                                <a:lnSpc>
                                  <a:spcPct val="15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120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Times New Roman"/>
                                </a:rPr>
                                <a:t>View syllabus</a:t>
                              </a:r>
                              <a:endParaRPr lang="en-US" sz="120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sp>
                <p:nvSpPr>
                  <p:cNvPr id="86" name="Text Box 598"/>
                  <p:cNvSpPr txBox="1"/>
                  <p:nvPr/>
                </p:nvSpPr>
                <p:spPr>
                  <a:xfrm>
                    <a:off x="1583129" y="3193433"/>
                    <a:ext cx="1089667" cy="5823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3600000"/>
                      </a:lightRig>
                    </a:scene3d>
                    <a:sp3d prstMaterial="softEdge">
                      <a:bevelT w="29210" h="16510"/>
                      <a:contourClr>
                        <a:schemeClr val="accent4">
                          <a:alpha val="95000"/>
                        </a:schemeClr>
                      </a:contourClr>
                    </a:sp3d>
                  </a:bodyPr>
                  <a:lstStyle/>
                  <a:p>
                    <a:pPr marL="0" marR="0" algn="just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</a:pPr>
                    <a:r>
                      <a: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rPr>
                      <a:t>Request data</a:t>
                    </a:r>
                    <a:endParaRPr lang="en-US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367" y="90650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DFD LEVEL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28600" y="685800"/>
            <a:ext cx="8610600" cy="6019800"/>
            <a:chOff x="431286" y="77630"/>
            <a:chExt cx="7572330" cy="7371552"/>
          </a:xfrm>
        </p:grpSpPr>
        <p:grpSp>
          <p:nvGrpSpPr>
            <p:cNvPr id="98" name="Group 97"/>
            <p:cNvGrpSpPr/>
            <p:nvPr/>
          </p:nvGrpSpPr>
          <p:grpSpPr>
            <a:xfrm>
              <a:off x="431286" y="77630"/>
              <a:ext cx="7572330" cy="7371552"/>
              <a:chOff x="431286" y="77630"/>
              <a:chExt cx="7572330" cy="7371552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431286" y="77630"/>
                <a:ext cx="7572330" cy="7371552"/>
                <a:chOff x="431321" y="77630"/>
                <a:chExt cx="7572946" cy="7371595"/>
              </a:xfrm>
            </p:grpSpPr>
            <p:sp>
              <p:nvSpPr>
                <p:cNvPr id="103" name="Text Box 508"/>
                <p:cNvSpPr txBox="1"/>
                <p:nvPr/>
              </p:nvSpPr>
              <p:spPr>
                <a:xfrm>
                  <a:off x="520535" y="2109762"/>
                  <a:ext cx="1140679" cy="363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  <a:scene3d>
                    <a:camera prst="orthographicFront">
                      <a:rot lat="0" lon="0" rev="0"/>
                    </a:camera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  <a:contourClr>
                      <a:schemeClr val="accent4">
                        <a:alpha val="95000"/>
                      </a:schemeClr>
                    </a:contourClr>
                  </a:sp3d>
                </a:bodyPr>
                <a:lstStyle/>
                <a:p>
                  <a:pPr marL="0" marR="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2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Arial"/>
                      <a:ea typeface="Times New Roman"/>
                    </a:rPr>
                    <a:t>Read user</a:t>
                  </a:r>
                  <a:endParaRPr lang="en-US" sz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endParaRPr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431321" y="77630"/>
                  <a:ext cx="7572946" cy="7371595"/>
                  <a:chOff x="0" y="77630"/>
                  <a:chExt cx="7572946" cy="7371595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0" y="77630"/>
                    <a:ext cx="7304878" cy="7371595"/>
                    <a:chOff x="0" y="77630"/>
                    <a:chExt cx="7304878" cy="7371595"/>
                  </a:xfrm>
                </p:grpSpPr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0" y="77630"/>
                      <a:ext cx="7160391" cy="7371595"/>
                      <a:chOff x="0" y="77630"/>
                      <a:chExt cx="7160391" cy="7371595"/>
                    </a:xfrm>
                  </p:grpSpPr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0" y="77630"/>
                        <a:ext cx="7160391" cy="7371595"/>
                        <a:chOff x="0" y="77630"/>
                        <a:chExt cx="7160391" cy="7371595"/>
                      </a:xfrm>
                    </p:grpSpPr>
                    <p:sp>
                      <p:nvSpPr>
                        <p:cNvPr id="111" name="Text Box 505"/>
                        <p:cNvSpPr txBox="1"/>
                        <p:nvPr/>
                      </p:nvSpPr>
                      <p:spPr>
                        <a:xfrm>
                          <a:off x="1875443" y="1115308"/>
                          <a:ext cx="1367537" cy="539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  <a:scene3d>
                            <a:camera prst="orthographicFront">
                              <a:rot lat="0" lon="0" rev="0"/>
                            </a:camera>
                            <a:lightRig rig="glow" dir="t">
                              <a:rot lat="0" lon="0" rev="3600000"/>
                            </a:lightRig>
                          </a:scene3d>
                          <a:sp3d prstMaterial="softEdge">
                            <a:bevelT w="29210" h="16510"/>
                            <a:contourClr>
                              <a:schemeClr val="accent4">
                                <a:alpha val="95000"/>
                              </a:schemeClr>
                            </a:contourClr>
                          </a:sp3d>
                        </a:bodyPr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Retrieve feedback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  <p:grpSp>
                      <p:nvGrpSpPr>
                        <p:cNvPr id="112" name="Group 111"/>
                        <p:cNvGrpSpPr/>
                        <p:nvPr/>
                      </p:nvGrpSpPr>
                      <p:grpSpPr>
                        <a:xfrm>
                          <a:off x="0" y="77630"/>
                          <a:ext cx="7160391" cy="7371595"/>
                          <a:chOff x="0" y="77630"/>
                          <a:chExt cx="7160391" cy="7371595"/>
                        </a:xfrm>
                      </p:grpSpPr>
                      <p:grpSp>
                        <p:nvGrpSpPr>
                          <p:cNvPr id="114" name="Group 113"/>
                          <p:cNvGrpSpPr/>
                          <p:nvPr/>
                        </p:nvGrpSpPr>
                        <p:grpSpPr>
                          <a:xfrm>
                            <a:off x="224286" y="870356"/>
                            <a:ext cx="6936105" cy="5908359"/>
                            <a:chOff x="-1" y="333375"/>
                            <a:chExt cx="6936105" cy="5909305"/>
                          </a:xfrm>
                        </p:grpSpPr>
                        <p:grpSp>
                          <p:nvGrpSpPr>
                            <p:cNvPr id="122" name="Group 121"/>
                            <p:cNvGrpSpPr/>
                            <p:nvPr/>
                          </p:nvGrpSpPr>
                          <p:grpSpPr>
                            <a:xfrm>
                              <a:off x="-1" y="333375"/>
                              <a:ext cx="6936105" cy="5909305"/>
                              <a:chOff x="-1" y="333375"/>
                              <a:chExt cx="6936105" cy="5909305"/>
                            </a:xfrm>
                          </p:grpSpPr>
                          <p:grpSp>
                            <p:nvGrpSpPr>
                              <p:cNvPr id="124" name="Group 123"/>
                              <p:cNvGrpSpPr/>
                              <p:nvPr/>
                            </p:nvGrpSpPr>
                            <p:grpSpPr>
                              <a:xfrm>
                                <a:off x="-1" y="333375"/>
                                <a:ext cx="6936105" cy="5909305"/>
                                <a:chOff x="-1" y="333375"/>
                                <a:chExt cx="6936105" cy="5909305"/>
                              </a:xfrm>
                            </p:grpSpPr>
                            <p:grpSp>
                              <p:nvGrpSpPr>
                                <p:cNvPr id="126" name="Group 125"/>
                                <p:cNvGrpSpPr/>
                                <p:nvPr/>
                              </p:nvGrpSpPr>
                              <p:grpSpPr>
                                <a:xfrm>
                                  <a:off x="-1" y="333375"/>
                                  <a:ext cx="6936105" cy="5909305"/>
                                  <a:chOff x="-1" y="0"/>
                                  <a:chExt cx="6936105" cy="5909305"/>
                                </a:xfrm>
                              </p:grpSpPr>
                              <p:grpSp>
                                <p:nvGrpSpPr>
                                  <p:cNvPr id="128" name="Group 127"/>
                                  <p:cNvGrpSpPr/>
                                  <p:nvPr/>
                                </p:nvGrpSpPr>
                                <p:grpSpPr>
                                  <a:xfrm rot="3799907">
                                    <a:off x="4558352" y="2033516"/>
                                    <a:ext cx="959485" cy="774122"/>
                                    <a:chOff x="-536350" y="0"/>
                                    <a:chExt cx="1916835" cy="2657882"/>
                                  </a:xfrm>
                                </p:grpSpPr>
                                <p:sp>
                                  <p:nvSpPr>
                                    <p:cNvPr id="200" name="Curved Right Arrow 19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-536350" y="28983"/>
                                      <a:ext cx="459858" cy="2628899"/>
                                    </a:xfrm>
                                    <a:prstGeom prst="curvedRightArrow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en-US"/>
                                    </a:p>
                                  </p:txBody>
                                </p:sp>
                                <p:sp>
                                  <p:nvSpPr>
                                    <p:cNvPr id="201" name="Curved Up Arrow 200"/>
                                    <p:cNvSpPr/>
                                    <p:nvPr/>
                                  </p:nvSpPr>
                                  <p:spPr>
                                    <a:xfrm rot="16200000">
                                      <a:off x="-165540" y="1081604"/>
                                      <a:ext cx="2627630" cy="464421"/>
                                    </a:xfrm>
                                    <a:prstGeom prst="curvedUpArrow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129" name="Group 128"/>
                                  <p:cNvGrpSpPr/>
                                  <p:nvPr/>
                                </p:nvGrpSpPr>
                                <p:grpSpPr>
                                  <a:xfrm>
                                    <a:off x="-1" y="0"/>
                                    <a:ext cx="6936105" cy="5909305"/>
                                    <a:chOff x="0" y="0"/>
                                    <a:chExt cx="6936152" cy="5909575"/>
                                  </a:xfrm>
                                </p:grpSpPr>
                                <p:sp>
                                  <p:nvSpPr>
                                    <p:cNvPr id="130" name="Text Box 151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319745" y="1541760"/>
                                      <a:ext cx="1106903" cy="39577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</p:spPr>
                                  <p:txBody>
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  <a:scene3d>
                                        <a:camera prst="orthographicFront">
                                          <a:rot lat="0" lon="0" rev="0"/>
                                        </a:camera>
                                        <a:lightRig rig="glow" dir="t">
                                          <a:rot lat="0" lon="0" rev="3600000"/>
                                        </a:lightRig>
                                      </a:scene3d>
                                      <a:sp3d prstMaterial="softEdge">
                                        <a:bevelT w="29210" h="16510"/>
                                        <a:contourClr>
                                          <a:schemeClr val="accent4">
                                            <a:alpha val="95000"/>
                                          </a:schemeClr>
                                        </a:contourClr>
                                      </a:sp3d>
                                    </a:bodyPr>
                                    <a:lstStyle/>
                                    <a:p>
                                      <a:pPr marL="0" marR="0" algn="just">
                                        <a:lnSpc>
                                          <a:spcPct val="15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1200"/>
                                        </a:spcAft>
                                      </a:pPr>
                                      <a: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Arial"/>
                                          <a:ea typeface="Times New Roman"/>
                                        </a:rPr>
                                        <a:t>Login request</a:t>
                                      </a:r>
                                      <a:endParaRPr lang="en-US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131" name="Group 13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0"/>
                                      <a:ext cx="6936152" cy="5909575"/>
                                      <a:chOff x="0" y="0"/>
                                      <a:chExt cx="6936152" cy="5909575"/>
                                    </a:xfrm>
                                  </p:grpSpPr>
                                  <p:sp>
                                    <p:nvSpPr>
                                      <p:cNvPr id="132" name="Text Box 289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4053358" y="4326280"/>
                                        <a:ext cx="1080777" cy="582321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  <a:scene3d>
                                          <a:camera prst="orthographicFront">
                                            <a:rot lat="0" lon="0" rev="0"/>
                                          </a:camera>
                                          <a:lightRig rig="glow" dir="t">
                                            <a:rot lat="0" lon="0" rev="3600000"/>
                                          </a:lightRig>
                                        </a:scene3d>
                                        <a:sp3d prstMaterial="softEdge">
                                          <a:bevelT w="29210" h="16510"/>
                                          <a:contourClr>
                                            <a:schemeClr val="accent4">
                                              <a:alpha val="95000"/>
                                            </a:schemeClr>
                                          </a:contourClr>
                                        </a:sp3d>
                                      </a:bodyPr>
                                      <a:lstStyle/>
                                      <a:p>
                                        <a:pPr marL="0" marR="0" algn="just">
                                          <a:lnSpc>
                                            <a:spcPct val="15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1200"/>
                                          </a:spcAft>
                                        </a:pPr>
                                        <a:r>
                                          <a:rPr lang="en-US" sz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/>
                                            <a:ea typeface="Times New Roman"/>
                                          </a:rPr>
                                          <a:t>View    Notes</a:t>
                                        </a:r>
                                        <a:endPara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Times New Roman"/>
                                          <a:ea typeface="Times New Roman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3" name="Group 13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0"/>
                                        <a:ext cx="6936152" cy="5909575"/>
                                        <a:chOff x="0" y="0"/>
                                        <a:chExt cx="6936152" cy="5909575"/>
                                      </a:xfrm>
                                    </p:grpSpPr>
                                    <p:grpSp>
                                      <p:nvGrpSpPr>
                                        <p:cNvPr id="134" name="Group 13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0" y="0"/>
                                          <a:ext cx="6936152" cy="5909575"/>
                                          <a:chOff x="0" y="0"/>
                                          <a:chExt cx="6936152" cy="5909575"/>
                                        </a:xfrm>
                                      </p:grpSpPr>
                                      <p:sp>
                                        <p:nvSpPr>
                                          <p:cNvPr id="136" name="Text Box 292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1557482" y="1977745"/>
                                            <a:ext cx="1185384" cy="36931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  <a:effectLst/>
                                        </p:spPr>
                                        <p:txBody>
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  <a:scene3d>
                                              <a:camera prst="orthographicFront">
                                                <a:rot lat="0" lon="0" rev="0"/>
                                              </a:camera>
                                              <a:lightRig rig="glow" dir="t">
                                                <a:rot lat="0" lon="0" rev="3600000"/>
                                              </a:lightRig>
                                            </a:scene3d>
                                            <a:sp3d prstMaterial="softEdge">
                                              <a:bevelT w="29210" h="16510"/>
                                              <a:contourClr>
                                                <a:schemeClr val="accent4">
                                                  <a:alpha val="95000"/>
                                                </a:schemeClr>
                                              </a:contourClr>
                                            </a:sp3d>
                                          </a:bodyPr>
                                          <a:lstStyle/>
                                          <a:p>
                                            <a:pPr marL="0" marR="0" algn="just">
                                              <a:lnSpc>
                                                <a:spcPct val="15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1200"/>
                                              </a:spcAft>
                                            </a:pPr>
                                            <a:r>
                                              <a:rPr lang="en-US" sz="1200" dirty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Arial"/>
                                                <a:ea typeface="Times New Roman"/>
                                              </a:rPr>
                                              <a:t>Accept  /Deny</a:t>
                                            </a:r>
                                            <a:endParaRPr lang="en-US" sz="1200" dirty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Times New Roman"/>
                                              <a:ea typeface="Times New Roman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137" name="Group 136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0" y="0"/>
                                            <a:ext cx="6936152" cy="5909575"/>
                                            <a:chOff x="0" y="0"/>
                                            <a:chExt cx="6936152" cy="5909575"/>
                                          </a:xfrm>
                                        </p:grpSpPr>
                                        <p:sp>
                                          <p:nvSpPr>
                                            <p:cNvPr id="138" name="Text Box 294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2920159" y="4428795"/>
                                              <a:ext cx="1013549" cy="404983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>
                                              <a:noFill/>
                                            </a:ln>
                                            <a:effectLst/>
                                          </p:spPr>
                                          <p:txBody>
        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  <a:scene3d>
                                                <a:camera prst="orthographicFront">
                                                  <a:rot lat="0" lon="0" rev="0"/>
                                                </a:camera>
                                                <a:lightRig rig="glow" dir="t">
                                                  <a:rot lat="0" lon="0" rev="3600000"/>
                                                </a:lightRig>
                                              </a:scene3d>
                                              <a:sp3d prstMaterial="softEdge">
                                                <a:bevelT w="29210" h="16510"/>
                                                <a:contourClr>
                                                  <a:schemeClr val="accent4">
                                                    <a:alpha val="95000"/>
                                                  </a:schemeClr>
                                                </a:contourClr>
                                              </a:sp3d>
                                            </a:bodyPr>
                                            <a:lstStyle/>
                                            <a:p>
                                              <a:pPr marL="0" marR="0" algn="just">
                                                <a:lnSpc>
                                                  <a:spcPct val="150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1200"/>
                                                </a:spcAft>
                                              </a:pPr>
                                              <a:r>
                                                <a:rPr lang="en-US" sz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Arial"/>
                                                  <a:ea typeface="Times New Roman"/>
                                                </a:rPr>
                                                <a:t>Notes Detail</a:t>
                                              </a:r>
                                              <a:endParaRPr lang="en-US" sz="12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Times New Roman"/>
                                                <a:ea typeface="Times New Roman"/>
                                              </a:endParaRPr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139" name="Group 138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0" y="0"/>
                                              <a:ext cx="6936152" cy="5909575"/>
                                              <a:chOff x="0" y="0"/>
                                              <a:chExt cx="6936152" cy="5909575"/>
                                            </a:xfrm>
                                          </p:grpSpPr>
                                          <p:sp>
                                            <p:nvSpPr>
                                              <p:cNvPr id="140" name="Text Box 296"/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964562" y="1239665"/>
                                                <a:ext cx="1368352" cy="40672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noFill/>
                                              </a:ln>
                                              <a:effectLst/>
                                            </p:spPr>
                                            <p:txBody>
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  <a:scene3d>
                                                  <a:camera prst="orthographicFront">
                                                    <a:rot lat="0" lon="0" rev="0"/>
                                                  </a:camera>
                                                  <a:lightRig rig="glow" dir="t">
                                                    <a:rot lat="0" lon="0" rev="3600000"/>
                                                  </a:lightRig>
                                                </a:scene3d>
                                                <a:sp3d prstMaterial="softEdge">
                                                  <a:bevelT w="29210" h="16510"/>
                                                  <a:contourClr>
                                                    <a:schemeClr val="accent4">
                                                      <a:alpha val="95000"/>
                                                    </a:schemeClr>
                                                  </a:contourClr>
                                                </a:sp3d>
                                              </a:bodyPr>
                                              <a:lstStyle/>
                                              <a:p>
                                                <a:pPr marL="0" marR="0" algn="just">
                                                  <a:lnSpc>
                                                    <a:spcPct val="150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1200"/>
                                                  </a:spcAft>
                                                </a:pPr>
                                                <a:r>
                                                  <a:rPr lang="en-US" sz="1200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Arial"/>
                                                    <a:ea typeface="Times New Roman"/>
                                                  </a:rPr>
                                                  <a:t>View / cancel</a:t>
                                                </a:r>
                                                <a:endParaRPr lang="en-US" sz="1200" dirty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Times New Roman"/>
                                                  <a:ea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141" name="Group 14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0" y="0"/>
                                                <a:ext cx="6936152" cy="5909575"/>
                                                <a:chOff x="0" y="0"/>
                                                <a:chExt cx="6936152" cy="5909575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2" name="Text Box 298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541584" y="1052239"/>
                                                  <a:ext cx="1375948" cy="65365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  <a:ln>
                                                  <a:noFill/>
                                                </a:ln>
                                                <a:effectLst/>
                                              </p:spPr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  <a:scene3d>
                                                    <a:camera prst="orthographicFront">
                                                      <a:rot lat="0" lon="0" rev="0"/>
                                                    </a:camera>
                                                    <a:lightRig rig="glow" dir="t">
                                                      <a:rot lat="0" lon="0" rev="3600000"/>
                                                    </a:lightRig>
                                                  </a:scene3d>
                                                  <a:sp3d prstMaterial="softEdge">
                                                    <a:bevelT w="29210" h="16510"/>
                                                    <a:contourClr>
                                                      <a:schemeClr val="accent4">
                                                        <a:alpha val="95000"/>
                                                      </a:schemeClr>
                                                    </a:contourClr>
                                                  </a:sp3d>
                                                </a:bodyPr>
                                                <a:lstStyle/>
                                                <a:p>
                                                  <a:pPr marL="0" marR="0" algn="just">
                                                    <a:lnSpc>
                                                      <a:spcPct val="150000"/>
                                                    </a:lnSpc>
                                                    <a:spcBef>
                                                      <a:spcPts val="0"/>
                                                    </a:spcBef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en-US" sz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Arial"/>
                                                      <a:ea typeface="Times New Roman"/>
                                                    </a:rPr>
                                                    <a:t>Feedback </a:t>
                                                  </a:r>
                                                  <a:endParaRPr lang="en-US" sz="12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  <a:p>
                                                  <a:pPr marL="0" marR="0" algn="just">
                                                    <a:lnSpc>
                                                      <a:spcPct val="150000"/>
                                                    </a:lnSpc>
                                                    <a:spcBef>
                                                      <a:spcPts val="0"/>
                                                    </a:spcBef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en-US" sz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Arial"/>
                                                      <a:ea typeface="Times New Roman"/>
                                                    </a:rPr>
                                                    <a:t>Request</a:t>
                                                  </a:r>
                                                  <a:endParaRPr lang="en-US" sz="12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143" name="Group 142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0" y="0"/>
                                                  <a:ext cx="6936152" cy="5909575"/>
                                                  <a:chOff x="0" y="0"/>
                                                  <a:chExt cx="6936152" cy="5909575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44" name="Group 143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0" y="0"/>
                                                    <a:ext cx="6936152" cy="5909575"/>
                                                    <a:chOff x="0" y="0"/>
                                                    <a:chExt cx="6936152" cy="5909575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146" name="Text Box 302"/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4741056" y="2393498"/>
                                                      <a:ext cx="669702" cy="920156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noFill/>
                                                    </a:ln>
                                                    <a:effectLst/>
                                                  </p:spPr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  <a:scene3d>
                                                        <a:camera prst="orthographicFront">
                                                          <a:rot lat="0" lon="0" rev="0"/>
                                                        </a:camera>
                                                        <a:lightRig rig="glow" dir="t">
                                                          <a:rot lat="0" lon="0" rev="3600000"/>
                                                        </a:lightRig>
                                                      </a:scene3d>
                                                      <a:sp3d prstMaterial="softEdge">
                                                        <a:bevelT w="29210" h="16510"/>
                                                        <a:contourClr>
                                                          <a:schemeClr val="accent4">
                                                            <a:alpha val="95000"/>
                                                          </a:schemeClr>
                                                        </a:contourClr>
                                                      </a:sp3d>
                                                    </a:bodyPr>
                                                    <a:lstStyle/>
                                                    <a:p>
                                                      <a:pPr marL="0" marR="0" algn="just"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1200"/>
                                                        </a:spcAft>
                                                      </a:pPr>
                                                      <a:r>
                                                        <a:rPr lang="en-US" sz="1200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Arial"/>
                                                          <a:ea typeface="Times New Roman"/>
                                                        </a:rPr>
                                                        <a:t>Syllabus Detail</a:t>
                                                      </a:r>
                                                      <a:endParaRPr lang="en-US" sz="1200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Times New Roman"/>
                                                        <a:ea typeface="Times New Roman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147" name="Group 146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0"/>
                                                      <a:ext cx="6936152" cy="5909575"/>
                                                      <a:chOff x="0" y="0"/>
                                                      <a:chExt cx="6936152" cy="5909575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48" name="Group 147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 rot="19042753">
                                                        <a:off x="2280433" y="1434712"/>
                                                        <a:ext cx="797537" cy="1008307"/>
                                                        <a:chOff x="-243398" y="96311"/>
                                                        <a:chExt cx="1477037" cy="2696581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98" name="Curved Right Arrow 197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243398" y="96311"/>
                                                          <a:ext cx="459856" cy="2628895"/>
                                                        </a:xfrm>
                                                        <a:prstGeom prst="curvedRightArrow">
                                                          <a:avLst/>
                                                        </a:prstGeom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99" name="Curved Up Arrow 198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 rot="16200000">
                                                          <a:off x="-312387" y="1246866"/>
                                                          <a:ext cx="2627631" cy="464421"/>
                                                        </a:xfrm>
                                                        <a:prstGeom prst="curvedUpArrow">
                                                          <a:avLst/>
                                                        </a:prstGeom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49" name="Group 148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 rot="544053">
                                                        <a:off x="3411940" y="1132764"/>
                                                        <a:ext cx="1076324" cy="925195"/>
                                                        <a:chOff x="-536350" y="0"/>
                                                        <a:chExt cx="1806951" cy="2657882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96" name="Curved Right Arrow 195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536350" y="28983"/>
                                                          <a:ext cx="459858" cy="2628899"/>
                                                        </a:xfrm>
                                                        <a:prstGeom prst="curvedRightArrow">
                                                          <a:avLst/>
                                                        </a:prstGeom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97" name="Curved Up Arrow 196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 rot="16200000">
                                                          <a:off x="-275424" y="1081604"/>
                                                          <a:ext cx="2627629" cy="464421"/>
                                                        </a:xfrm>
                                                        <a:prstGeom prst="curvedUpArrow">
                                                          <a:avLst/>
                                                        </a:prstGeom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50" name="Group 149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 rot="17667350">
                                                        <a:off x="4694830" y="3261816"/>
                                                        <a:ext cx="784556" cy="766817"/>
                                                        <a:chOff x="-457155" y="-73687"/>
                                                        <a:chExt cx="1718851" cy="2780690"/>
                                                      </a:xfrm>
                                                      <a:solidFill>
                                                        <a:schemeClr val="tx1"/>
                                                      </a:solidFill>
                                                    </p:grpSpPr>
                                                    <p:sp>
                                                      <p:nvSpPr>
                                                        <p:cNvPr id="194" name="Curved Right Arrow 193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457155" y="78108"/>
                                                          <a:ext cx="459859" cy="2628895"/>
                                                        </a:xfrm>
                                                        <a:prstGeom prst="curvedRightArrow">
                                                          <a:avLst/>
                                                        </a:prstGeom>
                                                        <a:grpFill/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95" name="Curved Up Arrow 194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 rot="16200000">
                                                          <a:off x="-284332" y="1007921"/>
                                                          <a:ext cx="2627635" cy="464420"/>
                                                        </a:xfrm>
                                                        <a:prstGeom prst="curvedUpArrow">
                                                          <a:avLst/>
                                                        </a:prstGeom>
                                                        <a:grpFill/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51" name="Group 150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 rot="20667022">
                                                        <a:off x="3534770" y="3930555"/>
                                                        <a:ext cx="1071246" cy="885825"/>
                                                        <a:chOff x="-536350" y="0"/>
                                                        <a:chExt cx="1916835" cy="2657882"/>
                                                      </a:xfrm>
                                                      <a:solidFill>
                                                        <a:schemeClr val="tx1"/>
                                                      </a:solidFill>
                                                    </p:grpSpPr>
                                                    <p:sp>
                                                      <p:nvSpPr>
                                                        <p:cNvPr id="192" name="Curved Right Arrow 191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536350" y="28983"/>
                                                          <a:ext cx="459858" cy="2628899"/>
                                                        </a:xfrm>
                                                        <a:prstGeom prst="curvedRightArrow">
                                                          <a:avLst/>
                                                        </a:prstGeom>
                                                        <a:grpFill/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93" name="Curved Up Arrow 192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 rot="16200000">
                                                          <a:off x="-165540" y="1081604"/>
                                                          <a:ext cx="2627630" cy="464421"/>
                                                        </a:xfrm>
                                                        <a:prstGeom prst="curvedUpArrow">
                                                          <a:avLst/>
                                                        </a:prstGeom>
                                                        <a:grpFill/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52" name="Group 151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3384645" y="0"/>
                                                        <a:ext cx="1586230" cy="1187450"/>
                                                        <a:chOff x="0" y="0"/>
                                                        <a:chExt cx="1586230" cy="1187450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90" name="Flowchart: Connector 189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0" y="0"/>
                                                          <a:ext cx="1586230" cy="1187450"/>
                                                        </a:xfrm>
                                                        <a:prstGeom prst="flowChartConnector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91" name="Text Box 318"/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11742" y="327077"/>
                                                          <a:ext cx="1372245" cy="594387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 algn="ctr">
                                                            <a:lnSpc>
                                                              <a:spcPct val="150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12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600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Times New Roman"/>
                                                              <a:ea typeface="Times New Roman"/>
                                                            </a:rPr>
                                                            <a:t>Feedback</a:t>
                                                          </a:r>
                                                          <a:endParaRPr lang="en-US" sz="12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/>
                                                            <a:ea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53" name="Group 152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240740" y="1487606"/>
                                                        <a:ext cx="1607185" cy="1187450"/>
                                                        <a:chOff x="0" y="0"/>
                                                        <a:chExt cx="1607185" cy="1187450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88" name="Flowchart: Connector 187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0" y="0"/>
                                                          <a:ext cx="1607185" cy="1187450"/>
                                                        </a:xfrm>
                                                        <a:prstGeom prst="flowChartConnector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89" name="Text Box 321"/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358155" y="373910"/>
                                                          <a:ext cx="1087558" cy="594387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 algn="just">
                                                            <a:lnSpc>
                                                              <a:spcPct val="150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12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60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Arial"/>
                                                              <a:ea typeface="Times New Roman"/>
                                                            </a:rPr>
                                                            <a:t>Syllabus</a:t>
                                                          </a:r>
                                                          <a:endParaRPr lang="en-US" sz="120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/>
                                                            <a:ea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54" name="Group 153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3603009" y="4722125"/>
                                                        <a:ext cx="1597025" cy="1187450"/>
                                                        <a:chOff x="0" y="0"/>
                                                        <a:chExt cx="1597025" cy="1187450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86" name="Flowchart: Connector 185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0" y="0"/>
                                                          <a:ext cx="1597025" cy="1187450"/>
                                                        </a:xfrm>
                                                        <a:prstGeom prst="flowChartConnector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87" name="Text Box 324"/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483889" y="357326"/>
                                                          <a:ext cx="657230" cy="594387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 algn="ctr">
                                                            <a:lnSpc>
                                                              <a:spcPct val="150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12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60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Times New Roman"/>
                                                              <a:ea typeface="Times New Roman"/>
                                                            </a:rPr>
                                                            <a:t>Notes</a:t>
                                                          </a:r>
                                                          <a:endParaRPr lang="en-US" sz="120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/>
                                                            <a:ea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55" name="Group 154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2634018" y="2033516"/>
                                                        <a:ext cx="2184400" cy="2058301"/>
                                                        <a:chOff x="0" y="0"/>
                                                        <a:chExt cx="2184400" cy="2058301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84" name="Oval 183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0" y="0"/>
                                                          <a:ext cx="2184400" cy="1945640"/>
                                                        </a:xfrm>
                                                        <a:prstGeom prst="ellipse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85" name="Text Box 327"/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09182" y="368490"/>
                                                          <a:ext cx="1958988" cy="1689811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 algn="ctr">
                                                            <a:lnSpc>
                                                              <a:spcPct val="150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12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2200" b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Arial"/>
                                                              <a:ea typeface="Times New Roman"/>
                                                            </a:rPr>
                                                            <a:t>Engineering Space System</a:t>
                                                          </a:r>
                                                          <a:endParaRPr lang="en-US" sz="120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/>
                                                            <a:ea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56" name="Group 155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1005614" y="4084641"/>
                                                        <a:ext cx="1597025" cy="1193165"/>
                                                        <a:chOff x="63919" y="-105221"/>
                                                        <a:chExt cx="1597025" cy="1193165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82" name="Flowchart: Connector 181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63919" y="-105221"/>
                                                          <a:ext cx="1597025" cy="1193165"/>
                                                        </a:xfrm>
                                                        <a:prstGeom prst="flowChartConnector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83" name="Text Box 330"/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63919" y="150429"/>
                                                          <a:ext cx="1553409" cy="594387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 algn="ctr">
                                                            <a:lnSpc>
                                                              <a:spcPct val="150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12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600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Times New Roman"/>
                                                              <a:ea typeface="Times New Roman"/>
                                                            </a:rPr>
                                                            <a:t>Notice</a:t>
                                                          </a:r>
                                                          <a:endParaRPr lang="en-US" sz="12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/>
                                                            <a:ea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57" name="Group 156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982030" y="614149"/>
                                                        <a:ext cx="1600809" cy="1193165"/>
                                                        <a:chOff x="-609" y="0"/>
                                                        <a:chExt cx="1600809" cy="1193165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80" name="Flowchart: Connector 179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0" y="0"/>
                                                          <a:ext cx="1600200" cy="1193165"/>
                                                        </a:xfrm>
                                                        <a:prstGeom prst="flowChartConnector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81" name="Text Box 333"/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609" y="272911"/>
                                                          <a:ext cx="1581848" cy="594387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 algn="ctr">
                                                            <a:lnSpc>
                                                              <a:spcPct val="150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12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600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Arial"/>
                                                              <a:ea typeface="Times New Roman"/>
                                                            </a:rPr>
                                                            <a:t>Authentication</a:t>
                                                          </a:r>
                                                          <a:endParaRPr lang="en-US" sz="12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/>
                                                            <a:ea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58" name="Group 157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220581" y="3033663"/>
                                                        <a:ext cx="1715571" cy="1598738"/>
                                                        <a:chOff x="-88398" y="-173561"/>
                                                        <a:chExt cx="1715571" cy="1598738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77" name="Flowchart: Connector 176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40943" y="232012"/>
                                                          <a:ext cx="1586230" cy="1193165"/>
                                                        </a:xfrm>
                                                        <a:prstGeom prst="flowChartConnector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78" name="Text Box 336"/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76068" y="573084"/>
                                                          <a:ext cx="1431996" cy="594387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 algn="just">
                                                            <a:lnSpc>
                                                              <a:spcPct val="150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12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600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Times New Roman"/>
                                                              <a:ea typeface="Times New Roman"/>
                                                            </a:rPr>
                                                            <a:t>Old Questions</a:t>
                                                          </a:r>
                                                          <a:endParaRPr lang="en-US" sz="12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/>
                                                            <a:ea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79" name="Text Box 337"/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88398" y="-173561"/>
                                                          <a:ext cx="1715554" cy="39503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  <a:scene3d>
                                                            <a:camera prst="orthographicFront">
                                                              <a:rot lat="0" lon="0" rev="0"/>
                                                            </a:camera>
                                                            <a:lightRig rig="glow" dir="t">
                                                              <a:rot lat="0" lon="0" rev="3600000"/>
                                                            </a:lightRig>
                                                          </a:scene3d>
                                                          <a:sp3d prstMaterial="softEdge">
                                                            <a:bevelT w="29210" h="16510"/>
                                                            <a:contourClr>
                                                              <a:schemeClr val="accent4">
                                                                <a:alpha val="95000"/>
                                                              </a:schemeClr>
                                                            </a:contourClr>
                                                          </a:sp3d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 algn="just">
                                                            <a:lnSpc>
                                                              <a:spcPct val="150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12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200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Arial"/>
                                                              <a:ea typeface="Times New Roman"/>
                                                            </a:rPr>
                                                            <a:t>View old question</a:t>
                                                          </a:r>
                                                          <a:endParaRPr lang="en-US" sz="12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/>
                                                            <a:ea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59" name="Group 158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1528303" y="3403219"/>
                                                        <a:ext cx="1675291" cy="1151826"/>
                                                        <a:chOff x="-246" y="-145199"/>
                                                        <a:chExt cx="1675291" cy="1151826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171" name="Text Box 339"/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982344" y="586438"/>
                                                          <a:ext cx="615319" cy="318574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  <a:scene3d>
                                                            <a:camera prst="orthographicFront">
                                                              <a:rot lat="0" lon="0" rev="0"/>
                                                            </a:camera>
                                                            <a:lightRig rig="glow" dir="t">
                                                              <a:rot lat="0" lon="0" rev="3600000"/>
                                                            </a:lightRig>
                                                          </a:scene3d>
                                                          <a:sp3d prstMaterial="softEdge">
                                                            <a:bevelT w="29210" h="16510"/>
                                                            <a:contourClr>
                                                              <a:schemeClr val="accent4">
                                                                <a:alpha val="95000"/>
                                                              </a:schemeClr>
                                                            </a:contourClr>
                                                          </a:sp3d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 algn="just">
                                                            <a:lnSpc>
                                                              <a:spcPct val="150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12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20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Arial"/>
                                                              <a:ea typeface="Times New Roman"/>
                                                            </a:rPr>
                                                            <a:t>Status</a:t>
                                                          </a:r>
                                                          <a:endParaRPr lang="en-US" sz="120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/>
                                                            <a:ea typeface="Times New Roman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grpSp>
                                                      <p:nvGrpSpPr>
                                                        <p:cNvPr id="172" name="Group 171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246" y="-145199"/>
                                                          <a:ext cx="1675291" cy="1151826"/>
                                                          <a:chOff x="-246" y="-145199"/>
                                                          <a:chExt cx="1675291" cy="1151826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173" name="Group 172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 rot="2449456">
                                                            <a:off x="545353" y="-145199"/>
                                                            <a:ext cx="1129692" cy="1151826"/>
                                                            <a:chOff x="-536350" y="-430605"/>
                                                            <a:chExt cx="1895571" cy="3088487"/>
                                                          </a:xfrm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p:grpSpPr>
                                                        <p:sp>
                                                          <p:nvSpPr>
                                                            <p:cNvPr id="175" name="Curved Right Arrow 174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-536350" y="28983"/>
                                                              <a:ext cx="459858" cy="2628899"/>
                                                            </a:xfrm>
                                                            <a:prstGeom prst="curvedRightArrow">
                                                              <a:avLst/>
                                                            </a:prstGeom>
                                                            <a:grpFill/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dk1"/>
                                                            </a:lnRef>
                                                            <a:fillRef idx="1">
                                                              <a:schemeClr val="lt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endParaRPr lang="en-US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76" name="Curved Up Arrow 175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16200000">
                                                              <a:off x="-291532" y="718508"/>
                                                              <a:ext cx="2799865" cy="501640"/>
                                                            </a:xfrm>
                                                            <a:prstGeom prst="curvedUpArrow">
                                                              <a:avLst/>
                                                            </a:prstGeom>
                                                            <a:grpFill/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dk1"/>
                                                            </a:lnRef>
                                                            <a:fillRef idx="1">
                                                              <a:schemeClr val="lt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endParaRPr lang="en-US"/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  <p:sp>
                                                        <p:nvSpPr>
                                                          <p:cNvPr id="174" name="Text Box 344"/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-246" y="53869"/>
                                                            <a:ext cx="1131670" cy="531869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</p:spPr>
                                                        <p:txBody>
                      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  <a:scene3d>
                                                              <a:camera prst="orthographicFront">
                                                                <a:rot lat="0" lon="0" rev="0"/>
                                                              </a:camera>
                                                              <a:lightRig rig="glow" dir="t">
                                                                <a:rot lat="0" lon="0" rev="3600000"/>
                                                              </a:lightRig>
                                                            </a:scene3d>
                                                            <a:sp3d prstMaterial="softEdge">
                                                              <a:bevelT w="29210" h="16510"/>
                                                              <a:contourClr>
                                                                <a:schemeClr val="accent4">
                                                                  <a:alpha val="95000"/>
                                                                </a:schemeClr>
                                                              </a:contourClr>
                                                            </a:sp3d>
                                                          </a:bodyPr>
                                                          <a:lstStyle/>
                                                          <a:p>
                                                            <a:pPr marL="0" marR="0" algn="just">
                                                              <a:lnSpc>
                                                                <a:spcPct val="150000"/>
                                                              </a:lnSpc>
                                                              <a:spcBef>
                                                                <a:spcPts val="0"/>
                                                              </a:spcBef>
                                                              <a:spcAft>
                                                                <a:spcPts val="12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1200" dirty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effectLst/>
                                                                <a:latin typeface="Arial"/>
                                                                <a:ea typeface="Times New Roman"/>
                                                              </a:rPr>
                                                              <a:t>Notice   Detail</a:t>
                                                            </a:r>
                                                            <a:endParaRPr lang="en-US" sz="1200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Times New Roman"/>
                                                              <a:ea typeface="Times New Roman"/>
                                                            </a:endParaRPr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</p:grpSp>
                                                  <p:sp>
                                                    <p:nvSpPr>
                                                      <p:cNvPr id="160" name="Text Box 345"/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663991" y="3430147"/>
                                                        <a:ext cx="717911" cy="1048187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noFill/>
                                                      </a:ln>
                                                      <a:effectLst/>
                                                    </p:spPr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  <a:scene3d>
                                                          <a:camera prst="orthographicFront">
                                                            <a:rot lat="0" lon="0" rev="0"/>
                                                          </a:camera>
                                                          <a:lightRig rig="glow" dir="t">
                                                            <a:rot lat="0" lon="0" rev="3600000"/>
                                                          </a:lightRig>
                                                        </a:scene3d>
                                                        <a:sp3d prstMaterial="softEdge">
                                                          <a:bevelT w="29210" h="16510"/>
                                                          <a:contourClr>
                                                            <a:schemeClr val="accent4">
                                                              <a:alpha val="95000"/>
                                                            </a:schemeClr>
                                                          </a:contourClr>
                                                        </a:sp3d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just"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2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2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Arial"/>
                                                            <a:ea typeface="Times New Roman"/>
                                                          </a:rPr>
                                                          <a:t>Old </a:t>
                                                        </a:r>
                                                        <a:r>
                                                          <a:rPr lang="en-US" sz="1200" dirty="0" err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ea typeface="Times New Roman"/>
                                                          </a:rPr>
                                                          <a:t>QuestionDetail</a:t>
                                                        </a:r>
                                                        <a:endParaRPr lang="en-US" sz="12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Times New Roman"/>
                                                          <a:ea typeface="Times New Roman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grpSp>
                                                    <p:nvGrpSpPr>
                                                      <p:cNvPr id="161" name="Group 160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0" y="2497540"/>
                                                        <a:ext cx="2672593" cy="816112"/>
                                                        <a:chOff x="0" y="13648"/>
                                                        <a:chExt cx="2672593" cy="816112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162" name="Group 161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0" y="13648"/>
                                                          <a:ext cx="1663321" cy="723900"/>
                                                          <a:chOff x="0" y="0"/>
                                                          <a:chExt cx="1663321" cy="723900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168" name="Flowchart: Process 167"/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0" y="0"/>
                                                            <a:ext cx="1663321" cy="723900"/>
                                                          </a:xfrm>
                                                          <a:prstGeom prst="flowChartProcess">
                                                            <a:avLst/>
                                                          </a:prstGeom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dk1"/>
                                                          </a:lnRef>
                                                          <a:fillRef idx="1">
                                                            <a:schemeClr val="lt1"/>
                                                          </a:fillRef>
                                                          <a:effectRef idx="0">
                                                            <a:schemeClr val="dk1"/>
                                                          </a:effectRef>
                                                          <a:fontRef idx="minor">
                                                            <a:schemeClr val="dk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en-US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169" name="Text Box 349"/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0" y="69470"/>
                                                            <a:ext cx="1583129" cy="594386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</p:spPr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marL="0" marR="0" algn="ctr">
                                                              <a:lnSpc>
                                                                <a:spcPct val="150000"/>
                                                              </a:lnSpc>
                                                              <a:spcBef>
                                                                <a:spcPts val="0"/>
                                                              </a:spcBef>
                                                              <a:spcAft>
                                                                <a:spcPts val="12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1600" dirty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effectLst/>
                                                                <a:latin typeface="Arial"/>
                                                                <a:ea typeface="Times New Roman"/>
                                                              </a:rPr>
                                                              <a:t>User</a:t>
                                                            </a:r>
                                                            <a:endParaRPr lang="en-US" sz="1200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Times New Roman"/>
                                                              <a:ea typeface="Times New Roman"/>
                                                            </a:endParaRPr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  <p:grpSp>
                                                      <p:nvGrpSpPr>
                                                        <p:cNvPr id="163" name="Group 162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637469" y="13819"/>
                                                          <a:ext cx="1035124" cy="815941"/>
                                                          <a:chOff x="-262" y="13819"/>
                                                          <a:chExt cx="1035124" cy="815941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164" name="Group 163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 rot="16200000">
                                                            <a:off x="100459" y="-63032"/>
                                                            <a:ext cx="815941" cy="969643"/>
                                                            <a:chOff x="-797555" y="0"/>
                                                            <a:chExt cx="2141759" cy="2657876"/>
                                                          </a:xfrm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p:grpSpPr>
                                                        <p:sp>
                                                          <p:nvSpPr>
                                                            <p:cNvPr id="166" name="Curved Right Arrow 165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-797555" y="28978"/>
                                                              <a:ext cx="721070" cy="2628898"/>
                                                            </a:xfrm>
                                                            <a:prstGeom prst="curvedRightArrow">
                                                              <a:avLst/>
                                                            </a:prstGeom>
                                                            <a:grpFill/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dk1"/>
                                                            </a:lnRef>
                                                            <a:fillRef idx="1">
                                                              <a:schemeClr val="lt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endParaRPr lang="en-US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7" name="Curved Up Arrow 166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16200000">
                                                              <a:off x="-428028" y="855391"/>
                                                              <a:ext cx="2627624" cy="916841"/>
                                                            </a:xfrm>
                                                            <a:prstGeom prst="curvedUpArrow">
                                                              <a:avLst/>
                                                            </a:prstGeom>
                                                            <a:grpFill/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dk1"/>
                                                            </a:lnRef>
                                                            <a:fillRef idx="1">
                                                              <a:schemeClr val="lt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endParaRPr lang="en-US"/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  <p:sp>
                                                        <p:nvSpPr>
                                                          <p:cNvPr id="165" name="Text Box 354"/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-262" y="77664"/>
                                                            <a:ext cx="1035124" cy="333784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noFill/>
                                                          </a:ln>
                                                          <a:effectLst/>
                                                        </p:spPr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  <a:scene3d>
                                                              <a:camera prst="orthographicFront">
                                                                <a:rot lat="0" lon="0" rev="0"/>
                                                              </a:camera>
                                                              <a:lightRig rig="glow" dir="t">
                                                                <a:rot lat="0" lon="0" rev="3600000"/>
                                                              </a:lightRig>
                                                            </a:scene3d>
                                                            <a:sp3d prstMaterial="softEdge">
                                                              <a:bevelT w="29210" h="16510"/>
                                                              <a:contourClr>
                                                                <a:schemeClr val="accent4">
                                                                  <a:alpha val="95000"/>
                                                                </a:schemeClr>
                                                              </a:contourClr>
                                                            </a:sp3d>
                                                          </a:bodyPr>
                                                          <a:lstStyle/>
                                                          <a:p>
                                                            <a:pPr marL="0" marR="0" algn="ctr">
                                                              <a:lnSpc>
                                                                <a:spcPct val="150000"/>
                                                              </a:lnSpc>
                                                              <a:spcBef>
                                                                <a:spcPts val="0"/>
                                                              </a:spcBef>
                                                              <a:spcAft>
                                                                <a:spcPts val="12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1200" dirty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effectLst/>
                                                                <a:latin typeface="Arial"/>
                                                                <a:ea typeface="Times New Roman"/>
                                                              </a:rPr>
                                                              <a:t>Information</a:t>
                                                            </a:r>
                                                            <a:endParaRPr lang="en-US" sz="1200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Times New Roman"/>
                                                              <a:ea typeface="Times New Roman"/>
                                                            </a:endParaRPr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sp>
                                                <p:nvSpPr>
                                                  <p:cNvPr id="145" name="Text Box 300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408197" y="1705894"/>
                                                    <a:ext cx="1106177" cy="506753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>
                                                    <a:noFill/>
                                                  </a:ln>
                                                  <a:effectLst/>
                                                </p:spPr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  <a:scene3d>
                                                      <a:camera prst="orthographicFront">
                                                        <a:rot lat="0" lon="0" rev="0"/>
                                                      </a:camera>
                                                      <a:lightRig rig="glow" dir="t">
                                                        <a:rot lat="0" lon="0" rev="3600000"/>
                                                      </a:lightRig>
                                                    </a:scene3d>
                                                    <a:sp3d prstMaterial="softEdge">
                                                      <a:bevelT w="29210" h="16510"/>
                                                      <a:contourClr>
                                                        <a:schemeClr val="accent4">
                                                          <a:alpha val="95000"/>
                                                        </a:schemeClr>
                                                      </a:contourClr>
                                                    </a:sp3d>
                                                  </a:bodyPr>
                                                  <a:lstStyle/>
                                                  <a:p>
                                                    <a:pPr marL="0" marR="0" algn="just">
                                                      <a:lnSpc>
                                                        <a:spcPct val="150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1200"/>
                                                      </a:spcAft>
                                                    </a:pPr>
                                                    <a:r>
                                                      <a:rPr lang="en-US" sz="1200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Arial"/>
                                                        <a:ea typeface="Times New Roman"/>
                                                      </a:rPr>
                                                      <a:t>View syllabus</a:t>
                                                    </a:r>
                                                    <a:endParaRPr lang="en-US" sz="1200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Times New Roman"/>
                                                      <a:ea typeface="Times New Roman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</p:grpSp>
                                        </p:grpSp>
                                      </p:grpSp>
                                    </p:grpSp>
                                    <p:sp>
                                      <p:nvSpPr>
                                        <p:cNvPr id="135" name="Text Box 355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583129" y="3193433"/>
                                          <a:ext cx="1089667" cy="582321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  <a:effectLst/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  <a:scene3d>
                                            <a:camera prst="orthographicFront">
                                              <a:rot lat="0" lon="0" rev="0"/>
                                            </a:camera>
                                            <a:lightRig rig="glow" dir="t">
                                              <a:rot lat="0" lon="0" rev="3600000"/>
                                            </a:lightRig>
                                          </a:scene3d>
                                          <a:sp3d prstMaterial="softEdge">
                                            <a:bevelT w="29210" h="16510"/>
                                            <a:contourClr>
                                              <a:schemeClr val="accent4">
                                                <a:alpha val="95000"/>
                                              </a:schemeClr>
                                            </a:contourClr>
                                          </a:sp3d>
                                        </a:bodyPr>
                                        <a:lstStyle/>
                                        <a:p>
                                          <a:pPr marL="0" marR="0" algn="just">
                                            <a:lnSpc>
                                              <a:spcPct val="15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1200"/>
                                            </a:spcAft>
                                          </a:pPr>
                                          <a:r>
                                            <a:rPr lang="en-US" sz="1200" dirty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Arial"/>
                                              <a:ea typeface="Times New Roman"/>
                                            </a:rPr>
                                            <a:t>Request data</a:t>
                                          </a:r>
                                          <a:endParaRPr lang="en-US" sz="1200" dirty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Times New Roman"/>
                                            <a:ea typeface="Times New Roman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</p:grpSp>
                            <p:sp>
                              <p:nvSpPr>
                                <p:cNvPr id="127" name="Curved Up Arrow 126"/>
                                <p:cNvSpPr/>
                                <p:nvPr/>
                              </p:nvSpPr>
                              <p:spPr>
                                <a:xfrm rot="3006608">
                                  <a:off x="2863301" y="823844"/>
                                  <a:ext cx="608998" cy="295340"/>
                                </a:xfrm>
                                <a:prstGeom prst="curvedUpArrow">
                                  <a:avLst/>
                                </a:prstGeom>
                              </p:spPr>
                              <p:style>
                                <a:lnRef idx="2">
                                  <a:schemeClr val="dk1">
                                    <a:shade val="50000"/>
                                  </a:schemeClr>
                                </a:lnRef>
                                <a:fillRef idx="1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125" name="Curved Up Arrow 124"/>
                              <p:cNvSpPr/>
                              <p:nvPr/>
                            </p:nvSpPr>
                            <p:spPr>
                              <a:xfrm rot="20504264" flipV="1">
                                <a:off x="3067050" y="5505450"/>
                                <a:ext cx="502349" cy="176549"/>
                              </a:xfrm>
                              <a:prstGeom prst="curvedUpArrow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" name="Curved Up Arrow 122"/>
                            <p:cNvSpPr/>
                            <p:nvPr/>
                          </p:nvSpPr>
                          <p:spPr>
                            <a:xfrm rot="5400000" flipV="1">
                              <a:off x="6137741" y="1476328"/>
                              <a:ext cx="628138" cy="171031"/>
                            </a:xfrm>
                            <a:prstGeom prst="curvedUpArrow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00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15" name="Flowchart: Magnetic Disk 114"/>
                          <p:cNvSpPr/>
                          <p:nvPr/>
                        </p:nvSpPr>
                        <p:spPr>
                          <a:xfrm>
                            <a:off x="2725947" y="6288656"/>
                            <a:ext cx="1034065" cy="1160569"/>
                          </a:xfrm>
                          <a:prstGeom prst="flowChartMagneticDisk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Arial"/>
                                <a:ea typeface="Times New Roman"/>
                              </a:rPr>
                              <a:t>Notes database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116" name="Flowchart: Magnetic Disk 115"/>
                          <p:cNvSpPr/>
                          <p:nvPr/>
                        </p:nvSpPr>
                        <p:spPr>
                          <a:xfrm>
                            <a:off x="2518913" y="77637"/>
                            <a:ext cx="1033780" cy="1160145"/>
                          </a:xfrm>
                          <a:prstGeom prst="flowChartMagneticDisk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Arial"/>
                                <a:ea typeface="Times New Roman"/>
                              </a:rPr>
                              <a:t>Feedback database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117" name="Flowchart: Magnetic Disk 116"/>
                          <p:cNvSpPr/>
                          <p:nvPr/>
                        </p:nvSpPr>
                        <p:spPr>
                          <a:xfrm>
                            <a:off x="0" y="698739"/>
                            <a:ext cx="1205554" cy="1159442"/>
                          </a:xfrm>
                          <a:prstGeom prst="flowChartMagneticDisk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Arial"/>
                                <a:ea typeface="Times New Roman"/>
                              </a:rPr>
                              <a:t>Authentication database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118" name="Flowchart: Magnetic Disk 117"/>
                          <p:cNvSpPr/>
                          <p:nvPr/>
                        </p:nvSpPr>
                        <p:spPr>
                          <a:xfrm>
                            <a:off x="5978106" y="5969479"/>
                            <a:ext cx="1163176" cy="1207698"/>
                          </a:xfrm>
                          <a:prstGeom prst="flowChartMagneticDisk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Arial"/>
                                <a:ea typeface="Times New Roman"/>
                              </a:rPr>
                              <a:t>Old Question database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119" name="Flowchart: Magnetic Disk 118"/>
                          <p:cNvSpPr/>
                          <p:nvPr/>
                        </p:nvSpPr>
                        <p:spPr>
                          <a:xfrm>
                            <a:off x="5978106" y="690113"/>
                            <a:ext cx="1033780" cy="1160145"/>
                          </a:xfrm>
                          <a:prstGeom prst="flowChartMagneticDisk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Arial"/>
                                <a:ea typeface="Times New Roman"/>
                              </a:rPr>
                              <a:t>Syllabus database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120" name="Curved Up Arrow 119"/>
                          <p:cNvSpPr/>
                          <p:nvPr/>
                        </p:nvSpPr>
                        <p:spPr>
                          <a:xfrm rot="13083516">
                            <a:off x="3240376" y="200634"/>
                            <a:ext cx="1080710" cy="322623"/>
                          </a:xfrm>
                          <a:prstGeom prst="curvedUpArrow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1" name="Text Box 506"/>
                          <p:cNvSpPr txBox="1"/>
                          <p:nvPr/>
                        </p:nvSpPr>
                        <p:spPr>
                          <a:xfrm>
                            <a:off x="3886999" y="77630"/>
                            <a:ext cx="1136191" cy="688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  <a:scene3d>
                              <a:camera prst="orthographicFront">
                                <a:rot lat="0" lon="0" rev="0"/>
                              </a:camera>
                              <a:lightRig rig="glow" dir="t">
                                <a:rot lat="0" lon="0" rev="3600000"/>
                              </a:lightRig>
                            </a:scene3d>
                            <a:sp3d prstMaterial="softEdge">
                              <a:bevelT w="29210" h="16510"/>
                              <a:contourClr>
                                <a:schemeClr val="accent4">
                                  <a:alpha val="95000"/>
                                </a:schemeClr>
                              </a:contourClr>
                            </a:sp3d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ffectLst/>
                                <a:latin typeface="Arial"/>
                                <a:ea typeface="Times New Roman"/>
                              </a:rPr>
                              <a:t>Write feedback</a:t>
                            </a:r>
                            <a:endParaRPr lang="en-US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113" name="Text Box 507"/>
                        <p:cNvSpPr txBox="1"/>
                        <p:nvPr/>
                      </p:nvSpPr>
                      <p:spPr>
                        <a:xfrm>
                          <a:off x="1387375" y="533648"/>
                          <a:ext cx="1025245" cy="581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  <a:scene3d>
                            <a:camera prst="orthographicFront">
                              <a:rot lat="0" lon="0" rev="0"/>
                            </a:camera>
                            <a:lightRig rig="glow" dir="t">
                              <a:rot lat="0" lon="0" rev="3600000"/>
                            </a:lightRig>
                          </a:scene3d>
                          <a:sp3d prstMaterial="softEdge">
                            <a:bevelT w="29210" h="16510"/>
                            <a:contourClr>
                              <a:schemeClr val="accent4">
                                <a:alpha val="95000"/>
                              </a:schemeClr>
                            </a:contourClr>
                          </a:sp3d>
                        </a:bodyPr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Fetch user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110" name="Text Box 509"/>
                      <p:cNvSpPr txBox="1"/>
                      <p:nvPr/>
                    </p:nvSpPr>
                    <p:spPr>
                      <a:xfrm>
                        <a:off x="2783293" y="5582998"/>
                        <a:ext cx="862330" cy="588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3600000"/>
                          </a:lightRig>
                        </a:scene3d>
                        <a:sp3d prstMaterial="softEdge">
                          <a:bevelT w="29210" h="16510"/>
                          <a:contourClr>
                            <a:schemeClr val="accent4">
                              <a:alpha val="95000"/>
                            </a:schemeClr>
                          </a:contourClr>
                        </a:sp3d>
                      </a:bodyPr>
                      <a:lstStyle/>
                      <a:p>
                        <a:pPr marL="0" marR="0" algn="just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120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rPr>
                          <a:t>Retrieve Notes</a:t>
                        </a:r>
                        <a:endPara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sp>
                  <p:nvSpPr>
                    <p:cNvPr id="108" name="Text Box 510"/>
                    <p:cNvSpPr txBox="1"/>
                    <p:nvPr/>
                  </p:nvSpPr>
                  <p:spPr>
                    <a:xfrm>
                      <a:off x="5635007" y="5508980"/>
                      <a:ext cx="1669871" cy="4944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3600000"/>
                        </a:lightRig>
                      </a:scene3d>
                      <a:sp3d prstMaterial="softEdge">
                        <a:bevelT w="29210" h="16510"/>
                        <a:contourClr>
                          <a:schemeClr val="accent4">
                            <a:alpha val="95000"/>
                          </a:schemeClr>
                        </a:contourClr>
                      </a:sp3d>
                    </a:bodyPr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Retrieve Questions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sp>
                <p:nvSpPr>
                  <p:cNvPr id="106" name="Text Box 511"/>
                  <p:cNvSpPr txBox="1"/>
                  <p:nvPr/>
                </p:nvSpPr>
                <p:spPr>
                  <a:xfrm>
                    <a:off x="6220163" y="1844679"/>
                    <a:ext cx="1352783" cy="6100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3600000"/>
                      </a:lightRig>
                    </a:scene3d>
                    <a:sp3d prstMaterial="softEdge">
                      <a:bevelT w="29210" h="16510"/>
                      <a:contourClr>
                        <a:schemeClr val="accent4">
                          <a:alpha val="95000"/>
                        </a:schemeClr>
                      </a:contourClr>
                    </a:sp3d>
                  </a:bodyPr>
                  <a:lstStyle/>
                  <a:p>
                    <a:pPr marL="0" marR="0" algn="just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rPr>
                      <a:t>Retrieve syllabus</a:t>
                    </a:r>
                    <a:endParaRPr lang="en-US" sz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</p:grpSp>
          <p:sp>
            <p:nvSpPr>
              <p:cNvPr id="101" name="Curved Up Arrow 100"/>
              <p:cNvSpPr/>
              <p:nvPr/>
            </p:nvSpPr>
            <p:spPr>
              <a:xfrm rot="13083516">
                <a:off x="1147673" y="708353"/>
                <a:ext cx="1148080" cy="457667"/>
              </a:xfrm>
              <a:prstGeom prst="curved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Curved Up Arrow 101"/>
              <p:cNvSpPr/>
              <p:nvPr/>
            </p:nvSpPr>
            <p:spPr>
              <a:xfrm rot="3006608">
                <a:off x="1068779" y="2185060"/>
                <a:ext cx="981710" cy="249555"/>
              </a:xfrm>
              <a:prstGeom prst="curved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9" name="Curved Up Arrow 98"/>
            <p:cNvSpPr/>
            <p:nvPr/>
          </p:nvSpPr>
          <p:spPr>
            <a:xfrm rot="15267022">
              <a:off x="7172695" y="5533902"/>
              <a:ext cx="645768" cy="277994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13" y="20472"/>
            <a:ext cx="8763000" cy="84268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ENTITY RELATIONSHIP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838200" y="851762"/>
            <a:ext cx="7772400" cy="5777637"/>
            <a:chOff x="0" y="0"/>
            <a:chExt cx="6953250" cy="7667625"/>
          </a:xfrm>
        </p:grpSpPr>
        <p:grpSp>
          <p:nvGrpSpPr>
            <p:cNvPr id="165" name="Group 164"/>
            <p:cNvGrpSpPr/>
            <p:nvPr/>
          </p:nvGrpSpPr>
          <p:grpSpPr>
            <a:xfrm>
              <a:off x="0" y="0"/>
              <a:ext cx="6953250" cy="7667625"/>
              <a:chOff x="0" y="0"/>
              <a:chExt cx="6953250" cy="7667625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 flipH="1">
                <a:off x="6181725" y="5867400"/>
                <a:ext cx="9525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0" y="0"/>
                <a:ext cx="6953250" cy="7667625"/>
                <a:chOff x="0" y="0"/>
                <a:chExt cx="6953250" cy="7667625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5200650" y="3619500"/>
                  <a:ext cx="16129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83" name="Group 282"/>
                <p:cNvGrpSpPr/>
                <p:nvPr/>
              </p:nvGrpSpPr>
              <p:grpSpPr>
                <a:xfrm>
                  <a:off x="0" y="0"/>
                  <a:ext cx="6953250" cy="7667625"/>
                  <a:chOff x="0" y="0"/>
                  <a:chExt cx="6953250" cy="7667625"/>
                </a:xfrm>
              </p:grpSpPr>
              <p:cxnSp>
                <p:nvCxnSpPr>
                  <p:cNvPr id="284" name="Straight Connector 283"/>
                  <p:cNvCxnSpPr/>
                  <p:nvPr/>
                </p:nvCxnSpPr>
                <p:spPr>
                  <a:xfrm flipV="1">
                    <a:off x="3524250" y="2381250"/>
                    <a:ext cx="1733550" cy="1009650"/>
                  </a:xfrm>
                  <a:prstGeom prst="line">
                    <a:avLst/>
                  </a:prstGeom>
                  <a:ln w="25400"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3867150" y="1323975"/>
                    <a:ext cx="1390650" cy="3429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6" name="Group 285"/>
                  <p:cNvGrpSpPr/>
                  <p:nvPr/>
                </p:nvGrpSpPr>
                <p:grpSpPr>
                  <a:xfrm>
                    <a:off x="0" y="0"/>
                    <a:ext cx="6953250" cy="7667625"/>
                    <a:chOff x="0" y="0"/>
                    <a:chExt cx="6953250" cy="7667625"/>
                  </a:xfrm>
                </p:grpSpPr>
                <p:sp>
                  <p:nvSpPr>
                    <p:cNvPr id="288" name="Diamond 287"/>
                    <p:cNvSpPr/>
                    <p:nvPr/>
                  </p:nvSpPr>
                  <p:spPr>
                    <a:xfrm>
                      <a:off x="0" y="4638675"/>
                      <a:ext cx="2038350" cy="638175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Has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289" name="Straight Connector 288"/>
                    <p:cNvCxnSpPr/>
                    <p:nvPr/>
                  </p:nvCxnSpPr>
                  <p:spPr>
                    <a:xfrm flipV="1">
                      <a:off x="1000125" y="4448175"/>
                      <a:ext cx="0" cy="1905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 flipH="1">
                      <a:off x="552450" y="4457700"/>
                      <a:ext cx="447675" cy="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/>
                    <p:cNvCxnSpPr/>
                    <p:nvPr/>
                  </p:nvCxnSpPr>
                  <p:spPr>
                    <a:xfrm flipV="1">
                      <a:off x="1000125" y="5295900"/>
                      <a:ext cx="0" cy="485775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4" name="Group 293"/>
                    <p:cNvGrpSpPr/>
                    <p:nvPr/>
                  </p:nvGrpSpPr>
                  <p:grpSpPr>
                    <a:xfrm>
                      <a:off x="200025" y="0"/>
                      <a:ext cx="6753225" cy="7667625"/>
                      <a:chOff x="0" y="0"/>
                      <a:chExt cx="6753225" cy="7667625"/>
                    </a:xfrm>
                  </p:grpSpPr>
                  <p:sp>
                    <p:nvSpPr>
                      <p:cNvPr id="295" name="Oval 294"/>
                      <p:cNvSpPr/>
                      <p:nvPr/>
                    </p:nvSpPr>
                    <p:spPr>
                      <a:xfrm>
                        <a:off x="1381124" y="0"/>
                        <a:ext cx="2028825" cy="4572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1200"/>
                          </a:spcAft>
                        </a:pPr>
                        <a:r>
                          <a:rPr lang="en-US" sz="1200" b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rPr>
                          <a:t>yc_password</a:t>
                        </a:r>
                        <a:endPara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96" name="Oval 295"/>
                      <p:cNvSpPr/>
                      <p:nvPr/>
                    </p:nvSpPr>
                    <p:spPr>
                      <a:xfrm>
                        <a:off x="104775" y="561975"/>
                        <a:ext cx="1276350" cy="4572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1200"/>
                          </a:spcAft>
                        </a:pPr>
                        <a:r>
                          <a:rPr lang="en-US" sz="1200" b="1" u="sng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rPr>
                          <a:t>yc_id</a:t>
                        </a:r>
                        <a:endPara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3648075" y="0"/>
                        <a:ext cx="1171575" cy="4572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1200"/>
                          </a:spcAft>
                        </a:pPr>
                        <a:r>
                          <a:rPr lang="en-US" sz="1200" b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rPr>
                          <a:t>Sel_year</a:t>
                        </a:r>
                        <a:endPara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98" name="Oval 297"/>
                      <p:cNvSpPr/>
                      <p:nvPr/>
                    </p:nvSpPr>
                    <p:spPr>
                      <a:xfrm>
                        <a:off x="4819650" y="561975"/>
                        <a:ext cx="1057275" cy="4572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1200"/>
                          </a:spcAft>
                        </a:pPr>
                        <a:r>
                          <a:rPr lang="en-US" sz="1200" b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rPr>
                          <a:t>Sel_dept</a:t>
                        </a:r>
                        <a:endPara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  <p:cxnSp>
                    <p:nvCxnSpPr>
                      <p:cNvPr id="299" name="Straight Connector 298"/>
                      <p:cNvCxnSpPr/>
                      <p:nvPr/>
                    </p:nvCxnSpPr>
                    <p:spPr>
                      <a:xfrm>
                        <a:off x="1381125" y="752475"/>
                        <a:ext cx="942975" cy="228600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0" name="Straight Connector 299"/>
                      <p:cNvCxnSpPr/>
                      <p:nvPr/>
                    </p:nvCxnSpPr>
                    <p:spPr>
                      <a:xfrm flipH="1">
                        <a:off x="2981325" y="457200"/>
                        <a:ext cx="1143000" cy="523875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1" name="Straight Connector 300"/>
                      <p:cNvCxnSpPr/>
                      <p:nvPr/>
                    </p:nvCxnSpPr>
                    <p:spPr>
                      <a:xfrm flipV="1">
                        <a:off x="3667125" y="800100"/>
                        <a:ext cx="1152525" cy="180975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2" name="Straight Connector 301"/>
                      <p:cNvCxnSpPr/>
                      <p:nvPr/>
                    </p:nvCxnSpPr>
                    <p:spPr>
                      <a:xfrm>
                        <a:off x="2400300" y="457200"/>
                        <a:ext cx="352425" cy="523875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03" name="Group 302"/>
                      <p:cNvGrpSpPr/>
                      <p:nvPr/>
                    </p:nvGrpSpPr>
                    <p:grpSpPr>
                      <a:xfrm>
                        <a:off x="0" y="981075"/>
                        <a:ext cx="6753225" cy="6686550"/>
                        <a:chOff x="0" y="0"/>
                        <a:chExt cx="6753225" cy="6686550"/>
                      </a:xfrm>
                    </p:grpSpPr>
                    <p:sp>
                      <p:nvSpPr>
                        <p:cNvPr id="304" name="Rectangle 303"/>
                        <p:cNvSpPr/>
                        <p:nvPr/>
                      </p:nvSpPr>
                      <p:spPr>
                        <a:xfrm>
                          <a:off x="2324100" y="0"/>
                          <a:ext cx="1343025" cy="3429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200" b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YC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  <p:sp>
                      <p:nvSpPr>
                        <p:cNvPr id="305" name="Diamond 304"/>
                        <p:cNvSpPr/>
                        <p:nvPr/>
                      </p:nvSpPr>
                      <p:spPr>
                        <a:xfrm>
                          <a:off x="2324100" y="666750"/>
                          <a:ext cx="1504950" cy="866775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200" b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Register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  <p:sp>
                      <p:nvSpPr>
                        <p:cNvPr id="306" name="Diamond 305"/>
                        <p:cNvSpPr/>
                        <p:nvPr/>
                      </p:nvSpPr>
                      <p:spPr>
                        <a:xfrm>
                          <a:off x="4124325" y="685800"/>
                          <a:ext cx="1857375" cy="714375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200" b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yc_std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  <p:sp>
                      <p:nvSpPr>
                        <p:cNvPr id="307" name="Diamond 306"/>
                        <p:cNvSpPr/>
                        <p:nvPr/>
                      </p:nvSpPr>
                      <p:spPr>
                        <a:xfrm>
                          <a:off x="5391150" y="276225"/>
                          <a:ext cx="1362075" cy="685800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200" b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Access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  <p:sp>
                      <p:nvSpPr>
                        <p:cNvPr id="308" name="Rectangle 307"/>
                        <p:cNvSpPr/>
                        <p:nvPr/>
                      </p:nvSpPr>
                      <p:spPr>
                        <a:xfrm>
                          <a:off x="0" y="904875"/>
                          <a:ext cx="1343025" cy="44767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200" b="1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User 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  <p:cxnSp>
                      <p:nvCxnSpPr>
                        <p:cNvPr id="309" name="Straight Connector 308"/>
                        <p:cNvCxnSpPr/>
                        <p:nvPr/>
                      </p:nvCxnSpPr>
                      <p:spPr>
                        <a:xfrm>
                          <a:off x="3095625" y="342900"/>
                          <a:ext cx="0" cy="323850"/>
                        </a:xfrm>
                        <a:prstGeom prst="line">
                          <a:avLst/>
                        </a:prstGeom>
                        <a:ln w="254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0" name="Straight Connector 309"/>
                        <p:cNvCxnSpPr/>
                        <p:nvPr/>
                      </p:nvCxnSpPr>
                      <p:spPr>
                        <a:xfrm>
                          <a:off x="1333500" y="1114425"/>
                          <a:ext cx="990600" cy="0"/>
                        </a:xfrm>
                        <a:prstGeom prst="line">
                          <a:avLst/>
                        </a:prstGeom>
                        <a:ln w="254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1" name="Straight Connector 310"/>
                        <p:cNvCxnSpPr/>
                        <p:nvPr/>
                      </p:nvCxnSpPr>
                      <p:spPr>
                        <a:xfrm>
                          <a:off x="352425" y="1352550"/>
                          <a:ext cx="0" cy="2114550"/>
                        </a:xfrm>
                        <a:prstGeom prst="line">
                          <a:avLst/>
                        </a:prstGeom>
                        <a:ln w="25400">
                          <a:head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2" name="Straight Connector 311"/>
                        <p:cNvCxnSpPr/>
                        <p:nvPr/>
                      </p:nvCxnSpPr>
                      <p:spPr>
                        <a:xfrm>
                          <a:off x="6067425" y="962025"/>
                          <a:ext cx="0" cy="3914775"/>
                        </a:xfrm>
                        <a:prstGeom prst="line">
                          <a:avLst/>
                        </a:prstGeom>
                        <a:ln w="254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3" name="Straight Connector 312"/>
                        <p:cNvCxnSpPr/>
                        <p:nvPr/>
                      </p:nvCxnSpPr>
                      <p:spPr>
                        <a:xfrm>
                          <a:off x="6067425" y="114300"/>
                          <a:ext cx="0" cy="161925"/>
                        </a:xfrm>
                        <a:prstGeom prst="line">
                          <a:avLst/>
                        </a:prstGeom>
                        <a:ln w="254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" name="Straight Connector 313"/>
                        <p:cNvCxnSpPr/>
                        <p:nvPr/>
                      </p:nvCxnSpPr>
                      <p:spPr>
                        <a:xfrm>
                          <a:off x="3667125" y="114300"/>
                          <a:ext cx="2400300" cy="0"/>
                        </a:xfrm>
                        <a:prstGeom prst="line">
                          <a:avLst/>
                        </a:prstGeom>
                        <a:ln w="254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15" name="Group 314"/>
                        <p:cNvGrpSpPr/>
                        <p:nvPr/>
                      </p:nvGrpSpPr>
                      <p:grpSpPr>
                        <a:xfrm>
                          <a:off x="381196" y="1276350"/>
                          <a:ext cx="6372029" cy="5410200"/>
                          <a:chOff x="-218879" y="0"/>
                          <a:chExt cx="6372029" cy="5410200"/>
                        </a:xfrm>
                      </p:grpSpPr>
                      <p:sp>
                        <p:nvSpPr>
                          <p:cNvPr id="316" name="Rectangle 315"/>
                          <p:cNvSpPr/>
                          <p:nvPr/>
                        </p:nvSpPr>
                        <p:spPr>
                          <a:xfrm>
                            <a:off x="1466850" y="1133475"/>
                            <a:ext cx="1343025" cy="3429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 b="1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student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317" name="Rectangle 316"/>
                          <p:cNvSpPr/>
                          <p:nvPr/>
                        </p:nvSpPr>
                        <p:spPr>
                          <a:xfrm>
                            <a:off x="2724150" y="1952625"/>
                            <a:ext cx="1343025" cy="3429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 b="1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feedback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318" name="Rectangle 317"/>
                          <p:cNvSpPr/>
                          <p:nvPr/>
                        </p:nvSpPr>
                        <p:spPr>
                          <a:xfrm>
                            <a:off x="4572000" y="1171575"/>
                            <a:ext cx="685800" cy="3429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 b="1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Notice 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319" name="Diamond 318"/>
                          <p:cNvSpPr/>
                          <p:nvPr/>
                        </p:nvSpPr>
                        <p:spPr>
                          <a:xfrm>
                            <a:off x="3914775" y="2324100"/>
                            <a:ext cx="1486535" cy="514350"/>
                          </a:xfrm>
                          <a:prstGeom prst="diamond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just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 b="1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Publish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320" name="Oval 319"/>
                          <p:cNvSpPr/>
                          <p:nvPr/>
                        </p:nvSpPr>
                        <p:spPr>
                          <a:xfrm>
                            <a:off x="1514475" y="2476500"/>
                            <a:ext cx="1104900" cy="4572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 b="1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Std_roll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321" name="Oval 320"/>
                          <p:cNvSpPr/>
                          <p:nvPr/>
                        </p:nvSpPr>
                        <p:spPr>
                          <a:xfrm>
                            <a:off x="552450" y="1866900"/>
                            <a:ext cx="1085850" cy="4572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 b="1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Std_dept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322" name="Oval 321"/>
                          <p:cNvSpPr/>
                          <p:nvPr/>
                        </p:nvSpPr>
                        <p:spPr>
                          <a:xfrm>
                            <a:off x="-9431" y="1238016"/>
                            <a:ext cx="1352444" cy="4572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 b="1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Std_batch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323" name="Oval 322"/>
                          <p:cNvSpPr/>
                          <p:nvPr/>
                        </p:nvSpPr>
                        <p:spPr>
                          <a:xfrm>
                            <a:off x="-218879" y="552264"/>
                            <a:ext cx="1752592" cy="4572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 b="1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Std_password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324" name="Oval 323"/>
                          <p:cNvSpPr/>
                          <p:nvPr/>
                        </p:nvSpPr>
                        <p:spPr>
                          <a:xfrm>
                            <a:off x="847725" y="0"/>
                            <a:ext cx="952500" cy="4572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 b="1" u="sng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Std_id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sp>
                        <p:nvSpPr>
                          <p:cNvPr id="325" name="Diamond 324"/>
                          <p:cNvSpPr/>
                          <p:nvPr/>
                        </p:nvSpPr>
                        <p:spPr>
                          <a:xfrm>
                            <a:off x="2924810" y="1009650"/>
                            <a:ext cx="1466215" cy="685800"/>
                          </a:xfrm>
                          <a:prstGeom prst="diamond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200" b="1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Receive </a:t>
                            </a:r>
                            <a:endParaRPr lang="en-US" sz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  <p:cxnSp>
                        <p:nvCxnSpPr>
                          <p:cNvPr id="326" name="Straight Connector 325"/>
                          <p:cNvCxnSpPr/>
                          <p:nvPr/>
                        </p:nvCxnSpPr>
                        <p:spPr>
                          <a:xfrm>
                            <a:off x="2476500" y="257175"/>
                            <a:ext cx="0" cy="866775"/>
                          </a:xfrm>
                          <a:prstGeom prst="line">
                            <a:avLst/>
                          </a:prstGeom>
                          <a:ln w="254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7" name="Straight Connector 326"/>
                          <p:cNvCxnSpPr/>
                          <p:nvPr/>
                        </p:nvCxnSpPr>
                        <p:spPr>
                          <a:xfrm>
                            <a:off x="1695450" y="371475"/>
                            <a:ext cx="342900" cy="762000"/>
                          </a:xfrm>
                          <a:prstGeom prst="line">
                            <a:avLst/>
                          </a:prstGeom>
                          <a:ln w="254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8" name="Straight Connector 327"/>
                          <p:cNvCxnSpPr/>
                          <p:nvPr/>
                        </p:nvCxnSpPr>
                        <p:spPr>
                          <a:xfrm>
                            <a:off x="1466850" y="847725"/>
                            <a:ext cx="504825" cy="285750"/>
                          </a:xfrm>
                          <a:prstGeom prst="line">
                            <a:avLst/>
                          </a:prstGeom>
                          <a:ln w="254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9" name="Straight Connector 328"/>
                          <p:cNvCxnSpPr/>
                          <p:nvPr/>
                        </p:nvCxnSpPr>
                        <p:spPr>
                          <a:xfrm flipV="1">
                            <a:off x="1314450" y="1352550"/>
                            <a:ext cx="152400" cy="66675"/>
                          </a:xfrm>
                          <a:prstGeom prst="line">
                            <a:avLst/>
                          </a:prstGeom>
                          <a:ln w="254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0" name="Straight Connector 329"/>
                          <p:cNvCxnSpPr/>
                          <p:nvPr/>
                        </p:nvCxnSpPr>
                        <p:spPr>
                          <a:xfrm flipH="1">
                            <a:off x="1504950" y="1476375"/>
                            <a:ext cx="533400" cy="476250"/>
                          </a:xfrm>
                          <a:prstGeom prst="line">
                            <a:avLst/>
                          </a:prstGeom>
                          <a:ln w="254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1" name="Straight Connector 330"/>
                          <p:cNvCxnSpPr/>
                          <p:nvPr/>
                        </p:nvCxnSpPr>
                        <p:spPr>
                          <a:xfrm flipH="1">
                            <a:off x="2038350" y="1476375"/>
                            <a:ext cx="228600" cy="1000125"/>
                          </a:xfrm>
                          <a:prstGeom prst="line">
                            <a:avLst/>
                          </a:prstGeom>
                          <a:ln w="254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2" name="Straight Connector 331"/>
                          <p:cNvCxnSpPr/>
                          <p:nvPr/>
                        </p:nvCxnSpPr>
                        <p:spPr>
                          <a:xfrm flipH="1">
                            <a:off x="2809875" y="1362075"/>
                            <a:ext cx="180340" cy="0"/>
                          </a:xfrm>
                          <a:prstGeom prst="line">
                            <a:avLst/>
                          </a:prstGeom>
                          <a:ln w="25400">
                            <a:headEnd type="none"/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3" name="Straight Connector 332"/>
                          <p:cNvCxnSpPr/>
                          <p:nvPr/>
                        </p:nvCxnSpPr>
                        <p:spPr>
                          <a:xfrm>
                            <a:off x="4676775" y="1514475"/>
                            <a:ext cx="0" cy="809625"/>
                          </a:xfrm>
                          <a:prstGeom prst="line">
                            <a:avLst/>
                          </a:prstGeom>
                          <a:ln w="254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4" name="Straight Arrow Connector 333"/>
                          <p:cNvCxnSpPr/>
                          <p:nvPr/>
                        </p:nvCxnSpPr>
                        <p:spPr>
                          <a:xfrm>
                            <a:off x="2600325" y="1562100"/>
                            <a:ext cx="324485" cy="304800"/>
                          </a:xfrm>
                          <a:prstGeom prst="straightConnector1">
                            <a:avLst/>
                          </a:prstGeom>
                          <a:ln w="25400"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5" name="Straight Connector 334"/>
                          <p:cNvCxnSpPr/>
                          <p:nvPr/>
                        </p:nvCxnSpPr>
                        <p:spPr>
                          <a:xfrm flipV="1">
                            <a:off x="4676775" y="2847975"/>
                            <a:ext cx="0" cy="581025"/>
                          </a:xfrm>
                          <a:prstGeom prst="line">
                            <a:avLst/>
                          </a:prstGeom>
                          <a:ln w="254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6" name="Straight Connector 335"/>
                          <p:cNvCxnSpPr/>
                          <p:nvPr/>
                        </p:nvCxnSpPr>
                        <p:spPr>
                          <a:xfrm>
                            <a:off x="2486025" y="1476375"/>
                            <a:ext cx="561340" cy="476250"/>
                          </a:xfrm>
                          <a:prstGeom prst="line">
                            <a:avLst/>
                          </a:prstGeom>
                          <a:ln w="254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37" name="Group 336"/>
                          <p:cNvGrpSpPr/>
                          <p:nvPr/>
                        </p:nvGrpSpPr>
                        <p:grpSpPr>
                          <a:xfrm>
                            <a:off x="57150" y="3352800"/>
                            <a:ext cx="6096000" cy="2057400"/>
                            <a:chOff x="0" y="0"/>
                            <a:chExt cx="6096000" cy="2057400"/>
                          </a:xfrm>
                        </p:grpSpPr>
                        <p:sp>
                          <p:nvSpPr>
                            <p:cNvPr id="339" name="Rectangle 338"/>
                            <p:cNvSpPr/>
                            <p:nvPr/>
                          </p:nvSpPr>
                          <p:spPr>
                            <a:xfrm>
                              <a:off x="3971925" y="76200"/>
                              <a:ext cx="1343025" cy="3429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lnSpc>
                                  <a:spcPct val="15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1200"/>
                                </a:spcAft>
                              </a:pPr>
                              <a:r>
                                <a:rPr lang="en-US" sz="1200" b="1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rPr>
                                <a:t>Department</a:t>
                              </a:r>
                              <a:endParaRPr lang="en-US" sz="1200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40" name="Diamond 339"/>
                            <p:cNvSpPr/>
                            <p:nvPr/>
                          </p:nvSpPr>
                          <p:spPr>
                            <a:xfrm>
                              <a:off x="1847850" y="0"/>
                              <a:ext cx="1343025" cy="571500"/>
                            </a:xfrm>
                            <a:prstGeom prst="diamond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>
                                <a:lnSpc>
                                  <a:spcPct val="15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1200"/>
                                </a:spcAft>
                              </a:pPr>
                              <a:r>
                                <a:rPr lang="en-US" sz="1200" b="1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rPr>
                                <a:t>Load</a:t>
                              </a:r>
                              <a:endParaRPr lang="en-US" sz="1200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41" name="Rectangle 340"/>
                            <p:cNvSpPr/>
                            <p:nvPr/>
                          </p:nvSpPr>
                          <p:spPr>
                            <a:xfrm>
                              <a:off x="0" y="171450"/>
                              <a:ext cx="1343025" cy="3429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lnSpc>
                                  <a:spcPct val="15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1200"/>
                                </a:spcAft>
                              </a:pPr>
                              <a:r>
                                <a:rPr lang="en-US" sz="1200" b="1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rPr>
                                <a:t>Faculty </a:t>
                              </a:r>
                              <a:endParaRPr lang="en-US" sz="1200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endParaRPr>
                            </a:p>
                          </p:txBody>
                        </p:sp>
                        <p:cxnSp>
                          <p:nvCxnSpPr>
                            <p:cNvPr id="342" name="Straight Connector 341"/>
                            <p:cNvCxnSpPr/>
                            <p:nvPr/>
                          </p:nvCxnSpPr>
                          <p:spPr>
                            <a:xfrm>
                              <a:off x="3190875" y="285750"/>
                              <a:ext cx="781050" cy="0"/>
                            </a:xfrm>
                            <a:prstGeom prst="line">
                              <a:avLst/>
                            </a:prstGeom>
                            <a:ln w="254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3" name="Straight Connector 342"/>
                            <p:cNvCxnSpPr/>
                            <p:nvPr/>
                          </p:nvCxnSpPr>
                          <p:spPr>
                            <a:xfrm flipH="1">
                              <a:off x="1343025" y="285750"/>
                              <a:ext cx="504190" cy="0"/>
                            </a:xfrm>
                            <a:prstGeom prst="line">
                              <a:avLst/>
                            </a:prstGeom>
                            <a:ln w="254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344" name="Group 343"/>
                            <p:cNvGrpSpPr/>
                            <p:nvPr/>
                          </p:nvGrpSpPr>
                          <p:grpSpPr>
                            <a:xfrm>
                              <a:off x="28575" y="496306"/>
                              <a:ext cx="6067425" cy="1561094"/>
                              <a:chOff x="-114300" y="-18044"/>
                              <a:chExt cx="6067425" cy="1561094"/>
                            </a:xfrm>
                          </p:grpSpPr>
                          <p:cxnSp>
                            <p:nvCxnSpPr>
                              <p:cNvPr id="345" name="Straight Connector 344"/>
                              <p:cNvCxnSpPr/>
                              <p:nvPr/>
                            </p:nvCxnSpPr>
                            <p:spPr>
                              <a:xfrm flipV="1">
                                <a:off x="438151" y="10160"/>
                                <a:ext cx="0" cy="437515"/>
                              </a:xfrm>
                              <a:prstGeom prst="line">
                                <a:avLst/>
                              </a:prstGeom>
                              <a:ln w="2540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346" name="Group 345"/>
                              <p:cNvGrpSpPr/>
                              <p:nvPr/>
                            </p:nvGrpSpPr>
                            <p:grpSpPr>
                              <a:xfrm>
                                <a:off x="-114300" y="406194"/>
                                <a:ext cx="6067425" cy="1136856"/>
                                <a:chOff x="-114300" y="-41481"/>
                                <a:chExt cx="6067425" cy="1136856"/>
                              </a:xfrm>
                            </p:grpSpPr>
                            <p:sp>
                              <p:nvSpPr>
                                <p:cNvPr id="349" name="Rectangle 348"/>
                                <p:cNvSpPr/>
                                <p:nvPr/>
                              </p:nvSpPr>
                              <p:spPr>
                                <a:xfrm>
                                  <a:off x="4610100" y="114300"/>
                                  <a:ext cx="1343025" cy="342900"/>
                                </a:xfrm>
                                <a:prstGeom prst="rect">
                                  <a:avLst/>
                                </a:prstGeom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algn="ctr">
                                    <a:lnSpc>
                                      <a:spcPct val="15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1200"/>
                                    </a:spcAft>
                                  </a:pPr>
                                  <a:r>
                                    <a:rPr lang="en-US" sz="1200" b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Old_questions</a:t>
                                  </a:r>
                                  <a:endParaRPr lang="en-US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50" name="Diamond 349"/>
                                <p:cNvSpPr/>
                                <p:nvPr/>
                              </p:nvSpPr>
                              <p:spPr>
                                <a:xfrm>
                                  <a:off x="-114300" y="-41481"/>
                                  <a:ext cx="1047750" cy="635982"/>
                                </a:xfrm>
                                <a:prstGeom prst="diamond">
                                  <a:avLst/>
                                </a:prstGeom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algn="just">
                                    <a:lnSpc>
                                      <a:spcPct val="15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1200"/>
                                    </a:spcAft>
                                  </a:pPr>
                                  <a:r>
                                    <a:rPr lang="en-US" sz="1200" b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Has </a:t>
                                  </a:r>
                                  <a:endParaRPr lang="en-US" sz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51" name="Group 350"/>
                                <p:cNvGrpSpPr/>
                                <p:nvPr/>
                              </p:nvGrpSpPr>
                              <p:grpSpPr>
                                <a:xfrm>
                                  <a:off x="914400" y="114300"/>
                                  <a:ext cx="1524000" cy="342900"/>
                                  <a:chOff x="0" y="0"/>
                                  <a:chExt cx="1524000" cy="342900"/>
                                </a:xfrm>
                              </p:grpSpPr>
                              <p:sp>
                                <p:nvSpPr>
                                  <p:cNvPr id="360" name="Rectangle 359"/>
                                  <p:cNvSpPr/>
                                  <p:nvPr/>
                                </p:nvSpPr>
                                <p:spPr>
                                  <a:xfrm>
                                    <a:off x="314325" y="0"/>
                                    <a:ext cx="1209675" cy="342900"/>
                                  </a:xfrm>
                                  <a:prstGeom prst="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 algn="ctr">
                                      <a:lnSpc>
                                        <a:spcPct val="15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200"/>
                                      </a:spcAft>
                                    </a:pPr>
                                    <a:r>
                                      <a:rPr lang="en-US" sz="1200" b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rPr>
                                      <a:t>Subject</a:t>
                                    </a:r>
                                    <a:endPara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61" name="Straight Connector 360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0" y="161925"/>
                                    <a:ext cx="314326" cy="0"/>
                                  </a:xfrm>
                                  <a:prstGeom prst="line">
                                    <a:avLst/>
                                  </a:prstGeom>
                                  <a:ln w="25400">
                                    <a:headEnd type="arrow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52" name="Group 351"/>
                                <p:cNvGrpSpPr/>
                                <p:nvPr/>
                              </p:nvGrpSpPr>
                              <p:grpSpPr>
                                <a:xfrm>
                                  <a:off x="2447925" y="0"/>
                                  <a:ext cx="1913889" cy="1095375"/>
                                  <a:chOff x="0" y="0"/>
                                  <a:chExt cx="1913889" cy="1095375"/>
                                </a:xfrm>
                              </p:grpSpPr>
                              <p:grpSp>
                                <p:nvGrpSpPr>
                                  <p:cNvPr id="354" name="Group 353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1913889" cy="571500"/>
                                    <a:chOff x="0" y="0"/>
                                    <a:chExt cx="1913889" cy="571500"/>
                                  </a:xfrm>
                                </p:grpSpPr>
                                <p:sp>
                                  <p:nvSpPr>
                                    <p:cNvPr id="358" name="Diamond 35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76224" y="0"/>
                                      <a:ext cx="1637665" cy="571500"/>
                                    </a:xfrm>
                                    <a:prstGeom prst="diamond">
                                      <a:avLst/>
                                    </a:prstGeom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 algn="just">
                                        <a:lnSpc>
                                          <a:spcPct val="15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1200"/>
                                        </a:spcAft>
                                      </a:pPr>
                                      <a:r>
                                        <a:rPr lang="en-US" sz="1200" b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Times New Roman"/>
                                          <a:ea typeface="Times New Roman"/>
                                        </a:rPr>
                                        <a:t>Category</a:t>
                                      </a:r>
                                      <a:endParaRPr lang="en-US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59" name="Straight Connector 358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0" y="285750"/>
                                      <a:ext cx="266700" cy="0"/>
                                    </a:xfrm>
                                    <a:prstGeom prst="line">
                                      <a:avLst/>
                                    </a:prstGeom>
                                    <a:ln w="25400"/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355" name="Group 35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42900" y="571500"/>
                                    <a:ext cx="1343025" cy="523875"/>
                                    <a:chOff x="0" y="0"/>
                                    <a:chExt cx="1343025" cy="523875"/>
                                  </a:xfrm>
                                </p:grpSpPr>
                                <p:sp>
                                  <p:nvSpPr>
                                    <p:cNvPr id="356" name="Rectangle 35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0" y="180975"/>
                                      <a:ext cx="1343025" cy="3429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 algn="ctr">
                                        <a:lnSpc>
                                          <a:spcPct val="15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1200"/>
                                        </a:spcAft>
                                      </a:pPr>
                                      <a:r>
                                        <a:rPr lang="en-US" sz="1200" b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Times New Roman"/>
                                          <a:ea typeface="Times New Roman"/>
                                        </a:rPr>
                                        <a:t>Slides</a:t>
                                      </a:r>
                                      <a:endParaRPr lang="en-US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57" name="Straight Connector 356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752475" y="0"/>
                                      <a:ext cx="0" cy="180340"/>
                                    </a:xfrm>
                                    <a:prstGeom prst="line">
                                      <a:avLst/>
                                    </a:prstGeom>
                                    <a:ln w="25400">
                                      <a:headEnd type="arrow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cxnSp>
                              <p:nvCxnSpPr>
                                <p:cNvPr id="353" name="Straight Connector 352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4324350" y="276225"/>
                                  <a:ext cx="266699" cy="952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head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47" name="Rectangle 346"/>
                              <p:cNvSpPr/>
                              <p:nvPr/>
                            </p:nvSpPr>
                            <p:spPr>
                              <a:xfrm>
                                <a:off x="2724785" y="-18044"/>
                                <a:ext cx="1343025" cy="34290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5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 b="1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Notes</a:t>
                                </a:r>
                                <a:endParaRPr lang="en-US" sz="12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48" name="Straight Connector 347"/>
                              <p:cNvCxnSpPr/>
                              <p:nvPr/>
                            </p:nvCxnSpPr>
                            <p:spPr>
                              <a:xfrm flipV="1">
                                <a:off x="3552825" y="324856"/>
                                <a:ext cx="0" cy="122819"/>
                              </a:xfrm>
                              <a:prstGeom prst="line">
                                <a:avLst/>
                              </a:prstGeom>
                              <a:ln w="25400">
                                <a:headEnd type="none"/>
                                <a:tailEnd type="arrow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338" name="Straight Arrow Connector 337"/>
                          <p:cNvCxnSpPr/>
                          <p:nvPr/>
                        </p:nvCxnSpPr>
                        <p:spPr>
                          <a:xfrm flipV="1">
                            <a:off x="4467225" y="1343025"/>
                            <a:ext cx="114300" cy="9525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</p:grpSp>
        </p:grpSp>
        <p:cxnSp>
          <p:nvCxnSpPr>
            <p:cNvPr id="172" name="Straight Arrow Connector 171"/>
            <p:cNvCxnSpPr/>
            <p:nvPr/>
          </p:nvCxnSpPr>
          <p:spPr>
            <a:xfrm flipV="1">
              <a:off x="5476875" y="3771900"/>
              <a:ext cx="0" cy="1809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7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599" cy="7635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" y="730217"/>
            <a:ext cx="7772399" cy="5975383"/>
            <a:chOff x="0" y="0"/>
            <a:chExt cx="6841489" cy="7226300"/>
          </a:xfrm>
        </p:grpSpPr>
        <p:sp>
          <p:nvSpPr>
            <p:cNvPr id="5" name="Text Box 104"/>
            <p:cNvSpPr txBox="1"/>
            <p:nvPr/>
          </p:nvSpPr>
          <p:spPr>
            <a:xfrm>
              <a:off x="1743075" y="66675"/>
              <a:ext cx="3938905" cy="31485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Engineering Space System</a:t>
              </a:r>
              <a:endParaRPr lang="en-US" sz="12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0" y="0"/>
              <a:ext cx="6841489" cy="7226300"/>
              <a:chOff x="0" y="0"/>
              <a:chExt cx="6841489" cy="72263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6591300" y="3962400"/>
                <a:ext cx="4042" cy="205978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6772275" y="3962400"/>
                <a:ext cx="1270" cy="272478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0" y="0"/>
                <a:ext cx="6841489" cy="7226300"/>
                <a:chOff x="0" y="0"/>
                <a:chExt cx="6841489" cy="72263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6448425" y="1333500"/>
                  <a:ext cx="116170" cy="14503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/>
                <p:nvPr/>
              </p:nvGrpSpPr>
              <p:grpSpPr>
                <a:xfrm>
                  <a:off x="0" y="0"/>
                  <a:ext cx="6841489" cy="7226300"/>
                  <a:chOff x="0" y="0"/>
                  <a:chExt cx="6841489" cy="7226300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1666875" y="5876925"/>
                    <a:ext cx="1738630" cy="35623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Send </a:t>
                    </a:r>
                    <a:r>
                      <a:rPr lang="en-US" sz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Notice</a:t>
                    </a:r>
                    <a:endParaRPr lang="en-US" sz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1647825" y="5210175"/>
                    <a:ext cx="1757680" cy="4318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Update </a:t>
                    </a:r>
                    <a:r>
                      <a:rPr lang="en-US" sz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contents</a:t>
                    </a:r>
                    <a:endParaRPr lang="en-US" sz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1743075" y="6477000"/>
                    <a:ext cx="1712595" cy="4191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Log </a:t>
                    </a:r>
                    <a:r>
                      <a:rPr lang="en-US" sz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Out</a:t>
                    </a:r>
                    <a:endParaRPr lang="en-US" sz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362075" y="4552950"/>
                    <a:ext cx="2012950" cy="35623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Give </a:t>
                    </a:r>
                    <a:r>
                      <a:rPr lang="en-US" sz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feedback</a:t>
                    </a:r>
                    <a:endParaRPr lang="en-US" sz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667125" y="4495800"/>
                    <a:ext cx="2084070" cy="41338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Receive </a:t>
                    </a:r>
                    <a:r>
                      <a:rPr lang="en-US" sz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Feedback</a:t>
                    </a:r>
                    <a:endParaRPr lang="en-US" sz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0"/>
                    <a:ext cx="6841489" cy="7226300"/>
                    <a:chOff x="0" y="0"/>
                    <a:chExt cx="6841489" cy="7226300"/>
                  </a:xfrm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flipH="1" flipV="1">
                      <a:off x="714375" y="2733675"/>
                      <a:ext cx="361949" cy="5547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0" y="0"/>
                      <a:ext cx="6841489" cy="7226300"/>
                      <a:chOff x="0" y="0"/>
                      <a:chExt cx="6841489" cy="7226300"/>
                    </a:xfrm>
                  </p:grpSpPr>
                  <p:grpSp>
                    <p:nvGrpSpPr>
                      <p:cNvPr id="20" name="Group 19"/>
                      <p:cNvGrpSpPr/>
                      <p:nvPr/>
                    </p:nvGrpSpPr>
                    <p:grpSpPr>
                      <a:xfrm>
                        <a:off x="0" y="0"/>
                        <a:ext cx="6841489" cy="7226300"/>
                        <a:chOff x="0" y="0"/>
                        <a:chExt cx="6841489" cy="7226300"/>
                      </a:xfrm>
                    </p:grpSpPr>
                    <p:grpSp>
                      <p:nvGrpSpPr>
                        <p:cNvPr id="22" name="Group 21"/>
                        <p:cNvGrpSpPr/>
                        <p:nvPr/>
                      </p:nvGrpSpPr>
                      <p:grpSpPr>
                        <a:xfrm>
                          <a:off x="0" y="0"/>
                          <a:ext cx="6841489" cy="7226300"/>
                          <a:chOff x="0" y="0"/>
                          <a:chExt cx="6841489" cy="7226300"/>
                        </a:xfrm>
                      </p:grpSpPr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6841489" cy="7226300"/>
                            <a:chOff x="0" y="0"/>
                            <a:chExt cx="6841489" cy="7226300"/>
                          </a:xfrm>
                        </p:grpSpPr>
                        <p:grpSp>
                          <p:nvGrpSpPr>
                            <p:cNvPr id="26" name="Group 25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6841489" cy="7226300"/>
                              <a:chOff x="0" y="0"/>
                              <a:chExt cx="6841489" cy="7226300"/>
                            </a:xfrm>
                          </p:grpSpPr>
                          <p:grpSp>
                            <p:nvGrpSpPr>
                              <p:cNvPr id="28" name="Group 27"/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6841489" cy="7226300"/>
                                <a:chOff x="0" y="-386443"/>
                                <a:chExt cx="6843395" cy="7348910"/>
                              </a:xfrm>
                            </p:grpSpPr>
                            <p:grpSp>
                              <p:nvGrpSpPr>
                                <p:cNvPr id="41" name="Group 40"/>
                                <p:cNvGrpSpPr/>
                                <p:nvPr/>
                              </p:nvGrpSpPr>
                              <p:grpSpPr>
                                <a:xfrm>
                                  <a:off x="0" y="-386443"/>
                                  <a:ext cx="6843395" cy="7348910"/>
                                  <a:chOff x="0" y="-386450"/>
                                  <a:chExt cx="6843395" cy="7349041"/>
                                </a:xfrm>
                              </p:grpSpPr>
                              <p:grpSp>
                                <p:nvGrpSpPr>
                                  <p:cNvPr id="44" name="Group 43"/>
                                  <p:cNvGrpSpPr/>
                                  <p:nvPr/>
                                </p:nvGrpSpPr>
                                <p:grpSpPr>
                                  <a:xfrm>
                                    <a:off x="1605590" y="110956"/>
                                    <a:ext cx="2691381" cy="4143381"/>
                                    <a:chOff x="110165" y="-70019"/>
                                    <a:chExt cx="2691381" cy="4143381"/>
                                  </a:xfrm>
                                </p:grpSpPr>
                                <p:sp>
                                  <p:nvSpPr>
                                    <p:cNvPr id="103" name="Text Box 121"/>
                                    <p:cNvSpPr txBox="1"/>
                                    <p:nvPr/>
                                  </p:nvSpPr>
                                  <p:spPr>
                                    <a:xfrm rot="19503054">
                                      <a:off x="1999074" y="994906"/>
                                      <a:ext cx="613957" cy="38328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</p:spPr>
                                  <p:txBody>
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 algn="just">
                                        <a:lnSpc>
                                          <a:spcPct val="15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1200"/>
                                        </a:spcAft>
                                      </a:pPr>
                                      <a:r>
                                        <a:rPr lang="en-US" sz="1000" dirty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Times New Roman"/>
                                          <a:ea typeface="Times New Roman"/>
                                        </a:rPr>
                                        <a:t>&lt;&lt;include&gt;&gt;</a:t>
                                      </a:r>
                                      <a:endParaRPr lang="en-US" sz="1200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104" name="Group 10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0165" y="-70019"/>
                                      <a:ext cx="2691381" cy="4143381"/>
                                      <a:chOff x="110165" y="-70019"/>
                                      <a:chExt cx="2691381" cy="4143381"/>
                                    </a:xfrm>
                                  </p:grpSpPr>
                                  <p:sp>
                                    <p:nvSpPr>
                                      <p:cNvPr id="105" name="Text Box 123"/>
                                      <p:cNvSpPr txBox="1"/>
                                      <p:nvPr/>
                                    </p:nvSpPr>
                                    <p:spPr>
                                      <a:xfrm rot="18379236">
                                        <a:off x="93026" y="3438035"/>
                                        <a:ext cx="991888" cy="27876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</p:spPr>
                                    <p:txBody>
  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marL="0" marR="0" algn="just">
                                          <a:lnSpc>
                                            <a:spcPct val="15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1200"/>
                                          </a:spcAft>
                                        </a:pPr>
                                        <a:r>
                                          <a:rPr lang="en-US" sz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Times New Roman"/>
                                            <a:ea typeface="Times New Roman"/>
                                          </a:rPr>
                                          <a:t>&lt;&lt;include&gt;&gt;</a:t>
                                        </a: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06" name="Group 105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10165" y="-70019"/>
                                        <a:ext cx="2691381" cy="4132878"/>
                                        <a:chOff x="110165" y="-70019"/>
                                        <a:chExt cx="2691381" cy="4132878"/>
                                      </a:xfrm>
                                    </p:grpSpPr>
                                    <p:grpSp>
                                      <p:nvGrpSpPr>
                                        <p:cNvPr id="107" name="Group 106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10165" y="-70019"/>
                                          <a:ext cx="2691381" cy="4132878"/>
                                          <a:chOff x="110165" y="-70019"/>
                                          <a:chExt cx="2691381" cy="4132878"/>
                                        </a:xfrm>
                                      </p:grpSpPr>
                                      <p:grpSp>
                                        <p:nvGrpSpPr>
                                          <p:cNvPr id="109" name="Group 108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0165" y="-70019"/>
                                            <a:ext cx="2691381" cy="4132878"/>
                                            <a:chOff x="110165" y="-70019"/>
                                            <a:chExt cx="2691381" cy="4132878"/>
                                          </a:xfrm>
                                        </p:grpSpPr>
                                        <p:grpSp>
                                          <p:nvGrpSpPr>
                                            <p:cNvPr id="111" name="Group 110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10165" y="-70019"/>
                                              <a:ext cx="2691381" cy="3075726"/>
                                              <a:chOff x="110165" y="-70019"/>
                                              <a:chExt cx="2691381" cy="3075726"/>
                                            </a:xfrm>
                                          </p:grpSpPr>
                                          <p:sp>
                                            <p:nvSpPr>
                                              <p:cNvPr id="113" name="Oval 112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10165" y="-70019"/>
                                                <a:ext cx="2032960" cy="432491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905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algn="ctr">
                                                  <a:lnSpc>
                                                    <a:spcPct val="150000"/>
                                                  </a:lnSpc>
                                                  <a:spcAft>
                                                    <a:spcPts val="1200"/>
                                                  </a:spcAft>
                                                </a:pPr>
                                                <a:r>
                                                  <a:rPr lang="en-US" sz="1200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Times New Roman"/>
                                                    <a:ea typeface="Times New Roman"/>
                                                  </a:rPr>
                                                  <a:t>Create </a:t>
                                                </a:r>
                                                <a:r>
                                                  <a:rPr lang="en-US" sz="1200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Times New Roman"/>
                                                    <a:ea typeface="Times New Roman"/>
                                                  </a:rPr>
                                                  <a:t>account</a:t>
                                                </a:r>
                                                <a:r>
                                                  <a:rPr lang="en-US" sz="1200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rPr>
                                                  <a:t> </a:t>
                                                </a:r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114" name="Straight Connector 113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1724090" y="1103244"/>
                                                <a:ext cx="867001" cy="867646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  <a:prstDash val="dash"/>
                                                <a:tailEnd type="arrow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15" name="Straight Connector 114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1961207" y="1639261"/>
                                                <a:ext cx="629884" cy="350626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  <a:prstDash val="dash"/>
                                                <a:tailEnd type="arrow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16" name="Straight Connector 115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2100704" y="2184220"/>
                                                <a:ext cx="700842" cy="35058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  <a:prstDash val="dash"/>
                                                <a:tailEnd type="arrow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17" name="Straight Connector 116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1524704" y="2323112"/>
                                                <a:ext cx="1152983" cy="229004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  <a:prstDash val="dash"/>
                                                <a:tailEnd type="arrow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18" name="Straight Connector 117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1390650" y="2323112"/>
                                                <a:ext cx="1350058" cy="682595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  <a:prstDash val="dash"/>
                                                <a:tailEnd type="arrow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cxnSp>
                                          <p:nvCxnSpPr>
                                            <p:cNvPr id="112" name="Straight Connector 111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495780" y="3093892"/>
                                              <a:ext cx="444329" cy="968967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  <a:prstDash val="dash"/>
                                              <a:tailEnd type="arrow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110" name="Straight Connector 109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1410509" y="3074034"/>
                                            <a:ext cx="1256788" cy="98691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  <a:prstDash val="dash"/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sp>
                                      <p:nvSpPr>
                                        <p:cNvPr id="108" name="Text Box 426"/>
                                        <p:cNvSpPr txBox="1"/>
                                        <p:nvPr/>
                                      </p:nvSpPr>
                                      <p:spPr>
                                        <a:xfrm rot="1776790">
                                          <a:off x="1568125" y="3163662"/>
                                          <a:ext cx="975556" cy="2834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  <a:effectLst/>
                                      </p:spPr>
                                      <p:txBody>
    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 algn="just">
                                            <a:lnSpc>
                                              <a:spcPct val="15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1200"/>
                                            </a:spcAft>
                                          </a:pPr>
                                          <a:r>
                                            <a:rPr lang="en-US" sz="1200" dirty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Times New Roman"/>
                                              <a:ea typeface="Times New Roman"/>
                                            </a:rPr>
                                            <a:t>&lt;&lt;include&gt;&gt;</a:t>
                                          </a:r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  <p:grpSp>
                                <p:nvGrpSpPr>
                                  <p:cNvPr id="45" name="Group 44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-386450"/>
                                    <a:ext cx="6843395" cy="7349041"/>
                                    <a:chOff x="0" y="-386450"/>
                                    <a:chExt cx="6843395" cy="7349041"/>
                                  </a:xfrm>
                                </p:grpSpPr>
                                <p:grpSp>
                                  <p:nvGrpSpPr>
                                    <p:cNvPr id="46" name="Group 4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1800225"/>
                                      <a:ext cx="1114425" cy="4037759"/>
                                      <a:chOff x="0" y="0"/>
                                      <a:chExt cx="1114425" cy="4038365"/>
                                    </a:xfrm>
                                  </p:grpSpPr>
                                  <p:sp>
                                    <p:nvSpPr>
                                      <p:cNvPr id="73" name="Text Box 429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533400" y="2628168"/>
                                        <a:ext cx="581025" cy="412321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</p:spPr>
                                    <p:txBody>
  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marL="0" marR="0" algn="just">
                                          <a:lnSpc>
                                            <a:spcPct val="15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1200"/>
                                          </a:spcAft>
                                        </a:pPr>
                                        <a:r>
                                          <a:rPr lang="en-US" sz="1200" dirty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Times New Roman"/>
                                            <a:ea typeface="Times New Roman"/>
                                          </a:rPr>
                                          <a:t>Senior</a:t>
                                        </a: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74" name="Group 7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0"/>
                                        <a:ext cx="962025" cy="4038365"/>
                                        <a:chOff x="0" y="0"/>
                                        <a:chExt cx="962025" cy="4038365"/>
                                      </a:xfrm>
                                    </p:grpSpPr>
                                    <p:sp>
                                      <p:nvSpPr>
                                        <p:cNvPr id="75" name="Text Box 431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210819" y="748534"/>
                                          <a:ext cx="648970" cy="314656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  <a:effectLst/>
                                      </p:spPr>
                                      <p:txBody>
    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 algn="just">
                                            <a:lnSpc>
                                              <a:spcPct val="150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1200"/>
                                            </a:spcAft>
                                          </a:pPr>
                                          <a:endParaRPr lang="en-US" sz="1200" dirty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Times New Roman"/>
                                            <a:ea typeface="Times New Roman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76" name="Group 7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0" y="0"/>
                                          <a:ext cx="962025" cy="4038365"/>
                                          <a:chOff x="0" y="0"/>
                                          <a:chExt cx="962025" cy="4038365"/>
                                        </a:xfrm>
                                      </p:grpSpPr>
                                      <p:grpSp>
                                        <p:nvGrpSpPr>
                                          <p:cNvPr id="77" name="Group 76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95250" y="0"/>
                                            <a:ext cx="866775" cy="3543300"/>
                                            <a:chOff x="0" y="0"/>
                                            <a:chExt cx="866775" cy="3543300"/>
                                          </a:xfrm>
                                        </p:grpSpPr>
                                        <p:grpSp>
                                          <p:nvGrpSpPr>
                                            <p:cNvPr id="79" name="Group 78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85750" y="0"/>
                                              <a:ext cx="333375" cy="761999"/>
                                              <a:chOff x="0" y="0"/>
                                              <a:chExt cx="447675" cy="990600"/>
                                            </a:xfrm>
                                          </p:grpSpPr>
                                          <p:sp>
                                            <p:nvSpPr>
                                              <p:cNvPr id="98" name="Oval 97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0" y="0"/>
                                                <a:ext cx="447675" cy="238125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99" name="Straight Connector 98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219075" y="228600"/>
                                                <a:ext cx="0" cy="45720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00" name="Straight Connector 99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28575" y="457200"/>
                                                <a:ext cx="41910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01" name="Straight Connector 100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0" y="685800"/>
                                                <a:ext cx="219075" cy="30480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02" name="Straight Connector 101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219075" y="685800"/>
                                                <a:ext cx="228600" cy="30480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grpSp>
                                          <p:nvGrpSpPr>
                                            <p:cNvPr id="80" name="Group 79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42875" y="1104900"/>
                                              <a:ext cx="621664" cy="1638300"/>
                                              <a:chOff x="-22090" y="0"/>
                                              <a:chExt cx="622165" cy="1638300"/>
                                            </a:xfrm>
                                          </p:grpSpPr>
                                          <p:sp>
                                            <p:nvSpPr>
                                              <p:cNvPr id="93" name="Flowchart: Extract 92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71450" y="0"/>
                                                <a:ext cx="227330" cy="171450"/>
                                              </a:xfrm>
                                              <a:prstGeom prst="flowChartExtract">
                                                <a:avLst/>
                                              </a:prstGeom>
                                              <a:noFill/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94" name="Straight Connector 93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285750" y="171450"/>
                                                <a:ext cx="0" cy="28575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5" name="Straight Connector 94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0" y="457200"/>
                                                <a:ext cx="600075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6" name="Straight Connector 95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590550" y="457200"/>
                                                <a:ext cx="0" cy="28575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7" name="Straight Connector 96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-22090" y="457200"/>
                                                <a:ext cx="22090" cy="118110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grpSp>
                                          <p:nvGrpSpPr>
                                            <p:cNvPr id="81" name="Group 80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81025" y="1943100"/>
                                              <a:ext cx="285750" cy="571500"/>
                                              <a:chOff x="0" y="0"/>
                                              <a:chExt cx="447675" cy="990600"/>
                                            </a:xfrm>
                                          </p:grpSpPr>
                                          <p:sp>
                                            <p:nvSpPr>
                                              <p:cNvPr id="88" name="Oval 87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0" y="0"/>
                                                <a:ext cx="447675" cy="238125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89" name="Straight Connector 88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219075" y="228600"/>
                                                <a:ext cx="0" cy="45720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0" name="Straight Connector 89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28575" y="457200"/>
                                                <a:ext cx="41910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1" name="Straight Connector 90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0" y="685800"/>
                                                <a:ext cx="219075" cy="30480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2" name="Straight Connector 91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219075" y="685800"/>
                                                <a:ext cx="228600" cy="30480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grpSp>
                                          <p:nvGrpSpPr>
                                            <p:cNvPr id="82" name="Group 81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0" y="2971800"/>
                                              <a:ext cx="285750" cy="571500"/>
                                              <a:chOff x="0" y="0"/>
                                              <a:chExt cx="447675" cy="990600"/>
                                            </a:xfrm>
                                          </p:grpSpPr>
                                          <p:sp>
                                            <p:nvSpPr>
                                              <p:cNvPr id="83" name="Oval 82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0" y="0"/>
                                                <a:ext cx="447675" cy="238125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84" name="Straight Connector 83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219075" y="228600"/>
                                                <a:ext cx="0" cy="45720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85" name="Straight Connector 84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28575" y="457200"/>
                                                <a:ext cx="41910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86" name="Straight Connector 85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0" y="685800"/>
                                                <a:ext cx="219075" cy="30480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87" name="Straight Connector 86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219075" y="685800"/>
                                                <a:ext cx="228600" cy="30480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587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</p:grpSp>
                                      <p:sp>
                                        <p:nvSpPr>
                                          <p:cNvPr id="78" name="Text Box 458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0" y="3657146"/>
                                            <a:ext cx="564515" cy="3812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  <a:effectLst/>
                                        </p:spPr>
                                        <p:txBody>
      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 algn="just">
                                              <a:lnSpc>
                                                <a:spcPct val="15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1200"/>
                                              </a:spcAft>
                                            </a:pPr>
                                            <a:r>
                                              <a:rPr lang="en-US" sz="1200" dirty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Times New Roman"/>
                                                <a:ea typeface="Times New Roman"/>
                                              </a:rPr>
                                              <a:t>Junior</a:t>
                                            </a: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47" name="Group 4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429375" y="2505075"/>
                                      <a:ext cx="414020" cy="1142722"/>
                                      <a:chOff x="0" y="0"/>
                                      <a:chExt cx="414020" cy="1142722"/>
                                    </a:xfrm>
                                  </p:grpSpPr>
                                  <p:grpSp>
                                    <p:nvGrpSpPr>
                                      <p:cNvPr id="66" name="Group 65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0"/>
                                        <a:ext cx="342900" cy="749935"/>
                                        <a:chOff x="0" y="0"/>
                                        <a:chExt cx="447675" cy="990600"/>
                                      </a:xfrm>
                                    </p:grpSpPr>
                                    <p:sp>
                                      <p:nvSpPr>
                                        <p:cNvPr id="68" name="Oval 67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0" y="0"/>
                                          <a:ext cx="447675" cy="238125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5875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endParaRPr lang="en-US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69" name="Straight Connector 68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219075" y="228600"/>
                                          <a:ext cx="0" cy="457200"/>
                                        </a:xfrm>
                                        <a:prstGeom prst="line">
                                          <a:avLst/>
                                        </a:prstGeom>
                                        <a:ln w="15875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0" name="Straight Connector 69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28575" y="457200"/>
                                          <a:ext cx="41910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5875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1" name="Straight Connector 70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0" y="685800"/>
                                          <a:ext cx="219075" cy="304800"/>
                                        </a:xfrm>
                                        <a:prstGeom prst="line">
                                          <a:avLst/>
                                        </a:prstGeom>
                                        <a:ln w="15875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2" name="Straight Connector 71"/>
                                        <p:cNvCxnSpPr/>
                                        <p:nvPr/>
                                      </p:nvCxnSpPr>
                                      <p:spPr>
                                        <a:xfrm flipH="1" flipV="1">
                                          <a:off x="219075" y="685800"/>
                                          <a:ext cx="228600" cy="304800"/>
                                        </a:xfrm>
                                        <a:prstGeom prst="line">
                                          <a:avLst/>
                                        </a:prstGeom>
                                        <a:ln w="15875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67" name="Text Box 466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9050" y="778896"/>
                                        <a:ext cx="394970" cy="363826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ffectLst/>
                                    </p:spPr>
                                    <p:txBody>
      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marL="0" marR="0" algn="just">
                                          <a:lnSpc>
                                            <a:spcPct val="15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1200"/>
                                          </a:spcAft>
                                        </a:pPr>
                                        <a:r>
                                          <a:rPr lang="en-US" sz="1200" dirty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Times New Roman"/>
                                            <a:ea typeface="Times New Roman"/>
                                          </a:rPr>
                                          <a:t>YC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48" name="Rectangle 4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188289" y="-386450"/>
                                      <a:ext cx="5164013" cy="734904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2222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en-US"/>
                                    </a:p>
                                  </p:txBody>
                                </p:sp>
                                <p:cxnSp>
                                  <p:nvCxnSpPr>
                                    <p:cNvPr id="49" name="Straight Connector 48"/>
                                    <p:cNvCxnSpPr>
                                      <a:stCxn id="113" idx="2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694514" y="327201"/>
                                      <a:ext cx="911076" cy="34977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  <a:headEnd type="arrow"/>
                                      <a:tailEnd type="non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50" name="Straight Connector 49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866775" y="947788"/>
                                      <a:ext cx="756645" cy="21912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  <a:headEnd type="arrow"/>
                                      <a:tailEnd type="non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51" name="Straight Connector 50"/>
                                    <p:cNvCxnSpPr/>
                                    <p:nvPr/>
                                  </p:nvCxnSpPr>
                                  <p:spPr>
                                    <a:xfrm flipH="1" flipV="1">
                                      <a:off x="866775" y="1570281"/>
                                      <a:ext cx="756646" cy="22565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  <a:headEnd type="arrow"/>
                                      <a:tailEnd type="non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52" name="Straight Connector 51"/>
                                    <p:cNvCxnSpPr/>
                                    <p:nvPr/>
                                  </p:nvCxnSpPr>
                                  <p:spPr>
                                    <a:xfrm flipH="1" flipV="1">
                                      <a:off x="714574" y="2323976"/>
                                      <a:ext cx="914019" cy="371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  <a:headEnd type="arrow"/>
                                      <a:tailEnd type="non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53" name="Straight Connector 52"/>
                                    <p:cNvCxnSpPr/>
                                    <p:nvPr/>
                                  </p:nvCxnSpPr>
                                  <p:spPr>
                                    <a:xfrm flipH="1" flipV="1">
                                      <a:off x="714574" y="2335541"/>
                                      <a:ext cx="908847" cy="622329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  <a:headEnd type="arrow"/>
                                      <a:tailEnd type="non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54" name="Straight Connector 53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962025" y="4310049"/>
                                      <a:ext cx="57150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  <a:headEnd type="arrow"/>
                                      <a:tailEnd type="non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55" name="Straight Connector 54"/>
                                    <p:cNvCxnSpPr>
                                      <a:stCxn id="16" idx="3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533400" y="4544552"/>
                                      <a:ext cx="3440036" cy="62262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  <a:headEnd type="arrow"/>
                                      <a:tailEnd type="non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grpSp>
                                  <p:nvGrpSpPr>
                                    <p:cNvPr id="56" name="Group 5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076624" y="2957869"/>
                                      <a:ext cx="666938" cy="3481146"/>
                                      <a:chOff x="200324" y="281344"/>
                                      <a:chExt cx="666938" cy="3481146"/>
                                    </a:xfrm>
                                  </p:grpSpPr>
                                  <p:cxnSp>
                                    <p:nvCxnSpPr>
                                      <p:cNvPr id="64" name="Straight Connector 63"/>
                                      <p:cNvCxnSpPr/>
                                      <p:nvPr/>
                                    </p:nvCxnSpPr>
                                    <p:spPr>
                                      <a:xfrm flipH="1" flipV="1">
                                        <a:off x="543320" y="3754094"/>
                                        <a:ext cx="323942" cy="1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  <a:headEnd type="arrow"/>
                                        <a:tailEnd type="non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65" name="Straight Connector 64"/>
                                      <p:cNvCxnSpPr/>
                                      <p:nvPr/>
                                    </p:nvCxnSpPr>
                                    <p:spPr>
                                      <a:xfrm flipH="1" flipV="1">
                                        <a:off x="200324" y="281344"/>
                                        <a:ext cx="342997" cy="3481146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  <a:headEnd type="none"/>
                                        <a:tailEnd type="non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57" name="Group 56"/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3408018" y="3647798"/>
                                      <a:ext cx="3043244" cy="1519370"/>
                                      <a:chOff x="-30898" y="468216"/>
                                      <a:chExt cx="1189710" cy="3583646"/>
                                    </a:xfrm>
                                  </p:grpSpPr>
                                  <p:cxnSp>
                                    <p:nvCxnSpPr>
                                      <p:cNvPr id="62" name="Straight Connector 61"/>
                                      <p:cNvCxnSpPr/>
                                      <p:nvPr/>
                                    </p:nvCxnSpPr>
                                    <p:spPr>
                                      <a:xfrm flipH="1" flipV="1">
                                        <a:off x="-30898" y="3975310"/>
                                        <a:ext cx="1189710" cy="76552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  <a:headEnd type="arrow"/>
                                        <a:tailEnd type="non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63" name="Straight Connector 62"/>
                                      <p:cNvCxnSpPr/>
                                      <p:nvPr/>
                                    </p:nvCxnSpPr>
                                    <p:spPr>
                                      <a:xfrm flipH="1" flipV="1">
                                        <a:off x="-30801" y="468216"/>
                                        <a:ext cx="0" cy="3507096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  <a:headEnd type="none"/>
                                        <a:tailEnd type="non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58" name="Straight Connector 57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638471" y="969700"/>
                                      <a:ext cx="281279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  <a:headEnd type="arrow"/>
                                      <a:tailEnd type="non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grpSp>
                                  <p:nvGrpSpPr>
                                    <p:cNvPr id="59" name="Group 5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638547" y="327201"/>
                                      <a:ext cx="3039086" cy="2117473"/>
                                      <a:chOff x="639627" y="16362"/>
                                      <a:chExt cx="2915469" cy="1546591"/>
                                    </a:xfrm>
                                  </p:grpSpPr>
                                  <p:cxnSp>
                                    <p:nvCxnSpPr>
                                      <p:cNvPr id="60" name="Straight Connector 59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3446654" y="61129"/>
                                        <a:ext cx="108442" cy="1501824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  <a:headEnd type="none"/>
                                        <a:tailEnd type="non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61" name="Straight Connector 60"/>
                                      <p:cNvCxnSpPr>
                                        <a:stCxn id="113" idx="6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639627" y="16362"/>
                                        <a:ext cx="2807027" cy="44767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  <a:headEnd type="arrow"/>
                                        <a:tailEnd type="non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</p:grpSp>
                            <p:cxnSp>
                              <p:nvCxnSpPr>
                                <p:cNvPr id="42" name="Straight Connector 41"/>
                                <p:cNvCxnSpPr/>
                                <p:nvPr/>
                              </p:nvCxnSpPr>
                              <p:spPr>
                                <a:xfrm>
                                  <a:off x="3375836" y="5735942"/>
                                  <a:ext cx="3221341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  <a:headEnd type="arrow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3" name="Straight Connector 42"/>
                                <p:cNvCxnSpPr/>
                                <p:nvPr/>
                              </p:nvCxnSpPr>
                              <p:spPr>
                                <a:xfrm flipV="1">
                                  <a:off x="3408018" y="6419524"/>
                                  <a:ext cx="3364257" cy="19375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  <a:headEnd type="arrow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29" name="Oval 28"/>
                              <p:cNvSpPr/>
                              <p:nvPr/>
                            </p:nvSpPr>
                            <p:spPr>
                              <a:xfrm>
                                <a:off x="1600200" y="1162050"/>
                                <a:ext cx="2061210" cy="409575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50000"/>
                                  </a:lnSpc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latin typeface="Times New Roman"/>
                                    <a:ea typeface="Calibri"/>
                                  </a:rPr>
                                  <a:t>Login </a:t>
                                </a: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 </a:t>
                                </a:r>
                              </a:p>
                            </p:txBody>
                          </p:sp>
                          <p:sp>
                            <p:nvSpPr>
                              <p:cNvPr id="30" name="Oval 29"/>
                              <p:cNvSpPr/>
                              <p:nvPr/>
                            </p:nvSpPr>
                            <p:spPr>
                              <a:xfrm>
                                <a:off x="1609725" y="1743075"/>
                                <a:ext cx="2033905" cy="40386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50000"/>
                                  </a:lnSpc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 </a:t>
                                </a: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latin typeface="Times New Roman"/>
                                    <a:ea typeface="Times New Roman"/>
                                  </a:rPr>
                                  <a:t>Select </a:t>
                                </a:r>
                                <a:r>
                                  <a:rPr lang="en-US" sz="1200" dirty="0" smtClean="0">
                                    <a:solidFill>
                                      <a:srgbClr val="000000"/>
                                    </a:solidFill>
                                    <a:latin typeface="Times New Roman"/>
                                    <a:ea typeface="Times New Roman"/>
                                  </a:rPr>
                                  <a:t>Option</a:t>
                                </a:r>
                                <a:endParaRPr lang="en-US" sz="1200" dirty="0">
                                  <a:solidFill>
                                    <a:srgbClr val="000000"/>
                                  </a:solidFill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" name="Oval 30"/>
                              <p:cNvSpPr/>
                              <p:nvPr/>
                            </p:nvSpPr>
                            <p:spPr>
                              <a:xfrm>
                                <a:off x="1600200" y="2448373"/>
                                <a:ext cx="2042663" cy="393888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50000"/>
                                  </a:lnSpc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latin typeface="Times New Roman"/>
                                    <a:ea typeface="Times New Roman"/>
                                  </a:rPr>
                                  <a:t>View </a:t>
                                </a:r>
                                <a:r>
                                  <a:rPr lang="en-US" sz="1200" dirty="0" smtClean="0">
                                    <a:solidFill>
                                      <a:srgbClr val="000000"/>
                                    </a:solidFill>
                                    <a:latin typeface="Times New Roman"/>
                                    <a:ea typeface="Times New Roman"/>
                                  </a:rPr>
                                  <a:t>Contents</a:t>
                                </a:r>
                                <a:endParaRPr lang="en-US" sz="1200" dirty="0">
                                  <a:solidFill>
                                    <a:srgbClr val="000000"/>
                                  </a:solidFill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32" name="Oval 31"/>
                              <p:cNvSpPr/>
                              <p:nvPr/>
                            </p:nvSpPr>
                            <p:spPr>
                              <a:xfrm>
                                <a:off x="1600200" y="3133724"/>
                                <a:ext cx="2061210" cy="446917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5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Exchange </a:t>
                                </a:r>
                                <a:r>
                                  <a:rPr lang="en-US" sz="120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feedback</a:t>
                                </a:r>
                                <a:endParaRPr lang="en-US" sz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33" name="Oval 32"/>
                              <p:cNvSpPr/>
                              <p:nvPr/>
                            </p:nvSpPr>
                            <p:spPr>
                              <a:xfrm>
                                <a:off x="4200525" y="3352800"/>
                                <a:ext cx="2095500" cy="41656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5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View </a:t>
                                </a:r>
                                <a:r>
                                  <a:rPr lang="en-US" sz="120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Notifications</a:t>
                                </a:r>
                                <a:endParaRPr lang="en-US" sz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34" name="Oval 33"/>
                              <p:cNvSpPr/>
                              <p:nvPr/>
                            </p:nvSpPr>
                            <p:spPr>
                              <a:xfrm>
                                <a:off x="4171950" y="2886075"/>
                                <a:ext cx="2085975" cy="402388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5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View </a:t>
                                </a:r>
                                <a:r>
                                  <a:rPr lang="en-US" sz="120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Slides</a:t>
                                </a:r>
                                <a:endParaRPr lang="en-US" sz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" name="Oval 34"/>
                              <p:cNvSpPr/>
                              <p:nvPr/>
                            </p:nvSpPr>
                            <p:spPr>
                              <a:xfrm>
                                <a:off x="4143375" y="2438400"/>
                                <a:ext cx="2085975" cy="356235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5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View </a:t>
                                </a:r>
                                <a:r>
                                  <a:rPr lang="en-US" sz="120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Notes</a:t>
                                </a:r>
                                <a:endParaRPr lang="en-US" sz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" name="Oval 35"/>
                              <p:cNvSpPr/>
                              <p:nvPr/>
                            </p:nvSpPr>
                            <p:spPr>
                              <a:xfrm>
                                <a:off x="4086225" y="1924050"/>
                                <a:ext cx="2133600" cy="41910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5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View Old </a:t>
                                </a:r>
                                <a:r>
                                  <a:rPr lang="en-US" sz="120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Questions</a:t>
                                </a:r>
                                <a:endParaRPr lang="en-US" sz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" name="Oval 36"/>
                              <p:cNvSpPr/>
                              <p:nvPr/>
                            </p:nvSpPr>
                            <p:spPr>
                              <a:xfrm>
                                <a:off x="4086225" y="1392866"/>
                                <a:ext cx="2133600" cy="41117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5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200"/>
                                  </a:spcAft>
                                </a:pPr>
                                <a:r>
                                  <a:rPr lang="en-US" sz="12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View </a:t>
                                </a:r>
                                <a:r>
                                  <a:rPr lang="en-US" sz="120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Syllabus</a:t>
                                </a:r>
                                <a:endParaRPr lang="en-US" sz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8" name="Straight Connector 37"/>
                              <p:cNvCxnSpPr/>
                              <p:nvPr/>
                            </p:nvCxnSpPr>
                            <p:spPr>
                              <a:xfrm flipV="1">
                                <a:off x="714375" y="1924050"/>
                                <a:ext cx="172085" cy="22606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  <a:headEnd type="none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9" name="Straight Connector 38"/>
                              <p:cNvCxnSpPr/>
                              <p:nvPr/>
                            </p:nvCxnSpPr>
                            <p:spPr>
                              <a:xfrm flipV="1">
                                <a:off x="657225" y="1333500"/>
                                <a:ext cx="227353" cy="768349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  <a:headEnd type="none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0" name="Straight Connector 39"/>
                              <p:cNvCxnSpPr/>
                              <p:nvPr/>
                            </p:nvCxnSpPr>
                            <p:spPr>
                              <a:xfrm flipV="1">
                                <a:off x="533400" y="733425"/>
                                <a:ext cx="162074" cy="1368623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  <a:headEnd type="none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27" name="Text Box 539"/>
                            <p:cNvSpPr txBox="1"/>
                            <p:nvPr/>
                          </p:nvSpPr>
                          <p:spPr>
                            <a:xfrm rot="20035898">
                              <a:off x="3419475" y="1937787"/>
                              <a:ext cx="843280" cy="2743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>
                                <a:lnSpc>
                                  <a:spcPct val="15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1200"/>
                                </a:spcAft>
                              </a:pPr>
                              <a:r>
                                <a:rPr lang="en-US" sz="10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rPr>
                                <a:t>&lt;&lt;include&gt;&gt;</a:t>
                              </a:r>
                              <a:endParaRPr lang="en-US" sz="120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" name="Text Box 540"/>
                          <p:cNvSpPr txBox="1"/>
                          <p:nvPr/>
                        </p:nvSpPr>
                        <p:spPr>
                          <a:xfrm rot="21447177">
                            <a:off x="3486150" y="2367848"/>
                            <a:ext cx="843280" cy="2743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  <p:txBody>
                          <a:bodyPr rot="0" spcFirstLastPara="0" vert="horz" wrap="non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just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1200"/>
                              </a:spcAft>
                            </a:pPr>
                            <a:r>
                              <a:rPr lang="en-US" sz="100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&lt;&lt;include&gt;&gt;</a:t>
                            </a:r>
                            <a:endParaRPr lang="en-US" sz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23" name="Text Box 541"/>
                        <p:cNvSpPr txBox="1"/>
                        <p:nvPr/>
                      </p:nvSpPr>
                      <p:spPr>
                        <a:xfrm rot="639458">
                          <a:off x="3438525" y="2723464"/>
                          <a:ext cx="843280" cy="274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0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&lt;&lt;include&gt;&gt;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1" name="Text Box 542"/>
                      <p:cNvSpPr txBox="1"/>
                      <p:nvPr/>
                    </p:nvSpPr>
                    <p:spPr>
                      <a:xfrm rot="1591441">
                        <a:off x="3438524" y="3046414"/>
                        <a:ext cx="843280" cy="274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 rot="0" spcFirstLastPara="0" vert="horz" wrap="non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just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1200"/>
                          </a:spcAft>
                        </a:pPr>
                        <a:r>
                          <a:rPr lang="en-US" sz="10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rPr>
                          <a:t>&lt;&lt;include&gt;&gt;</a:t>
                        </a:r>
                        <a:endPara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119" name="Rectangle 118"/>
          <p:cNvSpPr/>
          <p:nvPr/>
        </p:nvSpPr>
        <p:spPr>
          <a:xfrm>
            <a:off x="890408" y="2977660"/>
            <a:ext cx="7328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latin typeface="Times New Roman"/>
                <a:ea typeface="Times New Roman"/>
              </a:rPr>
              <a:t>Student</a:t>
            </a:r>
            <a:endParaRPr lang="en-US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499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599" cy="763500"/>
          </a:xfrm>
        </p:spPr>
        <p:txBody>
          <a:bodyPr/>
          <a:lstStyle/>
          <a:p>
            <a:pPr algn="ctr"/>
            <a:r>
              <a:rPr lang="en-US" sz="4000" dirty="0" smtClean="0"/>
              <a:t>CLASS 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441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613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lang="en-US" sz="4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61850" y="1595875"/>
            <a:ext cx="8133300" cy="41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feedback about subject matters of any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endParaRPr lang="en-US" sz="22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 can send notice to students and even update notes, slides and  old questions</a:t>
            </a: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Shape 148" descr="result analysi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100" y="347325"/>
            <a:ext cx="1392200" cy="139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3150" y="0"/>
            <a:ext cx="8568000" cy="74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</a:t>
            </a:r>
            <a:r>
              <a:rPr lang="en-US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</a:t>
            </a:r>
            <a:endParaRPr lang="en-US"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04800" y="1506925"/>
            <a:ext cx="7703700" cy="45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overcome the limitation as much as possible.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the initial prototype and make user friendly interfaces.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features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satisfy the  Engineering Student.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admin panel into teacher and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administration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will manage it.</a:t>
            </a: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more protected and more secured from spam and unwanted data hazard.</a:t>
            </a:r>
          </a:p>
        </p:txBody>
      </p:sp>
      <p:pic>
        <p:nvPicPr>
          <p:cNvPr id="183" name="Shape 183" descr="bigstock-climbing-stairs-of-success-24186515-8UjTmx-clipar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3875" y="847950"/>
            <a:ext cx="1757275" cy="1317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6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63300" y="76875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42400" y="762001"/>
            <a:ext cx="8659199" cy="60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11200" indent="-457200">
              <a:spcBef>
                <a:spcPts val="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Introduction</a:t>
            </a:r>
          </a:p>
          <a:p>
            <a:pPr marL="711200" indent="-457200">
              <a:spcBef>
                <a:spcPts val="40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Problem Statement</a:t>
            </a:r>
          </a:p>
          <a:p>
            <a:pPr marL="1155700" indent="-342900"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Problem</a:t>
            </a:r>
          </a:p>
          <a:p>
            <a:pPr marL="1155700" indent="-342900"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Solution</a:t>
            </a:r>
          </a:p>
          <a:p>
            <a:pPr marL="254000" indent="0">
              <a:spcBef>
                <a:spcPts val="400"/>
              </a:spcBef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dk1"/>
                </a:solidFill>
              </a:rPr>
              <a:t>3. Objective </a:t>
            </a:r>
          </a:p>
          <a:p>
            <a:pPr marL="254000" indent="0">
              <a:spcBef>
                <a:spcPts val="400"/>
              </a:spcBef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dk1"/>
                </a:solidFill>
              </a:rPr>
              <a:t>4. </a:t>
            </a:r>
            <a:r>
              <a:rPr lang="en-US" dirty="0">
                <a:solidFill>
                  <a:schemeClr val="dk1"/>
                </a:solidFill>
              </a:rPr>
              <a:t>Scope and Application</a:t>
            </a:r>
          </a:p>
          <a:p>
            <a:pPr marL="254000" indent="0">
              <a:spcBef>
                <a:spcPts val="400"/>
              </a:spcBef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5</a:t>
            </a:r>
            <a:r>
              <a:rPr lang="en-US" dirty="0" smtClean="0">
                <a:solidFill>
                  <a:schemeClr val="dk1"/>
                </a:solidFill>
              </a:rPr>
              <a:t>. Methodology</a:t>
            </a:r>
            <a:endParaRPr lang="en-US" dirty="0">
              <a:solidFill>
                <a:schemeClr val="dk1"/>
              </a:solidFill>
            </a:endParaRPr>
          </a:p>
          <a:p>
            <a:pPr marL="539750" indent="-285750"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	 Model</a:t>
            </a:r>
          </a:p>
          <a:p>
            <a:pPr marL="596900" indent="-342900"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	 Software </a:t>
            </a:r>
            <a:r>
              <a:rPr lang="en-US" sz="1800" dirty="0">
                <a:solidFill>
                  <a:schemeClr val="dk1"/>
                </a:solidFill>
              </a:rPr>
              <a:t>Requirements Specification (SRS</a:t>
            </a:r>
            <a:r>
              <a:rPr lang="en-US" sz="1800" dirty="0" smtClean="0">
                <a:solidFill>
                  <a:schemeClr val="dk1"/>
                </a:solidFill>
              </a:rPr>
              <a:t>)	</a:t>
            </a:r>
          </a:p>
          <a:p>
            <a:pPr marL="539750" indent="-285750"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dirty="0" smtClean="0">
                <a:solidFill>
                  <a:schemeClr val="dk1"/>
                </a:solidFill>
              </a:rPr>
              <a:t> DFD  Diagram</a:t>
            </a:r>
          </a:p>
          <a:p>
            <a:pPr marL="968375" lvl="3" indent="-681038"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pPr marL="539750" indent="-285750">
              <a:spcBef>
                <a:spcPts val="4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254000" indent="0">
              <a:spcBef>
                <a:spcPts val="400"/>
              </a:spcBef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6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  <a:r>
              <a:rPr lang="en-US" dirty="0">
                <a:solidFill>
                  <a:schemeClr val="dk1"/>
                </a:solidFill>
              </a:rPr>
              <a:t>Result Analysis</a:t>
            </a:r>
          </a:p>
          <a:p>
            <a:pPr marL="254000" indent="0">
              <a:spcBef>
                <a:spcPts val="400"/>
              </a:spcBef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7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  <a:r>
              <a:rPr lang="en-US" dirty="0">
                <a:solidFill>
                  <a:schemeClr val="dk1"/>
                </a:solidFill>
              </a:rPr>
              <a:t>Future Enhancement</a:t>
            </a:r>
          </a:p>
          <a:p>
            <a:pPr marL="254000" indent="0">
              <a:spcBef>
                <a:spcPts val="400"/>
              </a:spcBef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dk1"/>
                </a:solidFill>
              </a:rPr>
              <a:t>8. Conclusion</a:t>
            </a:r>
            <a:endParaRPr lang="en-US" dirty="0">
              <a:solidFill>
                <a:schemeClr val="dk1"/>
              </a:solidFill>
            </a:endParaRPr>
          </a:p>
          <a:p>
            <a:pPr marL="514350" marR="0" lvl="0" indent="-5143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764403" y="295729"/>
            <a:ext cx="628499" cy="76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 descr="reading-lis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514599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04800" y="3184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CONCLUSION</a:t>
            </a:r>
            <a:endParaRPr lang="en-US" sz="40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576825" y="1499474"/>
            <a:ext cx="7538100" cy="4977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87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0" y="2196325"/>
            <a:ext cx="9067799" cy="157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APPENDIX</a:t>
            </a:r>
            <a:endParaRPr lang="en-US" sz="6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1153125" y="1829825"/>
            <a:ext cx="7396199" cy="25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600" b="0" i="0" u="none" strike="noStrike" cap="none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14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27474" y="1219200"/>
            <a:ext cx="7259099" cy="419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Space is an educational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endParaRPr lang="en-US"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engineering study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e-materials</a:t>
            </a:r>
            <a:endParaRPr lang="en-US"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necessary feedback to the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YC sends notice to their student</a:t>
            </a:r>
            <a:endParaRPr lang="en-US"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59837" y="0"/>
            <a:ext cx="8706925" cy="899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74400" y="1066800"/>
            <a:ext cx="7631400" cy="4363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889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</a:p>
          <a:p>
            <a:pPr marL="889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2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Wastage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time for searching study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</a:t>
            </a:r>
            <a:endParaRPr lang="en-US"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Unaware about upcoming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 lang="en-US" sz="22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interaction between YC and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lang="en-US"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Shape 93" descr="depositphotos_14001196-stock-illustration-cartoon-student-stressed-ou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850" y="-10886"/>
            <a:ext cx="1114150" cy="179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77247" y="1143000"/>
            <a:ext cx="7652353" cy="35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65100"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</a:t>
            </a:r>
          </a:p>
          <a:p>
            <a:pPr marL="165100"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sz="22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notes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slides, syllabus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old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</a:p>
          <a:p>
            <a:pPr marL="508000" lvl="0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connected with related issues and their solutions</a:t>
            </a:r>
          </a:p>
          <a:p>
            <a:pPr marL="508000" lvl="0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A bridge that makes able to interact YC and students</a:t>
            </a:r>
            <a:endParaRPr lang="en-US"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Shape 103" descr="stock-photo-colorful-icon-friend-searching-solution-through-the-internet-25520503.jpg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7655700" y="0"/>
            <a:ext cx="1488300" cy="15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52400" y="18197"/>
            <a:ext cx="8829950" cy="76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09999" cy="419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683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To develop a website that provide resources for engineering students </a:t>
            </a:r>
            <a:endParaRPr lang="en-US" sz="2200" dirty="0" smtClean="0">
              <a:solidFill>
                <a:schemeClr val="dk1"/>
              </a:solidFill>
            </a:endParaRPr>
          </a:p>
          <a:p>
            <a:pPr marL="457200" lvl="0" indent="-3683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Char char="•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communication between students and year coordinator</a:t>
            </a: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28600" y="1825625"/>
            <a:ext cx="8229600" cy="47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1111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45469" y="1913800"/>
            <a:ext cx="8127850" cy="38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2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Applicable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for different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colleges</a:t>
            </a:r>
            <a:endParaRPr lang="en-US" sz="22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2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Suitable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to send notice by YC and exchange feedbacks by students</a:t>
            </a:r>
            <a:endParaRPr lang="en-US" sz="22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47990" y="0"/>
            <a:ext cx="86549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SCOPE AND APPLICATION</a:t>
            </a:r>
            <a:endParaRPr lang="en-US" sz="40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55604" y="2275"/>
            <a:ext cx="8754350" cy="744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82500" y="1219200"/>
            <a:ext cx="8080500" cy="2775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algn="just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Incremental Model</a:t>
            </a:r>
          </a:p>
          <a:p>
            <a:pPr marL="254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2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inear sequentia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and iterative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pproach of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ototyping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lang="en-US"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is developed and delivered in small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</a:t>
            </a: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8" name="Shape 128" descr="Wond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4679" y="6927"/>
            <a:ext cx="2079321" cy="138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645425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INCREMENTAL MODEL</a:t>
            </a:r>
            <a:endParaRPr lang="en-US" sz="4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Shape 1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0550" y="1763724"/>
            <a:ext cx="7943399" cy="3976199"/>
          </a:xfrm>
          <a:prstGeom prst="rect">
            <a:avLst/>
          </a:prstGeom>
          <a:noFill/>
          <a:ln>
            <a:noFill/>
          </a:ln>
          <a:effectLst>
            <a:outerShdw blurRad="50799" dist="38100" dir="8100000" algn="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621</Words>
  <Application>Microsoft Office PowerPoint</Application>
  <PresentationFormat>On-screen Show (4:3)</PresentationFormat>
  <Paragraphs>228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Noto Sans Symbols</vt:lpstr>
      <vt:lpstr>Calibri</vt:lpstr>
      <vt:lpstr>Century Gothic</vt:lpstr>
      <vt:lpstr>Times New Roman</vt:lpstr>
      <vt:lpstr>simple-light-2</vt:lpstr>
      <vt:lpstr>PowerPoint Presentation</vt:lpstr>
      <vt:lpstr>OVERVIEW</vt:lpstr>
      <vt:lpstr>INTRODUCTION</vt:lpstr>
      <vt:lpstr>PROBLEM STATEMENT</vt:lpstr>
      <vt:lpstr>PowerPoint Presentation</vt:lpstr>
      <vt:lpstr>OBJECTIVES</vt:lpstr>
      <vt:lpstr>PowerPoint Presentation</vt:lpstr>
      <vt:lpstr>PowerPoint Presentation</vt:lpstr>
      <vt:lpstr>INCREMENTAL MODEL</vt:lpstr>
      <vt:lpstr>Why Incremental Model?</vt:lpstr>
      <vt:lpstr>Software Requirement Specification (SRS)</vt:lpstr>
      <vt:lpstr>DFD DIAGRAMS</vt:lpstr>
      <vt:lpstr>PowerPoint Presentation</vt:lpstr>
      <vt:lpstr>PowerPoint Presentation</vt:lpstr>
      <vt:lpstr>ENTITY RELATIONSHIP DIAGRAM</vt:lpstr>
      <vt:lpstr>USE CASE DIAGRAM</vt:lpstr>
      <vt:lpstr>CLASS DIAGRAM</vt:lpstr>
      <vt:lpstr>RESULT ANALYSIS</vt:lpstr>
      <vt:lpstr>FUTURE ENHANCEMENT</vt:lpstr>
      <vt:lpstr> CONCLUSION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Bahadur Chhetri</dc:creator>
  <cp:lastModifiedBy>Bishwas</cp:lastModifiedBy>
  <cp:revision>85</cp:revision>
  <dcterms:modified xsi:type="dcterms:W3CDTF">2017-08-08T05:15:42Z</dcterms:modified>
</cp:coreProperties>
</file>