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Nunito"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9C2D8E-BED2-43E2-946D-1032C50670A5}">
  <a:tblStyle styleId="{589C2D8E-BED2-43E2-946D-1032C50670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00628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215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eaff12fe1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eaff12fe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97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eaff12fe1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eaff12fe1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6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b2a8a0a6b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b2a8a0a6b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259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b2a8a0a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b2a8a0a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361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eaff12fe1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eaff12fe1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0374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b2a8a0a6b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b2a8a0a6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169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b2a8a0a6b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b2a8a0a6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125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b2a8a0a6b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b2a8a0a6b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760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eaff12fe1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eaff12fe1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091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b2a8a0a6b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b2a8a0a6b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5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eaff12fe1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eaff12fe1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370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b2a8a0a6b_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b2a8a0a6b_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094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b2a8a0a6b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b2a8a0a6b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435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b2a8a0a6b_4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b2a8a0a6b_4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120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b2a8a0a6b_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b2a8a0a6b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684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b2a8a0a6b_4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b2a8a0a6b_4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10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b2a8a0a6b_4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b2a8a0a6b_4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368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b2a8a0a6b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b2a8a0a6b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174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b2a8a0a6b_4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b2a8a0a6b_4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544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b2a8a0a6b_4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b2a8a0a6b_4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254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b2a8a0a6b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b2a8a0a6b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35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b2a8a0a6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b2a8a0a6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131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b2a8a0a6b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b2a8a0a6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23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eaff12fe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eaff12fe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747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b2a8a0a6b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b2a8a0a6b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767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b2a8a0a6b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b2a8a0a6b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117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eaff12fe1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eaff12fe1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66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eaff12fe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eaff12fe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01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eaff12fe1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eaff12fe1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32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eaff12fe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eaff12f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13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eaff12fe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eaff12fe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34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eaff12fe1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eaff12fe1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24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eaff12fe1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eaff12fe1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59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423850" y="1333875"/>
            <a:ext cx="5606700" cy="22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000000"/>
                </a:solidFill>
                <a:latin typeface="Times New Roman"/>
                <a:ea typeface="Times New Roman"/>
                <a:cs typeface="Times New Roman"/>
                <a:sym typeface="Times New Roman"/>
              </a:rPr>
              <a:t>Self Diagnosis</a:t>
            </a:r>
            <a:endParaRPr b="1">
              <a:solidFill>
                <a:srgbClr val="000000"/>
              </a:solidFill>
              <a:latin typeface="Times New Roman"/>
              <a:ea typeface="Times New Roman"/>
              <a:cs typeface="Times New Roman"/>
              <a:sym typeface="Times New Roman"/>
            </a:endParaRPr>
          </a:p>
        </p:txBody>
      </p:sp>
      <p:sp>
        <p:nvSpPr>
          <p:cNvPr id="129" name="Google Shape;129;p13"/>
          <p:cNvSpPr txBox="1"/>
          <p:nvPr/>
        </p:nvSpPr>
        <p:spPr>
          <a:xfrm>
            <a:off x="6192675" y="2775625"/>
            <a:ext cx="2277600" cy="163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1800" b="1">
                <a:latin typeface="Times New Roman"/>
                <a:ea typeface="Times New Roman"/>
                <a:cs typeface="Times New Roman"/>
                <a:sym typeface="Times New Roman"/>
              </a:rPr>
              <a:t>Project Members:</a:t>
            </a:r>
            <a:endParaRPr sz="1800" b="1">
              <a:latin typeface="Times New Roman"/>
              <a:ea typeface="Times New Roman"/>
              <a:cs typeface="Times New Roman"/>
              <a:sym typeface="Times New Roman"/>
            </a:endParaRPr>
          </a:p>
          <a:p>
            <a:pPr marL="0" lvl="0" indent="0" algn="ctr" rtl="0">
              <a:spcBef>
                <a:spcPts val="0"/>
              </a:spcBef>
              <a:spcAft>
                <a:spcPts val="0"/>
              </a:spcAft>
              <a:buClr>
                <a:srgbClr val="000000"/>
              </a:buClr>
              <a:buSzPts val="1100"/>
              <a:buFont typeface="Arial"/>
              <a:buNone/>
            </a:pPr>
            <a:r>
              <a:rPr lang="en-GB" sz="1800">
                <a:latin typeface="Times New Roman"/>
                <a:ea typeface="Times New Roman"/>
                <a:cs typeface="Times New Roman"/>
                <a:sym typeface="Times New Roman"/>
              </a:rPr>
              <a:t>Bipin Bohara (10)</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Jasmin Karki (23)</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Divash Ranabhat (42)</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Kamal Shrestha (49)</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542125" y="373525"/>
            <a:ext cx="7637400" cy="5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000000"/>
                </a:solidFill>
              </a:rPr>
              <a:t>Use </a:t>
            </a:r>
            <a:r>
              <a:rPr lang="en-GB" b="1" dirty="0" smtClean="0">
                <a:solidFill>
                  <a:srgbClr val="000000"/>
                </a:solidFill>
              </a:rPr>
              <a:t>Case </a:t>
            </a:r>
            <a:r>
              <a:rPr lang="en-GB" b="1" dirty="0">
                <a:solidFill>
                  <a:srgbClr val="000000"/>
                </a:solidFill>
              </a:rPr>
              <a:t>Diagram</a:t>
            </a:r>
            <a:endParaRPr b="1" dirty="0">
              <a:solidFill>
                <a:srgbClr val="000000"/>
              </a:solidFill>
            </a:endParaRPr>
          </a:p>
        </p:txBody>
      </p:sp>
      <p:pic>
        <p:nvPicPr>
          <p:cNvPr id="181" name="Google Shape;181;p22"/>
          <p:cNvPicPr preferRelativeResize="0"/>
          <p:nvPr/>
        </p:nvPicPr>
        <p:blipFill>
          <a:blip r:embed="rId3">
            <a:alphaModFix/>
          </a:blip>
          <a:stretch>
            <a:fillRect/>
          </a:stretch>
        </p:blipFill>
        <p:spPr>
          <a:xfrm>
            <a:off x="1741725" y="1030450"/>
            <a:ext cx="5584925" cy="35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819150" y="400225"/>
            <a:ext cx="7505700" cy="3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rPr>
              <a:t>Flow Chart</a:t>
            </a:r>
            <a:endParaRPr sz="2400" b="1">
              <a:solidFill>
                <a:srgbClr val="000000"/>
              </a:solidFill>
            </a:endParaRPr>
          </a:p>
        </p:txBody>
      </p:sp>
      <p:pic>
        <p:nvPicPr>
          <p:cNvPr id="187" name="Google Shape;187;p23"/>
          <p:cNvPicPr preferRelativeResize="0"/>
          <p:nvPr/>
        </p:nvPicPr>
        <p:blipFill>
          <a:blip r:embed="rId3">
            <a:alphaModFix/>
          </a:blip>
          <a:stretch>
            <a:fillRect/>
          </a:stretch>
        </p:blipFill>
        <p:spPr>
          <a:xfrm>
            <a:off x="1449600" y="1095475"/>
            <a:ext cx="5876325" cy="340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3136825" y="1961075"/>
            <a:ext cx="3407100" cy="6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METHODOLOGY</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5"/>
          <p:cNvPicPr preferRelativeResize="0"/>
          <p:nvPr/>
        </p:nvPicPr>
        <p:blipFill rotWithShape="1">
          <a:blip r:embed="rId3">
            <a:alphaModFix/>
          </a:blip>
          <a:srcRect l="-2350" t="-1380" r="2349" b="1380"/>
          <a:stretch/>
        </p:blipFill>
        <p:spPr>
          <a:xfrm>
            <a:off x="487050" y="371475"/>
            <a:ext cx="7724775" cy="4400550"/>
          </a:xfrm>
          <a:prstGeom prst="rect">
            <a:avLst/>
          </a:prstGeom>
          <a:noFill/>
          <a:ln>
            <a:noFill/>
          </a:ln>
        </p:spPr>
      </p:pic>
      <p:sp>
        <p:nvSpPr>
          <p:cNvPr id="198" name="Google Shape;198;p25"/>
          <p:cNvSpPr txBox="1"/>
          <p:nvPr/>
        </p:nvSpPr>
        <p:spPr>
          <a:xfrm>
            <a:off x="1016300" y="495750"/>
            <a:ext cx="26523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378650" y="512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B45F06"/>
                </a:solidFill>
                <a:latin typeface="Times New Roman"/>
                <a:ea typeface="Times New Roman"/>
                <a:cs typeface="Times New Roman"/>
                <a:sym typeface="Times New Roman"/>
              </a:rPr>
              <a:t>Naive Bayes Algorithm</a:t>
            </a:r>
            <a:endParaRPr>
              <a:solidFill>
                <a:srgbClr val="B45F06"/>
              </a:solidFill>
              <a:latin typeface="Times New Roman"/>
              <a:ea typeface="Times New Roman"/>
              <a:cs typeface="Times New Roman"/>
              <a:sym typeface="Times New Roman"/>
            </a:endParaRPr>
          </a:p>
        </p:txBody>
      </p:sp>
      <p:sp>
        <p:nvSpPr>
          <p:cNvPr id="204" name="Google Shape;204;p26"/>
          <p:cNvSpPr txBox="1">
            <a:spLocks noGrp="1"/>
          </p:cNvSpPr>
          <p:nvPr>
            <p:ph type="body" idx="1"/>
          </p:nvPr>
        </p:nvSpPr>
        <p:spPr>
          <a:xfrm>
            <a:off x="214050" y="1143075"/>
            <a:ext cx="8715900" cy="3794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BAYESIAN ALGORITHM</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is an intuitive method that uses the probabilities of each attribute belonging to each class to make a prediction</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simplifies the calculation of probabilities by assuming that the probability of each attribute belonging to a given </a:t>
            </a:r>
            <a:r>
              <a:rPr lang="en-GB" sz="1800" b="1">
                <a:solidFill>
                  <a:srgbClr val="000000"/>
                </a:solidFill>
                <a:latin typeface="Times New Roman"/>
                <a:ea typeface="Times New Roman"/>
                <a:cs typeface="Times New Roman"/>
                <a:sym typeface="Times New Roman"/>
              </a:rPr>
              <a:t>class value is independent of all other attributes.</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is a strong assumption but results in a fast and effective method</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is often described using categorical data because it is easy to describe and calculate </a:t>
            </a:r>
            <a:r>
              <a:rPr lang="en-GB" sz="1800" b="1">
                <a:solidFill>
                  <a:srgbClr val="000000"/>
                </a:solidFill>
                <a:latin typeface="Times New Roman"/>
                <a:ea typeface="Times New Roman"/>
                <a:cs typeface="Times New Roman"/>
                <a:sym typeface="Times New Roman"/>
              </a:rPr>
              <a:t>using ratios</a:t>
            </a:r>
            <a:endParaRPr sz="1800" b="1">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7"/>
          <p:cNvPicPr preferRelativeResize="0"/>
          <p:nvPr/>
        </p:nvPicPr>
        <p:blipFill>
          <a:blip r:embed="rId3">
            <a:alphaModFix/>
          </a:blip>
          <a:stretch>
            <a:fillRect/>
          </a:stretch>
        </p:blipFill>
        <p:spPr>
          <a:xfrm>
            <a:off x="1710625" y="495838"/>
            <a:ext cx="5334000" cy="2428875"/>
          </a:xfrm>
          <a:prstGeom prst="rect">
            <a:avLst/>
          </a:prstGeom>
          <a:noFill/>
          <a:ln>
            <a:noFill/>
          </a:ln>
        </p:spPr>
      </p:pic>
      <p:sp>
        <p:nvSpPr>
          <p:cNvPr id="210" name="Google Shape;210;p27"/>
          <p:cNvSpPr txBox="1"/>
          <p:nvPr/>
        </p:nvSpPr>
        <p:spPr>
          <a:xfrm>
            <a:off x="518225" y="3135325"/>
            <a:ext cx="8382600" cy="16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Times New Roman"/>
                <a:ea typeface="Times New Roman"/>
                <a:cs typeface="Times New Roman"/>
                <a:sym typeface="Times New Roman"/>
              </a:rPr>
              <a:t>P(c|x) is the posterior probability of class (target) given predictor (attribute).</a:t>
            </a: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latin typeface="Times New Roman"/>
                <a:ea typeface="Times New Roman"/>
                <a:cs typeface="Times New Roman"/>
                <a:sym typeface="Times New Roman"/>
              </a:rPr>
              <a:t>P(c) is the prior probability of class.</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r>
              <a:rPr lang="en-GB" sz="1800" b="1">
                <a:latin typeface="Times New Roman"/>
                <a:ea typeface="Times New Roman"/>
                <a:cs typeface="Times New Roman"/>
                <a:sym typeface="Times New Roman"/>
              </a:rPr>
              <a:t>P(A|B) = P(A ^B)/P(B)</a:t>
            </a:r>
            <a:endParaRPr sz="1800" b="1">
              <a:latin typeface="Times New Roman"/>
              <a:ea typeface="Times New Roman"/>
              <a:cs typeface="Times New Roman"/>
              <a:sym typeface="Times New Roman"/>
            </a:endParaRPr>
          </a:p>
          <a:p>
            <a:pPr marL="0" lvl="0" indent="0" algn="l" rtl="0">
              <a:spcBef>
                <a:spcPts val="0"/>
              </a:spcBef>
              <a:spcAft>
                <a:spcPts val="0"/>
              </a:spcAft>
              <a:buNone/>
            </a:pPr>
            <a:r>
              <a:rPr lang="en-GB" sz="1800" b="1">
                <a:latin typeface="Times New Roman"/>
                <a:ea typeface="Times New Roman"/>
                <a:cs typeface="Times New Roman"/>
                <a:sym typeface="Times New Roman"/>
              </a:rPr>
              <a:t>P(A^B) = P(A|B).P(B)</a:t>
            </a:r>
            <a:r>
              <a:rPr lang="en-GB" sz="1800">
                <a:latin typeface="Times New Roman"/>
                <a:ea typeface="Times New Roman"/>
                <a:cs typeface="Times New Roman"/>
                <a:sym typeface="Times New Roman"/>
              </a:rPr>
              <a:t> – also known as Chain Rule</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p:cNvPicPr preferRelativeResize="0"/>
          <p:nvPr/>
        </p:nvPicPr>
        <p:blipFill>
          <a:blip r:embed="rId3">
            <a:alphaModFix/>
          </a:blip>
          <a:stretch>
            <a:fillRect/>
          </a:stretch>
        </p:blipFill>
        <p:spPr>
          <a:xfrm>
            <a:off x="1499825" y="928688"/>
            <a:ext cx="5876925" cy="32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2179525" y="249625"/>
            <a:ext cx="25236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Algorithm</a:t>
            </a:r>
            <a:endParaRPr/>
          </a:p>
        </p:txBody>
      </p:sp>
      <p:sp>
        <p:nvSpPr>
          <p:cNvPr id="221" name="Google Shape;221;p29"/>
          <p:cNvSpPr txBox="1">
            <a:spLocks noGrp="1"/>
          </p:cNvSpPr>
          <p:nvPr>
            <p:ph type="body" idx="1"/>
          </p:nvPr>
        </p:nvSpPr>
        <p:spPr>
          <a:xfrm>
            <a:off x="2114750" y="1006075"/>
            <a:ext cx="3637800" cy="35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Times New Roman"/>
                <a:ea typeface="Times New Roman"/>
                <a:cs typeface="Times New Roman"/>
                <a:sym typeface="Times New Roman"/>
              </a:rPr>
              <a:t>Step 1: </a:t>
            </a:r>
            <a:r>
              <a:rPr lang="en-GB" sz="1800" b="1">
                <a:latin typeface="Times New Roman"/>
                <a:ea typeface="Times New Roman"/>
                <a:cs typeface="Times New Roman"/>
                <a:sym typeface="Times New Roman"/>
              </a:rPr>
              <a:t>Handle Data: </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GB" sz="1800">
                <a:latin typeface="Times New Roman"/>
                <a:ea typeface="Times New Roman"/>
                <a:cs typeface="Times New Roman"/>
                <a:sym typeface="Times New Roman"/>
              </a:rPr>
              <a:t>Step 2: </a:t>
            </a:r>
            <a:r>
              <a:rPr lang="en-GB" sz="1800" b="1">
                <a:latin typeface="Times New Roman"/>
                <a:ea typeface="Times New Roman"/>
                <a:cs typeface="Times New Roman"/>
                <a:sym typeface="Times New Roman"/>
              </a:rPr>
              <a:t>Summarize Data: </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GB" sz="1800">
                <a:latin typeface="Times New Roman"/>
                <a:ea typeface="Times New Roman"/>
                <a:cs typeface="Times New Roman"/>
                <a:sym typeface="Times New Roman"/>
              </a:rPr>
              <a:t>Step 3: </a:t>
            </a:r>
            <a:r>
              <a:rPr lang="en-GB" sz="1800" b="1">
                <a:latin typeface="Times New Roman"/>
                <a:ea typeface="Times New Roman"/>
                <a:cs typeface="Times New Roman"/>
                <a:sym typeface="Times New Roman"/>
              </a:rPr>
              <a:t>Make a Prediction: </a:t>
            </a:r>
            <a:endParaRPr sz="1800" b="1">
              <a:latin typeface="Times New Roman"/>
              <a:ea typeface="Times New Roman"/>
              <a:cs typeface="Times New Roman"/>
              <a:sym typeface="Times New Roman"/>
            </a:endParaRPr>
          </a:p>
          <a:p>
            <a:pPr marL="0" lvl="0" indent="0" algn="l" rtl="0">
              <a:spcBef>
                <a:spcPts val="1600"/>
              </a:spcBef>
              <a:spcAft>
                <a:spcPts val="0"/>
              </a:spcAft>
              <a:buNone/>
            </a:pPr>
            <a:r>
              <a:rPr lang="en-GB" sz="1800">
                <a:latin typeface="Times New Roman"/>
                <a:ea typeface="Times New Roman"/>
                <a:cs typeface="Times New Roman"/>
                <a:sym typeface="Times New Roman"/>
              </a:rPr>
              <a:t>Step 4: </a:t>
            </a:r>
            <a:r>
              <a:rPr lang="en-GB" sz="1800" b="1">
                <a:latin typeface="Times New Roman"/>
                <a:ea typeface="Times New Roman"/>
                <a:cs typeface="Times New Roman"/>
                <a:sym typeface="Times New Roman"/>
              </a:rPr>
              <a:t>Make Predictions:</a:t>
            </a:r>
            <a:endParaRPr sz="1800" b="1">
              <a:latin typeface="Times New Roman"/>
              <a:ea typeface="Times New Roman"/>
              <a:cs typeface="Times New Roman"/>
              <a:sym typeface="Times New Roman"/>
            </a:endParaRPr>
          </a:p>
          <a:p>
            <a:pPr marL="0" lvl="0" indent="0" algn="l" rtl="0">
              <a:spcBef>
                <a:spcPts val="1600"/>
              </a:spcBef>
              <a:spcAft>
                <a:spcPts val="0"/>
              </a:spcAft>
              <a:buClr>
                <a:srgbClr val="000000"/>
              </a:buClr>
              <a:buSzPts val="1100"/>
              <a:buFont typeface="Arial"/>
              <a:buNone/>
            </a:pPr>
            <a:r>
              <a:rPr lang="en-GB" sz="1800">
                <a:latin typeface="Times New Roman"/>
                <a:ea typeface="Times New Roman"/>
                <a:cs typeface="Times New Roman"/>
                <a:sym typeface="Times New Roman"/>
              </a:rPr>
              <a:t>Step 5: </a:t>
            </a:r>
            <a:r>
              <a:rPr lang="en-GB" sz="1800" b="1">
                <a:latin typeface="Times New Roman"/>
                <a:ea typeface="Times New Roman"/>
                <a:cs typeface="Times New Roman"/>
                <a:sym typeface="Times New Roman"/>
              </a:rPr>
              <a:t>Evaluate Accuracy:</a:t>
            </a:r>
            <a:endParaRPr sz="1800" b="1">
              <a:latin typeface="Times New Roman"/>
              <a:ea typeface="Times New Roman"/>
              <a:cs typeface="Times New Roman"/>
              <a:sym typeface="Times New Roman"/>
            </a:endParaRPr>
          </a:p>
          <a:p>
            <a:pPr marL="0" lvl="0" indent="0" algn="l" rtl="0">
              <a:spcBef>
                <a:spcPts val="1600"/>
              </a:spcBef>
              <a:spcAft>
                <a:spcPts val="1600"/>
              </a:spcAft>
              <a:buNone/>
            </a:pPr>
            <a:r>
              <a:rPr lang="en-GB" sz="1800">
                <a:latin typeface="Times New Roman"/>
                <a:ea typeface="Times New Roman"/>
                <a:cs typeface="Times New Roman"/>
                <a:sym typeface="Times New Roman"/>
              </a:rPr>
              <a:t>Step 6: </a:t>
            </a:r>
            <a:r>
              <a:rPr lang="en-GB" sz="1800" b="1">
                <a:latin typeface="Times New Roman"/>
                <a:ea typeface="Times New Roman"/>
                <a:cs typeface="Times New Roman"/>
                <a:sym typeface="Times New Roman"/>
              </a:rPr>
              <a:t>Tie it together:</a:t>
            </a: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767325" y="4180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B45F06"/>
                </a:solidFill>
                <a:latin typeface="Times New Roman"/>
                <a:ea typeface="Times New Roman"/>
                <a:cs typeface="Times New Roman"/>
                <a:sym typeface="Times New Roman"/>
              </a:rPr>
              <a:t>Applications of Naive Bayes algorithm</a:t>
            </a:r>
            <a:endParaRPr b="1">
              <a:solidFill>
                <a:srgbClr val="B45F06"/>
              </a:solidFill>
              <a:latin typeface="Times New Roman"/>
              <a:ea typeface="Times New Roman"/>
              <a:cs typeface="Times New Roman"/>
              <a:sym typeface="Times New Roman"/>
            </a:endParaRPr>
          </a:p>
        </p:txBody>
      </p:sp>
      <p:sp>
        <p:nvSpPr>
          <p:cNvPr id="227" name="Google Shape;227;p30"/>
          <p:cNvSpPr txBox="1">
            <a:spLocks noGrp="1"/>
          </p:cNvSpPr>
          <p:nvPr>
            <p:ph type="body" idx="1"/>
          </p:nvPr>
        </p:nvSpPr>
        <p:spPr>
          <a:xfrm>
            <a:off x="819150" y="1347750"/>
            <a:ext cx="7505700" cy="3355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Naïve Bayes Text Classification </a:t>
            </a:r>
            <a:br>
              <a:rPr lang="en-GB"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Disease Prediction along with including mapping algorithm, random forest and decision tree  </a:t>
            </a:r>
            <a:br>
              <a:rPr lang="en-GB"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Spam Filtering  </a:t>
            </a:r>
            <a:br>
              <a:rPr lang="en-GB"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Recommendation System  </a:t>
            </a:r>
            <a:br>
              <a:rPr lang="en-GB"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Online applications like Emotion Modelling</a:t>
            </a:r>
            <a:endParaRPr sz="1800">
              <a:solidFill>
                <a:srgbClr val="000000"/>
              </a:solidFill>
              <a:latin typeface="Times New Roman"/>
              <a:ea typeface="Times New Roman"/>
              <a:cs typeface="Times New Roman"/>
              <a:sym typeface="Times New Roman"/>
            </a:endParaRPr>
          </a:p>
          <a:p>
            <a:pPr marL="457200" lvl="0" indent="0" algn="l" rtl="0">
              <a:spcBef>
                <a:spcPts val="160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2779050" y="1739575"/>
            <a:ext cx="3585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Visualization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Introduction</a:t>
            </a:r>
            <a:endParaRPr b="1">
              <a:solidFill>
                <a:srgbClr val="000000"/>
              </a:solidFill>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819150" y="1567600"/>
            <a:ext cx="7505700" cy="297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Times New Roman"/>
              <a:buChar char="●"/>
            </a:pPr>
            <a:r>
              <a:rPr lang="en-GB" sz="1500" dirty="0">
                <a:solidFill>
                  <a:srgbClr val="000000"/>
                </a:solidFill>
                <a:latin typeface="Times New Roman"/>
                <a:ea typeface="Times New Roman"/>
                <a:cs typeface="Times New Roman"/>
                <a:sym typeface="Times New Roman"/>
              </a:rPr>
              <a:t>M</a:t>
            </a:r>
            <a:r>
              <a:rPr lang="en-GB" sz="1500" dirty="0" smtClean="0">
                <a:solidFill>
                  <a:srgbClr val="000000"/>
                </a:solidFill>
                <a:latin typeface="Times New Roman"/>
                <a:ea typeface="Times New Roman"/>
                <a:cs typeface="Times New Roman"/>
                <a:sym typeface="Times New Roman"/>
              </a:rPr>
              <a:t>achine </a:t>
            </a:r>
            <a:r>
              <a:rPr lang="en-GB" sz="1500" dirty="0">
                <a:solidFill>
                  <a:srgbClr val="000000"/>
                </a:solidFill>
                <a:latin typeface="Times New Roman"/>
                <a:ea typeface="Times New Roman"/>
                <a:cs typeface="Times New Roman"/>
                <a:sym typeface="Times New Roman"/>
              </a:rPr>
              <a:t>learning based project that helps users to predict the risk of the disease by </a:t>
            </a:r>
            <a:r>
              <a:rPr lang="en-GB" sz="1500" dirty="0" smtClean="0">
                <a:solidFill>
                  <a:srgbClr val="000000"/>
                </a:solidFill>
                <a:latin typeface="Times New Roman"/>
                <a:ea typeface="Times New Roman"/>
                <a:cs typeface="Times New Roman"/>
                <a:sym typeface="Times New Roman"/>
              </a:rPr>
              <a:t>analysing </a:t>
            </a:r>
            <a:r>
              <a:rPr lang="en-GB" sz="1500" dirty="0">
                <a:solidFill>
                  <a:srgbClr val="000000"/>
                </a:solidFill>
                <a:latin typeface="Times New Roman"/>
                <a:ea typeface="Times New Roman"/>
                <a:cs typeface="Times New Roman"/>
                <a:sym typeface="Times New Roman"/>
              </a:rPr>
              <a:t>the available data set given to the </a:t>
            </a:r>
            <a:r>
              <a:rPr lang="en-GB" sz="1500" dirty="0" smtClean="0">
                <a:solidFill>
                  <a:srgbClr val="000000"/>
                </a:solidFill>
                <a:latin typeface="Times New Roman"/>
                <a:ea typeface="Times New Roman"/>
                <a:cs typeface="Times New Roman"/>
                <a:sym typeface="Times New Roman"/>
              </a:rPr>
              <a:t>machine</a:t>
            </a:r>
            <a:br>
              <a:rPr lang="en-GB" sz="1500" dirty="0" smtClean="0">
                <a:solidFill>
                  <a:srgbClr val="000000"/>
                </a:solidFill>
                <a:latin typeface="Times New Roman"/>
                <a:ea typeface="Times New Roman"/>
                <a:cs typeface="Times New Roman"/>
                <a:sym typeface="Times New Roman"/>
              </a:rPr>
            </a:br>
            <a:endParaRPr sz="1500" dirty="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GB" sz="1500" dirty="0" smtClean="0">
                <a:solidFill>
                  <a:srgbClr val="000000"/>
                </a:solidFill>
                <a:latin typeface="Times New Roman"/>
                <a:ea typeface="Times New Roman"/>
                <a:cs typeface="Times New Roman"/>
                <a:sym typeface="Times New Roman"/>
              </a:rPr>
              <a:t>Predicts </a:t>
            </a:r>
            <a:r>
              <a:rPr lang="en-GB" sz="1500" dirty="0">
                <a:solidFill>
                  <a:srgbClr val="000000"/>
                </a:solidFill>
                <a:latin typeface="Times New Roman"/>
                <a:ea typeface="Times New Roman"/>
                <a:cs typeface="Times New Roman"/>
                <a:sym typeface="Times New Roman"/>
              </a:rPr>
              <a:t>how much the disease is likely to occur </a:t>
            </a:r>
            <a:r>
              <a:rPr lang="en-GB" sz="1500" dirty="0" smtClean="0">
                <a:solidFill>
                  <a:srgbClr val="000000"/>
                </a:solidFill>
                <a:latin typeface="Times New Roman"/>
                <a:ea typeface="Times New Roman"/>
                <a:cs typeface="Times New Roman"/>
                <a:sym typeface="Times New Roman"/>
              </a:rPr>
              <a:t>analysing </a:t>
            </a:r>
            <a:r>
              <a:rPr lang="en-GB" sz="1500" dirty="0">
                <a:solidFill>
                  <a:srgbClr val="000000"/>
                </a:solidFill>
                <a:latin typeface="Times New Roman"/>
                <a:ea typeface="Times New Roman"/>
                <a:cs typeface="Times New Roman"/>
                <a:sym typeface="Times New Roman"/>
              </a:rPr>
              <a:t>the previously recorded diagnosis. </a:t>
            </a:r>
            <a:endParaRPr lang="en-GB" sz="1500" dirty="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endParaRPr lang="en-GB" sz="1500" dirty="0" smtClean="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Times New Roman"/>
              <a:buChar char="●"/>
            </a:pPr>
            <a:r>
              <a:rPr lang="en-GB" sz="1500" dirty="0" smtClean="0">
                <a:solidFill>
                  <a:srgbClr val="000000"/>
                </a:solidFill>
                <a:latin typeface="Times New Roman"/>
                <a:ea typeface="Times New Roman"/>
                <a:cs typeface="Times New Roman"/>
                <a:sym typeface="Times New Roman"/>
              </a:rPr>
              <a:t>Help patients analyse the disease forehand and take necessary preventions before consulting any medical professionals</a:t>
            </a: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2"/>
          <p:cNvPicPr preferRelativeResize="0"/>
          <p:nvPr/>
        </p:nvPicPr>
        <p:blipFill>
          <a:blip r:embed="rId3">
            <a:alphaModFix/>
          </a:blip>
          <a:stretch>
            <a:fillRect/>
          </a:stretch>
        </p:blipFill>
        <p:spPr>
          <a:xfrm>
            <a:off x="152400" y="152400"/>
            <a:ext cx="8839199" cy="479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3"/>
          <p:cNvPicPr preferRelativeResize="0"/>
          <p:nvPr/>
        </p:nvPicPr>
        <p:blipFill>
          <a:blip r:embed="rId3">
            <a:alphaModFix/>
          </a:blip>
          <a:stretch>
            <a:fillRect/>
          </a:stretch>
        </p:blipFill>
        <p:spPr>
          <a:xfrm>
            <a:off x="152400" y="152400"/>
            <a:ext cx="8839201" cy="4770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741425" y="456925"/>
            <a:ext cx="2342100" cy="7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a:t>
            </a:r>
            <a:endParaRPr/>
          </a:p>
        </p:txBody>
      </p:sp>
      <p:sp>
        <p:nvSpPr>
          <p:cNvPr id="248" name="Google Shape;248;p34"/>
          <p:cNvSpPr txBox="1">
            <a:spLocks noGrp="1"/>
          </p:cNvSpPr>
          <p:nvPr>
            <p:ph type="body" idx="1"/>
          </p:nvPr>
        </p:nvSpPr>
        <p:spPr>
          <a:xfrm>
            <a:off x="365700" y="1330000"/>
            <a:ext cx="8496300" cy="341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Accuracy for Hepatitis is calculated to be 77.41935% (+/- 2%)by splitting the dataset into 70-30 split ratio (ideal 82% with 10 folds cross validation, 80% with Splitting the training ratio in 70-30 ratio calculated using WEKA tool for the same dataset).</a:t>
            </a:r>
            <a:endParaRPr sz="1800">
              <a:latin typeface="Times New Roman"/>
              <a:ea typeface="Times New Roman"/>
              <a:cs typeface="Times New Roman"/>
              <a:sym typeface="Times New Roman"/>
            </a:endParaRPr>
          </a:p>
          <a:p>
            <a:pPr marL="0" lvl="0" indent="0" algn="l" rtl="0">
              <a:spcBef>
                <a:spcPts val="1600"/>
              </a:spcBef>
              <a:spcAft>
                <a:spcPts val="0"/>
              </a:spcAft>
              <a:buNone/>
            </a:pPr>
            <a:endParaRPr sz="1800">
              <a:latin typeface="Times New Roman"/>
              <a:ea typeface="Times New Roman"/>
              <a:cs typeface="Times New Roman"/>
              <a:sym typeface="Times New Roman"/>
            </a:endParaRPr>
          </a:p>
          <a:p>
            <a:pPr marL="457200" lvl="0" indent="-342900" algn="l" rtl="0">
              <a:spcBef>
                <a:spcPts val="1600"/>
              </a:spcBef>
              <a:spcAft>
                <a:spcPts val="0"/>
              </a:spcAft>
              <a:buSzPts val="1800"/>
              <a:buFont typeface="Times New Roman"/>
              <a:buChar char="●"/>
            </a:pPr>
            <a:r>
              <a:rPr lang="en-GB" sz="1800">
                <a:latin typeface="Times New Roman"/>
                <a:ea typeface="Times New Roman"/>
                <a:cs typeface="Times New Roman"/>
                <a:sym typeface="Times New Roman"/>
              </a:rPr>
              <a:t>Accuracy for Diabetes is calculated to be 76.30283%(+/- 2%)by splitting the dataset into 70-30 split ratio (ideal 77.47% accuracy using the best performing algorithm “Logistic Regression” and 81.5% accuracy using WEKA tool experimenter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297975" y="353275"/>
            <a:ext cx="83436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Metrics of Result Evaluation: </a:t>
            </a:r>
            <a:r>
              <a:rPr lang="en-GB"/>
              <a:t>Confusion Matrix</a:t>
            </a:r>
            <a:endParaRPr/>
          </a:p>
        </p:txBody>
      </p:sp>
      <p:sp>
        <p:nvSpPr>
          <p:cNvPr id="254" name="Google Shape;254;p35"/>
          <p:cNvSpPr txBox="1">
            <a:spLocks noGrp="1"/>
          </p:cNvSpPr>
          <p:nvPr>
            <p:ph type="body" idx="1"/>
          </p:nvPr>
        </p:nvSpPr>
        <p:spPr>
          <a:xfrm>
            <a:off x="689600" y="1423950"/>
            <a:ext cx="7226400" cy="1139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is a table that is often used to describe </a:t>
            </a:r>
            <a:r>
              <a:rPr lang="en-GB" sz="1800" b="1">
                <a:latin typeface="Times New Roman"/>
                <a:ea typeface="Times New Roman"/>
                <a:cs typeface="Times New Roman"/>
                <a:sym typeface="Times New Roman"/>
              </a:rPr>
              <a:t>the performance of a classification model</a:t>
            </a:r>
            <a:r>
              <a:rPr lang="en-GB" sz="1800">
                <a:latin typeface="Times New Roman"/>
                <a:ea typeface="Times New Roman"/>
                <a:cs typeface="Times New Roman"/>
                <a:sym typeface="Times New Roman"/>
              </a:rPr>
              <a:t> (or "classifier") on a set of test data for which the true values are known.</a:t>
            </a:r>
            <a:endParaRPr sz="1800">
              <a:latin typeface="Times New Roman"/>
              <a:ea typeface="Times New Roman"/>
              <a:cs typeface="Times New Roman"/>
              <a:sym typeface="Times New Roman"/>
            </a:endParaRPr>
          </a:p>
        </p:txBody>
      </p:sp>
      <p:graphicFrame>
        <p:nvGraphicFramePr>
          <p:cNvPr id="255" name="Google Shape;255;p35"/>
          <p:cNvGraphicFramePr/>
          <p:nvPr/>
        </p:nvGraphicFramePr>
        <p:xfrm>
          <a:off x="809975" y="2764650"/>
          <a:ext cx="3000000" cy="3000000"/>
        </p:xfrm>
        <a:graphic>
          <a:graphicData uri="http://schemas.openxmlformats.org/drawingml/2006/table">
            <a:tbl>
              <a:tblPr>
                <a:noFill/>
                <a:tableStyleId>{589C2D8E-BED2-43E2-946D-1032C50670A5}</a:tableStyleId>
              </a:tblPr>
              <a:tblGrid>
                <a:gridCol w="2413000"/>
                <a:gridCol w="2413000"/>
                <a:gridCol w="2413000"/>
              </a:tblGrid>
              <a:tr h="381000">
                <a:tc>
                  <a:txBody>
                    <a:bodyPr/>
                    <a:lstStyle/>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Predicted YES</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Predicted NO</a:t>
                      </a:r>
                      <a:endParaRPr sz="1800">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Actual YES</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False Positive(FP)</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False Positive(FP)</a:t>
                      </a:r>
                      <a:endParaRPr sz="1800">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Actual NO</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False Negative(FN)</a:t>
                      </a:r>
                      <a:endParaRPr sz="18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a:latin typeface="Times New Roman"/>
                          <a:ea typeface="Times New Roman"/>
                          <a:cs typeface="Times New Roman"/>
                          <a:sym typeface="Times New Roman"/>
                        </a:rPr>
                        <a:t>True Negative(TN)</a:t>
                      </a:r>
                      <a:endParaRPr sz="18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aphicFrame>
        <p:nvGraphicFramePr>
          <p:cNvPr id="260" name="Google Shape;260;p36"/>
          <p:cNvGraphicFramePr/>
          <p:nvPr/>
        </p:nvGraphicFramePr>
        <p:xfrm>
          <a:off x="808850" y="1025825"/>
          <a:ext cx="3000000" cy="3000000"/>
        </p:xfrm>
        <a:graphic>
          <a:graphicData uri="http://schemas.openxmlformats.org/drawingml/2006/table">
            <a:tbl>
              <a:tblPr>
                <a:noFill/>
                <a:tableStyleId>{589C2D8E-BED2-43E2-946D-1032C50670A5}</a:tableStyleId>
              </a:tblPr>
              <a:tblGrid>
                <a:gridCol w="2413000"/>
                <a:gridCol w="2413000"/>
                <a:gridCol w="2413000"/>
              </a:tblGrid>
              <a:tr h="381000">
                <a:tc>
                  <a:txBody>
                    <a:bodyPr/>
                    <a:lstStyle/>
                    <a:p>
                      <a:pPr marL="0" lvl="0" indent="0" algn="l" rtl="0">
                        <a:spcBef>
                          <a:spcPts val="0"/>
                        </a:spcBef>
                        <a:spcAft>
                          <a:spcPts val="0"/>
                        </a:spcAft>
                        <a:buNone/>
                      </a:pPr>
                      <a:r>
                        <a:rPr lang="en-GB"/>
                        <a:t>Hepatitis</a:t>
                      </a:r>
                      <a:endParaRPr/>
                    </a:p>
                  </a:txBody>
                  <a:tcPr marL="91425" marR="91425" marT="91425" marB="91425"/>
                </a:tc>
                <a:tc>
                  <a:txBody>
                    <a:bodyPr/>
                    <a:lstStyle/>
                    <a:p>
                      <a:pPr marL="0" lvl="0" indent="0" algn="l" rtl="0">
                        <a:spcBef>
                          <a:spcPts val="0"/>
                        </a:spcBef>
                        <a:spcAft>
                          <a:spcPts val="0"/>
                        </a:spcAft>
                        <a:buNone/>
                      </a:pPr>
                      <a:r>
                        <a:rPr lang="en-GB"/>
                        <a:t>Predicted YES</a:t>
                      </a:r>
                      <a:endParaRPr/>
                    </a:p>
                  </a:txBody>
                  <a:tcPr marL="91425" marR="91425" marT="91425" marB="91425"/>
                </a:tc>
                <a:tc>
                  <a:txBody>
                    <a:bodyPr/>
                    <a:lstStyle/>
                    <a:p>
                      <a:pPr marL="0" lvl="0" indent="0" algn="l" rtl="0">
                        <a:spcBef>
                          <a:spcPts val="0"/>
                        </a:spcBef>
                        <a:spcAft>
                          <a:spcPts val="0"/>
                        </a:spcAft>
                        <a:buNone/>
                      </a:pPr>
                      <a:r>
                        <a:rPr lang="en-GB"/>
                        <a:t>Predicted NO</a:t>
                      </a:r>
                      <a:endParaRPr/>
                    </a:p>
                  </a:txBody>
                  <a:tcPr marL="91425" marR="91425" marT="91425" marB="91425"/>
                </a:tc>
              </a:tr>
              <a:tr h="381000">
                <a:tc>
                  <a:txBody>
                    <a:bodyPr/>
                    <a:lstStyle/>
                    <a:p>
                      <a:pPr marL="0" lvl="0" indent="0" algn="l" rtl="0">
                        <a:spcBef>
                          <a:spcPts val="0"/>
                        </a:spcBef>
                        <a:spcAft>
                          <a:spcPts val="0"/>
                        </a:spcAft>
                        <a:buNone/>
                      </a:pPr>
                      <a:r>
                        <a:rPr lang="en-GB"/>
                        <a:t>Actual YES</a:t>
                      </a:r>
                      <a:endParaRPr/>
                    </a:p>
                  </a:txBody>
                  <a:tcPr marL="91425" marR="91425" marT="91425" marB="91425"/>
                </a:tc>
                <a:tc>
                  <a:txBody>
                    <a:bodyPr/>
                    <a:lstStyle/>
                    <a:p>
                      <a:pPr marL="0" lvl="0" indent="0" algn="l" rtl="0">
                        <a:spcBef>
                          <a:spcPts val="0"/>
                        </a:spcBef>
                        <a:spcAft>
                          <a:spcPts val="0"/>
                        </a:spcAft>
                        <a:buNone/>
                      </a:pPr>
                      <a:r>
                        <a:rPr lang="en-GB"/>
                        <a:t>TP=27</a:t>
                      </a:r>
                      <a:endParaRPr/>
                    </a:p>
                  </a:txBody>
                  <a:tcPr marL="91425" marR="91425" marT="91425" marB="91425"/>
                </a:tc>
                <a:tc>
                  <a:txBody>
                    <a:bodyPr/>
                    <a:lstStyle/>
                    <a:p>
                      <a:pPr marL="0" lvl="0" indent="0" algn="l" rtl="0">
                        <a:spcBef>
                          <a:spcPts val="0"/>
                        </a:spcBef>
                        <a:spcAft>
                          <a:spcPts val="0"/>
                        </a:spcAft>
                        <a:buNone/>
                      </a:pPr>
                      <a:r>
                        <a:rPr lang="en-GB"/>
                        <a:t>FP=5</a:t>
                      </a:r>
                      <a:endParaRPr/>
                    </a:p>
                  </a:txBody>
                  <a:tcPr marL="91425" marR="91425" marT="91425" marB="91425"/>
                </a:tc>
              </a:tr>
              <a:tr h="381000">
                <a:tc>
                  <a:txBody>
                    <a:bodyPr/>
                    <a:lstStyle/>
                    <a:p>
                      <a:pPr marL="0" lvl="0" indent="0" algn="l" rtl="0">
                        <a:spcBef>
                          <a:spcPts val="0"/>
                        </a:spcBef>
                        <a:spcAft>
                          <a:spcPts val="0"/>
                        </a:spcAft>
                        <a:buNone/>
                      </a:pPr>
                      <a:r>
                        <a:rPr lang="en-GB"/>
                        <a:t>Actual NO</a:t>
                      </a:r>
                      <a:endParaRPr/>
                    </a:p>
                  </a:txBody>
                  <a:tcPr marL="91425" marR="91425" marT="91425" marB="91425"/>
                </a:tc>
                <a:tc>
                  <a:txBody>
                    <a:bodyPr/>
                    <a:lstStyle/>
                    <a:p>
                      <a:pPr marL="0" lvl="0" indent="0" algn="l" rtl="0">
                        <a:spcBef>
                          <a:spcPts val="0"/>
                        </a:spcBef>
                        <a:spcAft>
                          <a:spcPts val="0"/>
                        </a:spcAft>
                        <a:buNone/>
                      </a:pPr>
                      <a:r>
                        <a:rPr lang="en-GB"/>
                        <a:t>FN=30</a:t>
                      </a:r>
                      <a:endParaRPr/>
                    </a:p>
                  </a:txBody>
                  <a:tcPr marL="91425" marR="91425" marT="91425" marB="91425"/>
                </a:tc>
                <a:tc>
                  <a:txBody>
                    <a:bodyPr/>
                    <a:lstStyle/>
                    <a:p>
                      <a:pPr marL="0" lvl="0" indent="0" algn="l" rtl="0">
                        <a:spcBef>
                          <a:spcPts val="0"/>
                        </a:spcBef>
                        <a:spcAft>
                          <a:spcPts val="0"/>
                        </a:spcAft>
                        <a:buNone/>
                      </a:pPr>
                      <a:r>
                        <a:rPr lang="en-GB"/>
                        <a:t>TN=93</a:t>
                      </a:r>
                      <a:endParaRPr/>
                    </a:p>
                  </a:txBody>
                  <a:tcPr marL="91425" marR="91425" marT="91425" marB="91425"/>
                </a:tc>
              </a:tr>
            </a:tbl>
          </a:graphicData>
        </a:graphic>
      </p:graphicFrame>
      <p:graphicFrame>
        <p:nvGraphicFramePr>
          <p:cNvPr id="261" name="Google Shape;261;p36"/>
          <p:cNvGraphicFramePr/>
          <p:nvPr/>
        </p:nvGraphicFramePr>
        <p:xfrm>
          <a:off x="808850" y="2972225"/>
          <a:ext cx="3000000" cy="3000000"/>
        </p:xfrm>
        <a:graphic>
          <a:graphicData uri="http://schemas.openxmlformats.org/drawingml/2006/table">
            <a:tbl>
              <a:tblPr>
                <a:noFill/>
                <a:tableStyleId>{589C2D8E-BED2-43E2-946D-1032C50670A5}</a:tableStyleId>
              </a:tblPr>
              <a:tblGrid>
                <a:gridCol w="2413000"/>
                <a:gridCol w="2413000"/>
                <a:gridCol w="2413000"/>
              </a:tblGrid>
              <a:tr h="381000">
                <a:tc>
                  <a:txBody>
                    <a:bodyPr/>
                    <a:lstStyle/>
                    <a:p>
                      <a:pPr marL="0" lvl="0" indent="0" algn="l" rtl="0">
                        <a:spcBef>
                          <a:spcPts val="0"/>
                        </a:spcBef>
                        <a:spcAft>
                          <a:spcPts val="0"/>
                        </a:spcAft>
                        <a:buNone/>
                      </a:pPr>
                      <a:r>
                        <a:rPr lang="en-GB"/>
                        <a:t>Diabetes Confusion Matrix</a:t>
                      </a: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GB"/>
                        <a:t>Predicted YES</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GB"/>
                        <a:t>Predicted NO</a:t>
                      </a:r>
                      <a:endParaRPr/>
                    </a:p>
                    <a:p>
                      <a:pPr marL="0" lvl="0" indent="0" algn="l" rtl="0">
                        <a:spcBef>
                          <a:spcPts val="0"/>
                        </a:spcBef>
                        <a:spcAft>
                          <a:spcPts val="0"/>
                        </a:spcAft>
                        <a:buNone/>
                      </a:pPr>
                      <a:endParaRPr/>
                    </a:p>
                  </a:txBody>
                  <a:tcPr marL="91425" marR="91425" marT="91425" marB="91425"/>
                </a:tc>
              </a:tr>
              <a:tr h="381000">
                <a:tc>
                  <a:txBody>
                    <a:bodyPr/>
                    <a:lstStyle/>
                    <a:p>
                      <a:pPr marL="0" lvl="0" indent="0" algn="l" rtl="0">
                        <a:spcBef>
                          <a:spcPts val="0"/>
                        </a:spcBef>
                        <a:spcAft>
                          <a:spcPts val="0"/>
                        </a:spcAft>
                        <a:buNone/>
                      </a:pPr>
                      <a:r>
                        <a:rPr lang="en-GB"/>
                        <a:t>Actual YES</a:t>
                      </a:r>
                      <a:endParaRPr/>
                    </a:p>
                  </a:txBody>
                  <a:tcPr marL="91425" marR="91425" marT="91425" marB="91425"/>
                </a:tc>
                <a:tc>
                  <a:txBody>
                    <a:bodyPr/>
                    <a:lstStyle/>
                    <a:p>
                      <a:pPr marL="0" lvl="0" indent="0" algn="l" rtl="0">
                        <a:spcBef>
                          <a:spcPts val="0"/>
                        </a:spcBef>
                        <a:spcAft>
                          <a:spcPts val="0"/>
                        </a:spcAft>
                        <a:buNone/>
                      </a:pPr>
                      <a:r>
                        <a:rPr lang="en-GB"/>
                        <a:t>421</a:t>
                      </a:r>
                      <a:endParaRPr/>
                    </a:p>
                  </a:txBody>
                  <a:tcPr marL="91425" marR="91425" marT="91425" marB="91425"/>
                </a:tc>
                <a:tc>
                  <a:txBody>
                    <a:bodyPr/>
                    <a:lstStyle/>
                    <a:p>
                      <a:pPr marL="0" lvl="0" indent="0" algn="l" rtl="0">
                        <a:spcBef>
                          <a:spcPts val="0"/>
                        </a:spcBef>
                        <a:spcAft>
                          <a:spcPts val="0"/>
                        </a:spcAft>
                        <a:buNone/>
                      </a:pPr>
                      <a:r>
                        <a:rPr lang="en-GB"/>
                        <a:t>79</a:t>
                      </a:r>
                      <a:endParaRPr/>
                    </a:p>
                  </a:txBody>
                  <a:tcPr marL="91425" marR="91425" marT="91425" marB="91425"/>
                </a:tc>
              </a:tr>
              <a:tr h="381000">
                <a:tc>
                  <a:txBody>
                    <a:bodyPr/>
                    <a:lstStyle/>
                    <a:p>
                      <a:pPr marL="0" lvl="0" indent="0" algn="l" rtl="0">
                        <a:spcBef>
                          <a:spcPts val="0"/>
                        </a:spcBef>
                        <a:spcAft>
                          <a:spcPts val="0"/>
                        </a:spcAft>
                        <a:buNone/>
                      </a:pPr>
                      <a:r>
                        <a:rPr lang="en-GB"/>
                        <a:t>Actual NO</a:t>
                      </a:r>
                      <a:endParaRPr/>
                    </a:p>
                  </a:txBody>
                  <a:tcPr marL="91425" marR="91425" marT="91425" marB="91425"/>
                </a:tc>
                <a:tc>
                  <a:txBody>
                    <a:bodyPr/>
                    <a:lstStyle/>
                    <a:p>
                      <a:pPr marL="0" lvl="0" indent="0" algn="l" rtl="0">
                        <a:spcBef>
                          <a:spcPts val="0"/>
                        </a:spcBef>
                        <a:spcAft>
                          <a:spcPts val="0"/>
                        </a:spcAft>
                        <a:buNone/>
                      </a:pPr>
                      <a:r>
                        <a:rPr lang="en-GB"/>
                        <a:t>103</a:t>
                      </a:r>
                      <a:endParaRPr/>
                    </a:p>
                  </a:txBody>
                  <a:tcPr marL="91425" marR="91425" marT="91425" marB="91425"/>
                </a:tc>
                <a:tc>
                  <a:txBody>
                    <a:bodyPr/>
                    <a:lstStyle/>
                    <a:p>
                      <a:pPr marL="0" lvl="0" indent="0" algn="l" rtl="0">
                        <a:spcBef>
                          <a:spcPts val="0"/>
                        </a:spcBef>
                        <a:spcAft>
                          <a:spcPts val="0"/>
                        </a:spcAft>
                        <a:buNone/>
                      </a:pPr>
                      <a:r>
                        <a:rPr lang="en-GB"/>
                        <a:t>165</a:t>
                      </a:r>
                      <a:endParaRPr/>
                    </a:p>
                  </a:txBody>
                  <a:tcPr marL="91425" marR="91425" marT="91425" marB="91425"/>
                </a:tc>
              </a:tr>
            </a:tbl>
          </a:graphicData>
        </a:graphic>
      </p:graphicFrame>
      <p:sp>
        <p:nvSpPr>
          <p:cNvPr id="262" name="Google Shape;262;p36"/>
          <p:cNvSpPr txBox="1"/>
          <p:nvPr/>
        </p:nvSpPr>
        <p:spPr>
          <a:xfrm>
            <a:off x="984650" y="466425"/>
            <a:ext cx="4650300" cy="2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3" name="Google Shape;263;p36"/>
          <p:cNvSpPr txBox="1"/>
          <p:nvPr/>
        </p:nvSpPr>
        <p:spPr>
          <a:xfrm>
            <a:off x="808850" y="531200"/>
            <a:ext cx="16194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B45F06"/>
                </a:solidFill>
                <a:latin typeface="Calibri"/>
                <a:ea typeface="Calibri"/>
                <a:cs typeface="Calibri"/>
                <a:sym typeface="Calibri"/>
              </a:rPr>
              <a:t>HEPATITIS:</a:t>
            </a:r>
            <a:endParaRPr b="1">
              <a:solidFill>
                <a:srgbClr val="B45F06"/>
              </a:solidFill>
              <a:latin typeface="Calibri"/>
              <a:ea typeface="Calibri"/>
              <a:cs typeface="Calibri"/>
              <a:sym typeface="Calibri"/>
            </a:endParaRPr>
          </a:p>
        </p:txBody>
      </p:sp>
      <p:sp>
        <p:nvSpPr>
          <p:cNvPr id="264" name="Google Shape;264;p36"/>
          <p:cNvSpPr txBox="1"/>
          <p:nvPr/>
        </p:nvSpPr>
        <p:spPr>
          <a:xfrm>
            <a:off x="896475" y="2399825"/>
            <a:ext cx="16194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B45F06"/>
                </a:solidFill>
                <a:latin typeface="Calibri"/>
                <a:ea typeface="Calibri"/>
                <a:cs typeface="Calibri"/>
                <a:sym typeface="Calibri"/>
              </a:rPr>
              <a:t>DIABETES:</a:t>
            </a:r>
            <a:endParaRPr b="1">
              <a:solidFill>
                <a:srgbClr val="B45F0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323900" y="262600"/>
            <a:ext cx="8602800" cy="45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Times New Roman"/>
                <a:ea typeface="Times New Roman"/>
                <a:cs typeface="Times New Roman"/>
                <a:sym typeface="Times New Roman"/>
              </a:rPr>
              <a:t>Percentage Accuracy:</a:t>
            </a:r>
            <a:endParaRPr sz="1800" b="1">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GB" sz="1800">
                <a:solidFill>
                  <a:srgbClr val="000000"/>
                </a:solidFill>
                <a:latin typeface="Times New Roman"/>
                <a:ea typeface="Times New Roman"/>
                <a:cs typeface="Times New Roman"/>
                <a:sym typeface="Times New Roman"/>
              </a:rPr>
              <a:t>Accuracy for Hepatitis Dataset: (27+93)/155=0.7741935</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1100"/>
              <a:buFont typeface="Arial"/>
              <a:buNone/>
            </a:pP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1800">
                <a:solidFill>
                  <a:srgbClr val="000000"/>
                </a:solidFill>
                <a:latin typeface="Times New Roman"/>
                <a:ea typeface="Times New Roman"/>
                <a:cs typeface="Times New Roman"/>
                <a:sym typeface="Times New Roman"/>
              </a:rPr>
              <a:t>Accuracy for Diabetes Dataset: (421+165)/768=0.763020</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b="1">
                <a:solidFill>
                  <a:srgbClr val="B45F06"/>
                </a:solidFill>
                <a:latin typeface="Times New Roman"/>
                <a:ea typeface="Times New Roman"/>
                <a:cs typeface="Times New Roman"/>
                <a:sym typeface="Times New Roman"/>
              </a:rPr>
              <a:t>Recall = TP/(TP+FN)</a:t>
            </a:r>
            <a:endParaRPr sz="1800" b="1">
              <a:solidFill>
                <a:srgbClr val="B45F06"/>
              </a:solidFill>
              <a:latin typeface="Times New Roman"/>
              <a:ea typeface="Times New Roman"/>
              <a:cs typeface="Times New Roman"/>
              <a:sym typeface="Times New Roman"/>
            </a:endParaRPr>
          </a:p>
          <a:p>
            <a:pPr marL="457200" lvl="0" indent="-317500" algn="l" rtl="0">
              <a:lnSpc>
                <a:spcPct val="115000"/>
              </a:lnSpc>
              <a:spcBef>
                <a:spcPts val="1600"/>
              </a:spcBef>
              <a:spcAft>
                <a:spcPts val="0"/>
              </a:spcAft>
              <a:buClr>
                <a:srgbClr val="B45F06"/>
              </a:buClr>
              <a:buSzPts val="1400"/>
              <a:buFont typeface="Times New Roman"/>
              <a:buChar char="●"/>
            </a:pPr>
            <a:r>
              <a:rPr lang="en-GB" sz="1400">
                <a:solidFill>
                  <a:srgbClr val="B45F06"/>
                </a:solidFill>
                <a:latin typeface="Times New Roman"/>
                <a:ea typeface="Times New Roman"/>
                <a:cs typeface="Times New Roman"/>
                <a:sym typeface="Times New Roman"/>
              </a:rPr>
              <a:t>What proportion of actual positives was identified correctly?</a:t>
            </a:r>
            <a:endParaRPr sz="1400">
              <a:solidFill>
                <a:srgbClr val="B45F06"/>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B45F06"/>
              </a:buClr>
              <a:buSzPts val="1400"/>
              <a:buFont typeface="Times New Roman"/>
              <a:buChar char="●"/>
            </a:pPr>
            <a:r>
              <a:rPr lang="en-GB" sz="1400">
                <a:solidFill>
                  <a:srgbClr val="B45F06"/>
                </a:solidFill>
                <a:latin typeface="Times New Roman"/>
                <a:ea typeface="Times New Roman"/>
                <a:cs typeface="Times New Roman"/>
                <a:sym typeface="Times New Roman"/>
              </a:rPr>
              <a:t>it is the number of positive predictions divided by the number of positive class values in the test data.</a:t>
            </a:r>
            <a:endParaRPr sz="1400">
              <a:solidFill>
                <a:srgbClr val="B45F06"/>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B45F06"/>
              </a:buClr>
              <a:buSzPts val="1400"/>
              <a:buFont typeface="Times New Roman"/>
              <a:buChar char="●"/>
            </a:pPr>
            <a:r>
              <a:rPr lang="en-GB" sz="1400">
                <a:solidFill>
                  <a:srgbClr val="B45F06"/>
                </a:solidFill>
                <a:latin typeface="Times New Roman"/>
                <a:ea typeface="Times New Roman"/>
                <a:cs typeface="Times New Roman"/>
                <a:sym typeface="Times New Roman"/>
              </a:rPr>
              <a:t>It is also called Sensitivity or the True Positive Rate.</a:t>
            </a:r>
            <a:endParaRPr sz="1400">
              <a:solidFill>
                <a:srgbClr val="B45F06"/>
              </a:solidFill>
              <a:latin typeface="Times New Roman"/>
              <a:ea typeface="Times New Roman"/>
              <a:cs typeface="Times New Roman"/>
              <a:sym typeface="Times New Roman"/>
            </a:endParaRPr>
          </a:p>
          <a:p>
            <a:pPr marL="0" lvl="0" indent="0" algn="just" rtl="0">
              <a:lnSpc>
                <a:spcPct val="115000"/>
              </a:lnSpc>
              <a:spcBef>
                <a:spcPts val="1600"/>
              </a:spcBef>
              <a:spcAft>
                <a:spcPts val="0"/>
              </a:spcAft>
              <a:buNone/>
            </a:pPr>
            <a:r>
              <a:rPr lang="en-GB" sz="1800">
                <a:solidFill>
                  <a:srgbClr val="000000"/>
                </a:solidFill>
                <a:latin typeface="Times New Roman"/>
                <a:ea typeface="Times New Roman"/>
                <a:cs typeface="Times New Roman"/>
                <a:sym typeface="Times New Roman"/>
              </a:rPr>
              <a:t>Recall for Hepatitis Dataset: 0.4736</a:t>
            </a:r>
            <a:endParaRPr sz="18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rgbClr val="000000"/>
              </a:buClr>
              <a:buSzPts val="1100"/>
              <a:buFont typeface="Arial"/>
              <a:buNone/>
            </a:pPr>
            <a:endParaRPr sz="18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rgbClr val="000000"/>
              </a:buClr>
              <a:buSzPts val="1100"/>
              <a:buFont typeface="Arial"/>
              <a:buNone/>
            </a:pPr>
            <a:r>
              <a:rPr lang="en-GB" sz="1800">
                <a:solidFill>
                  <a:srgbClr val="000000"/>
                </a:solidFill>
                <a:latin typeface="Times New Roman"/>
                <a:ea typeface="Times New Roman"/>
                <a:cs typeface="Times New Roman"/>
                <a:sym typeface="Times New Roman"/>
              </a:rPr>
              <a:t>Recall for Diabetes Dataset: 0.8034</a:t>
            </a:r>
            <a:endParaRPr sz="18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000000"/>
              </a:buClr>
              <a:buSzPts val="1100"/>
              <a:buFont typeface="Arial"/>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336850" y="379175"/>
            <a:ext cx="8311200" cy="2538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SzPts val="1100"/>
              <a:buFont typeface="Arial"/>
              <a:buNone/>
            </a:pPr>
            <a:r>
              <a:rPr lang="en-GB" sz="1800" b="1">
                <a:solidFill>
                  <a:srgbClr val="B45F06"/>
                </a:solidFill>
                <a:latin typeface="Times New Roman"/>
                <a:ea typeface="Times New Roman"/>
                <a:cs typeface="Times New Roman"/>
                <a:sym typeface="Times New Roman"/>
              </a:rPr>
              <a:t>Precision = TP/(TP+FP)  </a:t>
            </a:r>
            <a:endParaRPr sz="1800" b="1">
              <a:solidFill>
                <a:srgbClr val="B45F06"/>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SzPts val="1100"/>
              <a:buFont typeface="Arial"/>
              <a:buNone/>
            </a:pPr>
            <a:r>
              <a:rPr lang="en-GB" sz="1400" b="1">
                <a:solidFill>
                  <a:srgbClr val="B45F06"/>
                </a:solidFill>
                <a:latin typeface="Times New Roman"/>
                <a:ea typeface="Times New Roman"/>
                <a:cs typeface="Times New Roman"/>
                <a:sym typeface="Times New Roman"/>
              </a:rPr>
              <a:t>What proportion of positive identifications was actually correct?</a:t>
            </a:r>
            <a:endParaRPr sz="1400" b="1">
              <a:solidFill>
                <a:srgbClr val="B45F06"/>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SzPts val="1100"/>
              <a:buFont typeface="Arial"/>
              <a:buNone/>
            </a:pPr>
            <a:r>
              <a:rPr lang="en-GB" sz="1400" b="1">
                <a:solidFill>
                  <a:srgbClr val="B45F06"/>
                </a:solidFill>
                <a:latin typeface="Times New Roman"/>
                <a:ea typeface="Times New Roman"/>
                <a:cs typeface="Times New Roman"/>
                <a:sym typeface="Times New Roman"/>
              </a:rPr>
              <a:t>Precision can be thought of as a measure of a classifiers exactness. A low precision can also indicate a large number of False Positives.</a:t>
            </a:r>
            <a:endParaRPr sz="1400" b="1">
              <a:solidFill>
                <a:srgbClr val="B45F06"/>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SzPts val="1100"/>
              <a:buFont typeface="Arial"/>
              <a:buNone/>
            </a:pPr>
            <a:r>
              <a:rPr lang="en-GB" sz="1800">
                <a:solidFill>
                  <a:srgbClr val="000000"/>
                </a:solidFill>
                <a:latin typeface="Times New Roman"/>
                <a:ea typeface="Times New Roman"/>
                <a:cs typeface="Times New Roman"/>
                <a:sym typeface="Times New Roman"/>
              </a:rPr>
              <a:t>Precision for Hepatitis Dataset: 0.843</a:t>
            </a:r>
            <a:endParaRPr sz="18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SzPts val="1100"/>
              <a:buFont typeface="Arial"/>
              <a:buNone/>
            </a:pPr>
            <a:r>
              <a:rPr lang="en-GB" sz="1800">
                <a:solidFill>
                  <a:srgbClr val="000000"/>
                </a:solidFill>
                <a:latin typeface="Times New Roman"/>
                <a:ea typeface="Times New Roman"/>
                <a:cs typeface="Times New Roman"/>
                <a:sym typeface="Times New Roman"/>
              </a:rPr>
              <a:t>Precision for Diabetes Dataset: 0.842</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B45F06"/>
              </a:solidFill>
            </a:endParaRPr>
          </a:p>
        </p:txBody>
      </p:sp>
      <p:sp>
        <p:nvSpPr>
          <p:cNvPr id="275" name="Google Shape;275;p38"/>
          <p:cNvSpPr txBox="1">
            <a:spLocks noGrp="1"/>
          </p:cNvSpPr>
          <p:nvPr>
            <p:ph type="body" idx="1"/>
          </p:nvPr>
        </p:nvSpPr>
        <p:spPr>
          <a:xfrm>
            <a:off x="236875" y="2917825"/>
            <a:ext cx="8210400" cy="1860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rgbClr val="000000"/>
              </a:buClr>
              <a:buSzPts val="1100"/>
              <a:buFont typeface="Arial"/>
              <a:buNone/>
            </a:pPr>
            <a:r>
              <a:rPr lang="en-GB" sz="1800" b="1">
                <a:solidFill>
                  <a:srgbClr val="B45F06"/>
                </a:solidFill>
                <a:latin typeface="Times New Roman"/>
                <a:ea typeface="Times New Roman"/>
                <a:cs typeface="Times New Roman"/>
                <a:sym typeface="Times New Roman"/>
              </a:rPr>
              <a:t>F1 Score=(2*Precision *Recall)/(Precision + Recall)</a:t>
            </a:r>
            <a:endParaRPr sz="1800" b="1">
              <a:solidFill>
                <a:srgbClr val="B45F06"/>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SzPts val="1100"/>
              <a:buFont typeface="Arial"/>
              <a:buNone/>
            </a:pPr>
            <a:r>
              <a:rPr lang="en-GB" sz="1400" b="1">
                <a:solidFill>
                  <a:srgbClr val="B45F06"/>
                </a:solidFill>
                <a:latin typeface="Times New Roman"/>
                <a:ea typeface="Times New Roman"/>
                <a:cs typeface="Times New Roman"/>
                <a:sym typeface="Times New Roman"/>
              </a:rPr>
              <a:t>F1 score conveys the balance between the precision and the recall.</a:t>
            </a:r>
            <a:endParaRPr sz="1400" b="1">
              <a:solidFill>
                <a:srgbClr val="B45F06"/>
              </a:solidFill>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r>
              <a:rPr lang="en-GB" sz="1800">
                <a:solidFill>
                  <a:srgbClr val="000000"/>
                </a:solidFill>
                <a:latin typeface="Times New Roman"/>
                <a:ea typeface="Times New Roman"/>
                <a:cs typeface="Times New Roman"/>
                <a:sym typeface="Times New Roman"/>
              </a:rPr>
              <a:t> F1 Score for Hepatitis Dataset: 0.606</a:t>
            </a:r>
            <a:br>
              <a:rPr lang="en-GB" sz="1800">
                <a:solidFill>
                  <a:srgbClr val="000000"/>
                </a:solidFill>
                <a:latin typeface="Times New Roman"/>
                <a:ea typeface="Times New Roman"/>
                <a:cs typeface="Times New Roman"/>
                <a:sym typeface="Times New Roman"/>
              </a:rPr>
            </a:br>
            <a:r>
              <a:rPr lang="en-GB" sz="1800">
                <a:solidFill>
                  <a:srgbClr val="000000"/>
                </a:solidFill>
                <a:latin typeface="Times New Roman"/>
                <a:ea typeface="Times New Roman"/>
                <a:cs typeface="Times New Roman"/>
                <a:sym typeface="Times New Roman"/>
              </a:rPr>
              <a:t> F1 Score for Diabetes Dataset: 0.822</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492325" y="781500"/>
            <a:ext cx="3847800" cy="5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 Interpretation:</a:t>
            </a:r>
            <a:endParaRPr/>
          </a:p>
        </p:txBody>
      </p:sp>
      <p:sp>
        <p:nvSpPr>
          <p:cNvPr id="281" name="Google Shape;281;p39"/>
          <p:cNvSpPr txBox="1">
            <a:spLocks noGrp="1"/>
          </p:cNvSpPr>
          <p:nvPr>
            <p:ph type="body" idx="1"/>
          </p:nvPr>
        </p:nvSpPr>
        <p:spPr>
          <a:xfrm>
            <a:off x="310925" y="1736100"/>
            <a:ext cx="8382600" cy="27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GB" sz="1800">
                <a:latin typeface="Times New Roman"/>
                <a:ea typeface="Times New Roman"/>
                <a:cs typeface="Times New Roman"/>
                <a:sym typeface="Times New Roman"/>
              </a:rPr>
              <a:t>With the accuracy of </a:t>
            </a:r>
            <a:r>
              <a:rPr lang="en-GB" sz="1800" b="1">
                <a:latin typeface="Times New Roman"/>
                <a:ea typeface="Times New Roman"/>
                <a:cs typeface="Times New Roman"/>
                <a:sym typeface="Times New Roman"/>
              </a:rPr>
              <a:t>77% or 76% approx. in Hepatitis and Diabetes </a:t>
            </a:r>
            <a:r>
              <a:rPr lang="en-GB" sz="1800">
                <a:latin typeface="Times New Roman"/>
                <a:ea typeface="Times New Roman"/>
                <a:cs typeface="Times New Roman"/>
                <a:sym typeface="Times New Roman"/>
              </a:rPr>
              <a:t>respectively, also based on the symptoms of the individual entry we can successfully predict whether the person might or might not suffer from the given disease with the give accuracy.</a:t>
            </a:r>
            <a:endParaRPr sz="1800">
              <a:latin typeface="Times New Roman"/>
              <a:ea typeface="Times New Roman"/>
              <a:cs typeface="Times New Roman"/>
              <a:sym typeface="Times New Roman"/>
            </a:endParaRPr>
          </a:p>
          <a:p>
            <a:pPr marL="0" lvl="0" indent="0" algn="just" rtl="0">
              <a:spcBef>
                <a:spcPts val="1600"/>
              </a:spcBef>
              <a:spcAft>
                <a:spcPts val="1600"/>
              </a:spcAft>
              <a:buNone/>
            </a:pPr>
            <a:r>
              <a:rPr lang="en-GB" sz="1800">
                <a:latin typeface="Times New Roman"/>
                <a:ea typeface="Times New Roman"/>
                <a:cs typeface="Times New Roman"/>
                <a:sym typeface="Times New Roman"/>
              </a:rPr>
              <a:t>For example:</a:t>
            </a:r>
            <a:r>
              <a:rPr lang="en-GB" sz="1800" b="1">
                <a:latin typeface="Times New Roman"/>
                <a:ea typeface="Times New Roman"/>
                <a:cs typeface="Times New Roman"/>
                <a:sym typeface="Times New Roman"/>
              </a:rPr>
              <a:t> For person A with symptoms from 1-9 (attributes), in Hepatitis evaluation, if the result is shown positive for a determining class value, we can say that the person A will be suffering from Hepatitis with 77% accuracy.</a:t>
            </a:r>
            <a:endParaRPr sz="1800" b="1">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title"/>
          </p:nvPr>
        </p:nvSpPr>
        <p:spPr>
          <a:xfrm>
            <a:off x="573000" y="5994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Error Analysis</a:t>
            </a:r>
            <a:endParaRPr/>
          </a:p>
        </p:txBody>
      </p:sp>
      <p:sp>
        <p:nvSpPr>
          <p:cNvPr id="287" name="Google Shape;287;p40"/>
          <p:cNvSpPr txBox="1">
            <a:spLocks noGrp="1"/>
          </p:cNvSpPr>
          <p:nvPr>
            <p:ph type="body" idx="1"/>
          </p:nvPr>
        </p:nvSpPr>
        <p:spPr>
          <a:xfrm>
            <a:off x="404575" y="1446575"/>
            <a:ext cx="8068500" cy="325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Missing data were either deleted (the entire entry) or randomly filled either using the concept of normal distribution, mean and standard deviation or scaling down with mean value compared to the minimum or maximum or simply median value.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most influencing attributes has a huge variation gaps from the lowest to the highest and a diverse standard deviation from the mean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Insufficient amount of data for proper training set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Inconsistency in data</a:t>
            </a:r>
            <a:endParaRPr sz="1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819150" y="512950"/>
            <a:ext cx="75057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b="1">
                <a:solidFill>
                  <a:srgbClr val="000000"/>
                </a:solidFill>
                <a:latin typeface="Times New Roman"/>
                <a:ea typeface="Times New Roman"/>
                <a:cs typeface="Times New Roman"/>
                <a:sym typeface="Times New Roman"/>
              </a:rPr>
              <a:t>Discussion on Achievements</a:t>
            </a:r>
            <a:endParaRPr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293" name="Google Shape;293;p41"/>
          <p:cNvPicPr preferRelativeResize="0"/>
          <p:nvPr/>
        </p:nvPicPr>
        <p:blipFill>
          <a:blip r:embed="rId3">
            <a:alphaModFix/>
          </a:blip>
          <a:stretch>
            <a:fillRect/>
          </a:stretch>
        </p:blipFill>
        <p:spPr>
          <a:xfrm>
            <a:off x="1265550" y="1125850"/>
            <a:ext cx="6488074" cy="36708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85425" y="8588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Times New Roman"/>
                <a:ea typeface="Times New Roman"/>
                <a:cs typeface="Times New Roman"/>
                <a:sym typeface="Times New Roman"/>
              </a:rPr>
              <a:t>Motivation</a:t>
            </a:r>
            <a:endParaRPr>
              <a:solidFill>
                <a:srgbClr val="000000"/>
              </a:solidFill>
              <a:latin typeface="Times New Roman"/>
              <a:ea typeface="Times New Roman"/>
              <a:cs typeface="Times New Roman"/>
              <a:sym typeface="Times New Roman"/>
            </a:endParaRPr>
          </a:p>
        </p:txBody>
      </p:sp>
      <p:sp>
        <p:nvSpPr>
          <p:cNvPr id="141" name="Google Shape;141;p15"/>
          <p:cNvSpPr txBox="1">
            <a:spLocks noGrp="1"/>
          </p:cNvSpPr>
          <p:nvPr>
            <p:ph type="body" idx="1"/>
          </p:nvPr>
        </p:nvSpPr>
        <p:spPr>
          <a:xfrm>
            <a:off x="819150" y="167257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Late diagnosis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Negligence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Unhealthy diet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Expensive medical procedure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Long Queues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Carelessness/Wrong diagnosis treatment</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graphicFrame>
        <p:nvGraphicFramePr>
          <p:cNvPr id="298" name="Google Shape;298;p42"/>
          <p:cNvGraphicFramePr/>
          <p:nvPr/>
        </p:nvGraphicFramePr>
        <p:xfrm>
          <a:off x="856575" y="912600"/>
          <a:ext cx="7232575" cy="3608200"/>
        </p:xfrm>
        <a:graphic>
          <a:graphicData uri="http://schemas.openxmlformats.org/drawingml/2006/table">
            <a:tbl>
              <a:tblPr>
                <a:noFill/>
                <a:tableStyleId>{589C2D8E-BED2-43E2-946D-1032C50670A5}</a:tableStyleId>
              </a:tblPr>
              <a:tblGrid>
                <a:gridCol w="1490450"/>
                <a:gridCol w="4256400"/>
                <a:gridCol w="1485725"/>
              </a:tblGrid>
              <a:tr h="461075">
                <a:tc>
                  <a:txBody>
                    <a:bodyPr/>
                    <a:lstStyle/>
                    <a:p>
                      <a:pPr marL="0" lvl="0" indent="0" algn="l" rtl="0">
                        <a:spcBef>
                          <a:spcPts val="0"/>
                        </a:spcBef>
                        <a:spcAft>
                          <a:spcPts val="0"/>
                        </a:spcAft>
                        <a:buNone/>
                      </a:pPr>
                      <a:r>
                        <a:rPr lang="en-GB"/>
                        <a:t>Project</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a:t>Algorithms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a:t>% Accuracy</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000000"/>
                      </a:solidFill>
                      <a:prstDash val="solid"/>
                      <a:round/>
                      <a:headEnd type="none" w="sm" len="sm"/>
                      <a:tailEnd type="none" w="sm" len="sm"/>
                    </a:lnB>
                  </a:tcPr>
                </a:tc>
              </a:tr>
              <a:tr h="461075">
                <a:tc>
                  <a:txBody>
                    <a:bodyPr/>
                    <a:lstStyle/>
                    <a:p>
                      <a:pPr marL="0" lvl="0" indent="0" algn="l" rtl="0">
                        <a:spcBef>
                          <a:spcPts val="0"/>
                        </a:spcBef>
                        <a:spcAft>
                          <a:spcPts val="0"/>
                        </a:spcAft>
                        <a:buNone/>
                      </a:pPr>
                      <a:r>
                        <a:rPr lang="en-GB"/>
                        <a:t>Self Diagnosis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a:t>Naive Bayes </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76.30%</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r>
              <a:tr h="447675">
                <a:tc rowSpan="6">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References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Naive Bayes (10 folds Cross Validation)</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81.02%</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tr>
              <a:tr h="447675">
                <a:tc vMerge="1">
                  <a:txBody>
                    <a:bodyPr/>
                    <a:lstStyle/>
                    <a:p>
                      <a:endParaRPr lang="en-US"/>
                    </a:p>
                  </a:txBody>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Keras</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78.52%</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447675">
                <a:tc vMerge="1">
                  <a:txBody>
                    <a:bodyPr/>
                    <a:lstStyle/>
                    <a:p>
                      <a:endParaRPr lang="en-US"/>
                    </a:p>
                  </a:txBody>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Two Class Logistic Regression</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78.00%</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447675">
                <a:tc vMerge="1">
                  <a:txBody>
                    <a:bodyPr/>
                    <a:lstStyle/>
                    <a:p>
                      <a:endParaRPr lang="en-US"/>
                    </a:p>
                  </a:txBody>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SVC</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76.43%</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447675">
                <a:tc vMerge="1">
                  <a:txBody>
                    <a:bodyPr/>
                    <a:lstStyle/>
                    <a:p>
                      <a:endParaRPr lang="en-US"/>
                    </a:p>
                  </a:txBody>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Random Forest Classifier</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77.21%</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r h="447675">
                <a:tc vMerge="1">
                  <a:txBody>
                    <a:bodyPr/>
                    <a:lstStyle/>
                    <a:p>
                      <a:endParaRPr lang="en-US"/>
                    </a:p>
                  </a:txBody>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LDA</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Times New Roman"/>
                          <a:ea typeface="Times New Roman"/>
                          <a:cs typeface="Times New Roman"/>
                          <a:sym typeface="Times New Roman"/>
                        </a:rPr>
                        <a:t>76.30%</a:t>
                      </a:r>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1985925" y="687350"/>
            <a:ext cx="5346600" cy="38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000000"/>
                </a:solidFill>
                <a:latin typeface="Times New Roman"/>
                <a:ea typeface="Times New Roman"/>
                <a:cs typeface="Times New Roman"/>
                <a:sym typeface="Times New Roman"/>
              </a:rPr>
              <a:t>Limitations:</a:t>
            </a:r>
            <a:endParaRPr b="1"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dirty="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dirty="0">
                <a:solidFill>
                  <a:srgbClr val="000000"/>
                </a:solidFill>
                <a:latin typeface="Times New Roman"/>
                <a:ea typeface="Times New Roman"/>
                <a:cs typeface="Times New Roman"/>
                <a:sym typeface="Times New Roman"/>
              </a:rPr>
              <a:t>Noisy &amp; Sparse Data Set</a:t>
            </a:r>
            <a:endParaRPr sz="2400" dirty="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dirty="0">
                <a:solidFill>
                  <a:srgbClr val="000000"/>
                </a:solidFill>
                <a:latin typeface="Times New Roman"/>
                <a:ea typeface="Times New Roman"/>
                <a:cs typeface="Times New Roman"/>
                <a:sym typeface="Times New Roman"/>
              </a:rPr>
              <a:t>Use of only one algorithm </a:t>
            </a:r>
            <a:br>
              <a:rPr lang="en-GB" sz="2400" dirty="0">
                <a:solidFill>
                  <a:srgbClr val="000000"/>
                </a:solidFill>
                <a:latin typeface="Times New Roman"/>
                <a:ea typeface="Times New Roman"/>
                <a:cs typeface="Times New Roman"/>
                <a:sym typeface="Times New Roman"/>
              </a:rPr>
            </a:br>
            <a:r>
              <a:rPr lang="en-GB" sz="1800" dirty="0">
                <a:solidFill>
                  <a:srgbClr val="000000"/>
                </a:solidFill>
                <a:latin typeface="Times New Roman"/>
                <a:ea typeface="Times New Roman"/>
                <a:cs typeface="Times New Roman"/>
                <a:sym typeface="Times New Roman"/>
              </a:rPr>
              <a:t>(Naive Bayes Algorithm(70-30 split ratio) with two class classifier)</a:t>
            </a:r>
            <a:endParaRPr sz="1800"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2422400" y="823800"/>
            <a:ext cx="53133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GB" b="1">
                <a:solidFill>
                  <a:srgbClr val="000000"/>
                </a:solidFill>
                <a:latin typeface="Times New Roman"/>
                <a:ea typeface="Times New Roman"/>
                <a:cs typeface="Times New Roman"/>
                <a:sym typeface="Times New Roman"/>
              </a:rPr>
              <a:t>Future Enhancements:</a:t>
            </a:r>
            <a:endParaRPr/>
          </a:p>
        </p:txBody>
      </p:sp>
      <p:sp>
        <p:nvSpPr>
          <p:cNvPr id="309" name="Google Shape;309;p44"/>
          <p:cNvSpPr txBox="1">
            <a:spLocks noGrp="1"/>
          </p:cNvSpPr>
          <p:nvPr>
            <p:ph type="body" idx="1"/>
          </p:nvPr>
        </p:nvSpPr>
        <p:spPr>
          <a:xfrm>
            <a:off x="2422400" y="1510625"/>
            <a:ext cx="5902500" cy="320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Times New Roman"/>
              <a:buAutoNum type="arabicPeriod"/>
            </a:pPr>
            <a:r>
              <a:rPr lang="en-GB" sz="2400">
                <a:solidFill>
                  <a:srgbClr val="000000"/>
                </a:solidFill>
                <a:latin typeface="Times New Roman"/>
                <a:ea typeface="Times New Roman"/>
                <a:cs typeface="Times New Roman"/>
                <a:sym typeface="Times New Roman"/>
              </a:rPr>
              <a:t>Proper Data Collection</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a:solidFill>
                  <a:srgbClr val="000000"/>
                </a:solidFill>
                <a:latin typeface="Times New Roman"/>
                <a:ea typeface="Times New Roman"/>
                <a:cs typeface="Times New Roman"/>
                <a:sym typeface="Times New Roman"/>
              </a:rPr>
              <a:t>Tackling Missing values</a:t>
            </a:r>
            <a:br>
              <a:rPr lang="en-GB" sz="2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(Random Forest, LR, KNN, Decision Tree)</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a:solidFill>
                  <a:srgbClr val="000000"/>
                </a:solidFill>
                <a:latin typeface="Times New Roman"/>
                <a:ea typeface="Times New Roman"/>
                <a:cs typeface="Times New Roman"/>
                <a:sym typeface="Times New Roman"/>
              </a:rPr>
              <a:t>Weighted Attributes Selection</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a:solidFill>
                  <a:srgbClr val="000000"/>
                </a:solidFill>
                <a:latin typeface="Times New Roman"/>
                <a:ea typeface="Times New Roman"/>
                <a:cs typeface="Times New Roman"/>
                <a:sym typeface="Times New Roman"/>
              </a:rPr>
              <a:t>Diagnose many diseases</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a:solidFill>
                  <a:srgbClr val="000000"/>
                </a:solidFill>
                <a:latin typeface="Times New Roman"/>
                <a:ea typeface="Times New Roman"/>
                <a:cs typeface="Times New Roman"/>
                <a:sym typeface="Times New Roman"/>
              </a:rPr>
              <a:t>Focus on UI</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AutoNum type="arabicPeriod"/>
            </a:pPr>
            <a:r>
              <a:rPr lang="en-GB" sz="2400">
                <a:solidFill>
                  <a:srgbClr val="000000"/>
                </a:solidFill>
                <a:latin typeface="Times New Roman"/>
                <a:ea typeface="Times New Roman"/>
                <a:cs typeface="Times New Roman"/>
                <a:sym typeface="Times New Roman"/>
              </a:rPr>
              <a:t>Add recommendation</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1087550" y="845600"/>
            <a:ext cx="7075500" cy="75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000000"/>
                </a:solidFill>
                <a:latin typeface="Times New Roman"/>
                <a:ea typeface="Times New Roman"/>
                <a:cs typeface="Times New Roman"/>
                <a:sym typeface="Times New Roman"/>
              </a:rPr>
              <a:t>Conclusion</a:t>
            </a:r>
            <a:endParaRPr b="1" dirty="0">
              <a:solidFill>
                <a:srgbClr val="000000"/>
              </a:solidFill>
              <a:latin typeface="Times New Roman"/>
              <a:ea typeface="Times New Roman"/>
              <a:cs typeface="Times New Roman"/>
              <a:sym typeface="Times New Roman"/>
            </a:endParaRPr>
          </a:p>
        </p:txBody>
      </p:sp>
      <p:sp>
        <p:nvSpPr>
          <p:cNvPr id="315" name="Google Shape;315;p45"/>
          <p:cNvSpPr txBox="1">
            <a:spLocks noGrp="1"/>
          </p:cNvSpPr>
          <p:nvPr>
            <p:ph type="body" idx="1"/>
          </p:nvPr>
        </p:nvSpPr>
        <p:spPr>
          <a:xfrm>
            <a:off x="2270589" y="1957600"/>
            <a:ext cx="4996836" cy="24810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GB" sz="1800" dirty="0">
                <a:solidFill>
                  <a:schemeClr val="tx2">
                    <a:lumMod val="10000"/>
                  </a:schemeClr>
                </a:solidFill>
                <a:latin typeface="Times New Roman"/>
                <a:ea typeface="Times New Roman"/>
                <a:cs typeface="Times New Roman"/>
                <a:sym typeface="Times New Roman"/>
              </a:rPr>
              <a:t>Objectives met</a:t>
            </a:r>
            <a:endParaRPr sz="1800" dirty="0">
              <a:solidFill>
                <a:schemeClr val="tx2">
                  <a:lumMod val="10000"/>
                </a:schemeClr>
              </a:solidFill>
              <a:latin typeface="Times New Roman"/>
              <a:ea typeface="Times New Roman"/>
              <a:cs typeface="Times New Roman"/>
              <a:sym typeface="Times New Roman"/>
            </a:endParaRPr>
          </a:p>
          <a:p>
            <a:pPr marL="342900" lvl="0" indent="-342900" algn="just" rtl="0">
              <a:spcBef>
                <a:spcPts val="1600"/>
              </a:spcBef>
              <a:spcAft>
                <a:spcPts val="0"/>
              </a:spcAft>
              <a:buFont typeface="+mj-lt"/>
              <a:buAutoNum type="arabicPeriod"/>
            </a:pPr>
            <a:r>
              <a:rPr lang="en-GB" sz="1800" dirty="0">
                <a:solidFill>
                  <a:schemeClr val="tx2">
                    <a:lumMod val="10000"/>
                  </a:schemeClr>
                </a:solidFill>
                <a:latin typeface="Times New Roman"/>
                <a:ea typeface="Times New Roman"/>
                <a:cs typeface="Times New Roman"/>
                <a:sym typeface="Times New Roman"/>
              </a:rPr>
              <a:t>Found room for improvement </a:t>
            </a:r>
            <a:r>
              <a:rPr lang="en-GB" sz="1800" dirty="0">
                <a:solidFill>
                  <a:schemeClr val="tx2">
                    <a:lumMod val="10000"/>
                  </a:schemeClr>
                </a:solidFill>
              </a:rPr>
              <a:t>(Multiclass Classifier)</a:t>
            </a:r>
            <a:endParaRPr sz="1800" dirty="0">
              <a:solidFill>
                <a:schemeClr val="tx2">
                  <a:lumMod val="10000"/>
                </a:schemeClr>
              </a:solidFill>
            </a:endParaRPr>
          </a:p>
          <a:p>
            <a:pPr marL="0" lvl="0" indent="0" algn="l" rtl="0">
              <a:spcBef>
                <a:spcPts val="1600"/>
              </a:spcBef>
              <a:spcAft>
                <a:spcPts val="0"/>
              </a:spcAft>
              <a:buNone/>
            </a:pPr>
            <a:endParaRPr sz="1800" dirty="0">
              <a:solidFill>
                <a:schemeClr val="tx2">
                  <a:lumMod val="10000"/>
                </a:schemeClr>
              </a:solidFill>
            </a:endParaRPr>
          </a:p>
          <a:p>
            <a:pPr marL="0" lvl="0" indent="0" algn="l" rtl="0">
              <a:spcBef>
                <a:spcPts val="1600"/>
              </a:spcBef>
              <a:spcAft>
                <a:spcPts val="0"/>
              </a:spcAft>
              <a:buNone/>
            </a:pPr>
            <a:endParaRPr sz="1800" dirty="0">
              <a:solidFill>
                <a:schemeClr val="tx2">
                  <a:lumMod val="10000"/>
                </a:schemeClr>
              </a:solidFill>
            </a:endParaRPr>
          </a:p>
          <a:p>
            <a:pPr marL="0" lvl="0" indent="0" algn="l" rtl="0">
              <a:spcBef>
                <a:spcPts val="1600"/>
              </a:spcBef>
              <a:spcAft>
                <a:spcPts val="0"/>
              </a:spcAft>
              <a:buNone/>
            </a:pPr>
            <a:endParaRPr sz="1800" dirty="0">
              <a:solidFill>
                <a:schemeClr val="tx2">
                  <a:lumMod val="10000"/>
                </a:schemeClr>
              </a:solidFill>
            </a:endParaRPr>
          </a:p>
          <a:p>
            <a:pPr marL="0" lvl="0" indent="0" algn="l" rtl="0">
              <a:spcBef>
                <a:spcPts val="1600"/>
              </a:spcBef>
              <a:spcAft>
                <a:spcPts val="1600"/>
              </a:spcAft>
              <a:buNone/>
            </a:pPr>
            <a:r>
              <a:rPr lang="en-GB" sz="1800" dirty="0">
                <a:solidFill>
                  <a:schemeClr val="tx2">
                    <a:lumMod val="10000"/>
                  </a:schemeClr>
                </a:solidFill>
              </a:rPr>
              <a:t> </a:t>
            </a:r>
            <a:endParaRPr sz="1800" dirty="0">
              <a:solidFill>
                <a:schemeClr val="tx2">
                  <a:lumMod val="1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931250" y="21524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000000"/>
                </a:solidFill>
                <a:latin typeface="Times New Roman"/>
                <a:ea typeface="Times New Roman"/>
                <a:cs typeface="Times New Roman"/>
                <a:sym typeface="Times New Roman"/>
              </a:rPr>
              <a:t>Thank You</a:t>
            </a:r>
            <a:endParaRPr b="1">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1297525" y="529350"/>
            <a:ext cx="7342200" cy="112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000000"/>
                </a:solidFill>
                <a:latin typeface="Times New Roman"/>
                <a:ea typeface="Times New Roman"/>
                <a:cs typeface="Times New Roman"/>
                <a:sym typeface="Times New Roman"/>
              </a:rPr>
              <a:t>Objectives:</a:t>
            </a:r>
            <a:endParaRPr sz="3600">
              <a:solidFill>
                <a:srgbClr val="000000"/>
              </a:solidFill>
              <a:latin typeface="Times New Roman"/>
              <a:ea typeface="Times New Roman"/>
              <a:cs typeface="Times New Roman"/>
              <a:sym typeface="Times New Roman"/>
            </a:endParaRPr>
          </a:p>
        </p:txBody>
      </p:sp>
      <p:sp>
        <p:nvSpPr>
          <p:cNvPr id="147" name="Google Shape;147;p16"/>
          <p:cNvSpPr txBox="1">
            <a:spLocks noGrp="1"/>
          </p:cNvSpPr>
          <p:nvPr>
            <p:ph type="body" idx="1"/>
          </p:nvPr>
        </p:nvSpPr>
        <p:spPr>
          <a:xfrm>
            <a:off x="901450" y="1352150"/>
            <a:ext cx="7434900" cy="304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GB" sz="1800" dirty="0">
                <a:solidFill>
                  <a:srgbClr val="000000"/>
                </a:solidFill>
                <a:latin typeface="Times New Roman"/>
                <a:ea typeface="Times New Roman"/>
                <a:cs typeface="Times New Roman"/>
                <a:sym typeface="Times New Roman"/>
              </a:rPr>
              <a:t>Predicting diseases and sub diseases with 75% to 80% accuracy based on the preliminary symptoms from patients.  </a:t>
            </a:r>
            <a:r>
              <a:rPr lang="en-GB" sz="1800" dirty="0" smtClean="0">
                <a:solidFill>
                  <a:srgbClr val="000000"/>
                </a:solidFill>
                <a:latin typeface="Times New Roman"/>
                <a:ea typeface="Times New Roman"/>
                <a:cs typeface="Times New Roman"/>
                <a:sym typeface="Times New Roman"/>
              </a:rPr>
              <a:t/>
            </a:r>
            <a:br>
              <a:rPr lang="en-GB" sz="1800" dirty="0" smtClean="0">
                <a:solidFill>
                  <a:srgbClr val="000000"/>
                </a:solidFill>
                <a:latin typeface="Times New Roman"/>
                <a:ea typeface="Times New Roman"/>
                <a:cs typeface="Times New Roman"/>
                <a:sym typeface="Times New Roman"/>
              </a:rPr>
            </a:b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dirty="0">
                <a:solidFill>
                  <a:srgbClr val="000000"/>
                </a:solidFill>
                <a:latin typeface="Times New Roman"/>
                <a:ea typeface="Times New Roman"/>
                <a:cs typeface="Times New Roman"/>
                <a:sym typeface="Times New Roman"/>
              </a:rPr>
              <a:t>Guessing the risk of obtaining Hepatitis and Diabetes by Computer Aided Diagnosis </a:t>
            </a:r>
            <a:r>
              <a:rPr lang="en-GB" sz="1800" dirty="0" smtClean="0">
                <a:solidFill>
                  <a:srgbClr val="000000"/>
                </a:solidFill>
                <a:latin typeface="Times New Roman"/>
                <a:ea typeface="Times New Roman"/>
                <a:cs typeface="Times New Roman"/>
                <a:sym typeface="Times New Roman"/>
              </a:rPr>
              <a:t/>
            </a:r>
            <a:br>
              <a:rPr lang="en-GB" sz="1800" dirty="0" smtClean="0">
                <a:solidFill>
                  <a:srgbClr val="000000"/>
                </a:solidFill>
                <a:latin typeface="Times New Roman"/>
                <a:ea typeface="Times New Roman"/>
                <a:cs typeface="Times New Roman"/>
                <a:sym typeface="Times New Roman"/>
              </a:rPr>
            </a:b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dirty="0">
                <a:solidFill>
                  <a:srgbClr val="000000"/>
                </a:solidFill>
                <a:latin typeface="Times New Roman"/>
                <a:ea typeface="Times New Roman"/>
                <a:cs typeface="Times New Roman"/>
                <a:sym typeface="Times New Roman"/>
              </a:rPr>
              <a:t> To get familiar with Data Analysis and Machine Learning using Python Development Environment and its libraries</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1389175" y="858850"/>
            <a:ext cx="4668900" cy="13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b="1">
                <a:solidFill>
                  <a:srgbClr val="000000"/>
                </a:solidFill>
                <a:latin typeface="Times New Roman"/>
                <a:ea typeface="Times New Roman"/>
                <a:cs typeface="Times New Roman"/>
                <a:sym typeface="Times New Roman"/>
              </a:rPr>
              <a:t>Features</a:t>
            </a:r>
            <a:endParaRPr sz="3600" b="1">
              <a:solidFill>
                <a:srgbClr val="000000"/>
              </a:solidFill>
              <a:latin typeface="Times New Roman"/>
              <a:ea typeface="Times New Roman"/>
              <a:cs typeface="Times New Roman"/>
              <a:sym typeface="Times New Roman"/>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GB" sz="1800" dirty="0">
                <a:solidFill>
                  <a:srgbClr val="000000"/>
                </a:solidFill>
                <a:latin typeface="Times New Roman"/>
                <a:ea typeface="Times New Roman"/>
                <a:cs typeface="Times New Roman"/>
                <a:sym typeface="Times New Roman"/>
              </a:rPr>
              <a:t>Disease prediction is based upon the underlying symptoms and medical test results of the </a:t>
            </a:r>
            <a:r>
              <a:rPr lang="en-GB" sz="1800" dirty="0" smtClean="0">
                <a:solidFill>
                  <a:srgbClr val="000000"/>
                </a:solidFill>
                <a:latin typeface="Times New Roman"/>
                <a:ea typeface="Times New Roman"/>
                <a:cs typeface="Times New Roman"/>
                <a:sym typeface="Times New Roman"/>
              </a:rPr>
              <a:t>patients</a:t>
            </a:r>
          </a:p>
          <a:p>
            <a:pPr marL="457200" lvl="0" indent="-342900" algn="just" rtl="0">
              <a:spcBef>
                <a:spcPts val="0"/>
              </a:spcBef>
              <a:spcAft>
                <a:spcPts val="0"/>
              </a:spcAft>
              <a:buClr>
                <a:srgbClr val="000000"/>
              </a:buClr>
              <a:buSzPts val="1800"/>
              <a:buFont typeface="Times New Roman"/>
              <a:buChar char="●"/>
            </a:pPr>
            <a:endParaRPr sz="18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GB" sz="1800" dirty="0">
                <a:solidFill>
                  <a:srgbClr val="000000"/>
                </a:solidFill>
                <a:latin typeface="Times New Roman"/>
                <a:ea typeface="Times New Roman"/>
                <a:cs typeface="Times New Roman"/>
                <a:sym typeface="Times New Roman"/>
              </a:rPr>
              <a:t>User will be able to list out their preliminary symptoms and tests for a specific disease and know if they might be suffering from that certain disease or not </a:t>
            </a:r>
            <a:endParaRPr sz="1800" dirty="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449950"/>
            <a:ext cx="7505700" cy="6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Related Works</a:t>
            </a:r>
            <a:endParaRPr b="1">
              <a:solidFill>
                <a:srgbClr val="000000"/>
              </a:solidFill>
              <a:latin typeface="Times New Roman"/>
              <a:ea typeface="Times New Roman"/>
              <a:cs typeface="Times New Roman"/>
              <a:sym typeface="Times New Roman"/>
            </a:endParaRPr>
          </a:p>
        </p:txBody>
      </p:sp>
      <p:sp>
        <p:nvSpPr>
          <p:cNvPr id="159" name="Google Shape;159;p18"/>
          <p:cNvSpPr txBox="1">
            <a:spLocks noGrp="1"/>
          </p:cNvSpPr>
          <p:nvPr>
            <p:ph type="body" idx="1"/>
          </p:nvPr>
        </p:nvSpPr>
        <p:spPr>
          <a:xfrm>
            <a:off x="819150" y="1213050"/>
            <a:ext cx="7505700" cy="3402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Times New Roman"/>
              <a:buAutoNum type="arabicParenR"/>
            </a:pPr>
            <a:r>
              <a:rPr lang="en-GB" sz="1800" b="1" dirty="0">
                <a:solidFill>
                  <a:srgbClr val="000000"/>
                </a:solidFill>
                <a:latin typeface="Times New Roman"/>
                <a:ea typeface="Times New Roman"/>
                <a:cs typeface="Times New Roman"/>
                <a:sym typeface="Times New Roman"/>
              </a:rPr>
              <a:t>Heart Disease Prediction System using Naive Bayes(</a:t>
            </a:r>
            <a:r>
              <a:rPr lang="en-GB" sz="1800" b="1" dirty="0" err="1">
                <a:solidFill>
                  <a:srgbClr val="000000"/>
                </a:solidFill>
                <a:latin typeface="Times New Roman"/>
                <a:ea typeface="Times New Roman"/>
                <a:cs typeface="Times New Roman"/>
                <a:sym typeface="Times New Roman"/>
              </a:rPr>
              <a:t>Arun</a:t>
            </a:r>
            <a:r>
              <a:rPr lang="en-GB" sz="1800" b="1" dirty="0">
                <a:solidFill>
                  <a:srgbClr val="000000"/>
                </a:solidFill>
                <a:latin typeface="Times New Roman"/>
                <a:ea typeface="Times New Roman"/>
                <a:cs typeface="Times New Roman"/>
                <a:sym typeface="Times New Roman"/>
              </a:rPr>
              <a:t> R, </a:t>
            </a:r>
            <a:r>
              <a:rPr lang="en-GB" sz="1800" b="1" dirty="0" smtClean="0">
                <a:solidFill>
                  <a:srgbClr val="000000"/>
                </a:solidFill>
                <a:latin typeface="Times New Roman"/>
                <a:ea typeface="Times New Roman"/>
                <a:cs typeface="Times New Roman"/>
                <a:sym typeface="Times New Roman"/>
              </a:rPr>
              <a:t>2018)</a:t>
            </a:r>
            <a:endParaRPr lang="en-GB" b="1" dirty="0">
              <a:solidFill>
                <a:srgbClr val="000000"/>
              </a:solidFill>
              <a:latin typeface="Times New Roman"/>
              <a:ea typeface="Times New Roman"/>
              <a:cs typeface="Times New Roman"/>
              <a:sym typeface="Times New Roman"/>
            </a:endParaRPr>
          </a:p>
          <a:p>
            <a:pPr indent="-342900">
              <a:lnSpc>
                <a:spcPct val="150000"/>
              </a:lnSpc>
              <a:buClr>
                <a:srgbClr val="000000"/>
              </a:buClr>
              <a:buSzPts val="1800"/>
            </a:pPr>
            <a:r>
              <a:rPr lang="en-GB" sz="1200" dirty="0" smtClean="0">
                <a:solidFill>
                  <a:srgbClr val="000000"/>
                </a:solidFill>
                <a:latin typeface="Times New Roman"/>
                <a:ea typeface="Times New Roman"/>
                <a:cs typeface="Times New Roman"/>
                <a:sym typeface="Times New Roman"/>
              </a:rPr>
              <a:t>Uses </a:t>
            </a:r>
            <a:r>
              <a:rPr lang="en-GB" sz="1200" dirty="0">
                <a:solidFill>
                  <a:srgbClr val="000000"/>
                </a:solidFill>
                <a:latin typeface="Times New Roman"/>
                <a:ea typeface="Times New Roman"/>
                <a:cs typeface="Times New Roman"/>
                <a:sym typeface="Times New Roman"/>
              </a:rPr>
              <a:t>Naive Bayes Algorithm to anticipate probability of getting a </a:t>
            </a:r>
            <a:r>
              <a:rPr lang="en-GB" sz="1200" dirty="0" smtClean="0">
                <a:solidFill>
                  <a:srgbClr val="000000"/>
                </a:solidFill>
                <a:latin typeface="Times New Roman"/>
                <a:ea typeface="Times New Roman"/>
                <a:cs typeface="Times New Roman"/>
                <a:sym typeface="Times New Roman"/>
              </a:rPr>
              <a:t>disease</a:t>
            </a:r>
          </a:p>
          <a:p>
            <a:pPr indent="-342900">
              <a:lnSpc>
                <a:spcPct val="150000"/>
              </a:lnSpc>
              <a:buClr>
                <a:srgbClr val="000000"/>
              </a:buClr>
              <a:buSzPts val="1800"/>
            </a:pPr>
            <a:r>
              <a:rPr lang="en-GB" sz="1200" dirty="0" smtClean="0">
                <a:solidFill>
                  <a:srgbClr val="000000"/>
                </a:solidFill>
                <a:latin typeface="Times New Roman"/>
                <a:ea typeface="Times New Roman"/>
                <a:cs typeface="Times New Roman"/>
                <a:sym typeface="Times New Roman"/>
              </a:rPr>
              <a:t>To </a:t>
            </a:r>
            <a:r>
              <a:rPr lang="en-GB" sz="1200" dirty="0">
                <a:solidFill>
                  <a:srgbClr val="000000"/>
                </a:solidFill>
                <a:latin typeface="Times New Roman"/>
                <a:ea typeface="Times New Roman"/>
                <a:cs typeface="Times New Roman"/>
                <a:sym typeface="Times New Roman"/>
              </a:rPr>
              <a:t>model Heart Disease Expectation System (using Decision Trees, Naive Bayes, Neural </a:t>
            </a:r>
            <a:r>
              <a:rPr lang="en-GB" sz="1200" dirty="0" smtClean="0">
                <a:solidFill>
                  <a:srgbClr val="000000"/>
                </a:solidFill>
                <a:latin typeface="Times New Roman"/>
                <a:ea typeface="Times New Roman"/>
                <a:cs typeface="Times New Roman"/>
                <a:sym typeface="Times New Roman"/>
              </a:rPr>
              <a:t>Network)</a:t>
            </a:r>
          </a:p>
          <a:p>
            <a:pPr indent="-342900">
              <a:lnSpc>
                <a:spcPct val="150000"/>
              </a:lnSpc>
              <a:buClr>
                <a:srgbClr val="000000"/>
              </a:buClr>
              <a:buSzPts val="1800"/>
            </a:pPr>
            <a:r>
              <a:rPr lang="en-GB" sz="1200" dirty="0" smtClean="0">
                <a:solidFill>
                  <a:srgbClr val="000000"/>
                </a:solidFill>
                <a:latin typeface="Times New Roman"/>
                <a:ea typeface="Times New Roman"/>
                <a:cs typeface="Times New Roman"/>
                <a:sym typeface="Times New Roman"/>
              </a:rPr>
              <a:t>Uses </a:t>
            </a:r>
            <a:r>
              <a:rPr lang="en-GB" sz="1200" dirty="0">
                <a:solidFill>
                  <a:srgbClr val="000000"/>
                </a:solidFill>
                <a:latin typeface="Times New Roman"/>
                <a:ea typeface="Times New Roman"/>
                <a:cs typeface="Times New Roman"/>
                <a:sym typeface="Times New Roman"/>
              </a:rPr>
              <a:t>Advanced Encryption Standard(AES) to encrypt for securing unclassified </a:t>
            </a:r>
            <a:r>
              <a:rPr lang="en-GB" sz="1200" dirty="0" smtClean="0">
                <a:solidFill>
                  <a:srgbClr val="000000"/>
                </a:solidFill>
                <a:latin typeface="Times New Roman"/>
                <a:ea typeface="Times New Roman"/>
                <a:cs typeface="Times New Roman"/>
                <a:sym typeface="Times New Roman"/>
              </a:rPr>
              <a:t>data</a:t>
            </a:r>
          </a:p>
          <a:p>
            <a:pPr indent="-342900">
              <a:lnSpc>
                <a:spcPct val="150000"/>
              </a:lnSpc>
              <a:buClr>
                <a:srgbClr val="000000"/>
              </a:buClr>
              <a:buSzPts val="1800"/>
            </a:pPr>
            <a:endParaRPr sz="1200" dirty="0">
              <a:solidFill>
                <a:srgbClr val="000000"/>
              </a:solidFill>
              <a:latin typeface="Times New Roman"/>
              <a:ea typeface="Times New Roman"/>
              <a:cs typeface="Times New Roman"/>
              <a:sym typeface="Times New Roman"/>
            </a:endParaRPr>
          </a:p>
          <a:p>
            <a:pPr marL="114300" lvl="0" indent="0" algn="l" rtl="0">
              <a:lnSpc>
                <a:spcPct val="150000"/>
              </a:lnSpc>
              <a:spcBef>
                <a:spcPts val="0"/>
              </a:spcBef>
              <a:spcAft>
                <a:spcPts val="0"/>
              </a:spcAft>
              <a:buClr>
                <a:srgbClr val="000000"/>
              </a:buClr>
              <a:buSzPts val="1800"/>
              <a:buNone/>
            </a:pPr>
            <a:r>
              <a:rPr lang="en-GB" sz="1800" b="1" dirty="0" smtClean="0">
                <a:solidFill>
                  <a:srgbClr val="000000"/>
                </a:solidFill>
                <a:latin typeface="Times New Roman"/>
                <a:ea typeface="Times New Roman"/>
                <a:cs typeface="Times New Roman"/>
                <a:sym typeface="Times New Roman"/>
              </a:rPr>
              <a:t>2) Automated </a:t>
            </a:r>
            <a:r>
              <a:rPr lang="en-GB" sz="1800" b="1" dirty="0">
                <a:solidFill>
                  <a:srgbClr val="000000"/>
                </a:solidFill>
                <a:latin typeface="Times New Roman"/>
                <a:ea typeface="Times New Roman"/>
                <a:cs typeface="Times New Roman"/>
                <a:sym typeface="Times New Roman"/>
              </a:rPr>
              <a:t>Disease prediction System(ADPS) (Rashid, </a:t>
            </a:r>
            <a:r>
              <a:rPr lang="en-GB" sz="1800" b="1" dirty="0" smtClean="0">
                <a:solidFill>
                  <a:srgbClr val="000000"/>
                </a:solidFill>
                <a:latin typeface="Times New Roman"/>
                <a:ea typeface="Times New Roman"/>
                <a:cs typeface="Times New Roman"/>
                <a:sym typeface="Times New Roman"/>
              </a:rPr>
              <a:t>2016)</a:t>
            </a:r>
            <a:endParaRPr lang="en-GB" sz="1200" dirty="0">
              <a:solidFill>
                <a:srgbClr val="000000"/>
              </a:solidFill>
              <a:latin typeface="Times New Roman"/>
              <a:ea typeface="Times New Roman"/>
              <a:cs typeface="Times New Roman"/>
              <a:sym typeface="Times New Roman"/>
            </a:endParaRPr>
          </a:p>
          <a:p>
            <a:pPr marL="400050" indent="-285750">
              <a:lnSpc>
                <a:spcPct val="150000"/>
              </a:lnSpc>
              <a:buClr>
                <a:srgbClr val="000000"/>
              </a:buClr>
              <a:buSzPts val="1800"/>
            </a:pPr>
            <a:r>
              <a:rPr lang="en-GB" sz="1400" dirty="0" smtClean="0">
                <a:solidFill>
                  <a:srgbClr val="000000"/>
                </a:solidFill>
                <a:latin typeface="Times New Roman"/>
                <a:ea typeface="Times New Roman"/>
                <a:cs typeface="Times New Roman"/>
                <a:sym typeface="Times New Roman"/>
              </a:rPr>
              <a:t>Relies </a:t>
            </a:r>
            <a:r>
              <a:rPr lang="en-GB" sz="1400" dirty="0">
                <a:solidFill>
                  <a:srgbClr val="000000"/>
                </a:solidFill>
                <a:latin typeface="Times New Roman"/>
                <a:ea typeface="Times New Roman"/>
                <a:cs typeface="Times New Roman"/>
                <a:sym typeface="Times New Roman"/>
              </a:rPr>
              <a:t>on user input and provides a list of topmost </a:t>
            </a:r>
            <a:r>
              <a:rPr lang="en-GB" sz="1400" dirty="0" smtClean="0">
                <a:solidFill>
                  <a:srgbClr val="000000"/>
                </a:solidFill>
                <a:latin typeface="Times New Roman"/>
                <a:ea typeface="Times New Roman"/>
                <a:cs typeface="Times New Roman"/>
                <a:sym typeface="Times New Roman"/>
              </a:rPr>
              <a:t>disease</a:t>
            </a:r>
          </a:p>
          <a:p>
            <a:pPr marL="400050" indent="-285750">
              <a:lnSpc>
                <a:spcPct val="150000"/>
              </a:lnSpc>
              <a:buClr>
                <a:srgbClr val="000000"/>
              </a:buClr>
              <a:buSzPts val="1800"/>
            </a:pPr>
            <a:r>
              <a:rPr lang="en-GB" sz="1400" dirty="0" smtClean="0">
                <a:solidFill>
                  <a:srgbClr val="000000"/>
                </a:solidFill>
                <a:latin typeface="Times New Roman"/>
                <a:ea typeface="Times New Roman"/>
                <a:cs typeface="Times New Roman"/>
                <a:sym typeface="Times New Roman"/>
              </a:rPr>
              <a:t>User </a:t>
            </a:r>
            <a:r>
              <a:rPr lang="en-GB" sz="1400" dirty="0">
                <a:solidFill>
                  <a:srgbClr val="000000"/>
                </a:solidFill>
                <a:latin typeface="Times New Roman"/>
                <a:ea typeface="Times New Roman"/>
                <a:cs typeface="Times New Roman"/>
                <a:sym typeface="Times New Roman"/>
              </a:rPr>
              <a:t>inputs are Symptom name, Time, Intensity, Organ Name, </a:t>
            </a:r>
            <a:r>
              <a:rPr lang="en-GB" sz="1400" dirty="0" smtClean="0">
                <a:solidFill>
                  <a:srgbClr val="000000"/>
                </a:solidFill>
                <a:latin typeface="Times New Roman"/>
                <a:ea typeface="Times New Roman"/>
                <a:cs typeface="Times New Roman"/>
                <a:sym typeface="Times New Roman"/>
              </a:rPr>
              <a:t>Duration</a:t>
            </a:r>
          </a:p>
          <a:p>
            <a:pPr marL="400050" indent="-285750">
              <a:lnSpc>
                <a:spcPct val="150000"/>
              </a:lnSpc>
              <a:buClr>
                <a:srgbClr val="000000"/>
              </a:buClr>
              <a:buSzPts val="1800"/>
            </a:pPr>
            <a:r>
              <a:rPr lang="en-GB" sz="1400" dirty="0" smtClean="0">
                <a:solidFill>
                  <a:srgbClr val="000000"/>
                </a:solidFill>
                <a:latin typeface="Times New Roman"/>
                <a:ea typeface="Times New Roman"/>
                <a:cs typeface="Times New Roman"/>
                <a:sym typeface="Times New Roman"/>
              </a:rPr>
              <a:t>The </a:t>
            </a:r>
            <a:r>
              <a:rPr lang="en-GB" sz="1400" dirty="0">
                <a:solidFill>
                  <a:srgbClr val="000000"/>
                </a:solidFill>
                <a:latin typeface="Times New Roman"/>
                <a:ea typeface="Times New Roman"/>
                <a:cs typeface="Times New Roman"/>
                <a:sym typeface="Times New Roman"/>
              </a:rPr>
              <a:t>input then is fed to the database to find a match from the existing disease</a:t>
            </a:r>
            <a:endParaRPr sz="1400" dirty="0">
              <a:solidFill>
                <a:srgbClr val="000000"/>
              </a:solidFill>
              <a:latin typeface="Times New Roman"/>
              <a:ea typeface="Times New Roman"/>
              <a:cs typeface="Times New Roman"/>
              <a:sym typeface="Times New Roman"/>
            </a:endParaRPr>
          </a:p>
          <a:p>
            <a:pPr marL="457200" lvl="0" indent="0" algn="l" rtl="0">
              <a:lnSpc>
                <a:spcPct val="150000"/>
              </a:lnSpc>
              <a:spcBef>
                <a:spcPts val="1000"/>
              </a:spcBef>
              <a:spcAft>
                <a:spcPts val="100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body" idx="1"/>
          </p:nvPr>
        </p:nvSpPr>
        <p:spPr>
          <a:xfrm>
            <a:off x="819150" y="536500"/>
            <a:ext cx="7505700" cy="398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arenR" startAt="3"/>
            </a:pPr>
            <a:r>
              <a:rPr lang="en-GB" sz="1800" b="1" dirty="0">
                <a:solidFill>
                  <a:srgbClr val="000000"/>
                </a:solidFill>
                <a:latin typeface="Times New Roman"/>
                <a:ea typeface="Times New Roman"/>
                <a:cs typeface="Times New Roman"/>
                <a:sym typeface="Times New Roman"/>
              </a:rPr>
              <a:t>General Disease Prediction System(GDPS) (</a:t>
            </a:r>
            <a:r>
              <a:rPr lang="en-GB" sz="1800" b="1" dirty="0" err="1">
                <a:solidFill>
                  <a:srgbClr val="000000"/>
                </a:solidFill>
                <a:latin typeface="Times New Roman"/>
                <a:ea typeface="Times New Roman"/>
                <a:cs typeface="Times New Roman"/>
                <a:sym typeface="Times New Roman"/>
              </a:rPr>
              <a:t>Shratik</a:t>
            </a:r>
            <a:r>
              <a:rPr lang="en-GB" sz="1800" b="1" dirty="0">
                <a:solidFill>
                  <a:srgbClr val="000000"/>
                </a:solidFill>
                <a:latin typeface="Times New Roman"/>
                <a:ea typeface="Times New Roman"/>
                <a:cs typeface="Times New Roman"/>
                <a:sym typeface="Times New Roman"/>
              </a:rPr>
              <a:t> J Mishra, </a:t>
            </a:r>
            <a:r>
              <a:rPr lang="en-GB" sz="1800" b="1" dirty="0" smtClean="0">
                <a:solidFill>
                  <a:srgbClr val="000000"/>
                </a:solidFill>
                <a:latin typeface="Times New Roman"/>
                <a:ea typeface="Times New Roman"/>
                <a:cs typeface="Times New Roman"/>
                <a:sym typeface="Times New Roman"/>
              </a:rPr>
              <a:t>2018)</a:t>
            </a:r>
            <a:endParaRPr lang="en-GB" dirty="0">
              <a:solidFill>
                <a:srgbClr val="000000"/>
              </a:solidFill>
              <a:latin typeface="Times New Roman"/>
              <a:ea typeface="Times New Roman"/>
              <a:cs typeface="Times New Roman"/>
              <a:sym typeface="Times New Roman"/>
            </a:endParaRP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This </a:t>
            </a:r>
            <a:r>
              <a:rPr lang="en-GB" sz="1400" dirty="0">
                <a:solidFill>
                  <a:srgbClr val="000000"/>
                </a:solidFill>
                <a:latin typeface="Times New Roman"/>
                <a:ea typeface="Times New Roman"/>
                <a:cs typeface="Times New Roman"/>
                <a:sym typeface="Times New Roman"/>
              </a:rPr>
              <a:t>system focuses on identifying disease at earliest phase to avoid unwanted </a:t>
            </a:r>
            <a:r>
              <a:rPr lang="en-GB" sz="1400" dirty="0" smtClean="0">
                <a:solidFill>
                  <a:srgbClr val="000000"/>
                </a:solidFill>
                <a:latin typeface="Times New Roman"/>
                <a:ea typeface="Times New Roman"/>
                <a:cs typeface="Times New Roman"/>
                <a:sym typeface="Times New Roman"/>
              </a:rPr>
              <a:t>casualties</a:t>
            </a: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Uses </a:t>
            </a:r>
            <a:r>
              <a:rPr lang="en-GB" sz="1400" dirty="0">
                <a:solidFill>
                  <a:srgbClr val="000000"/>
                </a:solidFill>
                <a:latin typeface="Times New Roman"/>
                <a:ea typeface="Times New Roman"/>
                <a:cs typeface="Times New Roman"/>
                <a:sym typeface="Times New Roman"/>
              </a:rPr>
              <a:t>Data Mining Techniques and ID3(Iterative </a:t>
            </a:r>
            <a:r>
              <a:rPr lang="en-GB" sz="1400" dirty="0" err="1">
                <a:solidFill>
                  <a:srgbClr val="000000"/>
                </a:solidFill>
                <a:latin typeface="Times New Roman"/>
                <a:ea typeface="Times New Roman"/>
                <a:cs typeface="Times New Roman"/>
                <a:sym typeface="Times New Roman"/>
              </a:rPr>
              <a:t>Dichotomiser</a:t>
            </a:r>
            <a:r>
              <a:rPr lang="en-GB" sz="1400" dirty="0">
                <a:solidFill>
                  <a:srgbClr val="000000"/>
                </a:solidFill>
                <a:latin typeface="Times New Roman"/>
                <a:ea typeface="Times New Roman"/>
                <a:cs typeface="Times New Roman"/>
                <a:sym typeface="Times New Roman"/>
              </a:rPr>
              <a:t> 3) to predict disease based on user input </a:t>
            </a:r>
            <a:r>
              <a:rPr lang="en-GB" sz="1400" dirty="0" smtClean="0">
                <a:solidFill>
                  <a:srgbClr val="000000"/>
                </a:solidFill>
                <a:latin typeface="Times New Roman"/>
                <a:ea typeface="Times New Roman"/>
                <a:cs typeface="Times New Roman"/>
                <a:sym typeface="Times New Roman"/>
              </a:rPr>
              <a:t>symptoms</a:t>
            </a: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Predicts </a:t>
            </a:r>
            <a:r>
              <a:rPr lang="en-GB" sz="1400" dirty="0">
                <a:solidFill>
                  <a:srgbClr val="000000"/>
                </a:solidFill>
                <a:latin typeface="Times New Roman"/>
                <a:ea typeface="Times New Roman"/>
                <a:cs typeface="Times New Roman"/>
                <a:sym typeface="Times New Roman"/>
              </a:rPr>
              <a:t>most possible disease based on given symptoms and precautionary measures to avoid aggression of disease</a:t>
            </a:r>
            <a:br>
              <a:rPr lang="en-GB" sz="1400" dirty="0">
                <a:solidFill>
                  <a:srgbClr val="000000"/>
                </a:solidFill>
                <a:latin typeface="Times New Roman"/>
                <a:ea typeface="Times New Roman"/>
                <a:cs typeface="Times New Roman"/>
                <a:sym typeface="Times New Roman"/>
              </a:rPr>
            </a:br>
            <a:endParaRPr sz="14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startAt="3"/>
            </a:pPr>
            <a:r>
              <a:rPr lang="en-GB" sz="1800" b="1" dirty="0">
                <a:solidFill>
                  <a:srgbClr val="000000"/>
                </a:solidFill>
                <a:latin typeface="Times New Roman"/>
                <a:ea typeface="Times New Roman"/>
                <a:cs typeface="Times New Roman"/>
                <a:sym typeface="Times New Roman"/>
              </a:rPr>
              <a:t>Disease Predictor: A Disease Prediction App (Bharat, Gandhi, </a:t>
            </a:r>
            <a:r>
              <a:rPr lang="en-GB" sz="1800" b="1" dirty="0" smtClean="0">
                <a:solidFill>
                  <a:srgbClr val="000000"/>
                </a:solidFill>
                <a:latin typeface="Times New Roman"/>
                <a:ea typeface="Times New Roman"/>
                <a:cs typeface="Times New Roman"/>
                <a:sym typeface="Times New Roman"/>
              </a:rPr>
              <a:t>2017)</a:t>
            </a: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Helps </a:t>
            </a:r>
            <a:r>
              <a:rPr lang="en-GB" sz="1400" dirty="0">
                <a:solidFill>
                  <a:srgbClr val="000000"/>
                </a:solidFill>
                <a:latin typeface="Times New Roman"/>
                <a:ea typeface="Times New Roman"/>
                <a:cs typeface="Times New Roman"/>
                <a:sym typeface="Times New Roman"/>
              </a:rPr>
              <a:t>user to diagnose disease in real time using various symptoms through a given </a:t>
            </a:r>
            <a:r>
              <a:rPr lang="en-GB" sz="1400" dirty="0" smtClean="0">
                <a:solidFill>
                  <a:srgbClr val="000000"/>
                </a:solidFill>
                <a:latin typeface="Times New Roman"/>
                <a:ea typeface="Times New Roman"/>
                <a:cs typeface="Times New Roman"/>
                <a:sym typeface="Times New Roman"/>
              </a:rPr>
              <a:t>list</a:t>
            </a: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Symptoms </a:t>
            </a:r>
            <a:r>
              <a:rPr lang="en-GB" sz="1400" dirty="0">
                <a:solidFill>
                  <a:srgbClr val="000000"/>
                </a:solidFill>
                <a:latin typeface="Times New Roman"/>
                <a:ea typeface="Times New Roman"/>
                <a:cs typeface="Times New Roman"/>
                <a:sym typeface="Times New Roman"/>
              </a:rPr>
              <a:t>selected are processed to take out chances of a disease to occur(multiple disease different </a:t>
            </a:r>
            <a:r>
              <a:rPr lang="en-GB" sz="1400" dirty="0" smtClean="0">
                <a:solidFill>
                  <a:srgbClr val="000000"/>
                </a:solidFill>
                <a:latin typeface="Times New Roman"/>
                <a:ea typeface="Times New Roman"/>
                <a:cs typeface="Times New Roman"/>
                <a:sym typeface="Times New Roman"/>
              </a:rPr>
              <a:t>%)</a:t>
            </a: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Detailed </a:t>
            </a:r>
            <a:r>
              <a:rPr lang="en-GB" sz="1400" dirty="0">
                <a:solidFill>
                  <a:srgbClr val="000000"/>
                </a:solidFill>
                <a:latin typeface="Times New Roman"/>
                <a:ea typeface="Times New Roman"/>
                <a:cs typeface="Times New Roman"/>
                <a:sym typeface="Times New Roman"/>
              </a:rPr>
              <a:t>Explanation of the disease and the next steps to be taken to prevent disease without going to the doctor are given </a:t>
            </a:r>
            <a:endParaRPr lang="en-GB" sz="1400" dirty="0" smtClean="0">
              <a:solidFill>
                <a:srgbClr val="000000"/>
              </a:solidFill>
              <a:latin typeface="Times New Roman"/>
              <a:ea typeface="Times New Roman"/>
              <a:cs typeface="Times New Roman"/>
              <a:sym typeface="Times New Roman"/>
            </a:endParaRP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Creates </a:t>
            </a:r>
            <a:r>
              <a:rPr lang="en-GB" sz="1400" dirty="0">
                <a:solidFill>
                  <a:srgbClr val="000000"/>
                </a:solidFill>
                <a:latin typeface="Times New Roman"/>
                <a:ea typeface="Times New Roman"/>
                <a:cs typeface="Times New Roman"/>
                <a:sym typeface="Times New Roman"/>
              </a:rPr>
              <a:t>an alert in regular time interval to ensure whether user has followed the steps post the diagnosis</a:t>
            </a: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819150" y="780375"/>
            <a:ext cx="7505700" cy="3658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AutoNum type="arabicParenR" startAt="5"/>
            </a:pPr>
            <a:r>
              <a:rPr lang="en-GB" sz="1800" b="1" dirty="0">
                <a:solidFill>
                  <a:srgbClr val="000000"/>
                </a:solidFill>
                <a:latin typeface="Times New Roman"/>
                <a:ea typeface="Times New Roman"/>
                <a:cs typeface="Times New Roman"/>
                <a:sym typeface="Times New Roman"/>
              </a:rPr>
              <a:t>Disease Prediction Using Machine Learning Over Big Data (Vinita S, </a:t>
            </a:r>
            <a:r>
              <a:rPr lang="en-GB" sz="1800" b="1" dirty="0" smtClean="0">
                <a:solidFill>
                  <a:srgbClr val="000000"/>
                </a:solidFill>
                <a:latin typeface="Times New Roman"/>
                <a:ea typeface="Times New Roman"/>
                <a:cs typeface="Times New Roman"/>
                <a:sym typeface="Times New Roman"/>
              </a:rPr>
              <a:t>2018)</a:t>
            </a:r>
            <a:endParaRPr lang="en-GB" sz="1400" dirty="0">
              <a:solidFill>
                <a:srgbClr val="000000"/>
              </a:solidFill>
              <a:latin typeface="Times New Roman"/>
              <a:ea typeface="Times New Roman"/>
              <a:cs typeface="Times New Roman"/>
              <a:sym typeface="Times New Roman"/>
            </a:endParaRP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This </a:t>
            </a:r>
            <a:r>
              <a:rPr lang="en-GB" sz="1400" dirty="0">
                <a:solidFill>
                  <a:srgbClr val="000000"/>
                </a:solidFill>
                <a:latin typeface="Times New Roman"/>
                <a:ea typeface="Times New Roman"/>
                <a:cs typeface="Times New Roman"/>
                <a:sym typeface="Times New Roman"/>
              </a:rPr>
              <a:t>journal helps solve risk organization based on Big Data </a:t>
            </a:r>
            <a:r>
              <a:rPr lang="en-GB" sz="1400" dirty="0" smtClean="0">
                <a:solidFill>
                  <a:srgbClr val="000000"/>
                </a:solidFill>
                <a:latin typeface="Times New Roman"/>
                <a:ea typeface="Times New Roman"/>
                <a:cs typeface="Times New Roman"/>
                <a:sym typeface="Times New Roman"/>
              </a:rPr>
              <a:t>analysis</a:t>
            </a: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It </a:t>
            </a:r>
            <a:r>
              <a:rPr lang="en-GB" sz="1400" dirty="0">
                <a:solidFill>
                  <a:srgbClr val="000000"/>
                </a:solidFill>
                <a:latin typeface="Times New Roman"/>
                <a:ea typeface="Times New Roman"/>
                <a:cs typeface="Times New Roman"/>
                <a:sym typeface="Times New Roman"/>
              </a:rPr>
              <a:t>shows disease and </a:t>
            </a:r>
            <a:r>
              <a:rPr lang="en-GB" sz="1400" dirty="0" smtClean="0">
                <a:solidFill>
                  <a:srgbClr val="000000"/>
                </a:solidFill>
                <a:latin typeface="Times New Roman"/>
                <a:ea typeface="Times New Roman"/>
                <a:cs typeface="Times New Roman"/>
                <a:sym typeface="Times New Roman"/>
              </a:rPr>
              <a:t>sub disease </a:t>
            </a:r>
            <a:endParaRPr lang="en-GB" sz="1400" dirty="0">
              <a:solidFill>
                <a:srgbClr val="000000"/>
              </a:solidFill>
              <a:latin typeface="Times New Roman"/>
              <a:ea typeface="Times New Roman"/>
              <a:cs typeface="Times New Roman"/>
              <a:sym typeface="Times New Roman"/>
            </a:endParaRPr>
          </a:p>
          <a:p>
            <a:pPr indent="-342900">
              <a:buClr>
                <a:srgbClr val="000000"/>
              </a:buClr>
              <a:buSzPts val="1800"/>
            </a:pPr>
            <a:r>
              <a:rPr lang="en-GB" sz="1400" dirty="0" smtClean="0">
                <a:solidFill>
                  <a:srgbClr val="000000"/>
                </a:solidFill>
                <a:latin typeface="Times New Roman"/>
                <a:ea typeface="Times New Roman"/>
                <a:cs typeface="Times New Roman"/>
                <a:sym typeface="Times New Roman"/>
              </a:rPr>
              <a:t>First </a:t>
            </a:r>
            <a:r>
              <a:rPr lang="en-GB" sz="1400" dirty="0">
                <a:solidFill>
                  <a:srgbClr val="000000"/>
                </a:solidFill>
                <a:latin typeface="Times New Roman"/>
                <a:ea typeface="Times New Roman"/>
                <a:cs typeface="Times New Roman"/>
                <a:sym typeface="Times New Roman"/>
              </a:rPr>
              <a:t>system uses Decision Tree map algorithm to generate pattern and cause of disease</a:t>
            </a:r>
            <a:br>
              <a:rPr lang="en-GB" sz="1400" dirty="0">
                <a:solidFill>
                  <a:srgbClr val="000000"/>
                </a:solidFill>
                <a:latin typeface="Times New Roman"/>
                <a:ea typeface="Times New Roman"/>
                <a:cs typeface="Times New Roman"/>
                <a:sym typeface="Times New Roman"/>
              </a:rPr>
            </a:br>
            <a:r>
              <a:rPr lang="en-GB" sz="1400" dirty="0">
                <a:solidFill>
                  <a:srgbClr val="000000"/>
                </a:solidFill>
                <a:latin typeface="Times New Roman"/>
                <a:ea typeface="Times New Roman"/>
                <a:cs typeface="Times New Roman"/>
                <a:sym typeface="Times New Roman"/>
              </a:rPr>
              <a:t>Second, by using Map Reduce Algorithm for  </a:t>
            </a:r>
            <a:r>
              <a:rPr lang="en-GB" sz="1400" dirty="0" smtClean="0">
                <a:solidFill>
                  <a:srgbClr val="000000"/>
                </a:solidFill>
                <a:latin typeface="Times New Roman"/>
                <a:ea typeface="Times New Roman"/>
                <a:cs typeface="Times New Roman"/>
                <a:sym typeface="Times New Roman"/>
              </a:rPr>
              <a:t>sub disease </a:t>
            </a: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819150" y="421500"/>
            <a:ext cx="7505700" cy="2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000000"/>
                </a:solidFill>
              </a:rPr>
              <a:t>Block Diagram</a:t>
            </a:r>
            <a:endParaRPr sz="2400" b="1">
              <a:solidFill>
                <a:srgbClr val="000000"/>
              </a:solidFill>
            </a:endParaRPr>
          </a:p>
        </p:txBody>
      </p:sp>
      <p:pic>
        <p:nvPicPr>
          <p:cNvPr id="175" name="Google Shape;175;p21"/>
          <p:cNvPicPr preferRelativeResize="0"/>
          <p:nvPr/>
        </p:nvPicPr>
        <p:blipFill>
          <a:blip r:embed="rId3">
            <a:alphaModFix/>
          </a:blip>
          <a:stretch>
            <a:fillRect/>
          </a:stretch>
        </p:blipFill>
        <p:spPr>
          <a:xfrm>
            <a:off x="1392450" y="986800"/>
            <a:ext cx="6169975" cy="38161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1107</Words>
  <Application>Microsoft Office PowerPoint</Application>
  <PresentationFormat>On-screen Show (16:9)</PresentationFormat>
  <Paragraphs>185</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Nunito</vt:lpstr>
      <vt:lpstr>Calibri</vt:lpstr>
      <vt:lpstr>Times New Roman</vt:lpstr>
      <vt:lpstr>Arial</vt:lpstr>
      <vt:lpstr>Shift</vt:lpstr>
      <vt:lpstr>Self Diagnosis</vt:lpstr>
      <vt:lpstr>Introduction</vt:lpstr>
      <vt:lpstr>Motivation</vt:lpstr>
      <vt:lpstr>Objectives:</vt:lpstr>
      <vt:lpstr>Features</vt:lpstr>
      <vt:lpstr>Related Works</vt:lpstr>
      <vt:lpstr>PowerPoint Presentation</vt:lpstr>
      <vt:lpstr>PowerPoint Presentation</vt:lpstr>
      <vt:lpstr>Block Diagram</vt:lpstr>
      <vt:lpstr>Use Case Diagram</vt:lpstr>
      <vt:lpstr>Flow Chart</vt:lpstr>
      <vt:lpstr>METHODOLOGY</vt:lpstr>
      <vt:lpstr>PowerPoint Presentation</vt:lpstr>
      <vt:lpstr>Naive Bayes Algorithm</vt:lpstr>
      <vt:lpstr>PowerPoint Presentation</vt:lpstr>
      <vt:lpstr>PowerPoint Presentation</vt:lpstr>
      <vt:lpstr>Algorithm</vt:lpstr>
      <vt:lpstr>Applications of Naive Bayes algorithm</vt:lpstr>
      <vt:lpstr>Data Visualization</vt:lpstr>
      <vt:lpstr>PowerPoint Presentation</vt:lpstr>
      <vt:lpstr>PowerPoint Presentation</vt:lpstr>
      <vt:lpstr>Result</vt:lpstr>
      <vt:lpstr>Metrics of Result Evaluation: Confusion Matrix</vt:lpstr>
      <vt:lpstr>PowerPoint Presentation</vt:lpstr>
      <vt:lpstr>Percentage Accuracy:  Accuracy for Hepatitis Dataset: (27+93)/155=0.7741935  Accuracy for Diabetes Dataset: (421+165)/768=0.763020   Recall = TP/(TP+FN) What proportion of actual positives was identified correctly? it is the number of positive predictions divided by the number of positive class values in the test data. It is also called Sensitivity or the True Positive Rate. Recall for Hepatitis Dataset: 0.4736  Recall for Diabetes Dataset: 0.8034   </vt:lpstr>
      <vt:lpstr>Precision = TP/(TP+FP)   What proportion of positive identifications was actually correct? Precision can be thought of as a measure of a classifiers exactness. A low precision can also indicate a large number of False Positives. Precision for Hepatitis Dataset: 0.843 Precision for Diabetes Dataset: 0.842 </vt:lpstr>
      <vt:lpstr>Result Interpretation:</vt:lpstr>
      <vt:lpstr>Error Analysis</vt:lpstr>
      <vt:lpstr>Discussion on Achievements </vt:lpstr>
      <vt:lpstr>PowerPoint Presentation</vt:lpstr>
      <vt:lpstr>Limitations:   Noisy &amp; Sparse Data Set  Use of only one algorithm  (Naive Bayes Algorithm(70-30 split ratio) with two class classifier)</vt:lpstr>
      <vt:lpstr>Future Enhancements: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Diagnosis</dc:title>
  <cp:lastModifiedBy>Justin Karki</cp:lastModifiedBy>
  <cp:revision>5</cp:revision>
  <dcterms:modified xsi:type="dcterms:W3CDTF">2019-02-04T05:29:27Z</dcterms:modified>
</cp:coreProperties>
</file>