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5.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0.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21.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24.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25.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9"/>
  </p:notesMasterIdLst>
  <p:handoutMasterIdLst>
    <p:handoutMasterId r:id="rId30"/>
  </p:handoutMasterIdLst>
  <p:sldIdLst>
    <p:sldId id="259" r:id="rId2"/>
    <p:sldId id="284" r:id="rId3"/>
    <p:sldId id="261" r:id="rId4"/>
    <p:sldId id="316" r:id="rId5"/>
    <p:sldId id="290" r:id="rId6"/>
    <p:sldId id="291" r:id="rId7"/>
    <p:sldId id="296" r:id="rId8"/>
    <p:sldId id="294" r:id="rId9"/>
    <p:sldId id="292" r:id="rId10"/>
    <p:sldId id="297" r:id="rId11"/>
    <p:sldId id="295" r:id="rId12"/>
    <p:sldId id="299" r:id="rId13"/>
    <p:sldId id="293" r:id="rId14"/>
    <p:sldId id="304" r:id="rId15"/>
    <p:sldId id="305" r:id="rId16"/>
    <p:sldId id="306" r:id="rId17"/>
    <p:sldId id="307" r:id="rId18"/>
    <p:sldId id="308" r:id="rId19"/>
    <p:sldId id="311" r:id="rId20"/>
    <p:sldId id="309" r:id="rId21"/>
    <p:sldId id="315" r:id="rId22"/>
    <p:sldId id="314" r:id="rId23"/>
    <p:sldId id="313" r:id="rId24"/>
    <p:sldId id="310" r:id="rId25"/>
    <p:sldId id="312" r:id="rId26"/>
    <p:sldId id="277" r:id="rId27"/>
    <p:sldId id="31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284"/>
            <p14:sldId id="261"/>
          </p14:sldIdLst>
        </p14:section>
        <p14:section name="Topic 1" id="{6D9936A3-3945-4757-BC8B-B5C252D8E036}">
          <p14:sldIdLst>
            <p14:sldId id="316"/>
            <p14:sldId id="290"/>
            <p14:sldId id="291"/>
            <p14:sldId id="296"/>
            <p14:sldId id="294"/>
            <p14:sldId id="292"/>
            <p14:sldId id="297"/>
            <p14:sldId id="295"/>
            <p14:sldId id="299"/>
            <p14:sldId id="293"/>
            <p14:sldId id="304"/>
            <p14:sldId id="305"/>
            <p14:sldId id="306"/>
            <p14:sldId id="307"/>
            <p14:sldId id="308"/>
            <p14:sldId id="311"/>
            <p14:sldId id="309"/>
            <p14:sldId id="315"/>
            <p14:sldId id="314"/>
            <p14:sldId id="313"/>
            <p14:sldId id="310"/>
            <p14:sldId id="312"/>
          </p14:sldIdLst>
        </p14:section>
        <p14:section name="Conclusion and Summary" id="{790CEF5B-569A-4C2F-BED5-750B08C0E5AD}">
          <p14:sldIdLst>
            <p14:sldId id="277"/>
            <p14:sldId id="31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11" autoAdjust="0"/>
    <p:restoredTop sz="83986" autoAdjust="0"/>
  </p:normalViewPr>
  <p:slideViewPr>
    <p:cSldViewPr>
      <p:cViewPr>
        <p:scale>
          <a:sx n="60" d="100"/>
          <a:sy n="60" d="100"/>
        </p:scale>
        <p:origin x="-116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smtClean="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4400" smtClean="0"/>
            <a:t>2</a:t>
          </a:r>
          <a:endParaRPr lang="en-US" sz="44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3200" dirty="0" smtClean="0"/>
            <a:t>PROPOSED SYSTEM</a:t>
          </a:r>
          <a:endParaRPr lang="en-US" sz="32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1E4D3931-0DBD-4211-A24A-6AF364284B1E}">
      <dgm:prSet phldrT="[Text]" custT="1"/>
      <dgm:spPr/>
      <dgm:t>
        <a:bodyPr/>
        <a:lstStyle/>
        <a:p>
          <a:pPr marL="280988" indent="-280988"/>
          <a:r>
            <a:rPr lang="en-US" sz="3200" dirty="0" smtClean="0"/>
            <a:t>EXISTING SYSTEM</a:t>
          </a:r>
          <a:endParaRPr lang="en-US"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2"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2" custScaleX="259632">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2">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2" custScaleX="259632">
        <dgm:presLayoutVars>
          <dgm:bulletEnabled val="1"/>
        </dgm:presLayoutVars>
      </dgm:prSet>
      <dgm:spPr>
        <a:prstGeom prst="rect">
          <a:avLst/>
        </a:prstGeom>
      </dgm:spPr>
      <dgm:t>
        <a:bodyPr/>
        <a:lstStyle/>
        <a:p>
          <a:endParaRPr lang="en-US"/>
        </a:p>
      </dgm:t>
    </dgm:pt>
  </dgm:ptLst>
  <dgm:cxnLst>
    <dgm:cxn modelId="{A088AC5B-9F9B-4B49-B3F1-325A22C75C43}" type="presOf" srcId="{1E4D3931-0DBD-4211-A24A-6AF364284B1E}" destId="{D54B1729-BC98-42C1-9C6C-D65DCBA4358F}" srcOrd="0" destOrd="0" presId="urn:microsoft.com/office/officeart/2005/8/layout/vList5"/>
    <dgm:cxn modelId="{746B74E5-5FFD-463D-B096-03FAF49C0A5A}" type="presOf" srcId="{AA046201-5C4D-445E-BF0B-5C6D2B0A1945}" destId="{C04276DC-EE64-470A-B8BC-09067B8045FA}"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8267FBF6-AC43-4DD3-9289-D744559C4BF7}" type="presOf" srcId="{74EE5CD8-078F-4590-BF9C-A341A294A016}" destId="{7E429971-BC57-430F-BB25-C0574E5E39E3}" srcOrd="0" destOrd="0" presId="urn:microsoft.com/office/officeart/2005/8/layout/vList5"/>
    <dgm:cxn modelId="{1361D466-F108-4B2C-8002-CC3891DC23D5}"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34A2DB21-D884-4D69-BE96-C05EE6E27A77}" type="presOf" srcId="{F6FEADD9-F67D-41F5-BA4C-3C84956E7F46}" destId="{AAE7A1E6-6847-453D-B55B-8A82BF138C1D}"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7A6707AA-1FD5-45CF-9FB5-030E62460D00}" type="presParOf" srcId="{AAE7A1E6-6847-453D-B55B-8A82BF138C1D}" destId="{C4407577-18A2-46E0-8805-2838042EB67A}" srcOrd="0" destOrd="0" presId="urn:microsoft.com/office/officeart/2005/8/layout/vList5"/>
    <dgm:cxn modelId="{33731500-A532-4631-A11F-58D575FD4D2A}" type="presParOf" srcId="{C4407577-18A2-46E0-8805-2838042EB67A}" destId="{7E429971-BC57-430F-BB25-C0574E5E39E3}" srcOrd="0" destOrd="0" presId="urn:microsoft.com/office/officeart/2005/8/layout/vList5"/>
    <dgm:cxn modelId="{D14215F2-1E80-4A75-8DAE-603A2F3431D5}" type="presParOf" srcId="{C4407577-18A2-46E0-8805-2838042EB67A}" destId="{D54B1729-BC98-42C1-9C6C-D65DCBA4358F}" srcOrd="1" destOrd="0" presId="urn:microsoft.com/office/officeart/2005/8/layout/vList5"/>
    <dgm:cxn modelId="{B4134700-F5B4-4CFC-9B44-DC2CC2531024}" type="presParOf" srcId="{AAE7A1E6-6847-453D-B55B-8A82BF138C1D}" destId="{AB8574CC-D4F2-4555-AEE3-F4EE58B11D03}" srcOrd="1" destOrd="0" presId="urn:microsoft.com/office/officeart/2005/8/layout/vList5"/>
    <dgm:cxn modelId="{6571393A-9D61-4C8F-A50A-BB173EBAE400}" type="presParOf" srcId="{AAE7A1E6-6847-453D-B55B-8A82BF138C1D}" destId="{85B8F607-FDD8-476A-ADBE-E1250824F294}" srcOrd="2" destOrd="0" presId="urn:microsoft.com/office/officeart/2005/8/layout/vList5"/>
    <dgm:cxn modelId="{6B0226BB-B9B3-46C6-9A2E-3E21DD678674}" type="presParOf" srcId="{85B8F607-FDD8-476A-ADBE-E1250824F294}" destId="{C04276DC-EE64-470A-B8BC-09067B8045FA}" srcOrd="0" destOrd="0" presId="urn:microsoft.com/office/officeart/2005/8/layout/vList5"/>
    <dgm:cxn modelId="{74EC4A71-954A-499F-A9B5-26AFB9660698}" type="presParOf" srcId="{85B8F607-FDD8-476A-ADBE-E1250824F294}" destId="{B37A5355-225B-4C6F-AED7-6C620F99EEC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2797790" y="-1513898"/>
          <a:ext cx="1585912"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en-US" sz="3200" kern="1200" dirty="0" smtClean="0"/>
            <a:t>EXISTING SYSTEM</a:t>
          </a:r>
          <a:endParaRPr lang="en-US" sz="3200" kern="1200" dirty="0">
            <a:effectLst>
              <a:outerShdw blurRad="38100" dist="38100" dir="2700000" algn="tl">
                <a:srgbClr val="000000">
                  <a:alpha val="43137"/>
                </a:srgbClr>
              </a:outerShdw>
            </a:effectLst>
          </a:endParaRPr>
        </a:p>
      </dsp:txBody>
      <dsp:txXfrm rot="-5400000">
        <a:off x="1085603" y="198289"/>
        <a:ext cx="5010287" cy="1585912"/>
      </dsp:txXfrm>
    </dsp:sp>
    <dsp:sp modelId="{7E429971-BC57-430F-BB25-C0574E5E39E3}">
      <dsp:nvSpPr>
        <dsp:cNvPr id="0" name=""/>
        <dsp:cNvSpPr/>
      </dsp:nvSpPr>
      <dsp:spPr>
        <a:xfrm>
          <a:off x="109" y="0"/>
          <a:ext cx="1085492" cy="198239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1</a:t>
          </a:r>
          <a:endParaRPr lang="en-US" sz="4400" kern="1200" dirty="0"/>
        </a:p>
      </dsp:txBody>
      <dsp:txXfrm>
        <a:off x="53098" y="52989"/>
        <a:ext cx="979514" cy="1876412"/>
      </dsp:txXfrm>
    </dsp:sp>
    <dsp:sp modelId="{B37A5355-225B-4C6F-AED7-6C620F99EECC}">
      <dsp:nvSpPr>
        <dsp:cNvPr id="0" name=""/>
        <dsp:cNvSpPr/>
      </dsp:nvSpPr>
      <dsp:spPr>
        <a:xfrm rot="5400000">
          <a:off x="2797790" y="567611"/>
          <a:ext cx="1585912" cy="5010287"/>
        </a:xfrm>
        <a:prstGeom prst="rect">
          <a:avLst/>
        </a:prstGeom>
        <a:solidFill>
          <a:schemeClr val="accent3">
            <a:tint val="40000"/>
            <a:alpha val="90000"/>
            <a:hueOff val="10716850"/>
            <a:satOff val="-13793"/>
            <a:lumOff val="-1075"/>
            <a:alphaOff val="0"/>
          </a:schemeClr>
        </a:solidFill>
        <a:ln w="9525" cap="flat" cmpd="sng" algn="ctr">
          <a:solidFill>
            <a:schemeClr val="accent3">
              <a:tint val="40000"/>
              <a:alpha val="90000"/>
              <a:hueOff val="10716850"/>
              <a:satOff val="-13793"/>
              <a:lumOff val="-107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t>PROPOSED SYSTEM</a:t>
          </a:r>
          <a:endParaRPr lang="en-US" sz="3200" kern="1200" dirty="0">
            <a:effectLst>
              <a:outerShdw blurRad="38100" dist="38100" dir="2700000" algn="tl">
                <a:srgbClr val="000000">
                  <a:alpha val="43137"/>
                </a:srgbClr>
              </a:outerShdw>
            </a:effectLst>
          </a:endParaRPr>
        </a:p>
      </dsp:txBody>
      <dsp:txXfrm rot="-5400000">
        <a:off x="1085603" y="2279798"/>
        <a:ext cx="5010287" cy="1585912"/>
      </dsp:txXfrm>
    </dsp:sp>
    <dsp:sp modelId="{C04276DC-EE64-470A-B8BC-09067B8045FA}">
      <dsp:nvSpPr>
        <dsp:cNvPr id="0" name=""/>
        <dsp:cNvSpPr/>
      </dsp:nvSpPr>
      <dsp:spPr>
        <a:xfrm>
          <a:off x="109" y="2081559"/>
          <a:ext cx="1085492" cy="1982390"/>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2</a:t>
          </a:r>
          <a:endParaRPr lang="en-US" sz="4400" kern="1200" dirty="0"/>
        </a:p>
      </dsp:txBody>
      <dsp:txXfrm>
        <a:off x="53098" y="2134548"/>
        <a:ext cx="979514" cy="187641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11/29/2015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2935359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11/29/2015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974555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11</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13</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14</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15</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16</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17</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18</a:t>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20</a:t>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21</a:t>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22</a:t>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24</a:t>
            </a:fld>
            <a:endParaRPr 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25</a:t>
            </a:fld>
            <a:endParaRPr 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26</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dirty="0" smtClean="0"/>
              <a:t>This is another option</a:t>
            </a:r>
            <a:r>
              <a:rPr lang="en-US" sz="1200" baseline="0" dirty="0" smtClean="0"/>
              <a:t> for an Overview slide.</a:t>
            </a:r>
            <a:endParaRPr lang="en-US" sz="1200" dirty="0" smtClean="0"/>
          </a:p>
          <a:p>
            <a:pPr marL="228600" indent="-228600">
              <a:buFont typeface="+mj-lt"/>
              <a:buNone/>
            </a:pPr>
            <a:endParaRPr lang="en-US"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6</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7</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9</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11/29/2015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11/29/2015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11/29/2015</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11/29/2015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11/29/2015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11/29/2015</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8.jp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notesSlide" Target="../notesSlides/notesSlide13.xml"/><Relationship Id="rId4"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notesSlide" Target="../notesSlides/notesSlide14.xml"/><Relationship Id="rId4"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notesSlide" Target="../notesSlides/notesSlide15.xml"/><Relationship Id="rId4"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notesSlide" Target="../notesSlides/notesSlide16.xml"/><Relationship Id="rId4"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notesSlide" Target="../notesSlides/notesSlide17.xml"/><Relationship Id="rId4"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notesSlide" Target="../notesSlides/notesSlide18.xml"/><Relationship Id="rId4"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notesSlide" Target="../notesSlides/notesSlide20.xml"/><Relationship Id="rId4"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notesSlide" Target="../notesSlides/notesSlide21.xml"/><Relationship Id="rId4"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notesSlide" Target="../notesSlides/notesSlide22.xml"/><Relationship Id="rId4"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notesSlide" Target="../notesSlides/notesSlide24.xml"/><Relationship Id="rId4"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hyperlink" Target="http://www.virtualdoctors.org/#home" TargetMode="Externa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hyperlink" Target="http://www.google.com/" TargetMode="External"/><Relationship Id="rId5" Type="http://schemas.openxmlformats.org/officeDocument/2006/relationships/notesSlide" Target="../notesSlides/notesSlide25.xml"/><Relationship Id="rId4"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6.xml"/><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7.xml"/><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9.xml"/><Relationship Id="rId4"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a:bodyPr>
          <a:lstStyle/>
          <a:p>
            <a:pPr algn="ctr"/>
            <a:r>
              <a:rPr lang="en-US" sz="6000" dirty="0" smtClean="0">
                <a:latin typeface="Algerian" pitchFamily="82" charset="0"/>
              </a:rPr>
              <a:t>Virtual Doctor</a:t>
            </a:r>
            <a:endParaRPr lang="en-US" sz="6000" dirty="0">
              <a:latin typeface="Algerian" pitchFamily="82" charset="0"/>
            </a:endParaRPr>
          </a:p>
        </p:txBody>
      </p:sp>
      <p:sp>
        <p:nvSpPr>
          <p:cNvPr id="3" name="Subtitle 2"/>
          <p:cNvSpPr>
            <a:spLocks noGrp="1"/>
          </p:cNvSpPr>
          <p:nvPr>
            <p:ph type="subTitle" idx="1"/>
            <p:custDataLst>
              <p:tags r:id="rId3"/>
            </p:custDataLst>
          </p:nvPr>
        </p:nvSpPr>
        <p:spPr>
          <a:xfrm>
            <a:off x="4267200" y="4038600"/>
            <a:ext cx="4495800" cy="2667000"/>
          </a:xfrm>
        </p:spPr>
        <p:txBody>
          <a:bodyPr>
            <a:normAutofit fontScale="77500" lnSpcReduction="20000"/>
          </a:bodyPr>
          <a:lstStyle/>
          <a:p>
            <a:pPr algn="l"/>
            <a:r>
              <a:rPr lang="en-US" sz="2400" b="1" u="sng" dirty="0" smtClean="0">
                <a:latin typeface="Comic Sans MS" pitchFamily="66" charset="0"/>
              </a:rPr>
              <a:t>Presented by:</a:t>
            </a:r>
          </a:p>
          <a:p>
            <a:pPr algn="l"/>
            <a:r>
              <a:rPr lang="en-US" sz="2400" dirty="0" err="1" smtClean="0">
                <a:latin typeface="Comic Sans MS" pitchFamily="66" charset="0"/>
              </a:rPr>
              <a:t>Tejash</a:t>
            </a:r>
            <a:r>
              <a:rPr lang="en-US" sz="2400" dirty="0" smtClean="0">
                <a:latin typeface="Comic Sans MS" pitchFamily="66" charset="0"/>
              </a:rPr>
              <a:t> </a:t>
            </a:r>
            <a:r>
              <a:rPr lang="en-US" sz="2400" dirty="0" err="1" smtClean="0">
                <a:latin typeface="Comic Sans MS" pitchFamily="66" charset="0"/>
              </a:rPr>
              <a:t>Shrestha</a:t>
            </a:r>
            <a:endParaRPr lang="en-US" sz="2400" dirty="0" smtClean="0">
              <a:latin typeface="Comic Sans MS" pitchFamily="66" charset="0"/>
            </a:endParaRPr>
          </a:p>
          <a:p>
            <a:pPr algn="l"/>
            <a:r>
              <a:rPr lang="en-US" sz="2400" dirty="0" smtClean="0">
                <a:latin typeface="Comic Sans MS" pitchFamily="66" charset="0"/>
              </a:rPr>
              <a:t>1NT14CS206</a:t>
            </a:r>
          </a:p>
          <a:p>
            <a:pPr algn="l"/>
            <a:endParaRPr lang="en-US" sz="2400" dirty="0">
              <a:latin typeface="Comic Sans MS" pitchFamily="66" charset="0"/>
            </a:endParaRPr>
          </a:p>
          <a:p>
            <a:pPr algn="l"/>
            <a:r>
              <a:rPr lang="en-US" sz="2400" b="1" u="sng" dirty="0" smtClean="0"/>
              <a:t>Guided by:</a:t>
            </a:r>
            <a:endParaRPr lang="en-US" sz="2400" b="1" u="sng" dirty="0"/>
          </a:p>
          <a:p>
            <a:pPr algn="l"/>
            <a:r>
              <a:rPr lang="en-US" sz="2400" dirty="0" smtClean="0"/>
              <a:t>Dr</a:t>
            </a:r>
            <a:r>
              <a:rPr lang="en-US" sz="2400" dirty="0"/>
              <a:t>. MN </a:t>
            </a:r>
            <a:r>
              <a:rPr lang="en-US" sz="2400" dirty="0" err="1" smtClean="0"/>
              <a:t>Thippeswamy</a:t>
            </a:r>
            <a:r>
              <a:rPr lang="en-US" sz="2400" dirty="0" smtClean="0"/>
              <a:t>  </a:t>
            </a:r>
            <a:endParaRPr lang="en-IN" sz="2400" dirty="0"/>
          </a:p>
          <a:p>
            <a:pPr algn="l"/>
            <a:r>
              <a:rPr lang="en-US" sz="2400" dirty="0" smtClean="0"/>
              <a:t>HOD </a:t>
            </a:r>
            <a:r>
              <a:rPr lang="en-US" sz="2400" dirty="0"/>
              <a:t>&amp; Professor </a:t>
            </a:r>
            <a:r>
              <a:rPr lang="en-US" sz="2400" dirty="0" smtClean="0"/>
              <a:t>CSE</a:t>
            </a:r>
          </a:p>
          <a:p>
            <a:pPr algn="l"/>
            <a:endParaRPr lang="en-US" sz="2400" dirty="0" smtClean="0"/>
          </a:p>
          <a:p>
            <a:pPr algn="l"/>
            <a:r>
              <a:rPr lang="en-US" sz="2400" dirty="0"/>
              <a:t>	</a:t>
            </a:r>
            <a:r>
              <a:rPr lang="en-US" sz="2400" dirty="0" smtClean="0"/>
              <a:t>		      </a:t>
            </a:r>
            <a:r>
              <a:rPr lang="en-US" sz="2400" dirty="0" smtClean="0">
                <a:latin typeface="+mn-lt"/>
              </a:rPr>
              <a:t>01/12/2015</a:t>
            </a:r>
            <a:endParaRPr lang="en-US" sz="2400" dirty="0">
              <a:latin typeface="+mn-lt"/>
            </a:endParaRPr>
          </a:p>
        </p:txBody>
      </p:sp>
    </p:spTree>
    <p:custDataLst>
      <p:tags r:id="rId1"/>
    </p:custData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4" fill="hold" grpId="0" nodeType="after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2" presetClass="entr" presetSubtype="4" fill="hold" grpId="0" nodeType="after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additive="base">
                                        <p:cTn id="3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2" presetClass="entr" presetSubtype="4" fill="hold" grpId="0"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590800"/>
            <a:ext cx="6553200" cy="1362075"/>
          </a:xfrm>
        </p:spPr>
        <p:txBody>
          <a:bodyPr>
            <a:noAutofit/>
          </a:bodyPr>
          <a:lstStyle/>
          <a:p>
            <a:r>
              <a:rPr lang="en-US" sz="4400" dirty="0">
                <a:latin typeface="AR JULIAN" pitchFamily="2" charset="0"/>
              </a:rPr>
              <a:t>SYSTEM </a:t>
            </a:r>
            <a:r>
              <a:rPr lang="en-US" sz="4400" dirty="0" smtClean="0">
                <a:latin typeface="AR JULIAN" pitchFamily="2" charset="0"/>
              </a:rPr>
              <a:t>ARCHITECTURE</a:t>
            </a:r>
            <a:endParaRPr lang="en-US" sz="4400" dirty="0"/>
          </a:p>
        </p:txBody>
      </p:sp>
    </p:spTree>
    <p:extLst>
      <p:ext uri="{BB962C8B-B14F-4D97-AF65-F5344CB8AC3E}">
        <p14:creationId xmlns:p14="http://schemas.microsoft.com/office/powerpoint/2010/main" val="14345404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 3.33333E-6 L 0.00417 -0.11042 " pathEditMode="relative" rAng="0" ptsTypes="AA">
                                      <p:cBhvr>
                                        <p:cTn id="6" dur="250" accel="50000" decel="50000" autoRev="1" fill="hold">
                                          <p:stCondLst>
                                            <p:cond delay="0"/>
                                          </p:stCondLst>
                                        </p:cTn>
                                        <p:tgtEl>
                                          <p:spTgt spid="2"/>
                                        </p:tgtEl>
                                        <p:attrNameLst>
                                          <p:attrName>ppt_x</p:attrName>
                                          <p:attrName>ppt_y</p:attrName>
                                        </p:attrNameLst>
                                      </p:cBhvr>
                                      <p:rCtr x="208" y="-5532"/>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normAutofit/>
          </a:bodyPr>
          <a:lstStyle/>
          <a:p>
            <a:pPr algn="ctr"/>
            <a:r>
              <a:rPr lang="en-US" dirty="0" smtClean="0">
                <a:latin typeface="AR JULIAN" pitchFamily="2" charset="0"/>
              </a:rPr>
              <a:t>System Features</a:t>
            </a:r>
            <a:r>
              <a:rPr lang="en-US" sz="3200" dirty="0" smtClean="0">
                <a:latin typeface="AR JULIAN" pitchFamily="2" charset="0"/>
              </a:rPr>
              <a:t>(flowchart)</a:t>
            </a:r>
            <a:endParaRPr lang="en-IN" dirty="0">
              <a:latin typeface="AR JULIAN" pitchFamily="2" charset="0"/>
            </a:endParaRPr>
          </a:p>
        </p:txBody>
      </p:sp>
      <p:pic>
        <p:nvPicPr>
          <p:cNvPr id="4" name="Content Placeholder 3"/>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1729200" y="1219200"/>
            <a:ext cx="5905200" cy="5638800"/>
          </a:xfrm>
        </p:spPr>
      </p:pic>
    </p:spTree>
    <p:custDataLst>
      <p:tags r:id="rId1"/>
    </p:custDataLst>
    <p:extLst>
      <p:ext uri="{BB962C8B-B14F-4D97-AF65-F5344CB8AC3E}">
        <p14:creationId xmlns:p14="http://schemas.microsoft.com/office/powerpoint/2010/main" val="22144455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590800"/>
            <a:ext cx="6553200" cy="1362075"/>
          </a:xfrm>
        </p:spPr>
        <p:txBody>
          <a:bodyPr>
            <a:noAutofit/>
          </a:bodyPr>
          <a:lstStyle/>
          <a:p>
            <a:r>
              <a:rPr lang="en-US" sz="4800" dirty="0" smtClean="0">
                <a:latin typeface="AR JULIAN" pitchFamily="2" charset="0"/>
              </a:rPr>
              <a:t>PROJECT MODULES</a:t>
            </a:r>
            <a:endParaRPr lang="en-US" sz="4800" dirty="0"/>
          </a:p>
        </p:txBody>
      </p:sp>
    </p:spTree>
    <p:extLst>
      <p:ext uri="{BB962C8B-B14F-4D97-AF65-F5344CB8AC3E}">
        <p14:creationId xmlns:p14="http://schemas.microsoft.com/office/powerpoint/2010/main" val="24644946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 3.33333E-6 L 0.00417 -0.11042 " pathEditMode="relative" rAng="0" ptsTypes="AA">
                                      <p:cBhvr>
                                        <p:cTn id="6" dur="250" accel="50000" decel="50000" autoRev="1" fill="hold">
                                          <p:stCondLst>
                                            <p:cond delay="0"/>
                                          </p:stCondLst>
                                        </p:cTn>
                                        <p:tgtEl>
                                          <p:spTgt spid="2"/>
                                        </p:tgtEl>
                                        <p:attrNameLst>
                                          <p:attrName>ppt_x</p:attrName>
                                          <p:attrName>ppt_y</p:attrName>
                                        </p:attrNameLst>
                                      </p:cBhvr>
                                      <p:rCtr x="208" y="-5532"/>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normAutofit/>
          </a:bodyPr>
          <a:lstStyle/>
          <a:p>
            <a:pPr algn="ctr"/>
            <a:r>
              <a:rPr lang="en-US" dirty="0">
                <a:latin typeface="AR JULIAN" pitchFamily="2" charset="0"/>
              </a:rPr>
              <a:t>PROJECT MODULES</a:t>
            </a:r>
            <a:endParaRPr lang="en-IN" dirty="0">
              <a:latin typeface="AR JULIAN" pitchFamily="2" charset="0"/>
            </a:endParaRPr>
          </a:p>
        </p:txBody>
      </p:sp>
      <p:sp>
        <p:nvSpPr>
          <p:cNvPr id="3" name="Content Placeholder 2"/>
          <p:cNvSpPr>
            <a:spLocks noGrp="1"/>
          </p:cNvSpPr>
          <p:nvPr>
            <p:ph sz="half" idx="1"/>
            <p:custDataLst>
              <p:tags r:id="rId3"/>
            </p:custDataLst>
          </p:nvPr>
        </p:nvSpPr>
        <p:spPr>
          <a:xfrm>
            <a:off x="838200" y="1524000"/>
            <a:ext cx="7848600" cy="4525963"/>
          </a:xfrm>
        </p:spPr>
        <p:txBody>
          <a:bodyPr>
            <a:normAutofit/>
          </a:bodyPr>
          <a:lstStyle/>
          <a:p>
            <a:pPr marL="0" indent="0">
              <a:buNone/>
            </a:pPr>
            <a:r>
              <a:rPr lang="en-US" dirty="0"/>
              <a:t>The project has been slashed into many small modules to run effectively, easy to understand and debug. Some important modules used in the project are</a:t>
            </a:r>
            <a:r>
              <a:rPr lang="en-US" dirty="0" smtClean="0"/>
              <a:t>:</a:t>
            </a:r>
          </a:p>
          <a:p>
            <a:pPr lvl="0"/>
            <a:r>
              <a:rPr lang="en-US" dirty="0"/>
              <a:t>Home module</a:t>
            </a:r>
            <a:endParaRPr lang="en-IN" dirty="0"/>
          </a:p>
          <a:p>
            <a:pPr lvl="0"/>
            <a:r>
              <a:rPr lang="en-US" dirty="0"/>
              <a:t>Disease Search module</a:t>
            </a:r>
            <a:endParaRPr lang="en-IN" dirty="0"/>
          </a:p>
          <a:p>
            <a:pPr lvl="0"/>
            <a:r>
              <a:rPr lang="en-US" dirty="0"/>
              <a:t>Symptoms </a:t>
            </a:r>
            <a:r>
              <a:rPr lang="en-US" dirty="0" smtClean="0"/>
              <a:t>evaluation </a:t>
            </a:r>
            <a:r>
              <a:rPr lang="en-US" dirty="0"/>
              <a:t>module</a:t>
            </a:r>
            <a:endParaRPr lang="en-IN" dirty="0"/>
          </a:p>
          <a:p>
            <a:pPr lvl="0"/>
            <a:r>
              <a:rPr lang="en-US" dirty="0"/>
              <a:t>Medicines search module</a:t>
            </a:r>
            <a:endParaRPr lang="en-IN" dirty="0"/>
          </a:p>
          <a:p>
            <a:pPr lvl="0"/>
            <a:r>
              <a:rPr lang="en-US" dirty="0" smtClean="0"/>
              <a:t>Exit module</a:t>
            </a:r>
            <a:endParaRPr lang="en-IN" dirty="0"/>
          </a:p>
          <a:p>
            <a:pPr marL="0" indent="0">
              <a:buNone/>
            </a:pPr>
            <a:endParaRPr lang="en-IN" dirty="0"/>
          </a:p>
        </p:txBody>
      </p:sp>
    </p:spTree>
    <p:custDataLst>
      <p:tags r:id="rId1"/>
    </p:custDataLst>
    <p:extLst>
      <p:ext uri="{BB962C8B-B14F-4D97-AF65-F5344CB8AC3E}">
        <p14:creationId xmlns:p14="http://schemas.microsoft.com/office/powerpoint/2010/main" val="172880661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down)">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normAutofit/>
          </a:bodyPr>
          <a:lstStyle/>
          <a:p>
            <a:pPr algn="ctr"/>
            <a:r>
              <a:rPr lang="en-US" sz="4800" dirty="0" smtClean="0">
                <a:latin typeface="AR JULIAN" pitchFamily="2" charset="0"/>
              </a:rPr>
              <a:t>Home Module</a:t>
            </a:r>
            <a:endParaRPr lang="en-IN" sz="4800" dirty="0">
              <a:latin typeface="AR JULIAN" pitchFamily="2" charset="0"/>
            </a:endParaRPr>
          </a:p>
        </p:txBody>
      </p:sp>
      <p:sp>
        <p:nvSpPr>
          <p:cNvPr id="3" name="Content Placeholder 2"/>
          <p:cNvSpPr>
            <a:spLocks noGrp="1"/>
          </p:cNvSpPr>
          <p:nvPr>
            <p:ph sz="half" idx="1"/>
            <p:custDataLst>
              <p:tags r:id="rId3"/>
            </p:custDataLst>
          </p:nvPr>
        </p:nvSpPr>
        <p:spPr>
          <a:xfrm>
            <a:off x="838200" y="1524000"/>
            <a:ext cx="7848600" cy="4525963"/>
          </a:xfrm>
        </p:spPr>
        <p:txBody>
          <a:bodyPr>
            <a:normAutofit/>
          </a:bodyPr>
          <a:lstStyle/>
          <a:p>
            <a:r>
              <a:rPr lang="en-US" dirty="0"/>
              <a:t>This module gives the information about the different tabs that are being used in the program. </a:t>
            </a:r>
          </a:p>
          <a:p>
            <a:r>
              <a:rPr lang="en-US" dirty="0"/>
              <a:t>The user can make use of this home module to know about the tabs which he or she has to make use.</a:t>
            </a:r>
          </a:p>
          <a:p>
            <a:r>
              <a:rPr lang="en-US" dirty="0"/>
              <a:t> In the program we have made use of tabs like disease search, evaluation of symptoms and medicine.</a:t>
            </a:r>
          </a:p>
          <a:p>
            <a:r>
              <a:rPr lang="en-US" dirty="0"/>
              <a:t> This module gives a overview of all other tabs.</a:t>
            </a:r>
          </a:p>
          <a:p>
            <a:pPr marL="0" indent="0">
              <a:buNone/>
            </a:pPr>
            <a:endParaRPr lang="en-IN" dirty="0"/>
          </a:p>
        </p:txBody>
      </p:sp>
    </p:spTree>
    <p:custDataLst>
      <p:tags r:id="rId1"/>
    </p:custDataLst>
    <p:extLst>
      <p:ext uri="{BB962C8B-B14F-4D97-AF65-F5344CB8AC3E}">
        <p14:creationId xmlns:p14="http://schemas.microsoft.com/office/powerpoint/2010/main" val="99539573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normAutofit/>
          </a:bodyPr>
          <a:lstStyle/>
          <a:p>
            <a:pPr algn="ctr"/>
            <a:r>
              <a:rPr lang="en-US" sz="4800" dirty="0" smtClean="0">
                <a:latin typeface="AR JULIAN" pitchFamily="2" charset="0"/>
              </a:rPr>
              <a:t>Disease Search Module</a:t>
            </a:r>
            <a:endParaRPr lang="en-IN" sz="4800" dirty="0">
              <a:latin typeface="AR JULIAN" pitchFamily="2" charset="0"/>
            </a:endParaRPr>
          </a:p>
        </p:txBody>
      </p:sp>
      <p:sp>
        <p:nvSpPr>
          <p:cNvPr id="3" name="Content Placeholder 2"/>
          <p:cNvSpPr>
            <a:spLocks noGrp="1"/>
          </p:cNvSpPr>
          <p:nvPr>
            <p:ph sz="half" idx="1"/>
            <p:custDataLst>
              <p:tags r:id="rId3"/>
            </p:custDataLst>
          </p:nvPr>
        </p:nvSpPr>
        <p:spPr>
          <a:xfrm>
            <a:off x="838200" y="1524000"/>
            <a:ext cx="7848600" cy="4525963"/>
          </a:xfrm>
        </p:spPr>
        <p:txBody>
          <a:bodyPr>
            <a:normAutofit/>
          </a:bodyPr>
          <a:lstStyle/>
          <a:p>
            <a:r>
              <a:rPr lang="en-US" dirty="0"/>
              <a:t>To have glance about the known disease or infection. </a:t>
            </a:r>
          </a:p>
          <a:p>
            <a:r>
              <a:rPr lang="en-US" dirty="0"/>
              <a:t>The user has to give the disease name that he is suffering from and he will be able to know about the symptoms of that disease and will be even able to know about some of the precautions that has to followed to recover.</a:t>
            </a:r>
            <a:endParaRPr lang="en-IN" dirty="0"/>
          </a:p>
          <a:p>
            <a:pPr marL="0" indent="0">
              <a:buNone/>
            </a:pPr>
            <a:endParaRPr lang="en-IN" dirty="0"/>
          </a:p>
        </p:txBody>
      </p:sp>
    </p:spTree>
    <p:custDataLst>
      <p:tags r:id="rId1"/>
    </p:custDataLst>
    <p:extLst>
      <p:ext uri="{BB962C8B-B14F-4D97-AF65-F5344CB8AC3E}">
        <p14:creationId xmlns:p14="http://schemas.microsoft.com/office/powerpoint/2010/main" val="286400281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normAutofit fontScale="90000"/>
          </a:bodyPr>
          <a:lstStyle/>
          <a:p>
            <a:pPr algn="ctr"/>
            <a:r>
              <a:rPr lang="en-US" sz="4800" dirty="0" smtClean="0">
                <a:latin typeface="AR JULIAN" pitchFamily="2" charset="0"/>
              </a:rPr>
              <a:t>Symptom Evaluation Module</a:t>
            </a:r>
            <a:endParaRPr lang="en-IN" sz="4800" dirty="0">
              <a:latin typeface="AR JULIAN" pitchFamily="2" charset="0"/>
            </a:endParaRPr>
          </a:p>
        </p:txBody>
      </p:sp>
      <p:sp>
        <p:nvSpPr>
          <p:cNvPr id="3" name="Content Placeholder 2"/>
          <p:cNvSpPr>
            <a:spLocks noGrp="1"/>
          </p:cNvSpPr>
          <p:nvPr>
            <p:ph sz="half" idx="1"/>
            <p:custDataLst>
              <p:tags r:id="rId3"/>
            </p:custDataLst>
          </p:nvPr>
        </p:nvSpPr>
        <p:spPr>
          <a:xfrm>
            <a:off x="838200" y="1524000"/>
            <a:ext cx="7848600" cy="4525963"/>
          </a:xfrm>
        </p:spPr>
        <p:txBody>
          <a:bodyPr>
            <a:normAutofit/>
          </a:bodyPr>
          <a:lstStyle/>
          <a:p>
            <a:r>
              <a:rPr lang="en-US" dirty="0"/>
              <a:t>If the user is having certain symptoms and if he is not aware of the disease that he is suffering from, the user can make use of this module and know about his disease. </a:t>
            </a:r>
            <a:endParaRPr lang="en-US" dirty="0" smtClean="0"/>
          </a:p>
          <a:p>
            <a:r>
              <a:rPr lang="en-US" dirty="0" smtClean="0"/>
              <a:t>What </a:t>
            </a:r>
            <a:r>
              <a:rPr lang="en-US" dirty="0"/>
              <a:t>the user has to make is, he has to give his symptom and he will be able to know about the disease.</a:t>
            </a:r>
            <a:endParaRPr lang="en-IN" dirty="0"/>
          </a:p>
          <a:p>
            <a:endParaRPr lang="en-IN" dirty="0"/>
          </a:p>
        </p:txBody>
      </p:sp>
    </p:spTree>
    <p:custDataLst>
      <p:tags r:id="rId1"/>
    </p:custDataLst>
    <p:extLst>
      <p:ext uri="{BB962C8B-B14F-4D97-AF65-F5344CB8AC3E}">
        <p14:creationId xmlns:p14="http://schemas.microsoft.com/office/powerpoint/2010/main" val="381723655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normAutofit/>
          </a:bodyPr>
          <a:lstStyle/>
          <a:p>
            <a:pPr algn="ctr"/>
            <a:r>
              <a:rPr lang="en-US" sz="4800" dirty="0" smtClean="0">
                <a:latin typeface="AR JULIAN" pitchFamily="2" charset="0"/>
              </a:rPr>
              <a:t>Medicine Search Module</a:t>
            </a:r>
            <a:endParaRPr lang="en-IN" sz="4800" dirty="0">
              <a:latin typeface="AR JULIAN" pitchFamily="2" charset="0"/>
            </a:endParaRPr>
          </a:p>
        </p:txBody>
      </p:sp>
      <p:sp>
        <p:nvSpPr>
          <p:cNvPr id="3" name="Content Placeholder 2"/>
          <p:cNvSpPr>
            <a:spLocks noGrp="1"/>
          </p:cNvSpPr>
          <p:nvPr>
            <p:ph sz="half" idx="1"/>
            <p:custDataLst>
              <p:tags r:id="rId3"/>
            </p:custDataLst>
          </p:nvPr>
        </p:nvSpPr>
        <p:spPr>
          <a:xfrm>
            <a:off x="838200" y="1524000"/>
            <a:ext cx="7848600" cy="4525963"/>
          </a:xfrm>
        </p:spPr>
        <p:txBody>
          <a:bodyPr>
            <a:normAutofit/>
          </a:bodyPr>
          <a:lstStyle/>
          <a:p>
            <a:r>
              <a:rPr lang="en-US" dirty="0"/>
              <a:t>If the user is aware of his disease already he can get to know about some of the medicines that can be prescribed for the disease detected</a:t>
            </a:r>
            <a:r>
              <a:rPr lang="en-US" dirty="0" smtClean="0"/>
              <a:t>.</a:t>
            </a:r>
          </a:p>
          <a:p>
            <a:r>
              <a:rPr lang="en-US" dirty="0" smtClean="0"/>
              <a:t> </a:t>
            </a:r>
            <a:r>
              <a:rPr lang="en-US" dirty="0"/>
              <a:t>Only some major medicines which can be prescribed are given in the disease module which the user can make use of.</a:t>
            </a:r>
            <a:endParaRPr lang="en-IN" dirty="0"/>
          </a:p>
          <a:p>
            <a:endParaRPr lang="en-IN" dirty="0"/>
          </a:p>
        </p:txBody>
      </p:sp>
    </p:spTree>
    <p:custDataLst>
      <p:tags r:id="rId1"/>
    </p:custDataLst>
    <p:extLst>
      <p:ext uri="{BB962C8B-B14F-4D97-AF65-F5344CB8AC3E}">
        <p14:creationId xmlns:p14="http://schemas.microsoft.com/office/powerpoint/2010/main" val="53114802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normAutofit/>
          </a:bodyPr>
          <a:lstStyle/>
          <a:p>
            <a:pPr algn="ctr"/>
            <a:r>
              <a:rPr lang="en-US" sz="4800" dirty="0" smtClean="0">
                <a:latin typeface="AR JULIAN" pitchFamily="2" charset="0"/>
              </a:rPr>
              <a:t>Exit Module</a:t>
            </a:r>
            <a:endParaRPr lang="en-IN" sz="4800" dirty="0">
              <a:latin typeface="AR JULIAN" pitchFamily="2" charset="0"/>
            </a:endParaRPr>
          </a:p>
        </p:txBody>
      </p:sp>
      <p:sp>
        <p:nvSpPr>
          <p:cNvPr id="3" name="Content Placeholder 2"/>
          <p:cNvSpPr>
            <a:spLocks noGrp="1"/>
          </p:cNvSpPr>
          <p:nvPr>
            <p:ph sz="half" idx="1"/>
            <p:custDataLst>
              <p:tags r:id="rId3"/>
            </p:custDataLst>
          </p:nvPr>
        </p:nvSpPr>
        <p:spPr>
          <a:xfrm>
            <a:off x="838200" y="1524000"/>
            <a:ext cx="7848600" cy="4525963"/>
          </a:xfrm>
        </p:spPr>
        <p:txBody>
          <a:bodyPr>
            <a:normAutofit/>
          </a:bodyPr>
          <a:lstStyle/>
          <a:p>
            <a:r>
              <a:rPr lang="en-US" dirty="0"/>
              <a:t>This module has the information about the programmers. </a:t>
            </a:r>
            <a:endParaRPr lang="en-US" dirty="0" smtClean="0"/>
          </a:p>
          <a:p>
            <a:r>
              <a:rPr lang="en-US" dirty="0" smtClean="0"/>
              <a:t>It </a:t>
            </a:r>
            <a:r>
              <a:rPr lang="en-US" dirty="0"/>
              <a:t>has the names of the programmers and </a:t>
            </a:r>
            <a:r>
              <a:rPr lang="en-US" dirty="0" smtClean="0"/>
              <a:t>the </a:t>
            </a:r>
            <a:r>
              <a:rPr lang="en-US" dirty="0"/>
              <a:t>way out of the program.</a:t>
            </a:r>
            <a:endParaRPr lang="en-IN" dirty="0"/>
          </a:p>
          <a:p>
            <a:endParaRPr lang="en-IN" dirty="0"/>
          </a:p>
        </p:txBody>
      </p:sp>
    </p:spTree>
    <p:custDataLst>
      <p:tags r:id="rId1"/>
    </p:custDataLst>
    <p:extLst>
      <p:ext uri="{BB962C8B-B14F-4D97-AF65-F5344CB8AC3E}">
        <p14:creationId xmlns:p14="http://schemas.microsoft.com/office/powerpoint/2010/main" val="206823935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90800"/>
            <a:ext cx="6553200" cy="1362075"/>
          </a:xfrm>
        </p:spPr>
        <p:txBody>
          <a:bodyPr>
            <a:noAutofit/>
          </a:bodyPr>
          <a:lstStyle/>
          <a:p>
            <a:pPr algn="ctr"/>
            <a:r>
              <a:rPr lang="en-US" sz="4400" dirty="0" smtClean="0">
                <a:latin typeface="AR JULIAN" pitchFamily="2" charset="0"/>
              </a:rPr>
              <a:t>Results &amp; </a:t>
            </a:r>
            <a:br>
              <a:rPr lang="en-US" sz="4400" dirty="0" smtClean="0">
                <a:latin typeface="AR JULIAN" pitchFamily="2" charset="0"/>
              </a:rPr>
            </a:br>
            <a:r>
              <a:rPr lang="en-US" sz="4400" dirty="0" smtClean="0">
                <a:latin typeface="AR JULIAN" pitchFamily="2" charset="0"/>
              </a:rPr>
              <a:t>Applications of Project</a:t>
            </a:r>
            <a:endParaRPr lang="en-US" sz="4400" dirty="0"/>
          </a:p>
        </p:txBody>
      </p:sp>
    </p:spTree>
    <p:extLst>
      <p:ext uri="{BB962C8B-B14F-4D97-AF65-F5344CB8AC3E}">
        <p14:creationId xmlns:p14="http://schemas.microsoft.com/office/powerpoint/2010/main" val="2493121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 3.33333E-6 L 0.00417 -0.11042 " pathEditMode="relative" rAng="0" ptsTypes="AA">
                                      <p:cBhvr>
                                        <p:cTn id="6" dur="250" accel="50000" decel="50000" autoRev="1" fill="hold">
                                          <p:stCondLst>
                                            <p:cond delay="0"/>
                                          </p:stCondLst>
                                        </p:cTn>
                                        <p:tgtEl>
                                          <p:spTgt spid="2"/>
                                        </p:tgtEl>
                                        <p:attrNameLst>
                                          <p:attrName>ppt_x</p:attrName>
                                          <p:attrName>ppt_y</p:attrName>
                                        </p:attrNameLst>
                                      </p:cBhvr>
                                      <p:rCtr x="208" y="-5532"/>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enovo\Downloads\th(2).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209800" y="1660918"/>
            <a:ext cx="2530475" cy="26824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822935" y="2381379"/>
            <a:ext cx="3711465" cy="2800221"/>
          </a:xfrm>
          <a:prstGeom prst="rect">
            <a:avLst/>
          </a:prstGeom>
          <a:noFill/>
        </p:spPr>
        <p:txBody>
          <a:bodyPr wrap="square" rtlCol="0">
            <a:normAutofit/>
          </a:bodyPr>
          <a:lstStyle/>
          <a:p>
            <a:r>
              <a:rPr lang="en-US" sz="7200" dirty="0" smtClean="0"/>
              <a:t>Welcome</a:t>
            </a:r>
          </a:p>
          <a:p>
            <a:endParaRPr lang="en-US" sz="7200" dirty="0"/>
          </a:p>
        </p:txBody>
      </p:sp>
      <p:pic>
        <p:nvPicPr>
          <p:cNvPr id="8" name="Picture 7"/>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108261" y="-3142205"/>
            <a:ext cx="2895600" cy="6861081"/>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normAutofit/>
          </a:bodyPr>
          <a:lstStyle/>
          <a:p>
            <a:pPr algn="ctr"/>
            <a:r>
              <a:rPr lang="en-US" sz="4800" dirty="0" smtClean="0">
                <a:latin typeface="AR JULIAN" pitchFamily="2" charset="0"/>
              </a:rPr>
              <a:t>Results</a:t>
            </a:r>
            <a:endParaRPr lang="en-IN" sz="4800" dirty="0">
              <a:latin typeface="AR JULIAN" pitchFamily="2" charset="0"/>
            </a:endParaRPr>
          </a:p>
        </p:txBody>
      </p:sp>
      <p:sp>
        <p:nvSpPr>
          <p:cNvPr id="3" name="Content Placeholder 2"/>
          <p:cNvSpPr>
            <a:spLocks noGrp="1"/>
          </p:cNvSpPr>
          <p:nvPr>
            <p:ph sz="half" idx="1"/>
            <p:custDataLst>
              <p:tags r:id="rId3"/>
            </p:custDataLst>
          </p:nvPr>
        </p:nvSpPr>
        <p:spPr>
          <a:xfrm>
            <a:off x="838200" y="1524000"/>
            <a:ext cx="7848600" cy="4525963"/>
          </a:xfrm>
        </p:spPr>
        <p:txBody>
          <a:bodyPr>
            <a:normAutofit/>
          </a:bodyPr>
          <a:lstStyle/>
          <a:p>
            <a:r>
              <a:rPr lang="en-US" dirty="0" smtClean="0"/>
              <a:t>The result obtained is a complete package of program which is able to detect disease and prescribe medicines with adequate precautions.</a:t>
            </a:r>
          </a:p>
          <a:p>
            <a:r>
              <a:rPr lang="en-US" dirty="0" smtClean="0"/>
              <a:t>Other words will be explained with the demo of project.</a:t>
            </a:r>
            <a:endParaRPr lang="en-IN" dirty="0"/>
          </a:p>
          <a:p>
            <a:endParaRPr lang="en-IN" dirty="0"/>
          </a:p>
        </p:txBody>
      </p:sp>
    </p:spTree>
    <p:custDataLst>
      <p:tags r:id="rId1"/>
    </p:custDataLst>
    <p:extLst>
      <p:ext uri="{BB962C8B-B14F-4D97-AF65-F5344CB8AC3E}">
        <p14:creationId xmlns:p14="http://schemas.microsoft.com/office/powerpoint/2010/main" val="26886901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normAutofit/>
          </a:bodyPr>
          <a:lstStyle/>
          <a:p>
            <a:pPr algn="ctr"/>
            <a:r>
              <a:rPr lang="en-US" sz="4800" dirty="0" smtClean="0">
                <a:latin typeface="AR JULIAN" pitchFamily="2" charset="0"/>
              </a:rPr>
              <a:t>Application Of Project</a:t>
            </a:r>
            <a:endParaRPr lang="en-IN" sz="4800" dirty="0">
              <a:latin typeface="AR JULIAN" pitchFamily="2" charset="0"/>
            </a:endParaRPr>
          </a:p>
        </p:txBody>
      </p:sp>
      <p:sp>
        <p:nvSpPr>
          <p:cNvPr id="3" name="Content Placeholder 2"/>
          <p:cNvSpPr>
            <a:spLocks noGrp="1"/>
          </p:cNvSpPr>
          <p:nvPr>
            <p:ph sz="half" idx="1"/>
            <p:custDataLst>
              <p:tags r:id="rId3"/>
            </p:custDataLst>
          </p:nvPr>
        </p:nvSpPr>
        <p:spPr>
          <a:xfrm>
            <a:off x="838200" y="1524000"/>
            <a:ext cx="7848600" cy="4525963"/>
          </a:xfrm>
        </p:spPr>
        <p:txBody>
          <a:bodyPr>
            <a:normAutofit/>
          </a:bodyPr>
          <a:lstStyle/>
          <a:p>
            <a:r>
              <a:rPr lang="en-US" dirty="0" smtClean="0"/>
              <a:t>This application can be used anywhere and anytime.</a:t>
            </a:r>
          </a:p>
          <a:p>
            <a:r>
              <a:rPr lang="en-US" dirty="0" smtClean="0"/>
              <a:t>This gives a friendly response for the disease present in its database.</a:t>
            </a:r>
          </a:p>
          <a:p>
            <a:r>
              <a:rPr lang="en-US" dirty="0" smtClean="0"/>
              <a:t>Symptoms, Precautions and Medicines of disease or infection are known without a visit to doctor.</a:t>
            </a:r>
            <a:endParaRPr lang="en-IN" dirty="0"/>
          </a:p>
          <a:p>
            <a:endParaRPr lang="en-IN" dirty="0"/>
          </a:p>
        </p:txBody>
      </p:sp>
    </p:spTree>
    <p:custDataLst>
      <p:tags r:id="rId1"/>
    </p:custDataLst>
    <p:extLst>
      <p:ext uri="{BB962C8B-B14F-4D97-AF65-F5344CB8AC3E}">
        <p14:creationId xmlns:p14="http://schemas.microsoft.com/office/powerpoint/2010/main" val="83967033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normAutofit/>
          </a:bodyPr>
          <a:lstStyle/>
          <a:p>
            <a:pPr algn="ctr"/>
            <a:r>
              <a:rPr lang="en-US" sz="4800" dirty="0" smtClean="0">
                <a:latin typeface="AR JULIAN" pitchFamily="2" charset="0"/>
              </a:rPr>
              <a:t>Software Used</a:t>
            </a:r>
            <a:endParaRPr lang="en-IN" sz="4800" dirty="0">
              <a:latin typeface="AR JULIAN" pitchFamily="2" charset="0"/>
            </a:endParaRPr>
          </a:p>
        </p:txBody>
      </p:sp>
      <p:sp>
        <p:nvSpPr>
          <p:cNvPr id="3" name="Content Placeholder 2"/>
          <p:cNvSpPr>
            <a:spLocks noGrp="1"/>
          </p:cNvSpPr>
          <p:nvPr>
            <p:ph sz="half" idx="1"/>
            <p:custDataLst>
              <p:tags r:id="rId3"/>
            </p:custDataLst>
          </p:nvPr>
        </p:nvSpPr>
        <p:spPr>
          <a:xfrm>
            <a:off x="838200" y="1524000"/>
            <a:ext cx="7848600" cy="4525963"/>
          </a:xfrm>
        </p:spPr>
        <p:txBody>
          <a:bodyPr>
            <a:normAutofit/>
          </a:bodyPr>
          <a:lstStyle/>
          <a:p>
            <a:r>
              <a:rPr lang="en-US" dirty="0" smtClean="0"/>
              <a:t>To design this program we have used Turbo C. Some graphic library functions and standard header files are used for building of the program.</a:t>
            </a:r>
          </a:p>
          <a:p>
            <a:r>
              <a:rPr lang="en-US" dirty="0" smtClean="0"/>
              <a:t>Mouse is used to make it more interactive and the  visual presentation is managed in simpler way, so that it is accessible to all people.</a:t>
            </a:r>
            <a:endParaRPr lang="en-IN" dirty="0"/>
          </a:p>
          <a:p>
            <a:endParaRPr lang="en-IN" dirty="0"/>
          </a:p>
        </p:txBody>
      </p:sp>
    </p:spTree>
    <p:custDataLst>
      <p:tags r:id="rId1"/>
    </p:custDataLst>
    <p:extLst>
      <p:ext uri="{BB962C8B-B14F-4D97-AF65-F5344CB8AC3E}">
        <p14:creationId xmlns:p14="http://schemas.microsoft.com/office/powerpoint/2010/main" val="396189813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590800"/>
            <a:ext cx="6553200" cy="1362075"/>
          </a:xfrm>
        </p:spPr>
        <p:txBody>
          <a:bodyPr>
            <a:noAutofit/>
          </a:bodyPr>
          <a:lstStyle/>
          <a:p>
            <a:pPr algn="ctr"/>
            <a:r>
              <a:rPr lang="en-US" sz="4400" dirty="0" smtClean="0">
                <a:latin typeface="AR JULIAN" pitchFamily="2" charset="0"/>
              </a:rPr>
              <a:t>Conclusion &amp; References</a:t>
            </a:r>
            <a:endParaRPr lang="en-US" sz="4400" dirty="0"/>
          </a:p>
        </p:txBody>
      </p:sp>
    </p:spTree>
    <p:extLst>
      <p:ext uri="{BB962C8B-B14F-4D97-AF65-F5344CB8AC3E}">
        <p14:creationId xmlns:p14="http://schemas.microsoft.com/office/powerpoint/2010/main" val="29202800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 3.33333E-6 L 0.00417 -0.11042 " pathEditMode="relative" rAng="0" ptsTypes="AA">
                                      <p:cBhvr>
                                        <p:cTn id="6" dur="250" accel="50000" decel="50000" autoRev="1" fill="hold">
                                          <p:stCondLst>
                                            <p:cond delay="0"/>
                                          </p:stCondLst>
                                        </p:cTn>
                                        <p:tgtEl>
                                          <p:spTgt spid="2"/>
                                        </p:tgtEl>
                                        <p:attrNameLst>
                                          <p:attrName>ppt_x</p:attrName>
                                          <p:attrName>ppt_y</p:attrName>
                                        </p:attrNameLst>
                                      </p:cBhvr>
                                      <p:rCtr x="208" y="-5532"/>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normAutofit/>
          </a:bodyPr>
          <a:lstStyle/>
          <a:p>
            <a:pPr algn="ctr"/>
            <a:r>
              <a:rPr lang="en-US" sz="4800" dirty="0" smtClean="0">
                <a:latin typeface="AR JULIAN" pitchFamily="2" charset="0"/>
              </a:rPr>
              <a:t>Conclusion</a:t>
            </a:r>
            <a:endParaRPr lang="en-IN" sz="4800" dirty="0">
              <a:latin typeface="AR JULIAN" pitchFamily="2" charset="0"/>
            </a:endParaRPr>
          </a:p>
        </p:txBody>
      </p:sp>
      <p:sp>
        <p:nvSpPr>
          <p:cNvPr id="3" name="Content Placeholder 2"/>
          <p:cNvSpPr>
            <a:spLocks noGrp="1"/>
          </p:cNvSpPr>
          <p:nvPr>
            <p:ph sz="half" idx="1"/>
            <p:custDataLst>
              <p:tags r:id="rId3"/>
            </p:custDataLst>
          </p:nvPr>
        </p:nvSpPr>
        <p:spPr>
          <a:xfrm>
            <a:off x="838200" y="1524000"/>
            <a:ext cx="7848600" cy="4525963"/>
          </a:xfrm>
        </p:spPr>
        <p:txBody>
          <a:bodyPr>
            <a:normAutofit/>
          </a:bodyPr>
          <a:lstStyle/>
          <a:p>
            <a:r>
              <a:rPr lang="en-US" dirty="0"/>
              <a:t>I</a:t>
            </a:r>
            <a:r>
              <a:rPr lang="en-US" dirty="0" smtClean="0"/>
              <a:t>nstant </a:t>
            </a:r>
            <a:r>
              <a:rPr lang="en-US" dirty="0"/>
              <a:t>care </a:t>
            </a:r>
            <a:r>
              <a:rPr lang="en-US" dirty="0" smtClean="0"/>
              <a:t>can be done through </a:t>
            </a:r>
            <a:r>
              <a:rPr lang="en-US" dirty="0"/>
              <a:t>this software to get the necessary precautions to be taken so that the patient stays safe before serious action are taken. </a:t>
            </a:r>
            <a:endParaRPr lang="en-US" dirty="0" smtClean="0"/>
          </a:p>
          <a:p>
            <a:r>
              <a:rPr lang="en-US" dirty="0" smtClean="0"/>
              <a:t>The </a:t>
            </a:r>
            <a:r>
              <a:rPr lang="en-US" dirty="0"/>
              <a:t>patients need not run to the doctor for suggestions in case of minor health problems like common cold, headache etc.. </a:t>
            </a:r>
            <a:endParaRPr lang="en-US" dirty="0" smtClean="0"/>
          </a:p>
          <a:p>
            <a:r>
              <a:rPr lang="en-US" dirty="0" smtClean="0"/>
              <a:t>This </a:t>
            </a:r>
            <a:r>
              <a:rPr lang="en-US" dirty="0"/>
              <a:t>project helped us a lot in enhancing our knowledge in </a:t>
            </a:r>
            <a:r>
              <a:rPr lang="en-US" dirty="0" smtClean="0"/>
              <a:t>programming</a:t>
            </a:r>
            <a:endParaRPr lang="en-IN" dirty="0"/>
          </a:p>
        </p:txBody>
      </p:sp>
    </p:spTree>
    <p:custDataLst>
      <p:tags r:id="rId1"/>
    </p:custDataLst>
    <p:extLst>
      <p:ext uri="{BB962C8B-B14F-4D97-AF65-F5344CB8AC3E}">
        <p14:creationId xmlns:p14="http://schemas.microsoft.com/office/powerpoint/2010/main" val="206242354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normAutofit/>
          </a:bodyPr>
          <a:lstStyle/>
          <a:p>
            <a:pPr algn="ctr"/>
            <a:r>
              <a:rPr lang="en-US" sz="4800" dirty="0">
                <a:latin typeface="AR JULIAN" pitchFamily="2" charset="0"/>
              </a:rPr>
              <a:t>R</a:t>
            </a:r>
            <a:r>
              <a:rPr lang="en-US" sz="4800" dirty="0" smtClean="0">
                <a:latin typeface="AR JULIAN" pitchFamily="2" charset="0"/>
              </a:rPr>
              <a:t>eferences</a:t>
            </a:r>
            <a:endParaRPr lang="en-IN" sz="4800" dirty="0">
              <a:latin typeface="AR JULIAN" pitchFamily="2" charset="0"/>
            </a:endParaRPr>
          </a:p>
        </p:txBody>
      </p:sp>
      <p:sp>
        <p:nvSpPr>
          <p:cNvPr id="3" name="Content Placeholder 2"/>
          <p:cNvSpPr>
            <a:spLocks noGrp="1"/>
          </p:cNvSpPr>
          <p:nvPr>
            <p:ph sz="half" idx="1"/>
            <p:custDataLst>
              <p:tags r:id="rId3"/>
            </p:custDataLst>
          </p:nvPr>
        </p:nvSpPr>
        <p:spPr>
          <a:xfrm>
            <a:off x="838200" y="1524000"/>
            <a:ext cx="7848600" cy="4525963"/>
          </a:xfrm>
        </p:spPr>
        <p:txBody>
          <a:bodyPr>
            <a:normAutofit/>
          </a:bodyPr>
          <a:lstStyle/>
          <a:p>
            <a:pPr marL="0" indent="0">
              <a:buNone/>
            </a:pPr>
            <a:r>
              <a:rPr lang="en-US" dirty="0"/>
              <a:t>The information in the report provided was derived from the following sources:    </a:t>
            </a:r>
            <a:endParaRPr lang="en-IN" dirty="0"/>
          </a:p>
          <a:p>
            <a:pPr lvl="0"/>
            <a:r>
              <a:rPr lang="en-US" u="sng" dirty="0">
                <a:hlinkClick r:id="rId6"/>
              </a:rPr>
              <a:t>www.google.com</a:t>
            </a:r>
            <a:endParaRPr lang="en-IN" dirty="0"/>
          </a:p>
          <a:p>
            <a:pPr lvl="0"/>
            <a:r>
              <a:rPr lang="en-US" u="sng" dirty="0">
                <a:hlinkClick r:id="rId7"/>
              </a:rPr>
              <a:t>http://www.virtualdoctors.org/#</a:t>
            </a:r>
            <a:r>
              <a:rPr lang="en-US" u="sng" dirty="0" smtClean="0">
                <a:hlinkClick r:id="rId7"/>
              </a:rPr>
              <a:t>home</a:t>
            </a:r>
            <a:endParaRPr lang="en-IN" dirty="0"/>
          </a:p>
          <a:p>
            <a:pPr marL="0" lvl="0" indent="0">
              <a:buNone/>
            </a:pPr>
            <a:r>
              <a:rPr lang="en-IN" dirty="0"/>
              <a:t>	</a:t>
            </a:r>
            <a:r>
              <a:rPr lang="en-US" dirty="0" smtClean="0"/>
              <a:t>     </a:t>
            </a:r>
            <a:r>
              <a:rPr lang="en-US" dirty="0"/>
              <a:t>[1] </a:t>
            </a:r>
            <a:r>
              <a:rPr lang="en-US" cap="all" dirty="0"/>
              <a:t>THE VIRTUAL DOCTORS</a:t>
            </a:r>
            <a:endParaRPr lang="en-IN" dirty="0"/>
          </a:p>
        </p:txBody>
      </p:sp>
    </p:spTree>
    <p:custDataLst>
      <p:tags r:id="rId1"/>
    </p:custDataLst>
    <p:extLst>
      <p:ext uri="{BB962C8B-B14F-4D97-AF65-F5344CB8AC3E}">
        <p14:creationId xmlns:p14="http://schemas.microsoft.com/office/powerpoint/2010/main" val="27208331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a:pPr>
            <a:r>
              <a:rPr lang="en-US" dirty="0" smtClean="0"/>
              <a:t>Questions?</a:t>
            </a:r>
          </a:p>
        </p:txBody>
      </p:sp>
    </p:spTree>
    <p:custDataLst>
      <p:tags r:id="rId1"/>
    </p:custData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0" y="3200400"/>
            <a:ext cx="5943600" cy="2800221"/>
          </a:xfrm>
          <a:prstGeom prst="rect">
            <a:avLst/>
          </a:prstGeom>
          <a:noFill/>
        </p:spPr>
        <p:txBody>
          <a:bodyPr wrap="square" rtlCol="0">
            <a:normAutofit/>
          </a:bodyPr>
          <a:lstStyle/>
          <a:p>
            <a:r>
              <a:rPr lang="en-US" sz="7200" dirty="0" smtClean="0"/>
              <a:t>Thank You.</a:t>
            </a:r>
            <a:endParaRPr lang="en-US" sz="7200" dirty="0"/>
          </a:p>
        </p:txBody>
      </p:sp>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0753331" flipH="1">
            <a:off x="792691" y="-1503139"/>
            <a:ext cx="2895600" cy="6861081"/>
          </a:xfrm>
          <a:prstGeom prst="rect">
            <a:avLst/>
          </a:prstGeom>
        </p:spPr>
      </p:pic>
    </p:spTree>
    <p:extLst>
      <p:ext uri="{BB962C8B-B14F-4D97-AF65-F5344CB8AC3E}">
        <p14:creationId xmlns:p14="http://schemas.microsoft.com/office/powerpoint/2010/main" val="31950175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pPr algn="ctr"/>
            <a:r>
              <a:rPr lang="en-US" sz="4000" b="1" dirty="0" smtClean="0">
                <a:latin typeface="AR JULIAN" pitchFamily="2" charset="0"/>
              </a:rPr>
              <a:t>Introduction</a:t>
            </a:r>
            <a:endParaRPr lang="en-US" sz="4000" b="1" dirty="0">
              <a:latin typeface="AR JULIAN" pitchFamily="2" charset="0"/>
            </a:endParaRPr>
          </a:p>
        </p:txBody>
      </p:sp>
      <p:sp>
        <p:nvSpPr>
          <p:cNvPr id="5" name="Content Placeholder 4"/>
          <p:cNvSpPr>
            <a:spLocks noGrp="1"/>
          </p:cNvSpPr>
          <p:nvPr>
            <p:ph idx="1"/>
            <p:custDataLst>
              <p:tags r:id="rId3"/>
            </p:custDataLst>
          </p:nvPr>
        </p:nvSpPr>
        <p:spPr/>
        <p:txBody>
          <a:bodyPr>
            <a:normAutofit fontScale="85000" lnSpcReduction="20000"/>
          </a:bodyPr>
          <a:lstStyle/>
          <a:p>
            <a:pPr algn="just"/>
            <a:r>
              <a:rPr lang="en-US" dirty="0"/>
              <a:t>" VIRTUAL DOCTOR" - a faster way to detect health problems . </a:t>
            </a:r>
          </a:p>
          <a:p>
            <a:pPr algn="just"/>
            <a:r>
              <a:rPr lang="en-US" dirty="0"/>
              <a:t>A better healthcare at your fingertips. </a:t>
            </a:r>
          </a:p>
          <a:p>
            <a:pPr algn="just"/>
            <a:r>
              <a:rPr lang="en-US" dirty="0"/>
              <a:t>The software developed detects the disease affected to the user . </a:t>
            </a:r>
          </a:p>
          <a:p>
            <a:pPr algn="just"/>
            <a:r>
              <a:rPr lang="en-US" dirty="0"/>
              <a:t>Prescribes medicines and gives precautions to treat the disease. </a:t>
            </a:r>
          </a:p>
          <a:p>
            <a:pPr algn="just"/>
            <a:r>
              <a:rPr lang="en-US" dirty="0"/>
              <a:t>The code is a prototype of an actual virtual doctor software.</a:t>
            </a:r>
          </a:p>
          <a:p>
            <a:pPr algn="just"/>
            <a:r>
              <a:rPr lang="en-US" dirty="0"/>
              <a:t>The result given by this software is not completely reliable.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down)">
                                      <p:cBhvr>
                                        <p:cTn id="11" dur="500"/>
                                        <p:tgtEl>
                                          <p:spTgt spid="5">
                                            <p:txEl>
                                              <p:pRg st="0" end="0"/>
                                            </p:txEl>
                                          </p:spTgt>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down)">
                                      <p:cBhvr>
                                        <p:cTn id="15" dur="500"/>
                                        <p:tgtEl>
                                          <p:spTgt spid="5">
                                            <p:txEl>
                                              <p:pRg st="1" end="1"/>
                                            </p:txEl>
                                          </p:spTgt>
                                        </p:tgtEl>
                                      </p:cBhvr>
                                    </p:animEffect>
                                  </p:childTnLst>
                                </p:cTn>
                              </p:par>
                            </p:childTnLst>
                          </p:cTn>
                        </p:par>
                        <p:par>
                          <p:cTn id="16" fill="hold">
                            <p:stCondLst>
                              <p:cond delay="3000"/>
                            </p:stCondLst>
                            <p:childTnLst>
                              <p:par>
                                <p:cTn id="17" presetID="22" presetClass="entr" presetSubtype="4"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wipe(down)">
                                      <p:cBhvr>
                                        <p:cTn id="19" dur="500"/>
                                        <p:tgtEl>
                                          <p:spTgt spid="5">
                                            <p:txEl>
                                              <p:pRg st="2" end="2"/>
                                            </p:txEl>
                                          </p:spTgt>
                                        </p:tgtEl>
                                      </p:cBhvr>
                                    </p:animEffect>
                                  </p:childTnLst>
                                </p:cTn>
                              </p:par>
                            </p:childTnLst>
                          </p:cTn>
                        </p:par>
                        <p:par>
                          <p:cTn id="20" fill="hold">
                            <p:stCondLst>
                              <p:cond delay="3500"/>
                            </p:stCondLst>
                            <p:childTnLst>
                              <p:par>
                                <p:cTn id="21" presetID="22" presetClass="entr" presetSubtype="4" fill="hold" grpId="0"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wipe(down)">
                                      <p:cBhvr>
                                        <p:cTn id="23" dur="500"/>
                                        <p:tgtEl>
                                          <p:spTgt spid="5">
                                            <p:txEl>
                                              <p:pRg st="3" end="3"/>
                                            </p:txEl>
                                          </p:spTgt>
                                        </p:tgtEl>
                                      </p:cBhvr>
                                    </p:animEffect>
                                  </p:childTnLst>
                                </p:cTn>
                              </p:par>
                            </p:childTnLst>
                          </p:cTn>
                        </p:par>
                        <p:par>
                          <p:cTn id="24" fill="hold">
                            <p:stCondLst>
                              <p:cond delay="4000"/>
                            </p:stCondLst>
                            <p:childTnLst>
                              <p:par>
                                <p:cTn id="25" presetID="22" presetClass="entr" presetSubtype="4"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par>
                          <p:cTn id="28" fill="hold">
                            <p:stCondLst>
                              <p:cond delay="4500"/>
                            </p:stCondLst>
                            <p:childTnLst>
                              <p:par>
                                <p:cTn id="29" presetID="22" presetClass="entr" presetSubtype="4" fill="hold" grpId="0" nodeType="after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wipe(down)">
                                      <p:cBhvr>
                                        <p:cTn id="3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810000"/>
            <a:ext cx="6781800" cy="1752600"/>
          </a:xfrm>
        </p:spPr>
        <p:txBody>
          <a:bodyPr>
            <a:noAutofit/>
          </a:bodyPr>
          <a:lstStyle/>
          <a:p>
            <a:r>
              <a:rPr lang="en-US" sz="5400" dirty="0">
                <a:latin typeface="AR JULIAN" pitchFamily="2" charset="0"/>
              </a:rPr>
              <a:t>SYSTEM ANALYSIS</a:t>
            </a:r>
            <a:br>
              <a:rPr lang="en-US" sz="5400" dirty="0">
                <a:latin typeface="AR JULIAN" pitchFamily="2" charset="0"/>
              </a:rPr>
            </a:br>
            <a:r>
              <a:rPr lang="en-US" sz="2000" dirty="0"/>
              <a:t>EXISTING SYSTEM</a:t>
            </a:r>
            <a:r>
              <a:rPr lang="en-IN" sz="2000" dirty="0"/>
              <a:t/>
            </a:r>
            <a:br>
              <a:rPr lang="en-IN" sz="2000" dirty="0"/>
            </a:br>
            <a:r>
              <a:rPr lang="en-US" sz="2000" dirty="0"/>
              <a:t>PROPOSED SYSTEM</a:t>
            </a:r>
            <a:br>
              <a:rPr lang="en-US" sz="2000" dirty="0"/>
            </a:br>
            <a:r>
              <a:rPr lang="en-US" sz="2000" dirty="0"/>
              <a:t>	SCOPE OF THE PROJECT</a:t>
            </a:r>
            <a:br>
              <a:rPr lang="en-US" sz="2000" dirty="0"/>
            </a:br>
            <a:r>
              <a:rPr lang="en-US" sz="2000" dirty="0"/>
              <a:t>	AIM OF THE PROJECT</a:t>
            </a:r>
            <a:br>
              <a:rPr lang="en-US" sz="2000" dirty="0"/>
            </a:br>
            <a:r>
              <a:rPr lang="en-US" sz="2000" dirty="0"/>
              <a:t>	PROJECT MODULES</a:t>
            </a:r>
            <a:endParaRPr lang="en-US" sz="2000" dirty="0">
              <a:latin typeface="AR JULIAN" pitchFamily="2" charset="0"/>
            </a:endParaRPr>
          </a:p>
        </p:txBody>
      </p:sp>
      <p:cxnSp>
        <p:nvCxnSpPr>
          <p:cNvPr id="3" name="Straight Connector 2"/>
          <p:cNvCxnSpPr/>
          <p:nvPr/>
        </p:nvCxnSpPr>
        <p:spPr>
          <a:xfrm>
            <a:off x="2590800" y="46482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H="1">
            <a:off x="2590800" y="47244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2590800" y="50292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2590800" y="5334000"/>
            <a:ext cx="304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8233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 3.33333E-6 L 0.00417 -0.11042 " pathEditMode="relative" rAng="0" ptsTypes="AA">
                                      <p:cBhvr>
                                        <p:cTn id="6" dur="250" accel="50000" decel="50000" autoRev="1" fill="hold">
                                          <p:stCondLst>
                                            <p:cond delay="0"/>
                                          </p:stCondLst>
                                        </p:cTn>
                                        <p:tgtEl>
                                          <p:spTgt spid="2"/>
                                        </p:tgtEl>
                                        <p:attrNameLst>
                                          <p:attrName>ppt_x</p:attrName>
                                          <p:attrName>ppt_y</p:attrName>
                                        </p:attrNameLst>
                                      </p:cBhvr>
                                      <p:rCtr x="208" y="-5532"/>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4854112"/>
              </p:ext>
            </p:extLst>
          </p:nvPr>
        </p:nvGraphicFramePr>
        <p:xfrm>
          <a:off x="1905000" y="2514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838200" y="76200"/>
            <a:ext cx="8077200" cy="2441448"/>
          </a:xfrm>
        </p:spPr>
        <p:txBody>
          <a:bodyPr>
            <a:normAutofit/>
          </a:bodyPr>
          <a:lstStyle/>
          <a:p>
            <a:r>
              <a:rPr lang="en-US" dirty="0" smtClean="0">
                <a:latin typeface="AR JULIAN" pitchFamily="2" charset="0"/>
              </a:rPr>
              <a:t>SYSTEM ANALYSIS</a:t>
            </a:r>
            <a:br>
              <a:rPr lang="en-US" dirty="0" smtClean="0">
                <a:latin typeface="AR JULIAN" pitchFamily="2" charset="0"/>
              </a:rPr>
            </a:br>
            <a:r>
              <a:rPr lang="en-US" sz="1800" dirty="0"/>
              <a:t>"VIRTUAL DOCTOR" system provides an improved, faster and instant approach of diagnosing and prescribing medicines to different diseases. </a:t>
            </a:r>
            <a:r>
              <a:rPr lang="en-US" sz="1800" dirty="0" smtClean="0"/>
              <a:t>Virtual </a:t>
            </a:r>
            <a:r>
              <a:rPr lang="en-US" sz="1800" dirty="0"/>
              <a:t>doctor visits are rapidly gaining popularity these days as more health insurers offer telemedicine services to help cut costs. Studies have shown that virtual care may effectively use to treat common problems and infections.</a:t>
            </a:r>
            <a:endParaRPr lang="en-US" sz="1800" dirty="0">
              <a:latin typeface="AR JULIAN" pitchFamily="2" charset="0"/>
            </a:endParaRPr>
          </a:p>
        </p:txBody>
      </p:sp>
    </p:spTree>
    <p:extLst>
      <p:ext uri="{BB962C8B-B14F-4D97-AF65-F5344CB8AC3E}">
        <p14:creationId xmlns:p14="http://schemas.microsoft.com/office/powerpoint/2010/main" val="20733779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13" dur="500"/>
                                        <p:tgtEl>
                                          <p:spTgt spid="3">
                                            <p:graphicEl>
                                              <a:dgm id="{7E429971-BC57-430F-BB25-C0574E5E39E3}"/>
                                            </p:graphicEl>
                                          </p:spTgt>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7" dur="500"/>
                                        <p:tgtEl>
                                          <p:spTgt spid="3">
                                            <p:graphicEl>
                                              <a:dgm id="{D54B1729-BC98-42C1-9C6C-D65DCBA4358F}"/>
                                            </p:graphicEl>
                                          </p:spTgt>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21" dur="500"/>
                                        <p:tgtEl>
                                          <p:spTgt spid="3">
                                            <p:graphicEl>
                                              <a:dgm id="{C04276DC-EE64-470A-B8BC-09067B8045FA}"/>
                                            </p:graphicEl>
                                          </p:spTgt>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25" dur="500"/>
                                        <p:tgtEl>
                                          <p:spTgt spid="3">
                                            <p:graphicEl>
                                              <a:dgm id="{B37A5355-225B-4C6F-AED7-6C620F99EEC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normAutofit/>
          </a:bodyPr>
          <a:lstStyle/>
          <a:p>
            <a:pPr algn="ctr"/>
            <a:r>
              <a:rPr lang="en-US" dirty="0" smtClean="0">
                <a:latin typeface="AR JULIAN" pitchFamily="2" charset="0"/>
              </a:rPr>
              <a:t>Existing System</a:t>
            </a:r>
            <a:endParaRPr lang="en-IN" dirty="0">
              <a:latin typeface="AR JULIAN" pitchFamily="2" charset="0"/>
            </a:endParaRPr>
          </a:p>
        </p:txBody>
      </p:sp>
      <p:sp>
        <p:nvSpPr>
          <p:cNvPr id="3" name="Content Placeholder 2"/>
          <p:cNvSpPr>
            <a:spLocks noGrp="1"/>
          </p:cNvSpPr>
          <p:nvPr>
            <p:ph sz="half" idx="1"/>
            <p:custDataLst>
              <p:tags r:id="rId3"/>
            </p:custDataLst>
          </p:nvPr>
        </p:nvSpPr>
        <p:spPr>
          <a:xfrm>
            <a:off x="838200" y="1524000"/>
            <a:ext cx="7848600" cy="4525963"/>
          </a:xfrm>
        </p:spPr>
        <p:txBody>
          <a:bodyPr>
            <a:normAutofit/>
          </a:bodyPr>
          <a:lstStyle/>
          <a:p>
            <a:r>
              <a:rPr lang="en-US" dirty="0"/>
              <a:t>Currently there are only limited facilities available such as meeting the doctor </a:t>
            </a:r>
            <a:r>
              <a:rPr lang="en-US" dirty="0" smtClean="0"/>
              <a:t>personally </a:t>
            </a:r>
            <a:r>
              <a:rPr lang="en-US" dirty="0"/>
              <a:t>where the time consumed will be </a:t>
            </a:r>
            <a:r>
              <a:rPr lang="en-US" dirty="0" smtClean="0"/>
              <a:t>more.</a:t>
            </a:r>
          </a:p>
          <a:p>
            <a:endParaRPr lang="en-US" dirty="0" smtClean="0"/>
          </a:p>
          <a:p>
            <a:r>
              <a:rPr lang="en-US" dirty="0" smtClean="0"/>
              <a:t>In </a:t>
            </a:r>
            <a:r>
              <a:rPr lang="en-US" dirty="0"/>
              <a:t>present days e-consultation is also available to help the patients.</a:t>
            </a:r>
            <a:endParaRPr lang="en-IN" dirty="0"/>
          </a:p>
          <a:p>
            <a:pPr lvl="0" algn="just"/>
            <a:endParaRPr lang="en-IN" sz="3200" dirty="0"/>
          </a:p>
        </p:txBody>
      </p:sp>
    </p:spTree>
    <p:custDataLst>
      <p:tags r:id="rId1"/>
    </p:custDataLst>
    <p:extLst>
      <p:ext uri="{BB962C8B-B14F-4D97-AF65-F5344CB8AC3E}">
        <p14:creationId xmlns:p14="http://schemas.microsoft.com/office/powerpoint/2010/main" val="120451111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normAutofit/>
          </a:bodyPr>
          <a:lstStyle/>
          <a:p>
            <a:pPr algn="ctr"/>
            <a:r>
              <a:rPr lang="en-US" dirty="0" smtClean="0">
                <a:latin typeface="AR JULIAN" pitchFamily="2" charset="0"/>
              </a:rPr>
              <a:t>Proposed System</a:t>
            </a:r>
            <a:endParaRPr lang="en-IN" dirty="0">
              <a:latin typeface="AR JULIAN" pitchFamily="2" charset="0"/>
            </a:endParaRPr>
          </a:p>
        </p:txBody>
      </p:sp>
      <p:sp>
        <p:nvSpPr>
          <p:cNvPr id="3" name="Content Placeholder 2"/>
          <p:cNvSpPr>
            <a:spLocks noGrp="1"/>
          </p:cNvSpPr>
          <p:nvPr>
            <p:ph sz="half" idx="1"/>
            <p:custDataLst>
              <p:tags r:id="rId3"/>
            </p:custDataLst>
          </p:nvPr>
        </p:nvSpPr>
        <p:spPr>
          <a:xfrm>
            <a:off x="762000" y="1676400"/>
            <a:ext cx="7848600" cy="4678363"/>
          </a:xfrm>
        </p:spPr>
        <p:txBody>
          <a:bodyPr>
            <a:normAutofit fontScale="85000" lnSpcReduction="20000"/>
          </a:bodyPr>
          <a:lstStyle/>
          <a:p>
            <a:pPr marL="0" lvl="0" indent="0" algn="just">
              <a:buNone/>
            </a:pPr>
            <a:r>
              <a:rPr lang="en-US" u="sng" dirty="0">
                <a:latin typeface="AR JULIAN" pitchFamily="2" charset="0"/>
              </a:rPr>
              <a:t>SCOPE OF THE </a:t>
            </a:r>
            <a:r>
              <a:rPr lang="en-US" u="sng" dirty="0" smtClean="0">
                <a:latin typeface="AR JULIAN" pitchFamily="2" charset="0"/>
              </a:rPr>
              <a:t>PROJECT</a:t>
            </a:r>
          </a:p>
          <a:p>
            <a:pPr marL="0" lvl="0" indent="0" algn="just">
              <a:buNone/>
            </a:pPr>
            <a:endParaRPr lang="en-US" sz="3300" dirty="0" smtClean="0"/>
          </a:p>
          <a:p>
            <a:pPr lvl="0" algn="just"/>
            <a:r>
              <a:rPr lang="en-US" sz="3200" dirty="0"/>
              <a:t>The patients are able to detect the diseases by themselves.</a:t>
            </a:r>
            <a:endParaRPr lang="en-IN" sz="3200" dirty="0"/>
          </a:p>
          <a:p>
            <a:pPr lvl="0" algn="just"/>
            <a:r>
              <a:rPr lang="en-US" sz="3200" dirty="0"/>
              <a:t>Find solution to their health problems</a:t>
            </a:r>
            <a:r>
              <a:rPr lang="en-IN" sz="3200" dirty="0"/>
              <a:t> </a:t>
            </a:r>
            <a:r>
              <a:rPr lang="en-US" sz="3200" dirty="0"/>
              <a:t>without consulting  a doctor.</a:t>
            </a:r>
            <a:endParaRPr lang="en-IN" sz="3200" dirty="0"/>
          </a:p>
          <a:p>
            <a:pPr lvl="0" algn="just"/>
            <a:r>
              <a:rPr lang="en-US" sz="3200" dirty="0"/>
              <a:t>Eliminates the disadvantage of delayed care on the health problem.</a:t>
            </a:r>
            <a:endParaRPr lang="en-IN" sz="3200" dirty="0"/>
          </a:p>
          <a:p>
            <a:pPr lvl="0" algn="just"/>
            <a:r>
              <a:rPr lang="en-US" sz="3200" dirty="0"/>
              <a:t>Provides consultancy service round the clock.</a:t>
            </a:r>
            <a:endParaRPr lang="en-IN" sz="3200" dirty="0"/>
          </a:p>
          <a:p>
            <a:pPr lvl="0" algn="just"/>
            <a:r>
              <a:rPr lang="en-US" sz="3200" dirty="0"/>
              <a:t>Eliminates appointment system.</a:t>
            </a:r>
            <a:endParaRPr lang="en-IN" sz="3200" dirty="0"/>
          </a:p>
          <a:p>
            <a:pPr lvl="0" algn="just"/>
            <a:r>
              <a:rPr lang="en-US" sz="3200" dirty="0"/>
              <a:t>The software can be updated to include new medicines.</a:t>
            </a:r>
            <a:endParaRPr lang="en-IN" sz="3200" dirty="0"/>
          </a:p>
        </p:txBody>
      </p:sp>
    </p:spTree>
    <p:custDataLst>
      <p:tags r:id="rId1"/>
    </p:custDataLst>
    <p:extLst>
      <p:ext uri="{BB962C8B-B14F-4D97-AF65-F5344CB8AC3E}">
        <p14:creationId xmlns:p14="http://schemas.microsoft.com/office/powerpoint/2010/main" val="287502435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charRg st="22" end="82"/>
                                            </p:txEl>
                                          </p:spTgt>
                                        </p:tgtEl>
                                        <p:attrNameLst>
                                          <p:attrName>style.visibility</p:attrName>
                                        </p:attrNameLst>
                                      </p:cBhvr>
                                      <p:to>
                                        <p:strVal val="visible"/>
                                      </p:to>
                                    </p:set>
                                    <p:animEffect transition="in" filter="wipe(down)">
                                      <p:cBhvr>
                                        <p:cTn id="15" dur="500"/>
                                        <p:tgtEl>
                                          <p:spTgt spid="3">
                                            <p:txEl>
                                              <p:charRg st="22" end="8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charRg st="82" end="151"/>
                                            </p:txEl>
                                          </p:spTgt>
                                        </p:tgtEl>
                                        <p:attrNameLst>
                                          <p:attrName>style.visibility</p:attrName>
                                        </p:attrNameLst>
                                      </p:cBhvr>
                                      <p:to>
                                        <p:strVal val="visible"/>
                                      </p:to>
                                    </p:set>
                                    <p:animEffect transition="in" filter="wipe(down)">
                                      <p:cBhvr>
                                        <p:cTn id="19" dur="500"/>
                                        <p:tgtEl>
                                          <p:spTgt spid="3">
                                            <p:txEl>
                                              <p:charRg st="82" end="151"/>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charRg st="151" end="218"/>
                                            </p:txEl>
                                          </p:spTgt>
                                        </p:tgtEl>
                                        <p:attrNameLst>
                                          <p:attrName>style.visibility</p:attrName>
                                        </p:attrNameLst>
                                      </p:cBhvr>
                                      <p:to>
                                        <p:strVal val="visible"/>
                                      </p:to>
                                    </p:set>
                                    <p:animEffect transition="in" filter="wipe(down)">
                                      <p:cBhvr>
                                        <p:cTn id="23" dur="500"/>
                                        <p:tgtEl>
                                          <p:spTgt spid="3">
                                            <p:txEl>
                                              <p:charRg st="151" end="218"/>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charRg st="218" end="264"/>
                                            </p:txEl>
                                          </p:spTgt>
                                        </p:tgtEl>
                                        <p:attrNameLst>
                                          <p:attrName>style.visibility</p:attrName>
                                        </p:attrNameLst>
                                      </p:cBhvr>
                                      <p:to>
                                        <p:strVal val="visible"/>
                                      </p:to>
                                    </p:set>
                                    <p:animEffect transition="in" filter="wipe(down)">
                                      <p:cBhvr>
                                        <p:cTn id="27" dur="500"/>
                                        <p:tgtEl>
                                          <p:spTgt spid="3">
                                            <p:txEl>
                                              <p:charRg st="218" end="264"/>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
                                            <p:txEl>
                                              <p:charRg st="264" end="295"/>
                                            </p:txEl>
                                          </p:spTgt>
                                        </p:tgtEl>
                                        <p:attrNameLst>
                                          <p:attrName>style.visibility</p:attrName>
                                        </p:attrNameLst>
                                      </p:cBhvr>
                                      <p:to>
                                        <p:strVal val="visible"/>
                                      </p:to>
                                    </p:set>
                                    <p:animEffect transition="in" filter="wipe(down)">
                                      <p:cBhvr>
                                        <p:cTn id="31" dur="500"/>
                                        <p:tgtEl>
                                          <p:spTgt spid="3">
                                            <p:txEl>
                                              <p:charRg st="264" end="295"/>
                                            </p:tx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3">
                                            <p:txEl>
                                              <p:charRg st="295" end="349"/>
                                            </p:txEl>
                                          </p:spTgt>
                                        </p:tgtEl>
                                        <p:attrNameLst>
                                          <p:attrName>style.visibility</p:attrName>
                                        </p:attrNameLst>
                                      </p:cBhvr>
                                      <p:to>
                                        <p:strVal val="visible"/>
                                      </p:to>
                                    </p:set>
                                    <p:animEffect transition="in" filter="wipe(down)">
                                      <p:cBhvr>
                                        <p:cTn id="35" dur="500"/>
                                        <p:tgtEl>
                                          <p:spTgt spid="3">
                                            <p:txEl>
                                              <p:charRg st="295" end="3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819400"/>
            <a:ext cx="5867400" cy="1362075"/>
          </a:xfrm>
        </p:spPr>
        <p:txBody>
          <a:bodyPr>
            <a:normAutofit fontScale="90000"/>
          </a:bodyPr>
          <a:lstStyle/>
          <a:p>
            <a:r>
              <a:rPr lang="en-US" sz="5400" dirty="0">
                <a:latin typeface="AR JULIAN" pitchFamily="2" charset="0"/>
              </a:rPr>
              <a:t>SYSTEM </a:t>
            </a:r>
            <a:r>
              <a:rPr lang="en-US" sz="5400" dirty="0" smtClean="0">
                <a:latin typeface="AR JULIAN" pitchFamily="2" charset="0"/>
              </a:rPr>
              <a:t>FEATURES</a:t>
            </a:r>
            <a:endParaRPr lang="en-US" sz="5400" dirty="0"/>
          </a:p>
        </p:txBody>
      </p:sp>
    </p:spTree>
    <p:extLst>
      <p:ext uri="{BB962C8B-B14F-4D97-AF65-F5344CB8AC3E}">
        <p14:creationId xmlns:p14="http://schemas.microsoft.com/office/powerpoint/2010/main" val="37361505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 3.33333E-6 L 0.00417 -0.11042 " pathEditMode="relative" rAng="0" ptsTypes="AA">
                                      <p:cBhvr>
                                        <p:cTn id="6" dur="250" accel="50000" decel="50000" autoRev="1" fill="hold">
                                          <p:stCondLst>
                                            <p:cond delay="0"/>
                                          </p:stCondLst>
                                        </p:cTn>
                                        <p:tgtEl>
                                          <p:spTgt spid="2"/>
                                        </p:tgtEl>
                                        <p:attrNameLst>
                                          <p:attrName>ppt_x</p:attrName>
                                          <p:attrName>ppt_y</p:attrName>
                                        </p:attrNameLst>
                                      </p:cBhvr>
                                      <p:rCtr x="208" y="-5532"/>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normAutofit/>
          </a:bodyPr>
          <a:lstStyle/>
          <a:p>
            <a:pPr algn="ctr"/>
            <a:r>
              <a:rPr lang="en-US" dirty="0">
                <a:latin typeface="AR JULIAN" pitchFamily="2" charset="0"/>
              </a:rPr>
              <a:t>AIM OF THE PROJECT</a:t>
            </a:r>
            <a:endParaRPr lang="en-IN" dirty="0">
              <a:latin typeface="AR JULIAN" pitchFamily="2" charset="0"/>
            </a:endParaRPr>
          </a:p>
        </p:txBody>
      </p:sp>
      <p:sp>
        <p:nvSpPr>
          <p:cNvPr id="3" name="Content Placeholder 2"/>
          <p:cNvSpPr>
            <a:spLocks noGrp="1"/>
          </p:cNvSpPr>
          <p:nvPr>
            <p:ph sz="half" idx="1"/>
            <p:custDataLst>
              <p:tags r:id="rId3"/>
            </p:custDataLst>
          </p:nvPr>
        </p:nvSpPr>
        <p:spPr>
          <a:xfrm>
            <a:off x="838200" y="1524000"/>
            <a:ext cx="7848600" cy="4525963"/>
          </a:xfrm>
        </p:spPr>
        <p:txBody>
          <a:bodyPr>
            <a:normAutofit/>
          </a:bodyPr>
          <a:lstStyle/>
          <a:p>
            <a:pPr lvl="0" algn="just"/>
            <a:r>
              <a:rPr lang="en-US" dirty="0"/>
              <a:t>Provide an improved, faster and instant approach of diagnosing and prescribing medicines to different diseases. </a:t>
            </a:r>
          </a:p>
          <a:p>
            <a:pPr lvl="0" algn="just"/>
            <a:r>
              <a:rPr lang="en-US" dirty="0"/>
              <a:t>The patient is himself able to know the causes of his disease.</a:t>
            </a:r>
          </a:p>
          <a:p>
            <a:pPr algn="just"/>
            <a:r>
              <a:rPr lang="en-US" dirty="0"/>
              <a:t>Basic precautions to be taken to get rid of the disease</a:t>
            </a:r>
          </a:p>
          <a:p>
            <a:pPr algn="just"/>
            <a:r>
              <a:rPr lang="en-US" dirty="0"/>
              <a:t>Some of the medicines that can be prescribed for the disease detected.</a:t>
            </a:r>
            <a:endParaRPr lang="en-IN" sz="3200" dirty="0"/>
          </a:p>
        </p:txBody>
      </p:sp>
    </p:spTree>
    <p:custDataLst>
      <p:tags r:id="rId1"/>
    </p:custDataLst>
    <p:extLst>
      <p:ext uri="{BB962C8B-B14F-4D97-AF65-F5344CB8AC3E}">
        <p14:creationId xmlns:p14="http://schemas.microsoft.com/office/powerpoint/2010/main" val="189357540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11.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2.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13.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14.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5.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16.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17.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8.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19.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21.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2.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3.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24.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5.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6.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27.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8.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9.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0.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31.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32.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33.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34.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35.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36.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37.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38.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39.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0.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41.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42.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43.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44.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45.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46.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47.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48.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49.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0.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51.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52.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8.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9.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0</TotalTime>
  <Words>1582</Words>
  <Application>Microsoft Office PowerPoint</Application>
  <PresentationFormat>On-screen Show (4:3)</PresentationFormat>
  <Paragraphs>163</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Training</vt:lpstr>
      <vt:lpstr>Virtual Doctor</vt:lpstr>
      <vt:lpstr>PowerPoint Presentation</vt:lpstr>
      <vt:lpstr>Introduction</vt:lpstr>
      <vt:lpstr>SYSTEM ANALYSIS EXISTING SYSTEM PROPOSED SYSTEM  SCOPE OF THE PROJECT  AIM OF THE PROJECT  PROJECT MODULES</vt:lpstr>
      <vt:lpstr>SYSTEM ANALYSIS "VIRTUAL DOCTOR" system provides an improved, faster and instant approach of diagnosing and prescribing medicines to different diseases. Virtual doctor visits are rapidly gaining popularity these days as more health insurers offer telemedicine services to help cut costs. Studies have shown that virtual care may effectively use to treat common problems and infections.</vt:lpstr>
      <vt:lpstr>Existing System</vt:lpstr>
      <vt:lpstr>Proposed System</vt:lpstr>
      <vt:lpstr>SYSTEM FEATURES</vt:lpstr>
      <vt:lpstr>AIM OF THE PROJECT</vt:lpstr>
      <vt:lpstr>SYSTEM ARCHITECTURE</vt:lpstr>
      <vt:lpstr>System Features(flowchart)</vt:lpstr>
      <vt:lpstr>PROJECT MODULES</vt:lpstr>
      <vt:lpstr>PROJECT MODULES</vt:lpstr>
      <vt:lpstr>Home Module</vt:lpstr>
      <vt:lpstr>Disease Search Module</vt:lpstr>
      <vt:lpstr>Symptom Evaluation Module</vt:lpstr>
      <vt:lpstr>Medicine Search Module</vt:lpstr>
      <vt:lpstr>Exit Module</vt:lpstr>
      <vt:lpstr>Results &amp;  Applications of Project</vt:lpstr>
      <vt:lpstr>Results</vt:lpstr>
      <vt:lpstr>Application Of Project</vt:lpstr>
      <vt:lpstr>Software Used</vt:lpstr>
      <vt:lpstr>Conclusion &amp; References</vt:lpstr>
      <vt:lpstr>Conclusion</vt:lpstr>
      <vt:lpstr>References</vt:lpstr>
      <vt:lpstr>Questions?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2015-11-16T16:56:54Z</dcterms:created>
  <dcterms:modified xsi:type="dcterms:W3CDTF">2015-11-29T16:44:51Z</dcterms:modified>
</cp:coreProperties>
</file>