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3" r:id="rId8"/>
    <p:sldId id="274" r:id="rId9"/>
    <p:sldId id="275" r:id="rId10"/>
    <p:sldId id="276" r:id="rId11"/>
    <p:sldId id="277" r:id="rId12"/>
    <p:sldId id="278" r:id="rId13"/>
    <p:sldId id="279" r:id="rId14"/>
    <p:sldId id="280" r:id="rId15"/>
    <p:sldId id="282" r:id="rId16"/>
    <p:sldId id="283" r:id="rId17"/>
    <p:sldId id="284" r:id="rId18"/>
    <p:sldId id="285" r:id="rId19"/>
    <p:sldId id="281" r:id="rId20"/>
    <p:sldId id="286"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71" d="100"/>
          <a:sy n="71" d="100"/>
        </p:scale>
        <p:origin x="460" y="-1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96666"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b="1" dirty="0"/>
              <a:t>G2M</a:t>
            </a:r>
            <a:r>
              <a:rPr lang="en-US" sz="4000" dirty="0"/>
              <a:t> </a:t>
            </a:r>
            <a:r>
              <a:rPr lang="en-US" sz="4000" b="1" i="0" dirty="0">
                <a:effectLst/>
                <a:latin typeface="Lato Extended"/>
              </a:rPr>
              <a:t>insight for Cab Investment firm</a:t>
            </a:r>
            <a:endParaRPr lang="en-US" sz="4000" dirty="0"/>
          </a:p>
          <a:p>
            <a:endParaRPr lang="en-US" sz="4000" dirty="0"/>
          </a:p>
          <a:p>
            <a:r>
              <a:rPr lang="en-US" sz="2800" b="1" dirty="0"/>
              <a:t>9 August 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16C2-D1C9-4233-B622-04B8D43F2985}"/>
              </a:ext>
            </a:extLst>
          </p:cNvPr>
          <p:cNvSpPr>
            <a:spLocks noGrp="1"/>
          </p:cNvSpPr>
          <p:nvPr>
            <p:ph type="title"/>
          </p:nvPr>
        </p:nvSpPr>
        <p:spPr/>
        <p:txBody>
          <a:bodyPr/>
          <a:lstStyle/>
          <a:p>
            <a:r>
              <a:rPr lang="en-US" sz="4400" dirty="0"/>
              <a:t>Relationship between Profit and Distance travelled per city</a:t>
            </a:r>
            <a:endParaRPr lang="en-US" dirty="0"/>
          </a:p>
        </p:txBody>
      </p:sp>
      <p:pic>
        <p:nvPicPr>
          <p:cNvPr id="5" name="Content Placeholder 4" descr="Chart, scatter chart&#10;&#10;Description automatically generated">
            <a:extLst>
              <a:ext uri="{FF2B5EF4-FFF2-40B4-BE49-F238E27FC236}">
                <a16:creationId xmlns:a16="http://schemas.microsoft.com/office/drawing/2014/main" id="{EADED449-2017-461B-812B-DEF80A2C8340}"/>
              </a:ext>
            </a:extLst>
          </p:cNvPr>
          <p:cNvPicPr>
            <a:picLocks noGrp="1" noChangeAspect="1"/>
          </p:cNvPicPr>
          <p:nvPr>
            <p:ph idx="1"/>
          </p:nvPr>
        </p:nvPicPr>
        <p:blipFill>
          <a:blip r:embed="rId2"/>
          <a:stretch>
            <a:fillRect/>
          </a:stretch>
        </p:blipFill>
        <p:spPr>
          <a:xfrm>
            <a:off x="694764" y="1538288"/>
            <a:ext cx="9408459" cy="4763600"/>
          </a:xfrm>
        </p:spPr>
      </p:pic>
    </p:spTree>
    <p:extLst>
      <p:ext uri="{BB962C8B-B14F-4D97-AF65-F5344CB8AC3E}">
        <p14:creationId xmlns:p14="http://schemas.microsoft.com/office/powerpoint/2010/main" val="91452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7F23-4194-457E-8A02-42308DABBCE7}"/>
              </a:ext>
            </a:extLst>
          </p:cNvPr>
          <p:cNvSpPr>
            <a:spLocks noGrp="1"/>
          </p:cNvSpPr>
          <p:nvPr>
            <p:ph type="title"/>
          </p:nvPr>
        </p:nvSpPr>
        <p:spPr>
          <a:xfrm>
            <a:off x="600501" y="0"/>
            <a:ext cx="10515600" cy="1325563"/>
          </a:xfrm>
        </p:spPr>
        <p:txBody>
          <a:bodyPr/>
          <a:lstStyle/>
          <a:p>
            <a:r>
              <a:rPr lang="en-US" dirty="0"/>
              <a:t>Type of payment for the different companies</a:t>
            </a:r>
          </a:p>
        </p:txBody>
      </p:sp>
      <p:pic>
        <p:nvPicPr>
          <p:cNvPr id="5" name="Content Placeholder 4" descr="Chart, bar chart&#10;&#10;Description automatically generated">
            <a:extLst>
              <a:ext uri="{FF2B5EF4-FFF2-40B4-BE49-F238E27FC236}">
                <a16:creationId xmlns:a16="http://schemas.microsoft.com/office/drawing/2014/main" id="{64A09722-61EF-4CBC-8835-B5DDBE92CAE7}"/>
              </a:ext>
            </a:extLst>
          </p:cNvPr>
          <p:cNvPicPr>
            <a:picLocks noGrp="1" noChangeAspect="1"/>
          </p:cNvPicPr>
          <p:nvPr>
            <p:ph idx="1"/>
          </p:nvPr>
        </p:nvPicPr>
        <p:blipFill>
          <a:blip r:embed="rId2"/>
          <a:stretch>
            <a:fillRect/>
          </a:stretch>
        </p:blipFill>
        <p:spPr>
          <a:xfrm>
            <a:off x="600500" y="995077"/>
            <a:ext cx="9224817" cy="5111233"/>
          </a:xfrm>
        </p:spPr>
      </p:pic>
    </p:spTree>
    <p:extLst>
      <p:ext uri="{BB962C8B-B14F-4D97-AF65-F5344CB8AC3E}">
        <p14:creationId xmlns:p14="http://schemas.microsoft.com/office/powerpoint/2010/main" val="675018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4EE24-F68C-4F07-AB82-8109A28E9A09}"/>
              </a:ext>
            </a:extLst>
          </p:cNvPr>
          <p:cNvSpPr>
            <a:spLocks noGrp="1"/>
          </p:cNvSpPr>
          <p:nvPr>
            <p:ph type="title"/>
          </p:nvPr>
        </p:nvSpPr>
        <p:spPr>
          <a:xfrm>
            <a:off x="630083" y="0"/>
            <a:ext cx="10515600" cy="1325563"/>
          </a:xfrm>
        </p:spPr>
        <p:txBody>
          <a:bodyPr>
            <a:normAutofit/>
          </a:bodyPr>
          <a:lstStyle/>
          <a:p>
            <a:r>
              <a:rPr lang="en-US" sz="3200" dirty="0"/>
              <a:t>Profit generation based on gender across the two companies</a:t>
            </a:r>
          </a:p>
        </p:txBody>
      </p:sp>
      <p:pic>
        <p:nvPicPr>
          <p:cNvPr id="5" name="Content Placeholder 4" descr="Chart, bar chart&#10;&#10;Description automatically generated">
            <a:extLst>
              <a:ext uri="{FF2B5EF4-FFF2-40B4-BE49-F238E27FC236}">
                <a16:creationId xmlns:a16="http://schemas.microsoft.com/office/drawing/2014/main" id="{D701C5D7-EDEE-4AC3-97DB-B80E27D874E2}"/>
              </a:ext>
            </a:extLst>
          </p:cNvPr>
          <p:cNvPicPr>
            <a:picLocks noGrp="1" noChangeAspect="1"/>
          </p:cNvPicPr>
          <p:nvPr>
            <p:ph idx="1"/>
          </p:nvPr>
        </p:nvPicPr>
        <p:blipFill>
          <a:blip r:embed="rId2"/>
          <a:stretch>
            <a:fillRect/>
          </a:stretch>
        </p:blipFill>
        <p:spPr>
          <a:xfrm>
            <a:off x="423894" y="876812"/>
            <a:ext cx="9760012" cy="5255391"/>
          </a:xfrm>
        </p:spPr>
      </p:pic>
    </p:spTree>
    <p:extLst>
      <p:ext uri="{BB962C8B-B14F-4D97-AF65-F5344CB8AC3E}">
        <p14:creationId xmlns:p14="http://schemas.microsoft.com/office/powerpoint/2010/main" val="4034150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94495-336E-4877-989E-5FD058B6491E}"/>
              </a:ext>
            </a:extLst>
          </p:cNvPr>
          <p:cNvSpPr>
            <a:spLocks noGrp="1"/>
          </p:cNvSpPr>
          <p:nvPr>
            <p:ph type="title"/>
          </p:nvPr>
        </p:nvSpPr>
        <p:spPr>
          <a:xfrm>
            <a:off x="389965" y="18255"/>
            <a:ext cx="10515600" cy="1325563"/>
          </a:xfrm>
        </p:spPr>
        <p:txBody>
          <a:bodyPr/>
          <a:lstStyle/>
          <a:p>
            <a:r>
              <a:rPr lang="en-US" dirty="0"/>
              <a:t>Cost of trip for the different </a:t>
            </a:r>
            <a:r>
              <a:rPr lang="en-US" sz="4400" dirty="0"/>
              <a:t>genders across the two companies</a:t>
            </a:r>
            <a:endParaRPr lang="en-US" dirty="0"/>
          </a:p>
        </p:txBody>
      </p:sp>
      <p:pic>
        <p:nvPicPr>
          <p:cNvPr id="5" name="Content Placeholder 4" descr="Chart, bar chart&#10;&#10;Description automatically generated">
            <a:extLst>
              <a:ext uri="{FF2B5EF4-FFF2-40B4-BE49-F238E27FC236}">
                <a16:creationId xmlns:a16="http://schemas.microsoft.com/office/drawing/2014/main" id="{B57D1853-1C72-4AB2-A8E6-0CC71A460092}"/>
              </a:ext>
            </a:extLst>
          </p:cNvPr>
          <p:cNvPicPr>
            <a:picLocks noGrp="1" noChangeAspect="1"/>
          </p:cNvPicPr>
          <p:nvPr>
            <p:ph idx="1"/>
          </p:nvPr>
        </p:nvPicPr>
        <p:blipFill>
          <a:blip r:embed="rId2"/>
          <a:stretch>
            <a:fillRect/>
          </a:stretch>
        </p:blipFill>
        <p:spPr>
          <a:xfrm>
            <a:off x="470400" y="1253331"/>
            <a:ext cx="8852894" cy="4877182"/>
          </a:xfrm>
        </p:spPr>
      </p:pic>
      <p:sp>
        <p:nvSpPr>
          <p:cNvPr id="6" name="TextBox 5">
            <a:extLst>
              <a:ext uri="{FF2B5EF4-FFF2-40B4-BE49-F238E27FC236}">
                <a16:creationId xmlns:a16="http://schemas.microsoft.com/office/drawing/2014/main" id="{28938822-CF4E-4B5A-85AB-F44E0F0A6E81}"/>
              </a:ext>
            </a:extLst>
          </p:cNvPr>
          <p:cNvSpPr txBox="1"/>
          <p:nvPr/>
        </p:nvSpPr>
        <p:spPr>
          <a:xfrm>
            <a:off x="9439835" y="1515035"/>
            <a:ext cx="2608730" cy="1200329"/>
          </a:xfrm>
          <a:prstGeom prst="rect">
            <a:avLst/>
          </a:prstGeom>
          <a:noFill/>
        </p:spPr>
        <p:txBody>
          <a:bodyPr wrap="square" rtlCol="0">
            <a:spAutoFit/>
          </a:bodyPr>
          <a:lstStyle/>
          <a:p>
            <a:r>
              <a:rPr lang="en-US" dirty="0"/>
              <a:t>The cost of trip is same for different genders in pink cab and almost same in yellow cab. </a:t>
            </a:r>
          </a:p>
        </p:txBody>
      </p:sp>
    </p:spTree>
    <p:extLst>
      <p:ext uri="{BB962C8B-B14F-4D97-AF65-F5344CB8AC3E}">
        <p14:creationId xmlns:p14="http://schemas.microsoft.com/office/powerpoint/2010/main" val="216740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9590-5361-4C84-B489-1E0D66855665}"/>
              </a:ext>
            </a:extLst>
          </p:cNvPr>
          <p:cNvSpPr>
            <a:spLocks noGrp="1"/>
          </p:cNvSpPr>
          <p:nvPr>
            <p:ph type="title"/>
          </p:nvPr>
        </p:nvSpPr>
        <p:spPr/>
        <p:txBody>
          <a:bodyPr/>
          <a:lstStyle/>
          <a:p>
            <a:r>
              <a:rPr lang="en-US" dirty="0"/>
              <a:t>Hypothesis testing</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611B8DAE-51FE-40B5-9639-D39EF72155A5}"/>
              </a:ext>
            </a:extLst>
          </p:cNvPr>
          <p:cNvPicPr>
            <a:picLocks noGrp="1" noChangeAspect="1"/>
          </p:cNvPicPr>
          <p:nvPr>
            <p:ph idx="1"/>
          </p:nvPr>
        </p:nvPicPr>
        <p:blipFill>
          <a:blip r:embed="rId2"/>
          <a:stretch>
            <a:fillRect/>
          </a:stretch>
        </p:blipFill>
        <p:spPr>
          <a:xfrm>
            <a:off x="838200" y="1898581"/>
            <a:ext cx="10515600" cy="3060837"/>
          </a:xfrm>
        </p:spPr>
      </p:pic>
    </p:spTree>
    <p:extLst>
      <p:ext uri="{BB962C8B-B14F-4D97-AF65-F5344CB8AC3E}">
        <p14:creationId xmlns:p14="http://schemas.microsoft.com/office/powerpoint/2010/main" val="3765171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3FF55-8C14-48B5-B7BB-5A12621ECDCE}"/>
              </a:ext>
            </a:extLst>
          </p:cNvPr>
          <p:cNvSpPr>
            <a:spLocks noGrp="1"/>
          </p:cNvSpPr>
          <p:nvPr>
            <p:ph type="title"/>
          </p:nvPr>
        </p:nvSpPr>
        <p:spPr/>
        <p:txBody>
          <a:bodyPr/>
          <a:lstStyle/>
          <a:p>
            <a:r>
              <a:rPr lang="en-US" dirty="0"/>
              <a:t>Hypothesis testing</a:t>
            </a:r>
          </a:p>
        </p:txBody>
      </p:sp>
      <p:pic>
        <p:nvPicPr>
          <p:cNvPr id="5" name="Content Placeholder 4">
            <a:extLst>
              <a:ext uri="{FF2B5EF4-FFF2-40B4-BE49-F238E27FC236}">
                <a16:creationId xmlns:a16="http://schemas.microsoft.com/office/drawing/2014/main" id="{6449706B-5230-413F-A09C-968B573C0917}"/>
              </a:ext>
            </a:extLst>
          </p:cNvPr>
          <p:cNvPicPr>
            <a:picLocks noGrp="1" noChangeAspect="1"/>
          </p:cNvPicPr>
          <p:nvPr>
            <p:ph idx="1"/>
          </p:nvPr>
        </p:nvPicPr>
        <p:blipFill>
          <a:blip r:embed="rId2"/>
          <a:stretch>
            <a:fillRect/>
          </a:stretch>
        </p:blipFill>
        <p:spPr>
          <a:xfrm>
            <a:off x="614083" y="1755131"/>
            <a:ext cx="10515600" cy="3093831"/>
          </a:xfrm>
        </p:spPr>
      </p:pic>
    </p:spTree>
    <p:extLst>
      <p:ext uri="{BB962C8B-B14F-4D97-AF65-F5344CB8AC3E}">
        <p14:creationId xmlns:p14="http://schemas.microsoft.com/office/powerpoint/2010/main" val="176290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84A4-36E3-4758-902E-FC836327B5E1}"/>
              </a:ext>
            </a:extLst>
          </p:cNvPr>
          <p:cNvSpPr>
            <a:spLocks noGrp="1"/>
          </p:cNvSpPr>
          <p:nvPr>
            <p:ph type="title"/>
          </p:nvPr>
        </p:nvSpPr>
        <p:spPr/>
        <p:txBody>
          <a:bodyPr/>
          <a:lstStyle/>
          <a:p>
            <a:r>
              <a:rPr lang="en-US" dirty="0"/>
              <a:t>Hypothesis testing</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2CF5FE17-53FB-4730-8710-AF91704BC6B7}"/>
              </a:ext>
            </a:extLst>
          </p:cNvPr>
          <p:cNvPicPr>
            <a:picLocks noGrp="1" noChangeAspect="1"/>
          </p:cNvPicPr>
          <p:nvPr>
            <p:ph idx="1"/>
          </p:nvPr>
        </p:nvPicPr>
        <p:blipFill>
          <a:blip r:embed="rId2"/>
          <a:stretch>
            <a:fillRect/>
          </a:stretch>
        </p:blipFill>
        <p:spPr>
          <a:xfrm>
            <a:off x="587189" y="1597254"/>
            <a:ext cx="11347508" cy="2750628"/>
          </a:xfrm>
        </p:spPr>
      </p:pic>
    </p:spTree>
    <p:extLst>
      <p:ext uri="{BB962C8B-B14F-4D97-AF65-F5344CB8AC3E}">
        <p14:creationId xmlns:p14="http://schemas.microsoft.com/office/powerpoint/2010/main" val="3763559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53D8B-41CA-4E9C-B347-9D354945F54A}"/>
              </a:ext>
            </a:extLst>
          </p:cNvPr>
          <p:cNvSpPr>
            <a:spLocks noGrp="1"/>
          </p:cNvSpPr>
          <p:nvPr>
            <p:ph type="title"/>
          </p:nvPr>
        </p:nvSpPr>
        <p:spPr/>
        <p:txBody>
          <a:bodyPr/>
          <a:lstStyle/>
          <a:p>
            <a:r>
              <a:rPr lang="en-US" dirty="0"/>
              <a:t>Hypothesis testing</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CF7CF394-6950-44ED-952B-51A67345892F}"/>
              </a:ext>
            </a:extLst>
          </p:cNvPr>
          <p:cNvPicPr>
            <a:picLocks noGrp="1" noChangeAspect="1"/>
          </p:cNvPicPr>
          <p:nvPr>
            <p:ph idx="1"/>
          </p:nvPr>
        </p:nvPicPr>
        <p:blipFill>
          <a:blip r:embed="rId2"/>
          <a:stretch>
            <a:fillRect/>
          </a:stretch>
        </p:blipFill>
        <p:spPr>
          <a:xfrm>
            <a:off x="691403" y="1690688"/>
            <a:ext cx="10020300" cy="3305175"/>
          </a:xfrm>
        </p:spPr>
      </p:pic>
    </p:spTree>
    <p:extLst>
      <p:ext uri="{BB962C8B-B14F-4D97-AF65-F5344CB8AC3E}">
        <p14:creationId xmlns:p14="http://schemas.microsoft.com/office/powerpoint/2010/main" val="2246692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AD146-9F96-4744-95A6-28062B7AB085}"/>
              </a:ext>
            </a:extLst>
          </p:cNvPr>
          <p:cNvSpPr>
            <a:spLocks noGrp="1"/>
          </p:cNvSpPr>
          <p:nvPr>
            <p:ph type="title"/>
          </p:nvPr>
        </p:nvSpPr>
        <p:spPr/>
        <p:txBody>
          <a:bodyPr/>
          <a:lstStyle/>
          <a:p>
            <a:r>
              <a:rPr lang="en-US" dirty="0"/>
              <a:t>Hypothesis testing</a:t>
            </a:r>
          </a:p>
        </p:txBody>
      </p:sp>
      <p:pic>
        <p:nvPicPr>
          <p:cNvPr id="5" name="Content Placeholder 4">
            <a:extLst>
              <a:ext uri="{FF2B5EF4-FFF2-40B4-BE49-F238E27FC236}">
                <a16:creationId xmlns:a16="http://schemas.microsoft.com/office/drawing/2014/main" id="{554E2B1B-916A-4644-87F3-F2F2BE028B78}"/>
              </a:ext>
            </a:extLst>
          </p:cNvPr>
          <p:cNvPicPr>
            <a:picLocks noGrp="1" noChangeAspect="1"/>
          </p:cNvPicPr>
          <p:nvPr>
            <p:ph idx="1"/>
          </p:nvPr>
        </p:nvPicPr>
        <p:blipFill>
          <a:blip r:embed="rId2"/>
          <a:stretch>
            <a:fillRect/>
          </a:stretch>
        </p:blipFill>
        <p:spPr>
          <a:xfrm>
            <a:off x="838200" y="1797377"/>
            <a:ext cx="9201150" cy="714375"/>
          </a:xfrm>
        </p:spPr>
      </p:pic>
      <p:pic>
        <p:nvPicPr>
          <p:cNvPr id="7" name="Picture 6" descr="Graphical user interface, text, application&#10;&#10;Description automatically generated">
            <a:extLst>
              <a:ext uri="{FF2B5EF4-FFF2-40B4-BE49-F238E27FC236}">
                <a16:creationId xmlns:a16="http://schemas.microsoft.com/office/drawing/2014/main" id="{5FCDF362-9CFC-48D7-A54B-97AE6B1F3D73}"/>
              </a:ext>
            </a:extLst>
          </p:cNvPr>
          <p:cNvPicPr>
            <a:picLocks noChangeAspect="1"/>
          </p:cNvPicPr>
          <p:nvPr/>
        </p:nvPicPr>
        <p:blipFill>
          <a:blip r:embed="rId3"/>
          <a:stretch>
            <a:fillRect/>
          </a:stretch>
        </p:blipFill>
        <p:spPr>
          <a:xfrm>
            <a:off x="319087" y="3037074"/>
            <a:ext cx="11553825" cy="2200275"/>
          </a:xfrm>
          <a:prstGeom prst="rect">
            <a:avLst/>
          </a:prstGeom>
        </p:spPr>
      </p:pic>
    </p:spTree>
    <p:extLst>
      <p:ext uri="{BB962C8B-B14F-4D97-AF65-F5344CB8AC3E}">
        <p14:creationId xmlns:p14="http://schemas.microsoft.com/office/powerpoint/2010/main" val="381922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4F54-15F5-4C88-B96D-12039C2FDDA7}"/>
              </a:ext>
            </a:extLst>
          </p:cNvPr>
          <p:cNvSpPr>
            <a:spLocks noGrp="1"/>
          </p:cNvSpPr>
          <p:nvPr>
            <p:ph type="title"/>
          </p:nvPr>
        </p:nvSpPr>
        <p:spPr/>
        <p:txBody>
          <a:bodyPr/>
          <a:lstStyle/>
          <a:p>
            <a:r>
              <a:rPr lang="en-US" dirty="0"/>
              <a:t>Hypothesis testing</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AA804990-208C-4FF3-AE0E-6114D0D4054D}"/>
              </a:ext>
            </a:extLst>
          </p:cNvPr>
          <p:cNvPicPr>
            <a:picLocks noGrp="1" noChangeAspect="1"/>
          </p:cNvPicPr>
          <p:nvPr>
            <p:ph idx="1"/>
          </p:nvPr>
        </p:nvPicPr>
        <p:blipFill>
          <a:blip r:embed="rId2"/>
          <a:stretch>
            <a:fillRect/>
          </a:stretch>
        </p:blipFill>
        <p:spPr>
          <a:xfrm>
            <a:off x="717177" y="1928812"/>
            <a:ext cx="10058400" cy="3000375"/>
          </a:xfrm>
        </p:spPr>
      </p:pic>
    </p:spTree>
    <p:extLst>
      <p:ext uri="{BB962C8B-B14F-4D97-AF65-F5344CB8AC3E}">
        <p14:creationId xmlns:p14="http://schemas.microsoft.com/office/powerpoint/2010/main" val="103105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Approach and Background</a:t>
            </a:r>
          </a:p>
          <a:p>
            <a:pPr algn="just"/>
            <a:r>
              <a:rPr lang="en-US" sz="2800" dirty="0">
                <a:solidFill>
                  <a:srgbClr val="FF6600"/>
                </a:solidFill>
              </a:rPr>
              <a:t>         EDA &amp; EDA Summary</a:t>
            </a:r>
          </a:p>
          <a:p>
            <a:pPr algn="just"/>
            <a:r>
              <a:rPr lang="en-US" sz="2800" dirty="0">
                <a:solidFill>
                  <a:srgbClr val="FF6600"/>
                </a:solidFill>
              </a:rPr>
              <a:t>         Hypothesis testing</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6DA3-5268-4D0D-929A-1F895B546B93}"/>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5AF5FE78-A29F-4DF2-9AE8-08A44420D5C2}"/>
              </a:ext>
            </a:extLst>
          </p:cNvPr>
          <p:cNvSpPr>
            <a:spLocks noGrp="1"/>
          </p:cNvSpPr>
          <p:nvPr>
            <p:ph idx="1"/>
          </p:nvPr>
        </p:nvSpPr>
        <p:spPr/>
        <p:txBody>
          <a:bodyPr>
            <a:normAutofit lnSpcReduction="10000"/>
          </a:bodyPr>
          <a:lstStyle/>
          <a:p>
            <a:r>
              <a:rPr lang="en-US" sz="5400" dirty="0"/>
              <a:t>Through the research and analysis done, I would recommend to invest in Yellow cab company as it has huge potential and has also dominated over the years in terms of usage and profit generation too.</a:t>
            </a:r>
          </a:p>
        </p:txBody>
      </p:sp>
    </p:spTree>
    <p:extLst>
      <p:ext uri="{BB962C8B-B14F-4D97-AF65-F5344CB8AC3E}">
        <p14:creationId xmlns:p14="http://schemas.microsoft.com/office/powerpoint/2010/main" val="29176798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743C-1888-46C3-B97D-554EBC0466E6}"/>
              </a:ext>
            </a:extLst>
          </p:cNvPr>
          <p:cNvSpPr>
            <a:spLocks noGrp="1"/>
          </p:cNvSpPr>
          <p:nvPr>
            <p:ph type="title"/>
          </p:nvPr>
        </p:nvSpPr>
        <p:spPr/>
        <p:txBody>
          <a:bodyPr/>
          <a:lstStyle/>
          <a:p>
            <a:r>
              <a:rPr lang="en-US" sz="4400" dirty="0">
                <a:solidFill>
                  <a:srgbClr val="FF6600"/>
                </a:solidFill>
              </a:rPr>
              <a:t>Approach and Background</a:t>
            </a:r>
            <a:endParaRPr lang="en-US" dirty="0"/>
          </a:p>
        </p:txBody>
      </p:sp>
      <p:sp>
        <p:nvSpPr>
          <p:cNvPr id="3" name="Content Placeholder 2">
            <a:extLst>
              <a:ext uri="{FF2B5EF4-FFF2-40B4-BE49-F238E27FC236}">
                <a16:creationId xmlns:a16="http://schemas.microsoft.com/office/drawing/2014/main" id="{79CF44D2-8DFD-4CDE-86EF-F1012A1F980D}"/>
              </a:ext>
            </a:extLst>
          </p:cNvPr>
          <p:cNvSpPr>
            <a:spLocks noGrp="1"/>
          </p:cNvSpPr>
          <p:nvPr>
            <p:ph idx="1"/>
          </p:nvPr>
        </p:nvSpPr>
        <p:spPr/>
        <p:txBody>
          <a:bodyPr/>
          <a:lstStyle/>
          <a:p>
            <a:r>
              <a:rPr lang="en-US" dirty="0"/>
              <a:t>XYZ is a private firm in US and due to remarkable growth in the cab industry in last few years and multiple key players in the market, it is planning for an investment in cab industry. We must summarize our analysis and recommendations and identify which company is performing better and is a better investment opportunity for XYZ.</a:t>
            </a:r>
          </a:p>
          <a:p>
            <a:r>
              <a:rPr lang="en-US" dirty="0"/>
              <a:t>The datasets were combined when necessary to create datasets to do the analysis.</a:t>
            </a:r>
          </a:p>
        </p:txBody>
      </p:sp>
    </p:spTree>
    <p:extLst>
      <p:ext uri="{BB962C8B-B14F-4D97-AF65-F5344CB8AC3E}">
        <p14:creationId xmlns:p14="http://schemas.microsoft.com/office/powerpoint/2010/main" val="4113477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5AD90-40F6-4965-A414-6DF913F863B1}"/>
              </a:ext>
            </a:extLst>
          </p:cNvPr>
          <p:cNvSpPr>
            <a:spLocks noGrp="1"/>
          </p:cNvSpPr>
          <p:nvPr>
            <p:ph type="title"/>
          </p:nvPr>
        </p:nvSpPr>
        <p:spPr/>
        <p:txBody>
          <a:bodyPr/>
          <a:lstStyle/>
          <a:p>
            <a:r>
              <a:rPr lang="en-US" dirty="0"/>
              <a:t>TRAVEL FREQUENCY</a:t>
            </a:r>
          </a:p>
        </p:txBody>
      </p:sp>
      <p:pic>
        <p:nvPicPr>
          <p:cNvPr id="5" name="Content Placeholder 4" descr="Chart, bar chart&#10;&#10;Description automatically generated">
            <a:extLst>
              <a:ext uri="{FF2B5EF4-FFF2-40B4-BE49-F238E27FC236}">
                <a16:creationId xmlns:a16="http://schemas.microsoft.com/office/drawing/2014/main" id="{D3C24256-80AF-405E-8B77-3265F474BA2B}"/>
              </a:ext>
            </a:extLst>
          </p:cNvPr>
          <p:cNvPicPr>
            <a:picLocks noGrp="1" noChangeAspect="1"/>
          </p:cNvPicPr>
          <p:nvPr>
            <p:ph idx="1"/>
          </p:nvPr>
        </p:nvPicPr>
        <p:blipFill>
          <a:blip r:embed="rId2"/>
          <a:stretch>
            <a:fillRect/>
          </a:stretch>
        </p:blipFill>
        <p:spPr>
          <a:xfrm>
            <a:off x="71137" y="1782482"/>
            <a:ext cx="5316879" cy="2665693"/>
          </a:xfrm>
        </p:spPr>
      </p:pic>
      <p:pic>
        <p:nvPicPr>
          <p:cNvPr id="7" name="Picture 6" descr="Chart, bar chart&#10;&#10;Description automatically generated">
            <a:extLst>
              <a:ext uri="{FF2B5EF4-FFF2-40B4-BE49-F238E27FC236}">
                <a16:creationId xmlns:a16="http://schemas.microsoft.com/office/drawing/2014/main" id="{30C4E180-264E-48C2-9D3B-801199E380E1}"/>
              </a:ext>
            </a:extLst>
          </p:cNvPr>
          <p:cNvPicPr>
            <a:picLocks noChangeAspect="1"/>
          </p:cNvPicPr>
          <p:nvPr/>
        </p:nvPicPr>
        <p:blipFill>
          <a:blip r:embed="rId3"/>
          <a:stretch>
            <a:fillRect/>
          </a:stretch>
        </p:blipFill>
        <p:spPr>
          <a:xfrm>
            <a:off x="5469998" y="1734016"/>
            <a:ext cx="6246872" cy="2762624"/>
          </a:xfrm>
          <a:prstGeom prst="rect">
            <a:avLst/>
          </a:prstGeom>
        </p:spPr>
      </p:pic>
      <p:sp>
        <p:nvSpPr>
          <p:cNvPr id="8" name="TextBox 7">
            <a:extLst>
              <a:ext uri="{FF2B5EF4-FFF2-40B4-BE49-F238E27FC236}">
                <a16:creationId xmlns:a16="http://schemas.microsoft.com/office/drawing/2014/main" id="{61A3C5F7-84B7-4036-A00D-03FAA42DDF70}"/>
              </a:ext>
            </a:extLst>
          </p:cNvPr>
          <p:cNvSpPr txBox="1"/>
          <p:nvPr/>
        </p:nvSpPr>
        <p:spPr>
          <a:xfrm>
            <a:off x="457200" y="4733365"/>
            <a:ext cx="8964706" cy="646331"/>
          </a:xfrm>
          <a:prstGeom prst="rect">
            <a:avLst/>
          </a:prstGeom>
          <a:noFill/>
        </p:spPr>
        <p:txBody>
          <a:bodyPr wrap="square" rtlCol="0">
            <a:spAutoFit/>
          </a:bodyPr>
          <a:lstStyle/>
          <a:p>
            <a:r>
              <a:rPr lang="en-US" dirty="0"/>
              <a:t>Here we can see that the travel frequency per month is more for Yellow when compared to Pink Cab. Specially towards the end of year in the months of November and December.</a:t>
            </a:r>
          </a:p>
        </p:txBody>
      </p:sp>
    </p:spTree>
    <p:extLst>
      <p:ext uri="{BB962C8B-B14F-4D97-AF65-F5344CB8AC3E}">
        <p14:creationId xmlns:p14="http://schemas.microsoft.com/office/powerpoint/2010/main" val="2605377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2B589-5B85-40BF-B140-45EB0F3C75E2}"/>
              </a:ext>
            </a:extLst>
          </p:cNvPr>
          <p:cNvSpPr>
            <a:spLocks noGrp="1"/>
          </p:cNvSpPr>
          <p:nvPr>
            <p:ph type="title"/>
          </p:nvPr>
        </p:nvSpPr>
        <p:spPr>
          <a:xfrm>
            <a:off x="336176" y="1431178"/>
            <a:ext cx="3769659" cy="4682752"/>
          </a:xfrm>
        </p:spPr>
        <p:txBody>
          <a:bodyPr>
            <a:normAutofit/>
          </a:bodyPr>
          <a:lstStyle/>
          <a:p>
            <a:r>
              <a:rPr lang="en-US" sz="2000" dirty="0"/>
              <a:t>We can see that over the years, Yellow taxi has dominated in terms of usage but in 2018 dropped when compared to 2017. </a:t>
            </a:r>
          </a:p>
        </p:txBody>
      </p:sp>
      <p:pic>
        <p:nvPicPr>
          <p:cNvPr id="5" name="Content Placeholder 4" descr="Chart, bar chart&#10;&#10;Description automatically generated">
            <a:extLst>
              <a:ext uri="{FF2B5EF4-FFF2-40B4-BE49-F238E27FC236}">
                <a16:creationId xmlns:a16="http://schemas.microsoft.com/office/drawing/2014/main" id="{384B06F9-F48A-46DC-96C0-FF6DB949FEE8}"/>
              </a:ext>
            </a:extLst>
          </p:cNvPr>
          <p:cNvPicPr>
            <a:picLocks noGrp="1" noChangeAspect="1"/>
          </p:cNvPicPr>
          <p:nvPr>
            <p:ph idx="1"/>
          </p:nvPr>
        </p:nvPicPr>
        <p:blipFill>
          <a:blip r:embed="rId2"/>
          <a:stretch>
            <a:fillRect/>
          </a:stretch>
        </p:blipFill>
        <p:spPr>
          <a:xfrm>
            <a:off x="4251542" y="1431178"/>
            <a:ext cx="7400303" cy="4351338"/>
          </a:xfrm>
        </p:spPr>
      </p:pic>
      <p:sp>
        <p:nvSpPr>
          <p:cNvPr id="6" name="TextBox 5">
            <a:extLst>
              <a:ext uri="{FF2B5EF4-FFF2-40B4-BE49-F238E27FC236}">
                <a16:creationId xmlns:a16="http://schemas.microsoft.com/office/drawing/2014/main" id="{227F35F7-A74C-4210-8BA6-0907C3ABEB34}"/>
              </a:ext>
            </a:extLst>
          </p:cNvPr>
          <p:cNvSpPr txBox="1"/>
          <p:nvPr/>
        </p:nvSpPr>
        <p:spPr>
          <a:xfrm>
            <a:off x="358588" y="394447"/>
            <a:ext cx="11026588" cy="553998"/>
          </a:xfrm>
          <a:prstGeom prst="rect">
            <a:avLst/>
          </a:prstGeom>
          <a:noFill/>
        </p:spPr>
        <p:txBody>
          <a:bodyPr wrap="square" rtlCol="0">
            <a:spAutoFit/>
          </a:bodyPr>
          <a:lstStyle/>
          <a:p>
            <a:r>
              <a:rPr lang="en-US" sz="3000" dirty="0"/>
              <a:t>Yearly Usage</a:t>
            </a:r>
          </a:p>
        </p:txBody>
      </p:sp>
    </p:spTree>
    <p:extLst>
      <p:ext uri="{BB962C8B-B14F-4D97-AF65-F5344CB8AC3E}">
        <p14:creationId xmlns:p14="http://schemas.microsoft.com/office/powerpoint/2010/main" val="1770809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5BC04-F485-43DB-8D43-532C79C30E15}"/>
              </a:ext>
            </a:extLst>
          </p:cNvPr>
          <p:cNvSpPr>
            <a:spLocks noGrp="1"/>
          </p:cNvSpPr>
          <p:nvPr>
            <p:ph type="title"/>
          </p:nvPr>
        </p:nvSpPr>
        <p:spPr/>
        <p:txBody>
          <a:bodyPr/>
          <a:lstStyle/>
          <a:p>
            <a:r>
              <a:rPr lang="en-US" dirty="0"/>
              <a:t>Total transactions divided by City</a:t>
            </a:r>
          </a:p>
        </p:txBody>
      </p:sp>
      <p:pic>
        <p:nvPicPr>
          <p:cNvPr id="5" name="Content Placeholder 4" descr="Chart, bar chart&#10;&#10;Description automatically generated">
            <a:extLst>
              <a:ext uri="{FF2B5EF4-FFF2-40B4-BE49-F238E27FC236}">
                <a16:creationId xmlns:a16="http://schemas.microsoft.com/office/drawing/2014/main" id="{0F3DC4A0-1687-45C2-9802-1941B2874690}"/>
              </a:ext>
            </a:extLst>
          </p:cNvPr>
          <p:cNvPicPr>
            <a:picLocks noGrp="1" noChangeAspect="1"/>
          </p:cNvPicPr>
          <p:nvPr>
            <p:ph idx="1"/>
          </p:nvPr>
        </p:nvPicPr>
        <p:blipFill>
          <a:blip r:embed="rId2"/>
          <a:stretch>
            <a:fillRect/>
          </a:stretch>
        </p:blipFill>
        <p:spPr>
          <a:xfrm>
            <a:off x="661484" y="1762872"/>
            <a:ext cx="7767243" cy="4351338"/>
          </a:xfrm>
        </p:spPr>
      </p:pic>
      <p:sp>
        <p:nvSpPr>
          <p:cNvPr id="6" name="Title 1">
            <a:extLst>
              <a:ext uri="{FF2B5EF4-FFF2-40B4-BE49-F238E27FC236}">
                <a16:creationId xmlns:a16="http://schemas.microsoft.com/office/drawing/2014/main" id="{CE7C72BB-689E-4418-9548-37B22489E004}"/>
              </a:ext>
            </a:extLst>
          </p:cNvPr>
          <p:cNvSpPr txBox="1">
            <a:spLocks/>
          </p:cNvSpPr>
          <p:nvPr/>
        </p:nvSpPr>
        <p:spPr>
          <a:xfrm>
            <a:off x="8153400" y="2103437"/>
            <a:ext cx="3267635" cy="34098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0" i="0" dirty="0">
                <a:solidFill>
                  <a:srgbClr val="000000"/>
                </a:solidFill>
                <a:effectLst/>
                <a:latin typeface="Helvetica Neue"/>
              </a:rPr>
              <a:t>So, we can see that New York city was the city with most transaction(rides) comparatively.</a:t>
            </a:r>
            <a:endParaRPr lang="en-US" sz="2000" dirty="0"/>
          </a:p>
        </p:txBody>
      </p:sp>
    </p:spTree>
    <p:extLst>
      <p:ext uri="{BB962C8B-B14F-4D97-AF65-F5344CB8AC3E}">
        <p14:creationId xmlns:p14="http://schemas.microsoft.com/office/powerpoint/2010/main" val="2457970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8402C-0DDE-4B5C-981F-5C604B94F55E}"/>
              </a:ext>
            </a:extLst>
          </p:cNvPr>
          <p:cNvSpPr>
            <a:spLocks noGrp="1"/>
          </p:cNvSpPr>
          <p:nvPr>
            <p:ph type="title"/>
          </p:nvPr>
        </p:nvSpPr>
        <p:spPr/>
        <p:txBody>
          <a:bodyPr/>
          <a:lstStyle/>
          <a:p>
            <a:r>
              <a:rPr lang="en-US" dirty="0"/>
              <a:t>Percentage usage over the years</a:t>
            </a:r>
          </a:p>
        </p:txBody>
      </p:sp>
      <p:pic>
        <p:nvPicPr>
          <p:cNvPr id="5" name="Content Placeholder 4" descr="Chart, pie chart&#10;&#10;Description automatically generated">
            <a:extLst>
              <a:ext uri="{FF2B5EF4-FFF2-40B4-BE49-F238E27FC236}">
                <a16:creationId xmlns:a16="http://schemas.microsoft.com/office/drawing/2014/main" id="{AD113128-75AF-42E7-BCA3-2CF1A5029BAA}"/>
              </a:ext>
            </a:extLst>
          </p:cNvPr>
          <p:cNvPicPr>
            <a:picLocks noGrp="1" noChangeAspect="1"/>
          </p:cNvPicPr>
          <p:nvPr>
            <p:ph idx="1"/>
          </p:nvPr>
        </p:nvPicPr>
        <p:blipFill>
          <a:blip r:embed="rId2"/>
          <a:stretch>
            <a:fillRect/>
          </a:stretch>
        </p:blipFill>
        <p:spPr>
          <a:xfrm>
            <a:off x="178453" y="1690688"/>
            <a:ext cx="4143375" cy="3276600"/>
          </a:xfrm>
        </p:spPr>
      </p:pic>
      <p:sp>
        <p:nvSpPr>
          <p:cNvPr id="7" name="TextBox 6">
            <a:extLst>
              <a:ext uri="{FF2B5EF4-FFF2-40B4-BE49-F238E27FC236}">
                <a16:creationId xmlns:a16="http://schemas.microsoft.com/office/drawing/2014/main" id="{B685F499-9F9F-4005-98DE-DD8B05BE23F8}"/>
              </a:ext>
            </a:extLst>
          </p:cNvPr>
          <p:cNvSpPr txBox="1"/>
          <p:nvPr/>
        </p:nvSpPr>
        <p:spPr>
          <a:xfrm>
            <a:off x="528918" y="5065059"/>
            <a:ext cx="3576917" cy="369332"/>
          </a:xfrm>
          <a:prstGeom prst="rect">
            <a:avLst/>
          </a:prstGeom>
          <a:noFill/>
        </p:spPr>
        <p:txBody>
          <a:bodyPr wrap="square" rtlCol="0">
            <a:spAutoFit/>
          </a:bodyPr>
          <a:lstStyle/>
          <a:p>
            <a:r>
              <a:rPr lang="en-US" dirty="0"/>
              <a:t>2016</a:t>
            </a:r>
          </a:p>
        </p:txBody>
      </p:sp>
      <p:sp>
        <p:nvSpPr>
          <p:cNvPr id="8" name="TextBox 7">
            <a:extLst>
              <a:ext uri="{FF2B5EF4-FFF2-40B4-BE49-F238E27FC236}">
                <a16:creationId xmlns:a16="http://schemas.microsoft.com/office/drawing/2014/main" id="{83C2D4A6-6BC8-4C93-A4DE-51D354792CE8}"/>
              </a:ext>
            </a:extLst>
          </p:cNvPr>
          <p:cNvSpPr txBox="1"/>
          <p:nvPr/>
        </p:nvSpPr>
        <p:spPr>
          <a:xfrm>
            <a:off x="5244353" y="5065059"/>
            <a:ext cx="3827929" cy="369332"/>
          </a:xfrm>
          <a:prstGeom prst="rect">
            <a:avLst/>
          </a:prstGeom>
          <a:noFill/>
        </p:spPr>
        <p:txBody>
          <a:bodyPr wrap="square" rtlCol="0">
            <a:spAutoFit/>
          </a:bodyPr>
          <a:lstStyle/>
          <a:p>
            <a:r>
              <a:rPr lang="en-US" dirty="0"/>
              <a:t>2017</a:t>
            </a:r>
          </a:p>
        </p:txBody>
      </p:sp>
      <p:sp>
        <p:nvSpPr>
          <p:cNvPr id="9" name="TextBox 8">
            <a:extLst>
              <a:ext uri="{FF2B5EF4-FFF2-40B4-BE49-F238E27FC236}">
                <a16:creationId xmlns:a16="http://schemas.microsoft.com/office/drawing/2014/main" id="{33BDF066-28FD-411D-8B7B-F4428144BB28}"/>
              </a:ext>
            </a:extLst>
          </p:cNvPr>
          <p:cNvSpPr txBox="1"/>
          <p:nvPr/>
        </p:nvSpPr>
        <p:spPr>
          <a:xfrm>
            <a:off x="9144000" y="5079396"/>
            <a:ext cx="3827929" cy="369332"/>
          </a:xfrm>
          <a:prstGeom prst="rect">
            <a:avLst/>
          </a:prstGeom>
          <a:noFill/>
        </p:spPr>
        <p:txBody>
          <a:bodyPr wrap="square" rtlCol="0">
            <a:spAutoFit/>
          </a:bodyPr>
          <a:lstStyle/>
          <a:p>
            <a:r>
              <a:rPr lang="en-US" dirty="0"/>
              <a:t>2018</a:t>
            </a:r>
          </a:p>
        </p:txBody>
      </p:sp>
      <p:pic>
        <p:nvPicPr>
          <p:cNvPr id="11" name="Picture 10" descr="Chart, pie chart&#10;&#10;Description automatically generated">
            <a:extLst>
              <a:ext uri="{FF2B5EF4-FFF2-40B4-BE49-F238E27FC236}">
                <a16:creationId xmlns:a16="http://schemas.microsoft.com/office/drawing/2014/main" id="{A84D7D83-F1A9-447F-9F31-CAA4DB1F072C}"/>
              </a:ext>
            </a:extLst>
          </p:cNvPr>
          <p:cNvPicPr>
            <a:picLocks noChangeAspect="1"/>
          </p:cNvPicPr>
          <p:nvPr/>
        </p:nvPicPr>
        <p:blipFill>
          <a:blip r:embed="rId3"/>
          <a:stretch>
            <a:fillRect/>
          </a:stretch>
        </p:blipFill>
        <p:spPr>
          <a:xfrm>
            <a:off x="4336395" y="1704628"/>
            <a:ext cx="4686300" cy="3476625"/>
          </a:xfrm>
          <a:prstGeom prst="rect">
            <a:avLst/>
          </a:prstGeom>
        </p:spPr>
      </p:pic>
      <p:pic>
        <p:nvPicPr>
          <p:cNvPr id="13" name="Picture 12" descr="Chart, pie chart&#10;&#10;Description automatically generated">
            <a:extLst>
              <a:ext uri="{FF2B5EF4-FFF2-40B4-BE49-F238E27FC236}">
                <a16:creationId xmlns:a16="http://schemas.microsoft.com/office/drawing/2014/main" id="{1A10C252-A3A4-42D8-93D0-D7FC1BF749BB}"/>
              </a:ext>
            </a:extLst>
          </p:cNvPr>
          <p:cNvPicPr>
            <a:picLocks noChangeAspect="1"/>
          </p:cNvPicPr>
          <p:nvPr/>
        </p:nvPicPr>
        <p:blipFill>
          <a:blip r:embed="rId4"/>
          <a:stretch>
            <a:fillRect/>
          </a:stretch>
        </p:blipFill>
        <p:spPr>
          <a:xfrm>
            <a:off x="8315325" y="1719961"/>
            <a:ext cx="3876675" cy="3314700"/>
          </a:xfrm>
          <a:prstGeom prst="rect">
            <a:avLst/>
          </a:prstGeom>
        </p:spPr>
      </p:pic>
      <p:sp>
        <p:nvSpPr>
          <p:cNvPr id="14" name="TextBox 13">
            <a:extLst>
              <a:ext uri="{FF2B5EF4-FFF2-40B4-BE49-F238E27FC236}">
                <a16:creationId xmlns:a16="http://schemas.microsoft.com/office/drawing/2014/main" id="{0DE904EE-A94A-430C-B085-CD58D46B3C4E}"/>
              </a:ext>
            </a:extLst>
          </p:cNvPr>
          <p:cNvSpPr txBox="1"/>
          <p:nvPr/>
        </p:nvSpPr>
        <p:spPr>
          <a:xfrm>
            <a:off x="1102659" y="5818094"/>
            <a:ext cx="9448800" cy="369332"/>
          </a:xfrm>
          <a:prstGeom prst="rect">
            <a:avLst/>
          </a:prstGeom>
          <a:noFill/>
        </p:spPr>
        <p:txBody>
          <a:bodyPr wrap="square" rtlCol="0">
            <a:spAutoFit/>
          </a:bodyPr>
          <a:lstStyle/>
          <a:p>
            <a:r>
              <a:rPr lang="en-US" b="0" i="0" dirty="0">
                <a:solidFill>
                  <a:srgbClr val="000000"/>
                </a:solidFill>
                <a:effectLst/>
                <a:latin typeface="Helvetica Neue"/>
              </a:rPr>
              <a:t>over the years, the ratio remained almost same for the companies usage.</a:t>
            </a:r>
            <a:endParaRPr lang="en-US" dirty="0"/>
          </a:p>
        </p:txBody>
      </p:sp>
    </p:spTree>
    <p:extLst>
      <p:ext uri="{BB962C8B-B14F-4D97-AF65-F5344CB8AC3E}">
        <p14:creationId xmlns:p14="http://schemas.microsoft.com/office/powerpoint/2010/main" val="2959067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DF6A-0D59-4686-AA1B-B069AB6EBCE2}"/>
              </a:ext>
            </a:extLst>
          </p:cNvPr>
          <p:cNvSpPr>
            <a:spLocks noGrp="1"/>
          </p:cNvSpPr>
          <p:nvPr>
            <p:ph type="title"/>
          </p:nvPr>
        </p:nvSpPr>
        <p:spPr/>
        <p:txBody>
          <a:bodyPr/>
          <a:lstStyle/>
          <a:p>
            <a:r>
              <a:rPr lang="en-US" dirty="0"/>
              <a:t>Profit share per year</a:t>
            </a:r>
          </a:p>
        </p:txBody>
      </p:sp>
      <p:pic>
        <p:nvPicPr>
          <p:cNvPr id="5" name="Content Placeholder 4" descr="Chart, bar chart&#10;&#10;Description automatically generated">
            <a:extLst>
              <a:ext uri="{FF2B5EF4-FFF2-40B4-BE49-F238E27FC236}">
                <a16:creationId xmlns:a16="http://schemas.microsoft.com/office/drawing/2014/main" id="{CE019DAD-7E32-41E9-953E-1ADA53594531}"/>
              </a:ext>
            </a:extLst>
          </p:cNvPr>
          <p:cNvPicPr>
            <a:picLocks noGrp="1" noChangeAspect="1"/>
          </p:cNvPicPr>
          <p:nvPr>
            <p:ph idx="1"/>
          </p:nvPr>
        </p:nvPicPr>
        <p:blipFill>
          <a:blip r:embed="rId2"/>
          <a:stretch>
            <a:fillRect/>
          </a:stretch>
        </p:blipFill>
        <p:spPr>
          <a:xfrm>
            <a:off x="705104" y="1458072"/>
            <a:ext cx="7106261" cy="4351338"/>
          </a:xfrm>
        </p:spPr>
      </p:pic>
      <p:sp>
        <p:nvSpPr>
          <p:cNvPr id="6" name="TextBox 5">
            <a:extLst>
              <a:ext uri="{FF2B5EF4-FFF2-40B4-BE49-F238E27FC236}">
                <a16:creationId xmlns:a16="http://schemas.microsoft.com/office/drawing/2014/main" id="{113B699A-67E4-4247-8BC5-EE39D4B6CE54}"/>
              </a:ext>
            </a:extLst>
          </p:cNvPr>
          <p:cNvSpPr txBox="1"/>
          <p:nvPr/>
        </p:nvSpPr>
        <p:spPr>
          <a:xfrm>
            <a:off x="7978588" y="1891553"/>
            <a:ext cx="4132730" cy="1246495"/>
          </a:xfrm>
          <a:prstGeom prst="rect">
            <a:avLst/>
          </a:prstGeom>
          <a:noFill/>
        </p:spPr>
        <p:txBody>
          <a:bodyPr wrap="square" rtlCol="0">
            <a:spAutoFit/>
          </a:bodyPr>
          <a:lstStyle/>
          <a:p>
            <a:r>
              <a:rPr lang="en-US" sz="2500" dirty="0"/>
              <a:t>Profit share has been dominated over the years by yellow cab</a:t>
            </a:r>
          </a:p>
        </p:txBody>
      </p:sp>
    </p:spTree>
    <p:extLst>
      <p:ext uri="{BB962C8B-B14F-4D97-AF65-F5344CB8AC3E}">
        <p14:creationId xmlns:p14="http://schemas.microsoft.com/office/powerpoint/2010/main" val="881021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CE803-6B8A-46E3-8A73-C9E2111C9EB6}"/>
              </a:ext>
            </a:extLst>
          </p:cNvPr>
          <p:cNvSpPr>
            <a:spLocks noGrp="1"/>
          </p:cNvSpPr>
          <p:nvPr>
            <p:ph type="title"/>
          </p:nvPr>
        </p:nvSpPr>
        <p:spPr/>
        <p:txBody>
          <a:bodyPr>
            <a:normAutofit/>
          </a:bodyPr>
          <a:lstStyle/>
          <a:p>
            <a:r>
              <a:rPr lang="en-US" sz="4000" dirty="0"/>
              <a:t>Relationship between Profit and Distance travelled</a:t>
            </a:r>
          </a:p>
        </p:txBody>
      </p:sp>
      <p:pic>
        <p:nvPicPr>
          <p:cNvPr id="5" name="Content Placeholder 4" descr="Chart, scatter chart&#10;&#10;Description automatically generated">
            <a:extLst>
              <a:ext uri="{FF2B5EF4-FFF2-40B4-BE49-F238E27FC236}">
                <a16:creationId xmlns:a16="http://schemas.microsoft.com/office/drawing/2014/main" id="{43350383-AA54-4A3D-AEA2-88C2BA285E4A}"/>
              </a:ext>
            </a:extLst>
          </p:cNvPr>
          <p:cNvPicPr>
            <a:picLocks noGrp="1" noChangeAspect="1"/>
          </p:cNvPicPr>
          <p:nvPr>
            <p:ph idx="1"/>
          </p:nvPr>
        </p:nvPicPr>
        <p:blipFill>
          <a:blip r:embed="rId2"/>
          <a:stretch>
            <a:fillRect/>
          </a:stretch>
        </p:blipFill>
        <p:spPr>
          <a:xfrm>
            <a:off x="432155" y="1350496"/>
            <a:ext cx="8853431" cy="4351338"/>
          </a:xfrm>
        </p:spPr>
      </p:pic>
      <p:sp>
        <p:nvSpPr>
          <p:cNvPr id="6" name="TextBox 5">
            <a:extLst>
              <a:ext uri="{FF2B5EF4-FFF2-40B4-BE49-F238E27FC236}">
                <a16:creationId xmlns:a16="http://schemas.microsoft.com/office/drawing/2014/main" id="{4227E406-46A3-4109-A165-7A678C3BF5C3}"/>
              </a:ext>
            </a:extLst>
          </p:cNvPr>
          <p:cNvSpPr txBox="1"/>
          <p:nvPr/>
        </p:nvSpPr>
        <p:spPr>
          <a:xfrm>
            <a:off x="519953" y="5800165"/>
            <a:ext cx="11412071" cy="376517"/>
          </a:xfrm>
          <a:prstGeom prst="rect">
            <a:avLst/>
          </a:prstGeom>
          <a:noFill/>
        </p:spPr>
        <p:txBody>
          <a:bodyPr wrap="square" rtlCol="0">
            <a:spAutoFit/>
          </a:bodyPr>
          <a:lstStyle/>
          <a:p>
            <a:r>
              <a:rPr lang="en-US" dirty="0"/>
              <a:t>From the graph we can see that there is linear relationship between profit and distance for Yellow cab.</a:t>
            </a:r>
          </a:p>
        </p:txBody>
      </p:sp>
    </p:spTree>
    <p:extLst>
      <p:ext uri="{BB962C8B-B14F-4D97-AF65-F5344CB8AC3E}">
        <p14:creationId xmlns:p14="http://schemas.microsoft.com/office/powerpoint/2010/main" val="22590809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 (1)</Template>
  <TotalTime>1395</TotalTime>
  <Words>366</Words>
  <Application>Microsoft Office PowerPoint</Application>
  <PresentationFormat>Widescreen</PresentationFormat>
  <Paragraphs>45</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Helvetica Neue</vt:lpstr>
      <vt:lpstr>Lato Extended</vt:lpstr>
      <vt:lpstr>Office Theme</vt:lpstr>
      <vt:lpstr>PowerPoint Presentation</vt:lpstr>
      <vt:lpstr>   Agenda</vt:lpstr>
      <vt:lpstr>Approach and Background</vt:lpstr>
      <vt:lpstr>TRAVEL FREQUENCY</vt:lpstr>
      <vt:lpstr>We can see that over the years, Yellow taxi has dominated in terms of usage but in 2018 dropped when compared to 2017. </vt:lpstr>
      <vt:lpstr>Total transactions divided by City</vt:lpstr>
      <vt:lpstr>Percentage usage over the years</vt:lpstr>
      <vt:lpstr>Profit share per year</vt:lpstr>
      <vt:lpstr>Relationship between Profit and Distance travelled</vt:lpstr>
      <vt:lpstr>Relationship between Profit and Distance travelled per city</vt:lpstr>
      <vt:lpstr>Type of payment for the different companies</vt:lpstr>
      <vt:lpstr>Profit generation based on gender across the two companies</vt:lpstr>
      <vt:lpstr>Cost of trip for the different genders across the two companies</vt:lpstr>
      <vt:lpstr>Hypothesis testing</vt:lpstr>
      <vt:lpstr>Hypothesis testing</vt:lpstr>
      <vt:lpstr>Hypothesis testing</vt:lpstr>
      <vt:lpstr>Hypothesis testing</vt:lpstr>
      <vt:lpstr>Hypothesis testing</vt:lpstr>
      <vt:lpstr>Hypothesis testing</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Shrestha</dc:creator>
  <cp:lastModifiedBy>Shrestha</cp:lastModifiedBy>
  <cp:revision>39</cp:revision>
  <dcterms:created xsi:type="dcterms:W3CDTF">2021-08-09T10:14:04Z</dcterms:created>
  <dcterms:modified xsi:type="dcterms:W3CDTF">2021-08-10T09:29:27Z</dcterms:modified>
</cp:coreProperties>
</file>