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 Slab"/>
      <p:regular r:id="rId18"/>
      <p:bold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9C4951-C9C5-44FE-A890-6ACB89C7A5BE}">
  <a:tblStyle styleId="{B39C4951-C9C5-44FE-A890-6ACB89C7A5B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61E02DC-57F5-49CA-AFBE-F03FDDE9251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942586d9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942586d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942586d9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48942586d9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942586d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942586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942586d9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942586d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942586d9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942586d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942586d9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942586d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942586d9_3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48942586d9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942586d9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942586d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855572" y="1297150"/>
            <a:ext cx="7501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600"/>
              <a:t>Recommendations</a:t>
            </a:r>
            <a:r>
              <a:rPr lang="en" sz="3600"/>
              <a:t> for Restaurant </a:t>
            </a:r>
            <a:r>
              <a:rPr lang="en" sz="3600"/>
              <a:t>Improvements</a:t>
            </a:r>
            <a:r>
              <a:rPr lang="en" sz="3600"/>
              <a:t> using Random Walk Based Opinion Mining</a:t>
            </a:r>
            <a:endParaRPr sz="3600"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4327949" y="4257625"/>
            <a:ext cx="4105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/>
              <a:t>Ekta Rita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/>
              <a:t>Shreya Venkatesh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/>
              <a:t>Srisha Raviillu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261150" y="158075"/>
            <a:ext cx="7668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Conclusion and Future Work</a:t>
            </a:r>
            <a:r>
              <a:rPr lang="en"/>
              <a:t> 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2359100" y="117787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B4A7D6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2694025" y="117787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B4A7D6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3042450" y="117787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B4A7D6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208550" y="117787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91EA">
              <a:alpha val="32550"/>
            </a:srgbClr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543475" y="117787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91EA">
              <a:alpha val="32550"/>
            </a:srgbClr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891900" y="117787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91EA">
              <a:alpha val="32550"/>
            </a:srgbClr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7240325" y="117787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91EA">
              <a:alpha val="32550"/>
            </a:srgbClr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450" y="2139449"/>
            <a:ext cx="347662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4">
            <a:alphaModFix/>
          </a:blip>
          <a:srcRect b="0" l="7842" r="0" t="0"/>
          <a:stretch/>
        </p:blipFill>
        <p:spPr>
          <a:xfrm>
            <a:off x="1921225" y="1934325"/>
            <a:ext cx="1824600" cy="15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5">
            <a:alphaModFix/>
          </a:blip>
          <a:srcRect b="39217" l="50179" r="31648" t="39772"/>
          <a:stretch/>
        </p:blipFill>
        <p:spPr>
          <a:xfrm>
            <a:off x="5941250" y="1862875"/>
            <a:ext cx="1988798" cy="15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722825" y="4454475"/>
            <a:ext cx="75279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Char char="➔"/>
            </a:pPr>
            <a:r>
              <a:rPr lang="en" sz="2400">
                <a:solidFill>
                  <a:srgbClr val="3C78D8"/>
                </a:solidFill>
              </a:rPr>
              <a:t>Feature Recommendation</a:t>
            </a:r>
            <a:endParaRPr sz="2400">
              <a:solidFill>
                <a:srgbClr val="3C78D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Char char="➔"/>
            </a:pPr>
            <a:r>
              <a:rPr lang="en" sz="2400">
                <a:solidFill>
                  <a:srgbClr val="3C78D8"/>
                </a:solidFill>
              </a:rPr>
              <a:t>Better demarcation</a:t>
            </a:r>
            <a:endParaRPr sz="2400">
              <a:solidFill>
                <a:srgbClr val="3C78D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Char char="➔"/>
            </a:pPr>
            <a:r>
              <a:rPr lang="en" sz="2400">
                <a:solidFill>
                  <a:srgbClr val="3C78D8"/>
                </a:solidFill>
              </a:rPr>
              <a:t>Check accuracy with manually </a:t>
            </a:r>
            <a:r>
              <a:rPr lang="en" sz="2400">
                <a:solidFill>
                  <a:srgbClr val="3C78D8"/>
                </a:solidFill>
              </a:rPr>
              <a:t>annotated reviews</a:t>
            </a:r>
            <a:endParaRPr sz="2400">
              <a:solidFill>
                <a:srgbClr val="3C78D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Char char="➔"/>
            </a:pPr>
            <a:r>
              <a:rPr lang="en" sz="2400">
                <a:solidFill>
                  <a:srgbClr val="3C78D8"/>
                </a:solidFill>
              </a:rPr>
              <a:t>Prioritize recent reviews, tips and ratings</a:t>
            </a:r>
            <a:r>
              <a:rPr lang="en" sz="2400">
                <a:solidFill>
                  <a:srgbClr val="3C78D8"/>
                </a:solidFill>
              </a:rPr>
              <a:t> </a:t>
            </a:r>
            <a:endParaRPr sz="24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/>
        </p:nvSpPr>
        <p:spPr>
          <a:xfrm>
            <a:off x="395350" y="336300"/>
            <a:ext cx="8557631" cy="652179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768550" y="682650"/>
            <a:ext cx="7830900" cy="4892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References … </a:t>
            </a:r>
            <a:endParaRPr b="1"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 	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[1] Baccianella, Stefano, Andrea Esuli, and Fabrizio Sebastiani. ”Sentiwordnet 3.0: an enhanced lexical resource for sentiment analysis and opinion mining.” Lrec. Vol. 10. No. 2010. 2010.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				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[2] George A. Miller (1995). WordNet: A Lexical Database for English. Communications of the ACM Vol. 38, No. 11: 39-41.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				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[3] Mingzhi, Cheng, et al. ”A random walk method for sentiment classification.” Future Information Technology and Management Engineering, 2009. FITME’09. Second International Conference on. IEEE, 2009.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[4] Turney, Peter D., and Michael L. Littman. ”Unsupervised learning of semantic orientation from a hundred-billion-word corpus.” arXiv preprint cs/0212012 (2002).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				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[5] Hassan, Ahmed, et al. ”A random walk-based model for identifying semantic orientation.” Computational Linguistics 40.3 (2014): 539-562.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[6] Xu, Yunpeng, Xing Yi, and Changshui Zhang. ”A random walks method for text classification.” Proceedings of the 2006 SIAM International Conference on Data Mining. Society for Industrial and Applied Mathematics, 2006.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			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		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	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4294967295" type="ctrTitle"/>
          </p:nvPr>
        </p:nvSpPr>
        <p:spPr>
          <a:xfrm>
            <a:off x="685800" y="2291248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Thank</a:t>
            </a:r>
            <a:r>
              <a:rPr b="1" lang="en" sz="6000"/>
              <a:t> You</a:t>
            </a:r>
            <a:endParaRPr b="1" i="0" sz="6000" u="none" cap="none" strike="noStrike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456975" y="200926"/>
            <a:ext cx="757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8" name="Google Shape;78;p13"/>
          <p:cNvGraphicFramePr/>
          <p:nvPr/>
        </p:nvGraphicFramePr>
        <p:xfrm>
          <a:off x="353500" y="8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{B39C4951-C9C5-44FE-A890-6ACB89C7A5BE}</a:tableStyleId>
              </a:tblPr>
              <a:tblGrid>
                <a:gridCol w="1727450"/>
                <a:gridCol w="4274425"/>
                <a:gridCol w="1759125"/>
                <a:gridCol w="838575"/>
              </a:tblGrid>
              <a:tr h="43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CATEGORIES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NEIGHBORHOOD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6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Phusion Cafe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Asian Fusion, </a:t>
                      </a:r>
                      <a:r>
                        <a:rPr b="1" lang="en">
                          <a:solidFill>
                            <a:srgbClr val="0000FF"/>
                          </a:solidFill>
                        </a:rPr>
                        <a:t>Chinese</a:t>
                      </a:r>
                      <a:r>
                        <a:rPr lang="en"/>
                        <a:t>, Restaurants, Taiwanese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Goodrich Kirtland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Szechuan Gourmet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Szechuan, Restaurants, </a:t>
                      </a:r>
                      <a:r>
                        <a:rPr b="1" lang="en">
                          <a:solidFill>
                            <a:srgbClr val="0000FF"/>
                          </a:solidFill>
                        </a:rPr>
                        <a:t>Chinese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Goodrich Kirtland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 Loong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1E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Chinese</a:t>
                      </a:r>
                      <a:r>
                        <a:rPr lang="en"/>
                        <a:t>, Restaurants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1E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Goodrich Kirtland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1E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00FF"/>
                          </a:solidFill>
                        </a:rPr>
                        <a:t>3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1EFFF"/>
                    </a:solidFill>
                  </a:tcPr>
                </a:tc>
              </a:tr>
              <a:tr h="66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 Chinese Kabob &amp; Grill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Chinese</a:t>
                      </a:r>
                      <a:r>
                        <a:rPr lang="en"/>
                        <a:t>, Noodles, Restaurants, Kebab, Soup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Goodrich Kirtland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LJ Shanghai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Chinese</a:t>
                      </a:r>
                      <a:r>
                        <a:rPr lang="en"/>
                        <a:t>, Restaurants, Shanghainese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Goodrich Kirtland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Siam Cafe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Thai, Restaurants, Seafood, </a:t>
                      </a:r>
                      <a:r>
                        <a:rPr b="1" lang="en">
                          <a:solidFill>
                            <a:srgbClr val="0000FF"/>
                          </a:solidFill>
                        </a:rPr>
                        <a:t>Chinese</a:t>
                      </a:r>
                      <a:r>
                        <a:rPr lang="en"/>
                        <a:t>, Asian Fusion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Goodrich Kirtland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Wonton Gourmet &amp; BBQ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Barbeque, </a:t>
                      </a:r>
                      <a:r>
                        <a:rPr b="1" lang="en">
                          <a:solidFill>
                            <a:srgbClr val="0000FF"/>
                          </a:solidFill>
                        </a:rPr>
                        <a:t>Chinese</a:t>
                      </a:r>
                      <a:r>
                        <a:rPr lang="en"/>
                        <a:t>, Cantonese, Restaurants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Goodrich Kirtland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 Wah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Cantonese, Restaurants, Dim Sum, </a:t>
                      </a:r>
                      <a:r>
                        <a:rPr b="1" lang="en">
                          <a:solidFill>
                            <a:srgbClr val="0000FF"/>
                          </a:solidFill>
                        </a:rPr>
                        <a:t>Chinese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Goodrich Kirtland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Szechuan Cafe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Chinese</a:t>
                      </a:r>
                      <a:r>
                        <a:rPr lang="en"/>
                        <a:t>, Szechuan, Soup, Restaurants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Goodrich Kirtland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786150" y="410826"/>
            <a:ext cx="75717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000"/>
              <a:t>Similar Restaurants</a:t>
            </a:r>
            <a:endParaRPr sz="3000"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2662100" y="769825"/>
            <a:ext cx="5321400" cy="5288700"/>
          </a:xfrm>
          <a:prstGeom prst="ellipse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86150" y="769825"/>
            <a:ext cx="5321400" cy="5288700"/>
          </a:xfrm>
          <a:prstGeom prst="ellipse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</a:t>
            </a:r>
            <a:endParaRPr b="0" i="0" sz="1400" u="none" cap="none" strike="noStrik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173375" y="1369250"/>
            <a:ext cx="27150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Casual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Kid-friendly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Not too noisy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Don’t deliver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Price Range : 2 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351C75"/>
                </a:solidFill>
              </a:rPr>
              <a:t>Wheelchair accessible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Table Service Reservations 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Take-out 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Parking Available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Good for groups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Serve Alcohol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351C75"/>
                </a:solidFill>
              </a:rPr>
              <a:t>No Smoking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351C75"/>
                </a:solidFill>
              </a:rPr>
              <a:t>No WiFi </a:t>
            </a:r>
            <a:endParaRPr b="1" i="1" sz="18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51C75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249550" y="1051925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179075" y="1245825"/>
            <a:ext cx="8739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A7D6"/>
                </a:solidFill>
                <a:latin typeface="Roboto Slab"/>
                <a:ea typeface="Roboto Slab"/>
                <a:cs typeface="Roboto Slab"/>
                <a:sym typeface="Roboto Slab"/>
              </a:rPr>
              <a:t>R</a:t>
            </a:r>
            <a:r>
              <a:rPr baseline="-25000" lang="en" sz="2400">
                <a:solidFill>
                  <a:srgbClr val="B4A7D6"/>
                </a:solidFill>
                <a:latin typeface="Roboto Slab"/>
                <a:ea typeface="Roboto Slab"/>
                <a:cs typeface="Roboto Slab"/>
                <a:sym typeface="Roboto Slab"/>
              </a:rPr>
              <a:t>MIN</a:t>
            </a:r>
            <a:endParaRPr sz="2400">
              <a:solidFill>
                <a:srgbClr val="B4A7D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6205700" y="3026450"/>
            <a:ext cx="16395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</a:rPr>
              <a:t>Bike Parking</a:t>
            </a:r>
            <a:endParaRPr sz="2000">
              <a:solidFill>
                <a:srgbClr val="0091EA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61150" y="895800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596075" y="895800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944500" y="895800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231050" y="92842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91EA">
              <a:alpha val="32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565975" y="92842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91EA">
              <a:alpha val="32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914400" y="92842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91EA">
              <a:alpha val="32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262825" y="928425"/>
            <a:ext cx="279000" cy="31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91EA">
              <a:alpha val="32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845200" y="1369325"/>
            <a:ext cx="10107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R</a:t>
            </a:r>
            <a:r>
              <a:rPr baseline="-25000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SIM</a:t>
            </a:r>
            <a:endParaRPr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286625" y="3198800"/>
            <a:ext cx="548700" cy="235500"/>
          </a:xfrm>
          <a:prstGeom prst="mathMinus">
            <a:avLst>
              <a:gd fmla="val 23520" name="adj1"/>
            </a:avLst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86150" y="1513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Sentiment Orientation of Words</a:t>
            </a:r>
            <a:r>
              <a:rPr lang="en" sz="3000"/>
              <a:t> </a:t>
            </a:r>
            <a:endParaRPr sz="3000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86150" y="1441325"/>
            <a:ext cx="781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Need a mechanism to get sentiment of object of interest across all Reviews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Attach Sentiment scores to words instead of Individual Reviews !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25" y="2307625"/>
            <a:ext cx="7210150" cy="351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7139675" y="5338150"/>
            <a:ext cx="1158600" cy="4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84200" y="155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Walk</a:t>
            </a:r>
            <a:endParaRPr sz="3000"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684200" y="938445"/>
            <a:ext cx="75717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Roboto Slab"/>
              <a:buChar char="◎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Approach f</a:t>
            </a: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or Sentiment Orientation of Words in Context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◎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Semi Supervised Random walk with restarts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◎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Build Positive and Negative graphs separately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Pos and Neg </a:t>
            </a: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Labels Obtained using Sentiwordnet using words in Dataset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Sentiment of word  =  Sentiment of graph with higher score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◎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Separately handled for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 </a:t>
            </a: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and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2483675" y="2743200"/>
            <a:ext cx="824700" cy="7692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r>
              <a:rPr lang="en" sz="1200"/>
              <a:t>ood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0.625</a:t>
            </a:r>
            <a:endParaRPr sz="1200"/>
          </a:p>
        </p:txBody>
      </p:sp>
      <p:sp>
        <p:nvSpPr>
          <p:cNvPr id="117" name="Google Shape;117;p16"/>
          <p:cNvSpPr/>
          <p:nvPr/>
        </p:nvSpPr>
        <p:spPr>
          <a:xfrm>
            <a:off x="3271325" y="4110900"/>
            <a:ext cx="969000" cy="63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terrible</a:t>
            </a:r>
            <a:endParaRPr sz="1200"/>
          </a:p>
        </p:txBody>
      </p:sp>
      <p:sp>
        <p:nvSpPr>
          <p:cNvPr id="118" name="Google Shape;118;p16"/>
          <p:cNvSpPr/>
          <p:nvPr/>
        </p:nvSpPr>
        <p:spPr>
          <a:xfrm>
            <a:off x="1023400" y="3019225"/>
            <a:ext cx="969000" cy="63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</a:t>
            </a:r>
            <a:endParaRPr sz="1200"/>
          </a:p>
        </p:txBody>
      </p:sp>
      <p:sp>
        <p:nvSpPr>
          <p:cNvPr id="119" name="Google Shape;119;p16"/>
          <p:cNvSpPr/>
          <p:nvPr/>
        </p:nvSpPr>
        <p:spPr>
          <a:xfrm>
            <a:off x="1905063" y="3792838"/>
            <a:ext cx="969000" cy="63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people</a:t>
            </a:r>
            <a:endParaRPr sz="1200"/>
          </a:p>
        </p:txBody>
      </p:sp>
      <p:sp>
        <p:nvSpPr>
          <p:cNvPr id="120" name="Google Shape;120;p16"/>
          <p:cNvSpPr/>
          <p:nvPr/>
        </p:nvSpPr>
        <p:spPr>
          <a:xfrm>
            <a:off x="538825" y="4212000"/>
            <a:ext cx="969000" cy="63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</a:t>
            </a:r>
            <a:endParaRPr sz="1200"/>
          </a:p>
        </p:txBody>
      </p:sp>
      <p:cxnSp>
        <p:nvCxnSpPr>
          <p:cNvPr id="121" name="Google Shape;121;p16"/>
          <p:cNvCxnSpPr>
            <a:stCxn id="118" idx="4"/>
            <a:endCxn id="119" idx="1"/>
          </p:cNvCxnSpPr>
          <p:nvPr/>
        </p:nvCxnSpPr>
        <p:spPr>
          <a:xfrm>
            <a:off x="1507900" y="3655525"/>
            <a:ext cx="539100" cy="230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>
            <a:stCxn id="119" idx="6"/>
            <a:endCxn id="117" idx="2"/>
          </p:cNvCxnSpPr>
          <p:nvPr/>
        </p:nvCxnSpPr>
        <p:spPr>
          <a:xfrm>
            <a:off x="2874063" y="4110988"/>
            <a:ext cx="397200" cy="3180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>
            <a:stCxn id="120" idx="0"/>
            <a:endCxn id="119" idx="2"/>
          </p:cNvCxnSpPr>
          <p:nvPr/>
        </p:nvCxnSpPr>
        <p:spPr>
          <a:xfrm flipH="1" rot="10800000">
            <a:off x="1023325" y="4110900"/>
            <a:ext cx="881700" cy="101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>
            <a:stCxn id="118" idx="6"/>
            <a:endCxn id="116" idx="2"/>
          </p:cNvCxnSpPr>
          <p:nvPr/>
        </p:nvCxnSpPr>
        <p:spPr>
          <a:xfrm flipH="1" rot="10800000">
            <a:off x="1992400" y="3127675"/>
            <a:ext cx="491400" cy="2097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6"/>
          <p:cNvSpPr/>
          <p:nvPr/>
        </p:nvSpPr>
        <p:spPr>
          <a:xfrm>
            <a:off x="7055500" y="2718175"/>
            <a:ext cx="824700" cy="76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good</a:t>
            </a:r>
            <a:endParaRPr sz="1200"/>
          </a:p>
        </p:txBody>
      </p:sp>
      <p:sp>
        <p:nvSpPr>
          <p:cNvPr id="126" name="Google Shape;126;p16"/>
          <p:cNvSpPr/>
          <p:nvPr/>
        </p:nvSpPr>
        <p:spPr>
          <a:xfrm>
            <a:off x="7995550" y="3957275"/>
            <a:ext cx="1035300" cy="1044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lang="en" sz="1200"/>
              <a:t>errible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0.625</a:t>
            </a:r>
            <a:endParaRPr sz="1200"/>
          </a:p>
        </p:txBody>
      </p:sp>
      <p:sp>
        <p:nvSpPr>
          <p:cNvPr id="127" name="Google Shape;127;p16"/>
          <p:cNvSpPr/>
          <p:nvPr/>
        </p:nvSpPr>
        <p:spPr>
          <a:xfrm>
            <a:off x="5595225" y="2994200"/>
            <a:ext cx="969000" cy="63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</a:t>
            </a:r>
            <a:endParaRPr sz="1200"/>
          </a:p>
        </p:txBody>
      </p:sp>
      <p:sp>
        <p:nvSpPr>
          <p:cNvPr id="128" name="Google Shape;128;p16"/>
          <p:cNvSpPr/>
          <p:nvPr/>
        </p:nvSpPr>
        <p:spPr>
          <a:xfrm>
            <a:off x="6476888" y="3767813"/>
            <a:ext cx="969000" cy="63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people</a:t>
            </a:r>
            <a:endParaRPr sz="1200"/>
          </a:p>
        </p:txBody>
      </p:sp>
      <p:sp>
        <p:nvSpPr>
          <p:cNvPr id="129" name="Google Shape;129;p16"/>
          <p:cNvSpPr/>
          <p:nvPr/>
        </p:nvSpPr>
        <p:spPr>
          <a:xfrm>
            <a:off x="5110650" y="4186975"/>
            <a:ext cx="969000" cy="63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</a:t>
            </a:r>
            <a:endParaRPr sz="1200"/>
          </a:p>
        </p:txBody>
      </p:sp>
      <p:cxnSp>
        <p:nvCxnSpPr>
          <p:cNvPr id="130" name="Google Shape;130;p16"/>
          <p:cNvCxnSpPr>
            <a:stCxn id="127" idx="4"/>
            <a:endCxn id="128" idx="1"/>
          </p:cNvCxnSpPr>
          <p:nvPr/>
        </p:nvCxnSpPr>
        <p:spPr>
          <a:xfrm>
            <a:off x="6079725" y="3630500"/>
            <a:ext cx="539100" cy="230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>
            <a:stCxn id="128" idx="6"/>
            <a:endCxn id="126" idx="2"/>
          </p:cNvCxnSpPr>
          <p:nvPr/>
        </p:nvCxnSpPr>
        <p:spPr>
          <a:xfrm>
            <a:off x="7445888" y="4085963"/>
            <a:ext cx="549600" cy="393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stCxn id="129" idx="0"/>
            <a:endCxn id="128" idx="2"/>
          </p:cNvCxnSpPr>
          <p:nvPr/>
        </p:nvCxnSpPr>
        <p:spPr>
          <a:xfrm flipH="1" rot="10800000">
            <a:off x="5595150" y="4085875"/>
            <a:ext cx="881700" cy="101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27" idx="6"/>
            <a:endCxn id="125" idx="2"/>
          </p:cNvCxnSpPr>
          <p:nvPr/>
        </p:nvCxnSpPr>
        <p:spPr>
          <a:xfrm flipH="1" rot="10800000">
            <a:off x="6564225" y="3102650"/>
            <a:ext cx="491400" cy="2097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 txBox="1"/>
          <p:nvPr/>
        </p:nvSpPr>
        <p:spPr>
          <a:xfrm>
            <a:off x="3255175" y="5605175"/>
            <a:ext cx="4587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Edges : </a:t>
            </a:r>
            <a:r>
              <a:rPr b="1" lang="en">
                <a:solidFill>
                  <a:srgbClr val="434343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co-occuring words (same sentence words)</a:t>
            </a:r>
            <a:endParaRPr b="1">
              <a:solidFill>
                <a:srgbClr val="434343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Edge Weights : </a:t>
            </a:r>
            <a:r>
              <a:rPr b="1" lang="en">
                <a:solidFill>
                  <a:srgbClr val="434343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Markov probabilities</a:t>
            </a:r>
            <a:endParaRPr b="1">
              <a:solidFill>
                <a:srgbClr val="434343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Node Weights : </a:t>
            </a:r>
            <a:r>
              <a:rPr b="1" lang="en">
                <a:solidFill>
                  <a:srgbClr val="434343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Personalised for Labels</a:t>
            </a:r>
            <a:endParaRPr b="1">
              <a:solidFill>
                <a:srgbClr val="434343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5" name="Google Shape;135;p16"/>
          <p:cNvCxnSpPr>
            <a:stCxn id="118" idx="6"/>
            <a:endCxn id="116" idx="2"/>
          </p:cNvCxnSpPr>
          <p:nvPr/>
        </p:nvCxnSpPr>
        <p:spPr>
          <a:xfrm flipH="1" rot="10800000">
            <a:off x="1992400" y="3127675"/>
            <a:ext cx="491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 txBox="1"/>
          <p:nvPr/>
        </p:nvSpPr>
        <p:spPr>
          <a:xfrm>
            <a:off x="2066675" y="4837675"/>
            <a:ext cx="1288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Graph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6317300" y="4956950"/>
            <a:ext cx="1288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</a:t>
            </a:r>
            <a:r>
              <a:rPr lang="en"/>
              <a:t> Graph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739825" y="132800"/>
            <a:ext cx="7571700" cy="8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Improvements Selection</a:t>
            </a:r>
            <a:endParaRPr sz="3000"/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5577625" y="1388800"/>
            <a:ext cx="2733900" cy="168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NEGATIVE</a:t>
            </a:r>
            <a:r>
              <a:rPr lang="en">
                <a:solidFill>
                  <a:schemeClr val="dk1"/>
                </a:solidFill>
              </a:rPr>
              <a:t> WORDS FROM </a:t>
            </a:r>
            <a:r>
              <a:rPr lang="en" sz="1800">
                <a:solidFill>
                  <a:schemeClr val="dk1"/>
                </a:solidFill>
              </a:rPr>
              <a:t>R</a:t>
            </a:r>
            <a:r>
              <a:rPr baseline="-25000" lang="en" sz="1800">
                <a:solidFill>
                  <a:schemeClr val="dk1"/>
                </a:solidFill>
              </a:rPr>
              <a:t>MIN</a:t>
            </a:r>
            <a:endParaRPr sz="1800"/>
          </a:p>
        </p:txBody>
      </p:sp>
      <p:sp>
        <p:nvSpPr>
          <p:cNvPr id="145" name="Google Shape;145;p17"/>
          <p:cNvSpPr/>
          <p:nvPr/>
        </p:nvSpPr>
        <p:spPr>
          <a:xfrm>
            <a:off x="938150" y="1388800"/>
            <a:ext cx="2733900" cy="168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WORDS FROM </a:t>
            </a:r>
            <a:r>
              <a:rPr lang="en" sz="1800"/>
              <a:t>R</a:t>
            </a:r>
            <a:r>
              <a:rPr baseline="-25000" lang="en" sz="1800"/>
              <a:t>SIM</a:t>
            </a:r>
            <a:endParaRPr baseline="-25000" sz="1800"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499" y="1291450"/>
            <a:ext cx="1679150" cy="18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100" y="3354850"/>
            <a:ext cx="2659950" cy="24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0" y="0"/>
            <a:ext cx="8822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1110588" y="5540775"/>
            <a:ext cx="69228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Recommended Features for Montreal-Ville Marie-Pizza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255400" y="0"/>
            <a:ext cx="9084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Some Reviews...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77225" y="856050"/>
            <a:ext cx="3740733" cy="594214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50040" y="1325176"/>
            <a:ext cx="3395100" cy="478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" sz="18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rPr>
              <a:t>Better Performing</a:t>
            </a:r>
            <a:endParaRPr b="1" i="1" sz="1800">
              <a:solidFill>
                <a:srgbClr val="3C78D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“Great sit down pizza place on the Latin Quarter. </a:t>
            </a:r>
            <a:r>
              <a:rPr lang="en" sz="1800">
                <a:solidFill>
                  <a:schemeClr val="dk1"/>
                </a:solidFill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Plenty of seating inside as well as in the outdoor </a:t>
            </a:r>
            <a:r>
              <a:rPr b="1" lang="en" sz="1800">
                <a:solidFill>
                  <a:schemeClr val="dk1"/>
                </a:solidFill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patio</a:t>
            </a:r>
            <a:r>
              <a:rPr lang="en" sz="1800">
                <a:solidFill>
                  <a:schemeClr val="dk1"/>
                </a:solidFill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.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“My girlfriend and I came here and ordered some pizza. Service was great as was the food. Highly recommend. </a:t>
            </a:r>
            <a:r>
              <a:rPr lang="en" sz="1800">
                <a:solidFill>
                  <a:schemeClr val="dk1"/>
                </a:solidFill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Nice area, quiet, and with a lovely </a:t>
            </a:r>
            <a:r>
              <a:rPr b="1" lang="en" sz="1800">
                <a:solidFill>
                  <a:schemeClr val="dk1"/>
                </a:solidFill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patio.</a:t>
            </a: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 		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800">
              <a:solidFill>
                <a:srgbClr val="3C78D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4898238" y="856050"/>
            <a:ext cx="3740733" cy="594214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071052" y="1380776"/>
            <a:ext cx="3395100" cy="478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en" sz="18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rPr>
              <a:t>Inferior </a:t>
            </a:r>
            <a:r>
              <a:rPr b="1" i="1" lang="en" sz="1800">
                <a:solidFill>
                  <a:srgbClr val="3C78D8"/>
                </a:solidFill>
                <a:latin typeface="Roboto Slab"/>
                <a:ea typeface="Roboto Slab"/>
                <a:cs typeface="Roboto Slab"/>
                <a:sym typeface="Roboto Slab"/>
              </a:rPr>
              <a:t>Performing</a:t>
            </a:r>
            <a:endParaRPr b="1" i="1" sz="1800">
              <a:solidFill>
                <a:srgbClr val="3C78D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1" sz="1800">
              <a:solidFill>
                <a:srgbClr val="3C78D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“</a:t>
            </a:r>
            <a:r>
              <a:rPr lang="en" sz="1800"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There was only one server handling like the </a:t>
            </a:r>
            <a:r>
              <a:rPr b="1" lang="en" sz="1800"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patio</a:t>
            </a:r>
            <a:r>
              <a:rPr lang="en" sz="1800"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 that had 4 tables filled with customers</a:t>
            </a: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. By the time we got there all the other…”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“</a:t>
            </a:r>
            <a:r>
              <a:rPr lang="en" sz="1800"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Tables were crowded, unkept and unorganized in the front </a:t>
            </a:r>
            <a:r>
              <a:rPr b="1" lang="en" sz="1800"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patio</a:t>
            </a:r>
            <a:r>
              <a:rPr lang="en" sz="1800">
                <a:highlight>
                  <a:srgbClr val="A1EFFF"/>
                </a:highlight>
                <a:latin typeface="Roboto Slab"/>
                <a:ea typeface="Roboto Slab"/>
                <a:cs typeface="Roboto Slab"/>
                <a:sym typeface="Roboto Slab"/>
              </a:rPr>
              <a:t>.</a:t>
            </a: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 Was seated immediately by the staff. Given water menus and then told he'd return…”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786150" y="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905400" y="1363500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Used Accuracy Measure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Compared Sentiment score for a word with review star rating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Positive word -&gt; rating &gt;=3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Negative word -&gt; rating &lt;=3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Accuracy Measure</a:t>
            </a:r>
            <a:endParaRPr/>
          </a:p>
        </p:txBody>
      </p:sp>
      <p:graphicFrame>
        <p:nvGraphicFramePr>
          <p:cNvPr id="172" name="Google Shape;172;p20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{561E02DC-57F5-49CA-AFBE-F03FDDE9251E}</a:tableStyleId>
              </a:tblPr>
              <a:tblGrid>
                <a:gridCol w="4460850"/>
                <a:gridCol w="3110850"/>
              </a:tblGrid>
              <a:tr h="6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City-Neighborhood-Category</a:t>
                      </a:r>
                      <a:endParaRPr sz="1400" u="none" cap="none" strike="noStrik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Accuracy</a:t>
                      </a:r>
                      <a:endParaRPr sz="1400" u="none" cap="none" strike="noStrike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Montreal-Ville Marie-Pizza</a:t>
                      </a:r>
                      <a:endParaRPr b="1" sz="1800" u="none" cap="none" strike="noStrik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72.22</a:t>
                      </a:r>
                      <a:endParaRPr b="1" sz="1800" u="none" cap="none" strike="noStrik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Cleveland-Goodrich Kirtland-Chinese</a:t>
                      </a:r>
                      <a:endParaRPr b="1" sz="1800" u="none" cap="none" strike="noStrik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71.84</a:t>
                      </a:r>
                      <a:endParaRPr b="1" sz="1800" u="none" cap="none" strike="noStrik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Missisuaga-East Credit-Bars</a:t>
                      </a:r>
                      <a:endParaRPr b="1" sz="1800" u="none" cap="none" strike="noStrik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71.42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Pittsburg-Downtown-Italian </a:t>
                      </a:r>
                      <a:endParaRPr b="1" sz="1800" u="none" cap="none" strike="noStrike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65.59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