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290203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70711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84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133775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8342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3655169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55747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238216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359444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2A36D-498F-49B7-A9AA-1CBAB8C7A928}"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8431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2A36D-498F-49B7-A9AA-1CBAB8C7A928}"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320330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2A36D-498F-49B7-A9AA-1CBAB8C7A928}"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252033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2A36D-498F-49B7-A9AA-1CBAB8C7A928}"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108368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2A36D-498F-49B7-A9AA-1CBAB8C7A928}"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286677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2A36D-498F-49B7-A9AA-1CBAB8C7A928}"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263727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2A36D-498F-49B7-A9AA-1CBAB8C7A928}"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7D906-BF71-426A-8B7C-5F4C68DF477A}" type="slidenum">
              <a:rPr lang="en-IN" smtClean="0"/>
              <a:t>‹#›</a:t>
            </a:fld>
            <a:endParaRPr lang="en-IN"/>
          </a:p>
        </p:txBody>
      </p:sp>
    </p:spTree>
    <p:extLst>
      <p:ext uri="{BB962C8B-B14F-4D97-AF65-F5344CB8AC3E}">
        <p14:creationId xmlns:p14="http://schemas.microsoft.com/office/powerpoint/2010/main" val="256930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62A36D-498F-49B7-A9AA-1CBAB8C7A928}" type="datetimeFigureOut">
              <a:rPr lang="en-IN" smtClean="0"/>
              <a:t>21-11-2024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77D906-BF71-426A-8B7C-5F4C68DF477A}" type="slidenum">
              <a:rPr lang="en-IN" smtClean="0"/>
              <a:t>‹#›</a:t>
            </a:fld>
            <a:endParaRPr lang="en-IN"/>
          </a:p>
        </p:txBody>
      </p:sp>
    </p:spTree>
    <p:extLst>
      <p:ext uri="{BB962C8B-B14F-4D97-AF65-F5344CB8AC3E}">
        <p14:creationId xmlns:p14="http://schemas.microsoft.com/office/powerpoint/2010/main" val="2861769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0E9C-8FE9-B337-90CA-F293580B1B70}"/>
              </a:ext>
            </a:extLst>
          </p:cNvPr>
          <p:cNvSpPr>
            <a:spLocks noGrp="1"/>
          </p:cNvSpPr>
          <p:nvPr>
            <p:ph type="ctrTitle"/>
          </p:nvPr>
        </p:nvSpPr>
        <p:spPr>
          <a:xfrm>
            <a:off x="1430593" y="0"/>
            <a:ext cx="8731045" cy="765431"/>
          </a:xfrm>
        </p:spPr>
        <p:txBody>
          <a:bodyPr>
            <a:normAutofit fontScale="90000"/>
          </a:bodyPr>
          <a:lstStyle/>
          <a:p>
            <a:r>
              <a:rPr lang="en-US" b="1" i="1" u="sng" dirty="0"/>
              <a:t>Computer vision Project</a:t>
            </a:r>
            <a:endParaRPr lang="en-IN" b="1" i="1" u="sng" dirty="0"/>
          </a:p>
        </p:txBody>
      </p:sp>
      <p:sp>
        <p:nvSpPr>
          <p:cNvPr id="3" name="Subtitle 2">
            <a:extLst>
              <a:ext uri="{FF2B5EF4-FFF2-40B4-BE49-F238E27FC236}">
                <a16:creationId xmlns:a16="http://schemas.microsoft.com/office/drawing/2014/main" id="{B23E907D-4BBF-666D-ADC8-B78E89E4C64D}"/>
              </a:ext>
            </a:extLst>
          </p:cNvPr>
          <p:cNvSpPr>
            <a:spLocks noGrp="1"/>
          </p:cNvSpPr>
          <p:nvPr>
            <p:ph type="subTitle" idx="1"/>
          </p:nvPr>
        </p:nvSpPr>
        <p:spPr>
          <a:xfrm>
            <a:off x="1307689" y="861294"/>
            <a:ext cx="8731045" cy="2862322"/>
          </a:xfrm>
        </p:spPr>
        <p:txBody>
          <a:bodyPr>
            <a:normAutofit/>
          </a:bodyPr>
          <a:lstStyle/>
          <a:p>
            <a:r>
              <a:rPr lang="en-US" b="1" u="sng" dirty="0"/>
              <a:t>Facial Emotion Recognition</a:t>
            </a:r>
          </a:p>
          <a:p>
            <a:r>
              <a:rPr lang="en-US" b="1" i="1" u="sng" dirty="0"/>
              <a:t>Problem Statement-</a:t>
            </a:r>
            <a:r>
              <a:rPr lang="en-US" dirty="0"/>
              <a:t>&gt; </a:t>
            </a:r>
            <a:r>
              <a:rPr lang="en-US" dirty="0">
                <a:solidFill>
                  <a:schemeClr val="tx1"/>
                </a:solidFill>
              </a:rPr>
              <a:t>Develop a robust model to accurately classify facial expressions (e.g., happiness, sadness, anger etc.) in diverse real-world conditions. This system aims to enhance applications in mental health, human-computer interaction, and behavior analysis etc.</a:t>
            </a:r>
          </a:p>
          <a:p>
            <a:endParaRPr lang="en-US" dirty="0"/>
          </a:p>
          <a:p>
            <a:r>
              <a:rPr lang="en-US" b="1" i="1" u="sng" dirty="0"/>
              <a:t>Shrey Srivastava </a:t>
            </a:r>
            <a:endParaRPr lang="en-IN" b="1" i="1" u="sng" dirty="0"/>
          </a:p>
          <a:p>
            <a:r>
              <a:rPr lang="en-IN" b="1" i="1" u="sng" dirty="0"/>
              <a:t>22303</a:t>
            </a:r>
            <a:endParaRPr lang="en-US" b="1" i="1" u="sng"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5B69C0F4-A8BE-6C97-AC60-DEDD95EB00F8}"/>
              </a:ext>
            </a:extLst>
          </p:cNvPr>
          <p:cNvSpPr txBox="1"/>
          <p:nvPr/>
        </p:nvSpPr>
        <p:spPr>
          <a:xfrm>
            <a:off x="757084" y="3746088"/>
            <a:ext cx="8809704" cy="2862322"/>
          </a:xfrm>
          <a:prstGeom prst="rect">
            <a:avLst/>
          </a:prstGeom>
          <a:noFill/>
        </p:spPr>
        <p:txBody>
          <a:bodyPr wrap="square" rtlCol="0">
            <a:spAutoFit/>
          </a:bodyPr>
          <a:lstStyle/>
          <a:p>
            <a:r>
              <a:rPr lang="en-US" b="1" i="1" dirty="0"/>
              <a:t>About my Dataset-</a:t>
            </a:r>
            <a:r>
              <a:rPr lang="en-US" dirty="0"/>
              <a:t>&gt;</a:t>
            </a:r>
          </a:p>
          <a:p>
            <a:endParaRPr lang="en-US" dirty="0"/>
          </a:p>
          <a:p>
            <a:r>
              <a:rPr lang="en-US" dirty="0"/>
              <a:t>1.) I have taken my dataset from Kaggle.</a:t>
            </a:r>
          </a:p>
          <a:p>
            <a:r>
              <a:rPr lang="en-US" dirty="0"/>
              <a:t>2.) My dataset has 35.9k files.</a:t>
            </a:r>
          </a:p>
          <a:p>
            <a:r>
              <a:rPr lang="en-US" dirty="0"/>
              <a:t>3.) My training data has 28821 images.</a:t>
            </a:r>
          </a:p>
          <a:p>
            <a:r>
              <a:rPr lang="en-US" dirty="0"/>
              <a:t>4.)My test data has 7066 images .</a:t>
            </a:r>
          </a:p>
          <a:p>
            <a:r>
              <a:rPr lang="en-US" dirty="0"/>
              <a:t>4.) Dataset has 7 classes (labels = {0 : 'angry', 1 : 'disgust', 2 : 'fear', 3 : 'happy', 4 : 'neutral', 5 : 'sad', 6 : 'surprise’}</a:t>
            </a:r>
          </a:p>
          <a:p>
            <a:r>
              <a:rPr lang="en-US" dirty="0"/>
              <a:t>5.) Each image I have converted in gray scale image with size of 48*48 .</a:t>
            </a:r>
          </a:p>
          <a:p>
            <a:endParaRPr lang="en-IN" dirty="0"/>
          </a:p>
        </p:txBody>
      </p:sp>
    </p:spTree>
    <p:extLst>
      <p:ext uri="{BB962C8B-B14F-4D97-AF65-F5344CB8AC3E}">
        <p14:creationId xmlns:p14="http://schemas.microsoft.com/office/powerpoint/2010/main" val="14142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51F4-9822-A3E1-F985-FDA77120CEF5}"/>
              </a:ext>
            </a:extLst>
          </p:cNvPr>
          <p:cNvSpPr>
            <a:spLocks noGrp="1"/>
          </p:cNvSpPr>
          <p:nvPr>
            <p:ph type="title"/>
          </p:nvPr>
        </p:nvSpPr>
        <p:spPr>
          <a:xfrm>
            <a:off x="2340077" y="141594"/>
            <a:ext cx="8377083" cy="539443"/>
          </a:xfrm>
        </p:spPr>
        <p:txBody>
          <a:bodyPr>
            <a:normAutofit fontScale="90000"/>
          </a:bodyPr>
          <a:lstStyle/>
          <a:p>
            <a:r>
              <a:rPr lang="en-US" b="1" i="1" u="sng" dirty="0"/>
              <a:t>MY approach towards this project-</a:t>
            </a:r>
            <a:r>
              <a:rPr lang="en-US" dirty="0"/>
              <a:t>&gt;</a:t>
            </a:r>
            <a:endParaRPr lang="en-IN" dirty="0"/>
          </a:p>
        </p:txBody>
      </p:sp>
      <p:sp>
        <p:nvSpPr>
          <p:cNvPr id="3" name="Content Placeholder 2">
            <a:extLst>
              <a:ext uri="{FF2B5EF4-FFF2-40B4-BE49-F238E27FC236}">
                <a16:creationId xmlns:a16="http://schemas.microsoft.com/office/drawing/2014/main" id="{D8A3AD20-F00E-4628-1BD7-242CAD40ED3C}"/>
              </a:ext>
            </a:extLst>
          </p:cNvPr>
          <p:cNvSpPr>
            <a:spLocks noGrp="1"/>
          </p:cNvSpPr>
          <p:nvPr>
            <p:ph idx="1"/>
          </p:nvPr>
        </p:nvSpPr>
        <p:spPr>
          <a:xfrm>
            <a:off x="698090" y="924232"/>
            <a:ext cx="10655710" cy="5252731"/>
          </a:xfrm>
        </p:spPr>
        <p:txBody>
          <a:bodyPr/>
          <a:lstStyle/>
          <a:p>
            <a:pPr marL="0" indent="0">
              <a:buNone/>
            </a:pPr>
            <a:r>
              <a:rPr lang="en-US" b="1" i="1" u="sng" dirty="0"/>
              <a:t>Step1</a:t>
            </a:r>
            <a:r>
              <a:rPr lang="en-US" dirty="0"/>
              <a:t>.) I have first prepared my dataset for applying different models like CNN and SVM etc. For example(encoding the target variable using Label Encoder).</a:t>
            </a:r>
          </a:p>
          <a:p>
            <a:pPr marL="0" indent="0">
              <a:buNone/>
            </a:pPr>
            <a:r>
              <a:rPr lang="en-US" b="1" i="1" u="sng" dirty="0"/>
              <a:t>Step2</a:t>
            </a:r>
            <a:r>
              <a:rPr lang="en-US" dirty="0"/>
              <a:t>.) Then I have applied the CNN model (I will explain the working in next slides) . I have use </a:t>
            </a:r>
            <a:r>
              <a:rPr lang="en-US" dirty="0" err="1"/>
              <a:t>Keras</a:t>
            </a:r>
            <a:r>
              <a:rPr lang="en-US" dirty="0"/>
              <a:t> file to store the model info .</a:t>
            </a:r>
          </a:p>
          <a:p>
            <a:pPr marL="0" indent="0">
              <a:buNone/>
            </a:pPr>
            <a:r>
              <a:rPr lang="en-US" b="1" i="1" u="sng" dirty="0"/>
              <a:t>Step3</a:t>
            </a:r>
            <a:r>
              <a:rPr lang="en-US" dirty="0"/>
              <a:t>.) Then I have found the Accuracy and Loss for CNN.</a:t>
            </a:r>
          </a:p>
          <a:p>
            <a:pPr marL="0" indent="0">
              <a:buNone/>
            </a:pPr>
            <a:r>
              <a:rPr lang="en-US" b="1" i="1" u="sng" dirty="0"/>
              <a:t>Step4.</a:t>
            </a:r>
            <a:r>
              <a:rPr lang="en-US" dirty="0"/>
              <a:t>) Then I have applied the webcam using </a:t>
            </a:r>
            <a:r>
              <a:rPr lang="en-US" dirty="0" err="1"/>
              <a:t>Haar</a:t>
            </a:r>
            <a:r>
              <a:rPr lang="en-US" dirty="0"/>
              <a:t> Cascade to predict the expression of face in real time.</a:t>
            </a:r>
          </a:p>
          <a:p>
            <a:pPr marL="0" indent="0">
              <a:buNone/>
            </a:pPr>
            <a:r>
              <a:rPr lang="en-US" b="1" i="1" u="sng" dirty="0"/>
              <a:t>Step5.</a:t>
            </a:r>
            <a:r>
              <a:rPr lang="en-US" dirty="0"/>
              <a:t>) Then I have applied HOG(to create the histogram of each feature vector) and SVM(to predict the class of pictures) . ( I have not applied webcam for SVM , QDA, LDA etc. because they are not performing well , I have used the individual photos to check the per.)</a:t>
            </a:r>
          </a:p>
          <a:p>
            <a:pPr marL="0" indent="0">
              <a:buNone/>
            </a:pPr>
            <a:r>
              <a:rPr lang="en-US" b="1" i="1" u="sng" dirty="0"/>
              <a:t>Step6</a:t>
            </a:r>
            <a:r>
              <a:rPr lang="en-US" dirty="0"/>
              <a:t>.)I have found the performance and compare all the model over my dataset using confusion matrix , accuracy , precision and recall.</a:t>
            </a:r>
          </a:p>
          <a:p>
            <a:pPr marL="0" indent="0">
              <a:buNone/>
            </a:pPr>
            <a:r>
              <a:rPr lang="en-US" dirty="0"/>
              <a:t>Lastly I found CNN doing best for my dataset. </a:t>
            </a:r>
          </a:p>
        </p:txBody>
      </p:sp>
      <p:sp>
        <p:nvSpPr>
          <p:cNvPr id="4" name="TextBox 3">
            <a:extLst>
              <a:ext uri="{FF2B5EF4-FFF2-40B4-BE49-F238E27FC236}">
                <a16:creationId xmlns:a16="http://schemas.microsoft.com/office/drawing/2014/main" id="{1C92289C-AEB9-3768-16A7-2A0B58D36485}"/>
              </a:ext>
            </a:extLst>
          </p:cNvPr>
          <p:cNvSpPr txBox="1"/>
          <p:nvPr/>
        </p:nvSpPr>
        <p:spPr>
          <a:xfrm>
            <a:off x="779318" y="5694218"/>
            <a:ext cx="10141527" cy="369332"/>
          </a:xfrm>
          <a:prstGeom prst="rect">
            <a:avLst/>
          </a:prstGeom>
          <a:noFill/>
        </p:spPr>
        <p:txBody>
          <a:bodyPr wrap="square" rtlCol="0">
            <a:spAutoFit/>
          </a:bodyPr>
          <a:lstStyle/>
          <a:p>
            <a:r>
              <a:rPr lang="en-US" dirty="0"/>
              <a:t>Note-&gt; In my CNN there are 19 layers.</a:t>
            </a:r>
            <a:endParaRPr lang="en-IN" dirty="0"/>
          </a:p>
        </p:txBody>
      </p:sp>
    </p:spTree>
    <p:extLst>
      <p:ext uri="{BB962C8B-B14F-4D97-AF65-F5344CB8AC3E}">
        <p14:creationId xmlns:p14="http://schemas.microsoft.com/office/powerpoint/2010/main" val="85862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C4B2-1EB3-C76F-FBAC-5E3C492D8F3B}"/>
              </a:ext>
            </a:extLst>
          </p:cNvPr>
          <p:cNvSpPr>
            <a:spLocks noGrp="1"/>
          </p:cNvSpPr>
          <p:nvPr>
            <p:ph type="title"/>
          </p:nvPr>
        </p:nvSpPr>
        <p:spPr>
          <a:xfrm>
            <a:off x="2659625" y="69386"/>
            <a:ext cx="6872749" cy="747252"/>
          </a:xfrm>
        </p:spPr>
        <p:txBody>
          <a:bodyPr>
            <a:normAutofit fontScale="90000"/>
          </a:bodyPr>
          <a:lstStyle/>
          <a:p>
            <a:r>
              <a:rPr lang="en-US" b="1" i="1" u="sng" dirty="0"/>
              <a:t>How CNN is working in my code-</a:t>
            </a:r>
            <a:r>
              <a:rPr lang="en-US" dirty="0"/>
              <a:t>&gt;</a:t>
            </a:r>
            <a:endParaRPr lang="en-IN" dirty="0"/>
          </a:p>
        </p:txBody>
      </p:sp>
      <p:sp>
        <p:nvSpPr>
          <p:cNvPr id="3" name="Content Placeholder 2">
            <a:extLst>
              <a:ext uri="{FF2B5EF4-FFF2-40B4-BE49-F238E27FC236}">
                <a16:creationId xmlns:a16="http://schemas.microsoft.com/office/drawing/2014/main" id="{1FC339E3-2710-2EC4-A7B6-96A21D171A68}"/>
              </a:ext>
            </a:extLst>
          </p:cNvPr>
          <p:cNvSpPr>
            <a:spLocks noGrp="1"/>
          </p:cNvSpPr>
          <p:nvPr>
            <p:ph idx="1"/>
          </p:nvPr>
        </p:nvSpPr>
        <p:spPr>
          <a:xfrm>
            <a:off x="412955" y="816638"/>
            <a:ext cx="11425084" cy="5770975"/>
          </a:xfrm>
        </p:spPr>
        <p:txBody>
          <a:bodyPr/>
          <a:lstStyle/>
          <a:p>
            <a:r>
              <a:rPr lang="en-US" b="1" i="1" u="sng" dirty="0" err="1"/>
              <a:t>model.add</a:t>
            </a:r>
            <a:r>
              <a:rPr lang="en-US" b="1" i="1" u="sng" dirty="0"/>
              <a:t>(Input(shape=(48, 48, 1))) </a:t>
            </a:r>
            <a:r>
              <a:rPr lang="en-US" dirty="0">
                <a:sym typeface="Wingdings" panose="05000000000000000000" pitchFamily="2" charset="2"/>
              </a:rPr>
              <a:t> </a:t>
            </a:r>
            <a:r>
              <a:rPr lang="en-US" u="sng" dirty="0">
                <a:sym typeface="Wingdings" panose="05000000000000000000" pitchFamily="2" charset="2"/>
              </a:rPr>
              <a:t>Input shape</a:t>
            </a:r>
            <a:r>
              <a:rPr lang="en-US" dirty="0">
                <a:sym typeface="Wingdings" panose="05000000000000000000" pitchFamily="2" charset="2"/>
              </a:rPr>
              <a:t>: (48,48,1) </a:t>
            </a:r>
            <a:r>
              <a:rPr lang="en-US" dirty="0"/>
              <a:t>means the input is a grayscale image (1 color channel) with a resolution of 48x48 pixels.</a:t>
            </a:r>
          </a:p>
          <a:p>
            <a:r>
              <a:rPr lang="en-US" b="1" i="1" u="sng" dirty="0" err="1"/>
              <a:t>model.add</a:t>
            </a:r>
            <a:r>
              <a:rPr lang="en-US" b="1" i="1" u="sng" dirty="0"/>
              <a:t>(Conv2D(128, </a:t>
            </a:r>
            <a:r>
              <a:rPr lang="en-US" b="1" i="1" u="sng" dirty="0" err="1"/>
              <a:t>kernel_size</a:t>
            </a:r>
            <a:r>
              <a:rPr lang="en-US" b="1" i="1" u="sng" dirty="0"/>
              <a:t>=(3, 3), activation='</a:t>
            </a:r>
            <a:r>
              <a:rPr lang="en-US" b="1" i="1" u="sng" dirty="0" err="1"/>
              <a:t>relu</a:t>
            </a:r>
            <a:r>
              <a:rPr lang="en-US" b="1" i="1" u="sng" dirty="0"/>
              <a:t>’))</a:t>
            </a:r>
            <a:r>
              <a:rPr lang="en-US" b="1" i="1" u="sng" dirty="0">
                <a:sym typeface="Wingdings" panose="05000000000000000000" pitchFamily="2" charset="2"/>
              </a:rPr>
              <a:t>  Conv2D: </a:t>
            </a:r>
            <a:r>
              <a:rPr lang="en-US" dirty="0"/>
              <a:t>Finds features in the image, like edges or corners.  </a:t>
            </a:r>
            <a:r>
              <a:rPr lang="en-US" b="1" i="1" u="sng" dirty="0"/>
              <a:t>Activation(‘</a:t>
            </a:r>
            <a:r>
              <a:rPr lang="en-US" b="1" i="1" u="sng" dirty="0" err="1"/>
              <a:t>relu</a:t>
            </a:r>
            <a:r>
              <a:rPr lang="en-US" b="1" i="1" u="sng" dirty="0"/>
              <a:t>’): </a:t>
            </a:r>
            <a:r>
              <a:rPr lang="en-US" dirty="0"/>
              <a:t>Helps the model learn complex patterns (if input &lt; 0, it outputs 0; otherwise, keeps the value).</a:t>
            </a:r>
          </a:p>
          <a:p>
            <a:r>
              <a:rPr lang="en-US" b="1" i="1" u="sng" dirty="0" err="1"/>
              <a:t>model.add</a:t>
            </a:r>
            <a:r>
              <a:rPr lang="en-US" b="1" i="1" u="sng" dirty="0"/>
              <a:t>(MaxPooling2D(</a:t>
            </a:r>
            <a:r>
              <a:rPr lang="en-US" b="1" i="1" u="sng" dirty="0" err="1"/>
              <a:t>pool_size</a:t>
            </a:r>
            <a:r>
              <a:rPr lang="en-US" b="1" i="1" u="sng" dirty="0"/>
              <a:t>=(2, 2)))-&gt; </a:t>
            </a:r>
            <a:r>
              <a:rPr lang="en-US" dirty="0"/>
              <a:t>Shrinks the image by taking the largest value in a 2x2 block. This makes the model faster and focuses on important features.</a:t>
            </a:r>
          </a:p>
          <a:p>
            <a:r>
              <a:rPr lang="en-US" b="1" i="1" u="sng" dirty="0" err="1"/>
              <a:t>model.add</a:t>
            </a:r>
            <a:r>
              <a:rPr lang="en-US" b="1" i="1" u="sng" dirty="0"/>
              <a:t>(Dropout(0.4)) -&gt; </a:t>
            </a:r>
            <a:r>
              <a:rPr lang="en-US" dirty="0"/>
              <a:t>Drops 40% of the neurons randomly during training to prevent overfitting.</a:t>
            </a:r>
          </a:p>
          <a:p>
            <a:r>
              <a:rPr lang="en-US" b="1" i="1" u="sng" dirty="0" err="1"/>
              <a:t>model.add</a:t>
            </a:r>
            <a:r>
              <a:rPr lang="en-US" b="1" i="1" u="sng" dirty="0"/>
              <a:t>(Dense(512, activation='</a:t>
            </a:r>
            <a:r>
              <a:rPr lang="en-US" b="1" i="1" u="sng" dirty="0" err="1"/>
              <a:t>relu</a:t>
            </a:r>
            <a:r>
              <a:rPr lang="en-US" b="1" i="1" u="sng" dirty="0"/>
              <a:t>’)) -&gt; </a:t>
            </a:r>
            <a:r>
              <a:rPr lang="en-US" dirty="0"/>
              <a:t>After flattening the image, these layers connect every neuron to every other neuron. </a:t>
            </a:r>
            <a:r>
              <a:rPr lang="en-US" b="1" dirty="0"/>
              <a:t>Dense(512):</a:t>
            </a:r>
            <a:r>
              <a:rPr lang="en-US" dirty="0"/>
              <a:t> Means 512 neurons to process all learned features.</a:t>
            </a:r>
          </a:p>
          <a:p>
            <a:r>
              <a:rPr lang="en-US" b="1" i="1" u="sng" dirty="0" err="1"/>
              <a:t>model.add</a:t>
            </a:r>
            <a:r>
              <a:rPr lang="en-US" b="1" i="1" u="sng" dirty="0"/>
              <a:t>(Dense(7, activation='</a:t>
            </a:r>
            <a:r>
              <a:rPr lang="en-US" b="1" i="1" u="sng" dirty="0" err="1"/>
              <a:t>softmax</a:t>
            </a:r>
            <a:r>
              <a:rPr lang="en-US" b="1" i="1" u="sng" dirty="0"/>
              <a:t>’)) -&gt; </a:t>
            </a:r>
            <a:r>
              <a:rPr lang="en-US" b="1" dirty="0"/>
              <a:t>7 neurons:</a:t>
            </a:r>
            <a:r>
              <a:rPr lang="en-US" dirty="0"/>
              <a:t> The number of categories (e.g., 7 emotions if this is a facial emotion classifier). </a:t>
            </a:r>
            <a:r>
              <a:rPr lang="en-US" dirty="0" err="1"/>
              <a:t>Softmax</a:t>
            </a:r>
            <a:r>
              <a:rPr lang="en-US" dirty="0"/>
              <a:t>: Converts the output into probabilities. If the output is[0.2,0.7,0.1], it predicts the second category (70%).</a:t>
            </a:r>
          </a:p>
          <a:p>
            <a:r>
              <a:rPr lang="en-US" b="1" i="1" u="sng" dirty="0"/>
              <a:t>Summary-&gt; </a:t>
            </a:r>
            <a:r>
              <a:rPr lang="en-US" dirty="0"/>
              <a:t>The CNN processes a grayscale image (48x48) through convolutional layers to extract features, pooling layers to reduce size, and fully connected layers for classification, resulting in 7 output categories. It has 4,232,199 trainable parameters, which are updated during training to learn patterns. The model uses dropout to prevent overfitting and ensures efficient learning of complex image data.</a:t>
            </a:r>
            <a:endParaRPr lang="en-US" b="1" i="1" u="sng" dirty="0"/>
          </a:p>
          <a:p>
            <a:endParaRPr lang="en-US" b="1" i="1" u="sng" dirty="0"/>
          </a:p>
          <a:p>
            <a:endParaRPr lang="en-US" b="1" i="1" u="sng" dirty="0"/>
          </a:p>
          <a:p>
            <a:endParaRPr lang="en-US" b="1" i="1" u="sng" dirty="0"/>
          </a:p>
          <a:p>
            <a:endParaRPr lang="en-US" b="1" i="1" u="sng" dirty="0"/>
          </a:p>
          <a:p>
            <a:endParaRPr lang="en-US" b="1" i="1" u="sng" dirty="0"/>
          </a:p>
          <a:p>
            <a:endParaRPr lang="en-IN" dirty="0"/>
          </a:p>
        </p:txBody>
      </p:sp>
    </p:spTree>
    <p:extLst>
      <p:ext uri="{BB962C8B-B14F-4D97-AF65-F5344CB8AC3E}">
        <p14:creationId xmlns:p14="http://schemas.microsoft.com/office/powerpoint/2010/main" val="199839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CA7D1-AA81-1919-F545-2B1C7AB92B1D}"/>
              </a:ext>
            </a:extLst>
          </p:cNvPr>
          <p:cNvSpPr>
            <a:spLocks noGrp="1"/>
          </p:cNvSpPr>
          <p:nvPr>
            <p:ph type="title"/>
          </p:nvPr>
        </p:nvSpPr>
        <p:spPr>
          <a:xfrm>
            <a:off x="0" y="-1"/>
            <a:ext cx="12054348" cy="1219201"/>
          </a:xfrm>
        </p:spPr>
        <p:txBody>
          <a:bodyPr>
            <a:normAutofit fontScale="90000"/>
          </a:bodyPr>
          <a:lstStyle/>
          <a:p>
            <a:r>
              <a:rPr lang="en-US" b="1" i="1" u="sng" dirty="0">
                <a:solidFill>
                  <a:schemeClr val="accent2">
                    <a:lumMod val="75000"/>
                  </a:schemeClr>
                </a:solidFill>
              </a:rPr>
              <a:t>Plotting Accuracy and Loss for CNN , summary table for CNN and also output photos of </a:t>
            </a:r>
            <a:r>
              <a:rPr lang="en-US" b="1" i="1" u="sng" dirty="0" err="1">
                <a:solidFill>
                  <a:schemeClr val="accent2">
                    <a:lumMod val="75000"/>
                  </a:schemeClr>
                </a:solidFill>
              </a:rPr>
              <a:t>webscam</a:t>
            </a:r>
            <a:r>
              <a:rPr lang="en-US" b="1" i="1" u="sng" dirty="0">
                <a:solidFill>
                  <a:schemeClr val="accent2">
                    <a:lumMod val="75000"/>
                  </a:schemeClr>
                </a:solidFill>
              </a:rPr>
              <a:t> by applying CNN -&gt;</a:t>
            </a:r>
            <a:endParaRPr lang="en-IN" b="1" i="1" u="sng" dirty="0">
              <a:solidFill>
                <a:schemeClr val="accent2">
                  <a:lumMod val="75000"/>
                </a:schemeClr>
              </a:solidFill>
            </a:endParaRPr>
          </a:p>
        </p:txBody>
      </p:sp>
      <p:pic>
        <p:nvPicPr>
          <p:cNvPr id="21" name="Content Placeholder 20">
            <a:extLst>
              <a:ext uri="{FF2B5EF4-FFF2-40B4-BE49-F238E27FC236}">
                <a16:creationId xmlns:a16="http://schemas.microsoft.com/office/drawing/2014/main" id="{B6B1EA8A-9180-BF66-3C16-1929A5B34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3815649" cy="3881437"/>
          </a:xfrm>
        </p:spPr>
      </p:pic>
      <p:pic>
        <p:nvPicPr>
          <p:cNvPr id="23" name="Picture 22">
            <a:extLst>
              <a:ext uri="{FF2B5EF4-FFF2-40B4-BE49-F238E27FC236}">
                <a16:creationId xmlns:a16="http://schemas.microsoft.com/office/drawing/2014/main" id="{9CC8134B-A4B7-88B3-7614-7F1A28043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120495"/>
            <a:ext cx="8091948" cy="4198758"/>
          </a:xfrm>
          <a:prstGeom prst="rect">
            <a:avLst/>
          </a:prstGeom>
        </p:spPr>
      </p:pic>
      <p:sp>
        <p:nvSpPr>
          <p:cNvPr id="26" name="TextBox 25">
            <a:extLst>
              <a:ext uri="{FF2B5EF4-FFF2-40B4-BE49-F238E27FC236}">
                <a16:creationId xmlns:a16="http://schemas.microsoft.com/office/drawing/2014/main" id="{6AD24DB0-B1C5-3302-81DD-175A7BFF6DE7}"/>
              </a:ext>
            </a:extLst>
          </p:cNvPr>
          <p:cNvSpPr txBox="1"/>
          <p:nvPr/>
        </p:nvSpPr>
        <p:spPr>
          <a:xfrm>
            <a:off x="1402773" y="5379376"/>
            <a:ext cx="10861963" cy="1477328"/>
          </a:xfrm>
          <a:prstGeom prst="rect">
            <a:avLst/>
          </a:prstGeom>
          <a:noFill/>
        </p:spPr>
        <p:txBody>
          <a:bodyPr wrap="square" rtlCol="0">
            <a:spAutoFit/>
          </a:bodyPr>
          <a:lstStyle/>
          <a:p>
            <a:r>
              <a:rPr lang="en-US" dirty="0"/>
              <a:t>The training curves suggest that my CNN is learning the training data well but struggling to generalize to the validation data. The sharp oscillations in validation metrics point to potential overfitting, unstable training, or data-related issues. Applying regularization techniques, fine-tuning the learning rate, and improving data preprocessing can help stabilize training and enhance performance on unseen data.</a:t>
            </a:r>
            <a:endParaRPr lang="en-IN" dirty="0"/>
          </a:p>
        </p:txBody>
      </p:sp>
    </p:spTree>
    <p:extLst>
      <p:ext uri="{BB962C8B-B14F-4D97-AF65-F5344CB8AC3E}">
        <p14:creationId xmlns:p14="http://schemas.microsoft.com/office/powerpoint/2010/main" val="199261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31C2-C798-C2D5-7E57-5B0FEA547E9A}"/>
              </a:ext>
            </a:extLst>
          </p:cNvPr>
          <p:cNvSpPr>
            <a:spLocks noGrp="1"/>
          </p:cNvSpPr>
          <p:nvPr>
            <p:ph type="title"/>
          </p:nvPr>
        </p:nvSpPr>
        <p:spPr>
          <a:xfrm>
            <a:off x="0" y="0"/>
            <a:ext cx="10323871" cy="1140542"/>
          </a:xfrm>
        </p:spPr>
        <p:txBody>
          <a:bodyPr>
            <a:normAutofit fontScale="90000"/>
          </a:bodyPr>
          <a:lstStyle/>
          <a:p>
            <a:r>
              <a:rPr lang="en-US" dirty="0"/>
              <a:t>Outputs of Facial Expression Recognition using </a:t>
            </a:r>
            <a:r>
              <a:rPr lang="en-US" dirty="0" err="1"/>
              <a:t>WebScam</a:t>
            </a:r>
            <a:r>
              <a:rPr lang="en-US" dirty="0"/>
              <a:t> by CNN-&gt;</a:t>
            </a:r>
            <a:endParaRPr lang="en-IN" dirty="0"/>
          </a:p>
        </p:txBody>
      </p:sp>
      <p:pic>
        <p:nvPicPr>
          <p:cNvPr id="5" name="Content Placeholder 4">
            <a:extLst>
              <a:ext uri="{FF2B5EF4-FFF2-40B4-BE49-F238E27FC236}">
                <a16:creationId xmlns:a16="http://schemas.microsoft.com/office/drawing/2014/main" id="{35BD0EAB-C8E9-E3EC-4F05-C942D9DD9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71" y="1140542"/>
            <a:ext cx="2852346" cy="2297023"/>
          </a:xfrm>
        </p:spPr>
      </p:pic>
      <p:pic>
        <p:nvPicPr>
          <p:cNvPr id="7" name="Picture 6">
            <a:extLst>
              <a:ext uri="{FF2B5EF4-FFF2-40B4-BE49-F238E27FC236}">
                <a16:creationId xmlns:a16="http://schemas.microsoft.com/office/drawing/2014/main" id="{8103BA56-C89A-3884-3B5C-C9B03B484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71" y="3990427"/>
            <a:ext cx="2852346" cy="2279729"/>
          </a:xfrm>
          <a:prstGeom prst="rect">
            <a:avLst/>
          </a:prstGeom>
        </p:spPr>
      </p:pic>
      <p:pic>
        <p:nvPicPr>
          <p:cNvPr id="9" name="Picture 8">
            <a:extLst>
              <a:ext uri="{FF2B5EF4-FFF2-40B4-BE49-F238E27FC236}">
                <a16:creationId xmlns:a16="http://schemas.microsoft.com/office/drawing/2014/main" id="{8BA77B4E-F2C0-7361-C2CE-C31BB85BD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9311" y="1131977"/>
            <a:ext cx="2884886" cy="2297023"/>
          </a:xfrm>
          <a:prstGeom prst="rect">
            <a:avLst/>
          </a:prstGeom>
        </p:spPr>
      </p:pic>
      <p:pic>
        <p:nvPicPr>
          <p:cNvPr id="11" name="Picture 10">
            <a:extLst>
              <a:ext uri="{FF2B5EF4-FFF2-40B4-BE49-F238E27FC236}">
                <a16:creationId xmlns:a16="http://schemas.microsoft.com/office/drawing/2014/main" id="{02CEA95C-C0EB-D000-443A-D67522B85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7915" y="3856076"/>
            <a:ext cx="2870635" cy="2279729"/>
          </a:xfrm>
          <a:prstGeom prst="rect">
            <a:avLst/>
          </a:prstGeom>
        </p:spPr>
      </p:pic>
      <p:sp>
        <p:nvSpPr>
          <p:cNvPr id="12" name="TextBox 11">
            <a:extLst>
              <a:ext uri="{FF2B5EF4-FFF2-40B4-BE49-F238E27FC236}">
                <a16:creationId xmlns:a16="http://schemas.microsoft.com/office/drawing/2014/main" id="{304E8DA7-FA32-BF78-F66D-F55FB3528C57}"/>
              </a:ext>
            </a:extLst>
          </p:cNvPr>
          <p:cNvSpPr txBox="1"/>
          <p:nvPr/>
        </p:nvSpPr>
        <p:spPr>
          <a:xfrm>
            <a:off x="993450" y="3594866"/>
            <a:ext cx="1337187" cy="369332"/>
          </a:xfrm>
          <a:prstGeom prst="rect">
            <a:avLst/>
          </a:prstGeom>
          <a:noFill/>
        </p:spPr>
        <p:txBody>
          <a:bodyPr wrap="square" rtlCol="0">
            <a:spAutoFit/>
          </a:bodyPr>
          <a:lstStyle/>
          <a:p>
            <a:r>
              <a:rPr lang="en-US" dirty="0">
                <a:sym typeface="Wingdings" panose="05000000000000000000" pitchFamily="2" charset="2"/>
              </a:rPr>
              <a:t>Neutral</a:t>
            </a:r>
            <a:endParaRPr lang="en-IN" dirty="0"/>
          </a:p>
        </p:txBody>
      </p:sp>
      <p:sp>
        <p:nvSpPr>
          <p:cNvPr id="13" name="TextBox 12">
            <a:extLst>
              <a:ext uri="{FF2B5EF4-FFF2-40B4-BE49-F238E27FC236}">
                <a16:creationId xmlns:a16="http://schemas.microsoft.com/office/drawing/2014/main" id="{C878C6A4-1C2B-B6F9-9016-8EA57BC16ED5}"/>
              </a:ext>
            </a:extLst>
          </p:cNvPr>
          <p:cNvSpPr txBox="1"/>
          <p:nvPr/>
        </p:nvSpPr>
        <p:spPr>
          <a:xfrm>
            <a:off x="904568" y="6427456"/>
            <a:ext cx="1258529" cy="369332"/>
          </a:xfrm>
          <a:prstGeom prst="rect">
            <a:avLst/>
          </a:prstGeom>
          <a:noFill/>
        </p:spPr>
        <p:txBody>
          <a:bodyPr wrap="square" rtlCol="0">
            <a:spAutoFit/>
          </a:bodyPr>
          <a:lstStyle/>
          <a:p>
            <a:r>
              <a:rPr lang="en-US" dirty="0">
                <a:sym typeface="Wingdings" panose="05000000000000000000" pitchFamily="2" charset="2"/>
              </a:rPr>
              <a:t>Surprise</a:t>
            </a:r>
            <a:endParaRPr lang="en-IN" dirty="0"/>
          </a:p>
        </p:txBody>
      </p:sp>
      <p:sp>
        <p:nvSpPr>
          <p:cNvPr id="14" name="TextBox 13">
            <a:extLst>
              <a:ext uri="{FF2B5EF4-FFF2-40B4-BE49-F238E27FC236}">
                <a16:creationId xmlns:a16="http://schemas.microsoft.com/office/drawing/2014/main" id="{25D629A6-2BE9-9B30-2EFA-3DAD42B37000}"/>
              </a:ext>
            </a:extLst>
          </p:cNvPr>
          <p:cNvSpPr txBox="1"/>
          <p:nvPr/>
        </p:nvSpPr>
        <p:spPr>
          <a:xfrm>
            <a:off x="9217742" y="3448665"/>
            <a:ext cx="1268361" cy="369332"/>
          </a:xfrm>
          <a:prstGeom prst="rect">
            <a:avLst/>
          </a:prstGeom>
          <a:noFill/>
        </p:spPr>
        <p:txBody>
          <a:bodyPr wrap="square" rtlCol="0">
            <a:spAutoFit/>
          </a:bodyPr>
          <a:lstStyle/>
          <a:p>
            <a:r>
              <a:rPr lang="en-US" dirty="0"/>
              <a:t>Happy</a:t>
            </a:r>
            <a:r>
              <a:rPr lang="en-US" dirty="0">
                <a:sym typeface="Wingdings" panose="05000000000000000000" pitchFamily="2" charset="2"/>
              </a:rPr>
              <a:t></a:t>
            </a:r>
            <a:endParaRPr lang="en-IN" dirty="0"/>
          </a:p>
        </p:txBody>
      </p:sp>
      <p:sp>
        <p:nvSpPr>
          <p:cNvPr id="15" name="TextBox 14">
            <a:extLst>
              <a:ext uri="{FF2B5EF4-FFF2-40B4-BE49-F238E27FC236}">
                <a16:creationId xmlns:a16="http://schemas.microsoft.com/office/drawing/2014/main" id="{7E945C9E-531D-8D02-4096-4E5BB767F061}"/>
              </a:ext>
            </a:extLst>
          </p:cNvPr>
          <p:cNvSpPr txBox="1"/>
          <p:nvPr/>
        </p:nvSpPr>
        <p:spPr>
          <a:xfrm>
            <a:off x="9502877" y="6270156"/>
            <a:ext cx="983226" cy="369332"/>
          </a:xfrm>
          <a:prstGeom prst="rect">
            <a:avLst/>
          </a:prstGeom>
          <a:noFill/>
        </p:spPr>
        <p:txBody>
          <a:bodyPr wrap="square" rtlCol="0">
            <a:spAutoFit/>
          </a:bodyPr>
          <a:lstStyle/>
          <a:p>
            <a:r>
              <a:rPr lang="en-US" dirty="0"/>
              <a:t>Sad</a:t>
            </a:r>
            <a:r>
              <a:rPr lang="en-US" dirty="0">
                <a:sym typeface="Wingdings" panose="05000000000000000000" pitchFamily="2" charset="2"/>
              </a:rPr>
              <a:t></a:t>
            </a:r>
            <a:endParaRPr lang="en-IN" dirty="0"/>
          </a:p>
        </p:txBody>
      </p:sp>
      <p:pic>
        <p:nvPicPr>
          <p:cNvPr id="17" name="Picture 16">
            <a:extLst>
              <a:ext uri="{FF2B5EF4-FFF2-40B4-BE49-F238E27FC236}">
                <a16:creationId xmlns:a16="http://schemas.microsoft.com/office/drawing/2014/main" id="{AD7B4730-EF15-A0CC-45C2-0FED32BA76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2591" y="1144965"/>
            <a:ext cx="2852346" cy="2271045"/>
          </a:xfrm>
          <a:prstGeom prst="rect">
            <a:avLst/>
          </a:prstGeom>
        </p:spPr>
      </p:pic>
      <p:sp>
        <p:nvSpPr>
          <p:cNvPr id="18" name="TextBox 17">
            <a:extLst>
              <a:ext uri="{FF2B5EF4-FFF2-40B4-BE49-F238E27FC236}">
                <a16:creationId xmlns:a16="http://schemas.microsoft.com/office/drawing/2014/main" id="{29AB4325-DB30-DE48-8AFD-EB67E95F5C06}"/>
              </a:ext>
            </a:extLst>
          </p:cNvPr>
          <p:cNvSpPr txBox="1"/>
          <p:nvPr/>
        </p:nvSpPr>
        <p:spPr>
          <a:xfrm>
            <a:off x="5161934" y="3460295"/>
            <a:ext cx="865239" cy="369332"/>
          </a:xfrm>
          <a:prstGeom prst="rect">
            <a:avLst/>
          </a:prstGeom>
          <a:noFill/>
        </p:spPr>
        <p:txBody>
          <a:bodyPr wrap="square" rtlCol="0">
            <a:spAutoFit/>
          </a:bodyPr>
          <a:lstStyle/>
          <a:p>
            <a:r>
              <a:rPr lang="en-US" dirty="0"/>
              <a:t>Angry</a:t>
            </a:r>
            <a:endParaRPr lang="en-IN" dirty="0"/>
          </a:p>
        </p:txBody>
      </p:sp>
      <p:pic>
        <p:nvPicPr>
          <p:cNvPr id="20" name="Picture 19">
            <a:extLst>
              <a:ext uri="{FF2B5EF4-FFF2-40B4-BE49-F238E27FC236}">
                <a16:creationId xmlns:a16="http://schemas.microsoft.com/office/drawing/2014/main" id="{A3D49FA3-3770-A6E4-ABBF-7656A6125D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1928" y="3949852"/>
            <a:ext cx="2503009" cy="2320304"/>
          </a:xfrm>
          <a:prstGeom prst="rect">
            <a:avLst/>
          </a:prstGeom>
        </p:spPr>
      </p:pic>
      <p:sp>
        <p:nvSpPr>
          <p:cNvPr id="21" name="TextBox 20">
            <a:extLst>
              <a:ext uri="{FF2B5EF4-FFF2-40B4-BE49-F238E27FC236}">
                <a16:creationId xmlns:a16="http://schemas.microsoft.com/office/drawing/2014/main" id="{ECB5830E-72B7-9598-17B8-5FD5DEE5F9DA}"/>
              </a:ext>
            </a:extLst>
          </p:cNvPr>
          <p:cNvSpPr txBox="1"/>
          <p:nvPr/>
        </p:nvSpPr>
        <p:spPr>
          <a:xfrm>
            <a:off x="5344327" y="6390381"/>
            <a:ext cx="1150375" cy="369332"/>
          </a:xfrm>
          <a:prstGeom prst="rect">
            <a:avLst/>
          </a:prstGeom>
          <a:noFill/>
        </p:spPr>
        <p:txBody>
          <a:bodyPr wrap="square" rtlCol="0">
            <a:spAutoFit/>
          </a:bodyPr>
          <a:lstStyle/>
          <a:p>
            <a:r>
              <a:rPr lang="en-US" dirty="0"/>
              <a:t>Fear</a:t>
            </a:r>
            <a:endParaRPr lang="en-IN" dirty="0"/>
          </a:p>
        </p:txBody>
      </p:sp>
    </p:spTree>
    <p:extLst>
      <p:ext uri="{BB962C8B-B14F-4D97-AF65-F5344CB8AC3E}">
        <p14:creationId xmlns:p14="http://schemas.microsoft.com/office/powerpoint/2010/main" val="379488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F2F3-5FD3-2542-429F-AA0310C9BA4B}"/>
              </a:ext>
            </a:extLst>
          </p:cNvPr>
          <p:cNvSpPr>
            <a:spLocks noGrp="1"/>
          </p:cNvSpPr>
          <p:nvPr>
            <p:ph type="title"/>
          </p:nvPr>
        </p:nvSpPr>
        <p:spPr>
          <a:xfrm>
            <a:off x="0" y="0"/>
            <a:ext cx="7374194" cy="648929"/>
          </a:xfrm>
        </p:spPr>
        <p:txBody>
          <a:bodyPr/>
          <a:lstStyle/>
          <a:p>
            <a:r>
              <a:rPr lang="en-US" dirty="0"/>
              <a:t>Other models other than CNN </a:t>
            </a:r>
            <a:r>
              <a:rPr lang="en-US" dirty="0">
                <a:sym typeface="Wingdings" panose="05000000000000000000" pitchFamily="2" charset="2"/>
              </a:rPr>
              <a:t></a:t>
            </a:r>
            <a:endParaRPr lang="en-IN" dirty="0"/>
          </a:p>
        </p:txBody>
      </p:sp>
      <p:sp>
        <p:nvSpPr>
          <p:cNvPr id="3" name="Content Placeholder 2">
            <a:extLst>
              <a:ext uri="{FF2B5EF4-FFF2-40B4-BE49-F238E27FC236}">
                <a16:creationId xmlns:a16="http://schemas.microsoft.com/office/drawing/2014/main" id="{5E89AD9C-CC2D-EC98-4A95-0747AC17D4BB}"/>
              </a:ext>
            </a:extLst>
          </p:cNvPr>
          <p:cNvSpPr>
            <a:spLocks noGrp="1"/>
          </p:cNvSpPr>
          <p:nvPr>
            <p:ph idx="1"/>
          </p:nvPr>
        </p:nvSpPr>
        <p:spPr>
          <a:xfrm>
            <a:off x="146392" y="648929"/>
            <a:ext cx="12045608" cy="6209071"/>
          </a:xfrm>
        </p:spPr>
        <p:txBody>
          <a:bodyPr/>
          <a:lstStyle/>
          <a:p>
            <a:r>
              <a:rPr lang="en-US" dirty="0"/>
              <a:t>I have applied SVM, LDA, QDA, Naïve </a:t>
            </a:r>
            <a:r>
              <a:rPr lang="en-US" dirty="0" err="1"/>
              <a:t>baye’s</a:t>
            </a:r>
            <a:r>
              <a:rPr lang="en-US" dirty="0"/>
              <a:t> also </a:t>
            </a:r>
            <a:endParaRPr lang="en-IN" dirty="0"/>
          </a:p>
        </p:txBody>
      </p:sp>
      <p:pic>
        <p:nvPicPr>
          <p:cNvPr id="5" name="Picture 4">
            <a:extLst>
              <a:ext uri="{FF2B5EF4-FFF2-40B4-BE49-F238E27FC236}">
                <a16:creationId xmlns:a16="http://schemas.microsoft.com/office/drawing/2014/main" id="{DD586E0E-C250-7E98-2462-191C7249D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4" y="1240218"/>
            <a:ext cx="2956145" cy="2125955"/>
          </a:xfrm>
          <a:prstGeom prst="rect">
            <a:avLst/>
          </a:prstGeom>
        </p:spPr>
      </p:pic>
      <p:pic>
        <p:nvPicPr>
          <p:cNvPr id="7" name="Picture 6">
            <a:extLst>
              <a:ext uri="{FF2B5EF4-FFF2-40B4-BE49-F238E27FC236}">
                <a16:creationId xmlns:a16="http://schemas.microsoft.com/office/drawing/2014/main" id="{9810CB67-1FB4-2596-55F2-04F39B7D7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445" y="1260954"/>
            <a:ext cx="2773649" cy="2125956"/>
          </a:xfrm>
          <a:prstGeom prst="rect">
            <a:avLst/>
          </a:prstGeom>
        </p:spPr>
      </p:pic>
      <p:pic>
        <p:nvPicPr>
          <p:cNvPr id="9" name="Picture 8">
            <a:extLst>
              <a:ext uri="{FF2B5EF4-FFF2-40B4-BE49-F238E27FC236}">
                <a16:creationId xmlns:a16="http://schemas.microsoft.com/office/drawing/2014/main" id="{C02B10CF-6490-4986-D424-4BA47B569F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757" y="1240219"/>
            <a:ext cx="2807808" cy="2146690"/>
          </a:xfrm>
          <a:prstGeom prst="rect">
            <a:avLst/>
          </a:prstGeom>
        </p:spPr>
      </p:pic>
      <p:pic>
        <p:nvPicPr>
          <p:cNvPr id="11" name="Picture 10">
            <a:extLst>
              <a:ext uri="{FF2B5EF4-FFF2-40B4-BE49-F238E27FC236}">
                <a16:creationId xmlns:a16="http://schemas.microsoft.com/office/drawing/2014/main" id="{C5D5E02A-6B01-D47A-1965-B44B5CBA9E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0907" y="1242497"/>
            <a:ext cx="2742192" cy="2146690"/>
          </a:xfrm>
          <a:prstGeom prst="rect">
            <a:avLst/>
          </a:prstGeom>
        </p:spPr>
      </p:pic>
      <p:pic>
        <p:nvPicPr>
          <p:cNvPr id="13" name="Picture 12">
            <a:extLst>
              <a:ext uri="{FF2B5EF4-FFF2-40B4-BE49-F238E27FC236}">
                <a16:creationId xmlns:a16="http://schemas.microsoft.com/office/drawing/2014/main" id="{28C7ACF4-4C0E-6278-7D8F-FB09FD669A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392" y="3555979"/>
            <a:ext cx="7099982" cy="3112214"/>
          </a:xfrm>
          <a:prstGeom prst="rect">
            <a:avLst/>
          </a:prstGeom>
        </p:spPr>
      </p:pic>
      <p:sp>
        <p:nvSpPr>
          <p:cNvPr id="14" name="TextBox 13">
            <a:extLst>
              <a:ext uri="{FF2B5EF4-FFF2-40B4-BE49-F238E27FC236}">
                <a16:creationId xmlns:a16="http://schemas.microsoft.com/office/drawing/2014/main" id="{79BA8476-D7C7-6750-868F-20583E6F3038}"/>
              </a:ext>
            </a:extLst>
          </p:cNvPr>
          <p:cNvSpPr txBox="1"/>
          <p:nvPr/>
        </p:nvSpPr>
        <p:spPr>
          <a:xfrm>
            <a:off x="7526705" y="3777598"/>
            <a:ext cx="4518860" cy="2862322"/>
          </a:xfrm>
          <a:prstGeom prst="rect">
            <a:avLst/>
          </a:prstGeom>
          <a:noFill/>
        </p:spPr>
        <p:txBody>
          <a:bodyPr wrap="square" rtlCol="0">
            <a:spAutoFit/>
          </a:bodyPr>
          <a:lstStyle/>
          <a:p>
            <a:r>
              <a:rPr lang="en-US" dirty="0"/>
              <a:t>These are the performance chart all the other models I have tried to ensure that is there any model which is better than CNN , We can analyze from the given results of these classifier models that they are giving very low accuracy. Hence, I have not used any of these models to train my dataset and do the prediction of for the different image with respective of their </a:t>
            </a:r>
            <a:r>
              <a:rPr lang="en-US" dirty="0" err="1"/>
              <a:t>clasess</a:t>
            </a:r>
            <a:r>
              <a:rPr lang="en-US"/>
              <a:t>.</a:t>
            </a:r>
            <a:endParaRPr lang="en-IN" dirty="0"/>
          </a:p>
        </p:txBody>
      </p:sp>
    </p:spTree>
    <p:extLst>
      <p:ext uri="{BB962C8B-B14F-4D97-AF65-F5344CB8AC3E}">
        <p14:creationId xmlns:p14="http://schemas.microsoft.com/office/powerpoint/2010/main" val="1583316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348</TotalTime>
  <Words>886</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Computer vision Project</vt:lpstr>
      <vt:lpstr>MY approach towards this project-&gt;</vt:lpstr>
      <vt:lpstr>How CNN is working in my code-&gt;</vt:lpstr>
      <vt:lpstr>Plotting Accuracy and Loss for CNN , summary table for CNN and also output photos of webscam by applying CNN -&gt;</vt:lpstr>
      <vt:lpstr>Outputs of Facial Expression Recognition using WebScam by CNN-&gt;</vt:lpstr>
      <vt:lpstr>Other models other than CNN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 Srivastava</dc:creator>
  <cp:lastModifiedBy>Shrey Srivastava</cp:lastModifiedBy>
  <cp:revision>6</cp:revision>
  <dcterms:created xsi:type="dcterms:W3CDTF">2024-11-20T19:37:53Z</dcterms:created>
  <dcterms:modified xsi:type="dcterms:W3CDTF">2024-11-21T07:44:49Z</dcterms:modified>
</cp:coreProperties>
</file>