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9" r:id="rId4"/>
    <p:sldId id="271" r:id="rId5"/>
    <p:sldId id="275" r:id="rId6"/>
    <p:sldId id="276" r:id="rId7"/>
    <p:sldId id="272" r:id="rId8"/>
    <p:sldId id="273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EC011-5B64-4F3A-B73E-CB86F157109B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98E1-944F-4069-AA03-34B773546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5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1FF1-54D1-45B4-9860-47FFBBBE7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5CB2F-6A7F-47B2-8D58-F5C45E24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B291-58D0-47EF-8DCB-65E54C6C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814C0-613C-47CF-A235-C5BAE282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A7594-BBE5-4B32-AA1A-567E5B52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0BB1-2E33-4AB1-8558-33414EB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1FDF-0819-48F4-91D7-2003EA640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5307-32A1-444A-96CB-A557ECC2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47E0-71C9-4826-85DF-7CE4B0A8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0663-9066-48A9-84B1-591F2C11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2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5FB3E-5C80-4496-9AF8-1ACA63C45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D7BF4-DF24-4426-9601-7A8B0933C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7B874-B97D-47B7-A1B5-392FBDAE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79BE-C01D-47ED-898F-5F5966B7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A66D-10DE-4AE2-B2BA-16CE6402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4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solidFill>
          <a:srgbClr val="801B19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44150" y="3874808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Helvetica Neue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2932" y="1479396"/>
            <a:ext cx="4106136" cy="1347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08ED-5448-4BA0-9F00-E82BDEBE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130C-F14F-4A11-A520-84417DC9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94F0-626C-4A47-977A-70CC7754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D6B9-2DCD-4EAB-A399-815F8978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8B74-EE84-4F0B-A483-718879C2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52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C0F8-F528-4C21-B2A8-3B16254E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89934-FE41-4669-9687-73BF96F7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5590-A2C7-4BE6-8BC1-05D78392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498EE-78C6-47DD-AE99-81C6E45F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7352-C9C7-4502-9A4D-9CA019F6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5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274B-669B-4BDF-AFA3-58D69039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7302-552D-4136-B73F-A408001DC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6647A-7F59-4A0C-8569-55B275598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4BA04-7825-471A-AC85-BAB259A9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D2122-7DD5-4996-895F-22729605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7F832-2811-42B0-9587-D366EB51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0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1FD0-2C2A-4FE4-BD4F-896DD267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CBB4A-499B-4841-AAF4-DBA23587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02A6B-AB06-4AE9-BFA6-86E0CFA4F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9CDFB-FD5D-4DBF-8843-3103505D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4F50E-F794-4D21-A6D8-640698A95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7A3A6-3D59-47F9-8D97-6682DA66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266C4-72FB-468B-B510-C8EED72F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62B00-2E96-46A5-978E-F6E0A3A6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9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9EC8-F9FD-4DA3-885A-91AAD751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D2BFC-992C-4898-95DA-456044D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CC092-8D50-493A-9439-76EBE783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92E31-9AFD-4390-9A9F-FC259805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7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4CF39-CA3B-4ADF-83CF-C378E6F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D6F0C-E831-4A69-8A70-A15F88B6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5964F-1717-426C-8C98-F931E102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D460-97DC-4D44-B3BB-688BC7F3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4C4C-33CF-430B-B80A-7DDA6CA6B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C551-5253-452F-B1E6-953AEA4B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86865-3B47-4F75-B12D-ED5F74B9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D4EBC-146D-46F1-9BE0-F7DCF63F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965D-8E7F-4857-A545-5F282931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116A-D8D7-4C43-8039-82DAE17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8547C-5EFA-4CDE-AB11-5D0B98636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273A-890F-48F7-8004-0708ED08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D82C-7211-490F-A90F-58F3B13B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E2A8F-BA9E-4A74-8B33-57D07782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D28E9-2056-479F-B5EB-255FBB52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E8F4E-5228-473A-BAE9-E0486B3E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229F2-6619-4DEF-814C-FA46FEE5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C36B-6A8C-43B1-B2DA-D4B5B181B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C3DC-CB41-4B7A-A506-733CF84907A8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8964-8E40-4175-8F6E-7FEBEF671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CC44-B35F-4932-B4B3-BD8F77FBD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B475-6316-4BFD-99BF-D90A2BFE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7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44150" y="3874808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man Old Style"/>
              <a:buNone/>
            </a:pPr>
            <a:r>
              <a:rPr lang="en-US" sz="4000" b="0" dirty="0">
                <a:latin typeface="Bookman Old Style"/>
                <a:ea typeface="Bookman Old Style"/>
                <a:cs typeface="Bookman Old Style"/>
                <a:sym typeface="Bookman Old Style"/>
              </a:rPr>
              <a:t>Signal and System (ECE210)</a:t>
            </a:r>
            <a:br>
              <a:rPr lang="en-US" sz="4000" b="0" dirty="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4000" b="0" dirty="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4000" b="0" dirty="0">
                <a:latin typeface="Bookman Old Style"/>
                <a:ea typeface="Bookman Old Style"/>
                <a:cs typeface="Bookman Old Style"/>
                <a:sym typeface="Bookman Old Style"/>
              </a:rPr>
              <a:t>Faculty – Prof. Ashok Ranade</a:t>
            </a:r>
            <a:br>
              <a:rPr lang="en-US" sz="4000" b="0" dirty="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4000" b="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356D-CB90-4906-94FE-33F285FA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CONCLUSION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EA5D-EFED-4EA7-9458-E2AA0E38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From our results we saw that by decreasing the LPC order or the number of coefficients we can get very good compression ratios.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But the quality of the signal reduces and it becomes harder to understand the speech in it.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We tried different Order and at last selected order 12 which almost reduced the size to 1/10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of the input signal.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We learnt about the speech signals and how they are different from the normal audio signals.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80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6B68BA-139D-4F86-AF5C-727A9CA79BED}"/>
              </a:ext>
            </a:extLst>
          </p:cNvPr>
          <p:cNvGraphicFramePr>
            <a:graphicFrameLocks noGrp="1"/>
          </p:cNvGraphicFramePr>
          <p:nvPr/>
        </p:nvGraphicFramePr>
        <p:xfrm>
          <a:off x="3299460" y="3840321"/>
          <a:ext cx="5593080" cy="326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3197736306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2676488261"/>
                    </a:ext>
                  </a:extLst>
                </a:gridCol>
                <a:gridCol w="1864360">
                  <a:extLst>
                    <a:ext uri="{9D8B030D-6E8A-4147-A177-3AD203B41FA5}">
                      <a16:colId xmlns:a16="http://schemas.microsoft.com/office/drawing/2014/main" val="536780581"/>
                    </a:ext>
                  </a:extLst>
                </a:gridCol>
              </a:tblGrid>
              <a:tr h="1035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>
                          <a:effectLst/>
                        </a:rPr>
                        <a:t>GROUP 21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2613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578C99-DB86-4332-868E-39C7AFDAD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9628"/>
              </p:ext>
            </p:extLst>
          </p:nvPr>
        </p:nvGraphicFramePr>
        <p:xfrm>
          <a:off x="1417983" y="3207027"/>
          <a:ext cx="9104242" cy="2888974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3034415">
                  <a:extLst>
                    <a:ext uri="{9D8B030D-6E8A-4147-A177-3AD203B41FA5}">
                      <a16:colId xmlns:a16="http://schemas.microsoft.com/office/drawing/2014/main" val="1734434415"/>
                    </a:ext>
                  </a:extLst>
                </a:gridCol>
                <a:gridCol w="3034415">
                  <a:extLst>
                    <a:ext uri="{9D8B030D-6E8A-4147-A177-3AD203B41FA5}">
                      <a16:colId xmlns:a16="http://schemas.microsoft.com/office/drawing/2014/main" val="1130414657"/>
                    </a:ext>
                  </a:extLst>
                </a:gridCol>
                <a:gridCol w="3035412">
                  <a:extLst>
                    <a:ext uri="{9D8B030D-6E8A-4147-A177-3AD203B41FA5}">
                      <a16:colId xmlns:a16="http://schemas.microsoft.com/office/drawing/2014/main" val="2968074048"/>
                    </a:ext>
                  </a:extLst>
                </a:gridCol>
              </a:tblGrid>
              <a:tr h="577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u="sng" baseline="0">
                          <a:effectLst/>
                        </a:rPr>
                        <a:t>Roll No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u="sng" baseline="0">
                          <a:effectLst/>
                        </a:rPr>
                        <a:t>Name of the student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u="sng" baseline="0">
                          <a:effectLst/>
                        </a:rPr>
                        <a:t>Name of the program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939307"/>
                  </a:ext>
                </a:extLst>
              </a:tr>
              <a:tr h="577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AU1940110</a:t>
                      </a:r>
                      <a:endParaRPr lang="en-IN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>
                          <a:effectLst/>
                        </a:rPr>
                        <a:t>Shrey Patel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>
                          <a:effectLst/>
                        </a:rPr>
                        <a:t>B-tech CSE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7025501"/>
                  </a:ext>
                </a:extLst>
              </a:tr>
              <a:tr h="6031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AU1940155</a:t>
                      </a:r>
                      <a:endParaRPr lang="en-IN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Shubham Patel</a:t>
                      </a:r>
                      <a:endParaRPr lang="en-IN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>
                          <a:effectLst/>
                        </a:rPr>
                        <a:t>B-tech CSE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813202"/>
                  </a:ext>
                </a:extLst>
              </a:tr>
              <a:tr h="577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>
                          <a:effectLst/>
                        </a:rPr>
                        <a:t>AU1940137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>
                          <a:effectLst/>
                        </a:rPr>
                        <a:t>Tirth Patel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>
                          <a:effectLst/>
                        </a:rPr>
                        <a:t>B-tech CSE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496123"/>
                  </a:ext>
                </a:extLst>
              </a:tr>
              <a:tr h="5546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>
                          <a:effectLst/>
                        </a:rPr>
                        <a:t>AU1940269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>
                          <a:effectLst/>
                        </a:rPr>
                        <a:t>Axay Ghoghari</a:t>
                      </a:r>
                      <a:endParaRPr lang="en-IN" sz="20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2000" baseline="0" dirty="0">
                          <a:effectLst/>
                        </a:rPr>
                        <a:t>B-tech CSE</a:t>
                      </a:r>
                      <a:endParaRPr lang="en-IN" sz="2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31270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8ECA9FC-2843-4732-A167-CAA84A346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044088"/>
            <a:ext cx="106646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		LOSSY AUDIO COMPRESSION USING LPC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			 (Linear Predictive Coding)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19EA4-DEBB-3B43-9064-9B80E18C2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1904-96CD-5049-BDCC-DB3AD8B6C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562FF-1FEE-9142-B759-DA40CA62DC07}" type="datetime1">
              <a:rPr lang="en-IN" smtClean="0"/>
              <a:pPr/>
              <a:t>10-12-2020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C9742-8F1F-9144-A3EC-E4361EB4177C}"/>
              </a:ext>
            </a:extLst>
          </p:cNvPr>
          <p:cNvSpPr txBox="1"/>
          <p:nvPr/>
        </p:nvSpPr>
        <p:spPr>
          <a:xfrm>
            <a:off x="838201" y="726574"/>
            <a:ext cx="10489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801B19"/>
                </a:solidFill>
                <a:latin typeface="Bookman Old Style" panose="02050604050505020204" pitchFamily="18" charset="0"/>
              </a:rPr>
              <a:t>OBJECTIVE</a:t>
            </a:r>
            <a:endParaRPr lang="en-US" dirty="0">
              <a:solidFill>
                <a:srgbClr val="801B19"/>
              </a:solidFill>
              <a:latin typeface="Bookman Old Style" panose="02050604050505020204" pitchFamily="18" charset="0"/>
            </a:endParaRPr>
          </a:p>
          <a:p>
            <a:pPr algn="just"/>
            <a:endParaRPr lang="en-US" dirty="0">
              <a:solidFill>
                <a:srgbClr val="801B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52A95-D5DF-491B-B5C7-560E9FB65B1D}"/>
              </a:ext>
            </a:extLst>
          </p:cNvPr>
          <p:cNvSpPr txBox="1"/>
          <p:nvPr/>
        </p:nvSpPr>
        <p:spPr>
          <a:xfrm>
            <a:off x="838201" y="1500327"/>
            <a:ext cx="10209320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Aim of this project is to compress </a:t>
            </a:r>
            <a:r>
              <a:rPr lang="en-IN" sz="2000" dirty="0"/>
              <a:t>speech signal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perform audio </a:t>
            </a:r>
            <a:r>
              <a:rPr lang="en-IN" sz="2000" dirty="0"/>
              <a:t>compression we used Linear Predictive coding.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Linear Predictive Coding is lossy compression technique that means if we want more compression then some data will be lost accordingly but the output audio will be understandable by human.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118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6042-4FBD-43A8-84A0-93790757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091"/>
            <a:ext cx="9144000" cy="80409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FLOWCHART</a:t>
            </a:r>
            <a:endParaRPr lang="en-IN" sz="4400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C1872-718B-4122-AF8E-528B5A82A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348209"/>
            <a:ext cx="9581966" cy="528341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43E8A-CE05-4E15-913F-C11B1B16DB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57" y="1438182"/>
            <a:ext cx="4908285" cy="50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F181-3BF7-446F-A9B9-DF145F17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1B19"/>
                </a:solidFill>
                <a:latin typeface="Bookman Old Style" panose="02050604050505020204" pitchFamily="18" charset="0"/>
              </a:rPr>
              <a:t>LPC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3C1F-8094-461D-B4DA-B29621B3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400" dirty="0"/>
              <a:t>In LPC we try to find the current value of signal by linear combination of past values.</a:t>
            </a:r>
          </a:p>
          <a:p>
            <a:r>
              <a:rPr lang="en-US" sz="2400" dirty="0"/>
              <a:t>We know the signal values at all instant. We need to find the coefficients </a:t>
            </a:r>
            <a:r>
              <a:rPr lang="en-US" sz="2400" dirty="0" err="1"/>
              <a:t>a_k</a:t>
            </a:r>
            <a:r>
              <a:rPr lang="en-US" sz="2400" dirty="0"/>
              <a:t> (for 1 ≤ k ≤ p).</a:t>
            </a:r>
          </a:p>
          <a:p>
            <a:r>
              <a:rPr lang="en-US" sz="2400" dirty="0"/>
              <a:t>Since it is not necessary that very time it will be possible. There will be some error. We try to minimize that error and find coefficients.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B139A-5812-49B6-ADB8-31933724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09" y="1417252"/>
            <a:ext cx="4252404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57B03-8D70-47D4-9FBB-ABF06F42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55" y="5190201"/>
            <a:ext cx="5572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73B5-0712-485C-A88F-809635E4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1B19"/>
                </a:solidFill>
                <a:latin typeface="Bookman Old Style" panose="02050604050505020204" pitchFamily="18" charset="0"/>
              </a:rPr>
              <a:t>LPC Synthesis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A7FD-2A70-48E7-B5EB-D831C5C6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coefficients </a:t>
            </a:r>
            <a:r>
              <a:rPr lang="en-US" dirty="0" err="1"/>
              <a:t>a_k</a:t>
            </a:r>
            <a:r>
              <a:rPr lang="en-US" dirty="0"/>
              <a:t> and error(e). We need to synthesize the signal.</a:t>
            </a:r>
          </a:p>
          <a:p>
            <a:r>
              <a:rPr lang="en-US" dirty="0"/>
              <a:t>The error is given excitation by random noise.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From the above equation we can easily find the s[n] for every value of 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270FD-99ED-4CC9-8C0F-825988D5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580" y="3291681"/>
            <a:ext cx="5572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1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287D-6AD7-4F99-8634-D425442B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91"/>
            <a:ext cx="10515600" cy="8156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USER INTERFACE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2E534-A7D6-4B47-8926-0D3C0D250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3" y="923385"/>
            <a:ext cx="4560071" cy="24045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638C5-32FA-44F4-B339-39A0F3C3E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68" y="926944"/>
            <a:ext cx="4295795" cy="250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C4682D-EBB2-4233-9D08-110E842AF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33" y="3973118"/>
            <a:ext cx="4595582" cy="2318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01768E-54A5-40C9-831D-CD10BC85A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4" y="3975191"/>
            <a:ext cx="4675482" cy="238894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E110C7-D98C-457F-B86B-6A351CB4AB0B}"/>
              </a:ext>
            </a:extLst>
          </p:cNvPr>
          <p:cNvSpPr/>
          <p:nvPr/>
        </p:nvSpPr>
        <p:spPr>
          <a:xfrm>
            <a:off x="5166806" y="2049361"/>
            <a:ext cx="1198474" cy="3284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C7211FC-E903-48CD-8A67-C3EF83CD7FD2}"/>
              </a:ext>
            </a:extLst>
          </p:cNvPr>
          <p:cNvSpPr/>
          <p:nvPr/>
        </p:nvSpPr>
        <p:spPr>
          <a:xfrm>
            <a:off x="8398276" y="3429000"/>
            <a:ext cx="248574" cy="54411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FBC5CA0-FBE8-4A5A-9C5E-C0EA1E9D25D9}"/>
              </a:ext>
            </a:extLst>
          </p:cNvPr>
          <p:cNvSpPr/>
          <p:nvPr/>
        </p:nvSpPr>
        <p:spPr>
          <a:xfrm>
            <a:off x="5166806" y="5005424"/>
            <a:ext cx="1349404" cy="32847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5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0BDD-D513-420A-9AFD-FEFF78F2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05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Compression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5667-9B39-41C3-82E3-C8C926A0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8"/>
            <a:ext cx="10515600" cy="4738779"/>
          </a:xfrm>
        </p:spPr>
        <p:txBody>
          <a:bodyPr/>
          <a:lstStyle/>
          <a:p>
            <a:r>
              <a:rPr lang="en-US" dirty="0"/>
              <a:t>We got the following result when we compressed the signal with LPC order 6 and 12.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D4A64-0055-43FD-9D25-98D5B8575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45" y="3019859"/>
            <a:ext cx="5248815" cy="2408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20210-0845-48B0-BD8B-5DD0134C09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5783" y="2864500"/>
            <a:ext cx="4180536" cy="27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9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D827-03BF-4BA4-A37D-EC92DA7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30AD-F71E-475F-8E0F-F4F0DEFB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Predictive Coding is an analysis/synthesis technique for lossy speech compression which models the speech instead of estimating it.</a:t>
            </a:r>
          </a:p>
          <a:p>
            <a:r>
              <a:rPr lang="en-US" dirty="0"/>
              <a:t>Generally, it achieves low bit rate from 1200 bits/second to 8000 bits/second which makes it ideal to use in telephone systems.</a:t>
            </a:r>
          </a:p>
          <a:p>
            <a:r>
              <a:rPr lang="en-US" dirty="0"/>
              <a:t>Telephone systems are more concerned about the content and meaning of speech being preserved, rather than the quality of speech.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66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419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Helvetica Light</vt:lpstr>
      <vt:lpstr>Helvetica Neue</vt:lpstr>
      <vt:lpstr>Times New Roman</vt:lpstr>
      <vt:lpstr>Office Theme</vt:lpstr>
      <vt:lpstr>Signal and System (ECE210)  Faculty – Prof. Ashok Ranade </vt:lpstr>
      <vt:lpstr>  LOSSY AUDIO COMPRESSION USING LPC     (Linear Predictive Coding) </vt:lpstr>
      <vt:lpstr>PowerPoint Presentation</vt:lpstr>
      <vt:lpstr>FLOWCHART</vt:lpstr>
      <vt:lpstr>LPC Analysis</vt:lpstr>
      <vt:lpstr>LPC Synthesis</vt:lpstr>
      <vt:lpstr>USER INTERFACE</vt:lpstr>
      <vt:lpstr>Compression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and System (ECE210)  Faculty – Prof. Ashok Ranade</dc:title>
  <dc:creator>AXAY GHOGHARI</dc:creator>
  <cp:lastModifiedBy>Tirth Patel</cp:lastModifiedBy>
  <cp:revision>20</cp:revision>
  <dcterms:created xsi:type="dcterms:W3CDTF">2020-12-09T05:35:04Z</dcterms:created>
  <dcterms:modified xsi:type="dcterms:W3CDTF">2020-12-10T04:12:14Z</dcterms:modified>
</cp:coreProperties>
</file>