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36249D-9291-470A-995B-CD2A717D5A54}">
  <a:tblStyle styleId="{5836249D-9291-470A-995B-CD2A717D5A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1DB9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8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pdf/1708.01715.pdf" TargetMode="External"/><Relationship Id="rId4" Type="http://schemas.openxmlformats.org/officeDocument/2006/relationships/hyperlink" Target="https://www.comp.nus.edu.sg/~xiangnan/papers/ncf.pdf" TargetMode="External"/><Relationship Id="rId11" Type="http://schemas.openxmlformats.org/officeDocument/2006/relationships/hyperlink" Target="https://github.com/facebookresearch/faiss" TargetMode="External"/><Relationship Id="rId10" Type="http://schemas.openxmlformats.org/officeDocument/2006/relationships/hyperlink" Target="https://machinelearningmastery.com/configure-encoder-decoder-model-neural-machine-translation/" TargetMode="External"/><Relationship Id="rId12" Type="http://schemas.openxmlformats.org/officeDocument/2006/relationships/hyperlink" Target="https://www.benfrederickson.com/fast-implicit-matrix-factorization/" TargetMode="External"/><Relationship Id="rId9" Type="http://schemas.openxmlformats.org/officeDocument/2006/relationships/hyperlink" Target="https://recsys-challenge.spotify.com/leaderboard" TargetMode="External"/><Relationship Id="rId5" Type="http://schemas.openxmlformats.org/officeDocument/2006/relationships/hyperlink" Target="https://en.wikipedia.org/wiki/Collaborative_filtering" TargetMode="External"/><Relationship Id="rId6" Type="http://schemas.openxmlformats.org/officeDocument/2006/relationships/hyperlink" Target="https://github.com/egienvalue/Spotify_Recommender_System" TargetMode="External"/><Relationship Id="rId7" Type="http://schemas.openxmlformats.org/officeDocument/2006/relationships/hyperlink" Target="https://github.com/NVIDIA/DeepRecommender" TargetMode="External"/><Relationship Id="rId8" Type="http://schemas.openxmlformats.org/officeDocument/2006/relationships/hyperlink" Target="https://recsys-challenge.spotify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Automatic Playlist Continuation</a:t>
            </a:r>
            <a:endParaRPr b="1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Spotify Million Playlist Dataset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RecSys Challenge 2018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000" y="99873"/>
            <a:ext cx="2370100" cy="7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510450" y="4211275"/>
            <a:ext cx="17232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B954"/>
                </a:solidFill>
              </a:rPr>
              <a:t>Shrey Agarwal</a:t>
            </a:r>
            <a:endParaRPr>
              <a:solidFill>
                <a:srgbClr val="1DB954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B954"/>
                </a:solidFill>
              </a:rPr>
              <a:t>Varun Saboo</a:t>
            </a:r>
            <a:endParaRPr>
              <a:solidFill>
                <a:srgbClr val="1DB95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Results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Original Playlist</a:t>
            </a:r>
            <a:r>
              <a:rPr lang="en">
                <a:solidFill>
                  <a:srgbClr val="FFFFFF"/>
                </a:solidFill>
              </a:rPr>
              <a:t>: [‘Sultans of Swing’, ‘Imagine’, ‘Thunderstruck’, ‘Back in Black’, ‘Bad Wolves’, ‘Guns N Roses-It’s so easy’,......]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Playlist Completion Recommendation</a:t>
            </a:r>
            <a:r>
              <a:rPr lang="en">
                <a:solidFill>
                  <a:srgbClr val="FFFFFF"/>
                </a:solidFill>
              </a:rPr>
              <a:t>: [‘Piece of Me’, ‘Over it’, ‘Your Life’, ‘Walls’, ‘Spectre’......]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67550" y="324590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As we can observe, the playlist majorly consists 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all rock songs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and so does the recommended songs.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Results (Contd)...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18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Original Playlist</a:t>
            </a:r>
            <a:r>
              <a:rPr lang="en">
                <a:solidFill>
                  <a:srgbClr val="FFFFFF"/>
                </a:solidFill>
              </a:rPr>
              <a:t>: [‘How we Do’, Stay Fly, Hot in Herre, ‘Got to get it’, ‘I wish’, ‘The way I am’,......]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Playlist Completion Recommendation</a:t>
            </a:r>
            <a:r>
              <a:rPr lang="en">
                <a:solidFill>
                  <a:srgbClr val="FFFFFF"/>
                </a:solidFill>
              </a:rPr>
              <a:t>: [‘Overnight Celebrity’, ‘Lose Yourself’, ‘Lonely’, ‘Ice Ice Baby’, ‘Hail Mary’......]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1036550" y="326180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This playlist consists 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mix of rap 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hip-hop songs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and so does the recommended songs.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Deep Autoencoder: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NCF: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Collaborative Filtering: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NCF Reference Code: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Autoencoder Reference Code: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Spotify: </a:t>
            </a:r>
            <a:r>
              <a:rPr lang="en" u="sng">
                <a:solidFill>
                  <a:schemeClr val="hlink"/>
                </a:solidFill>
                <a:hlinkClick r:id="rId8"/>
              </a:rPr>
              <a:t>Link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Leaderboard: </a:t>
            </a:r>
            <a:r>
              <a:rPr lang="en" u="sng">
                <a:solidFill>
                  <a:schemeClr val="hlink"/>
                </a:solidFill>
                <a:hlinkClick r:id="rId9"/>
              </a:rPr>
              <a:t>Link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Encoder- Decoder: </a:t>
            </a:r>
            <a:r>
              <a:rPr lang="en" u="sng">
                <a:solidFill>
                  <a:schemeClr val="hlink"/>
                </a:solidFill>
                <a:hlinkClick r:id="rId10"/>
              </a:rPr>
              <a:t>Link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FAISS: </a:t>
            </a:r>
            <a:r>
              <a:rPr lang="en" u="sng">
                <a:solidFill>
                  <a:schemeClr val="hlink"/>
                </a:solidFill>
                <a:hlinkClick r:id="rId11"/>
              </a:rPr>
              <a:t>Link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Faster Implicit MF: </a:t>
            </a:r>
            <a:r>
              <a:rPr lang="en" u="sng">
                <a:solidFill>
                  <a:schemeClr val="hlink"/>
                </a:solidFill>
                <a:hlinkClick r:id="rId12"/>
              </a:rPr>
              <a:t>Link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510450" y="2057400"/>
            <a:ext cx="8123100" cy="17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Open to Questions/Suggestions!</a:t>
            </a:r>
            <a:endParaRPr sz="3000"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DB954"/>
                </a:solidFill>
              </a:rPr>
              <a:t>Task</a:t>
            </a:r>
            <a:endParaRPr b="1" sz="3600">
              <a:solidFill>
                <a:srgbClr val="1DB954"/>
              </a:solidFill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Generate a list of recommended tracks that can be added to that playlist, thereby ‘continuing’ the playlist.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Based on - </a:t>
            </a:r>
            <a:endParaRPr>
              <a:solidFill>
                <a:schemeClr val="lt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>
                <a:solidFill>
                  <a:schemeClr val="lt1"/>
                </a:solidFill>
              </a:rPr>
              <a:t>Playlist name</a:t>
            </a:r>
            <a:endParaRPr>
              <a:solidFill>
                <a:schemeClr val="lt1"/>
              </a:solidFill>
            </a:endParaRP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>
                <a:solidFill>
                  <a:schemeClr val="lt1"/>
                </a:solidFill>
              </a:rPr>
              <a:t>Songs already in the playlist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1DB954"/>
                </a:solidFill>
              </a:rPr>
              <a:t>‹#›</a:t>
            </a:fld>
            <a:endParaRPr b="1">
              <a:solidFill>
                <a:srgbClr val="1DB9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With good recommendations, users stay engaged with the app for longer.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Spotify Premium users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retention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Subscription revenue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Spotify Free users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Ad revenue.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More importantly, good recommendation = customer satisfaction.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1DB954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Spotify Million Playlist Dataset.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Varying length playlists with song and artist information.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Around 65 million (playlist, song) pairs. Hence it is very sparse!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Negative Sampling: We generate 4 negative samples per positive sample.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1DB954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B954"/>
                </a:solidFill>
              </a:rPr>
              <a:t>Implementation - Model 1</a:t>
            </a:r>
            <a:endParaRPr b="1">
              <a:solidFill>
                <a:srgbClr val="1DB954"/>
              </a:solidFill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33711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Neural Collaborative Filtering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Uses Neural Network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Takes MF Latent Vector and NF Latent Vector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Combines and learns to predict on (Playlist, Song)</a:t>
            </a:r>
            <a:br>
              <a:rPr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Binary Classification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Cross Entropy Loss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1DB954"/>
                </a:solidFill>
              </a:rPr>
              <a:t>‹#›</a:t>
            </a:fld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615" y="1656038"/>
            <a:ext cx="4865486" cy="307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B954"/>
                </a:solidFill>
              </a:rPr>
              <a:t>Implementation - Model </a:t>
            </a:r>
            <a:r>
              <a:rPr lang="en"/>
              <a:t>2</a:t>
            </a:r>
            <a:endParaRPr b="1">
              <a:solidFill>
                <a:srgbClr val="1DB954"/>
              </a:solidFill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39453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Deep </a:t>
            </a:r>
            <a:r>
              <a:rPr lang="en">
                <a:solidFill>
                  <a:schemeClr val="lt1"/>
                </a:solidFill>
              </a:rPr>
              <a:t>Autoencoder Model + ANN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Input and Output are same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Input: Playlist Embedding ∈ Rn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Hidden Layers: Selu Activations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Learns latent representation by updating weights.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Used to predict for new playlists.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Loss: Cosine Embedding Loss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1DB954"/>
                </a:solidFill>
              </a:rPr>
              <a:t>‹#›</a:t>
            </a:fld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075" y="1721525"/>
            <a:ext cx="4274950" cy="28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200" y="4284675"/>
            <a:ext cx="3500900" cy="4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688025" y="1111100"/>
            <a:ext cx="4275000" cy="61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ANN MAP TO GET TOP K NEAREST NEIGHBOURS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102" name="Shape 102"/>
          <p:cNvCxnSpPr/>
          <p:nvPr/>
        </p:nvCxnSpPr>
        <p:spPr>
          <a:xfrm flipH="1">
            <a:off x="6976175" y="1615175"/>
            <a:ext cx="1200" cy="312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B954"/>
                </a:solidFill>
              </a:rPr>
              <a:t>Validation</a:t>
            </a:r>
            <a:endParaRPr b="1">
              <a:solidFill>
                <a:srgbClr val="1DB954"/>
              </a:solidFill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R-precision :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Order of tracks doesn’t matter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Normalized discounted cumulative gain (NDCG) :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Measures the ranking quality of the recommended tracks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Increases when relevant tracks are placed higher in the list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825" y="1569600"/>
            <a:ext cx="27241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1DB954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FF00"/>
                </a:solidFill>
              </a:rPr>
              <a:t>‹#›</a:t>
            </a:fld>
            <a:endParaRPr>
              <a:solidFill>
                <a:srgbClr val="00FF00"/>
              </a:solidFill>
            </a:endParaRPr>
          </a:p>
        </p:txBody>
      </p:sp>
      <p:graphicFrame>
        <p:nvGraphicFramePr>
          <p:cNvPr id="118" name="Shape 118"/>
          <p:cNvGraphicFramePr/>
          <p:nvPr/>
        </p:nvGraphicFramePr>
        <p:xfrm>
          <a:off x="1321016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{5836249D-9291-470A-995B-CD2A717D5A54}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Models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Hit Rate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NDCG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Leaderboard Team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0.191566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0.384675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Leaderboard Team 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0.159245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0.33208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NCF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0.140597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0.280991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Autoencoder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0.116227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0.24434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Shape 119"/>
          <p:cNvSpPr/>
          <p:nvPr/>
        </p:nvSpPr>
        <p:spPr>
          <a:xfrm>
            <a:off x="1053850" y="2883850"/>
            <a:ext cx="124800" cy="736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162300" y="2808950"/>
            <a:ext cx="9489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Our Models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for NCF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304875"/>
            <a:ext cx="8312756" cy="27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1448175" y="1498100"/>
            <a:ext cx="11871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Spotify  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4191375" y="1498100"/>
            <a:ext cx="11871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Spotify  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6629775" y="1498100"/>
            <a:ext cx="11871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Spotify  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811475" y="1635425"/>
            <a:ext cx="312000" cy="18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0.3</a:t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0.4</a:t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0.5</a:t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0.6</a:t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0.7</a:t>
            </a:r>
            <a:endParaRPr b="1" sz="700">
              <a:highlight>
                <a:srgbClr val="FFFFFF"/>
              </a:highlight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478451" y="1635425"/>
            <a:ext cx="312000" cy="18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0.2</a:t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0.1</a:t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.05</a:t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</a:t>
            </a:r>
            <a:endParaRPr b="1" sz="700">
              <a:highlight>
                <a:srgbClr val="FFFFFF"/>
              </a:highlight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145475" y="1635425"/>
            <a:ext cx="312000" cy="18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0.3</a:t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0.4</a:t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0.5</a:t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0.6</a:t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0.7</a:t>
            </a:r>
            <a:endParaRPr b="1" sz="700">
              <a:highlight>
                <a:srgbClr val="FFFFFF"/>
              </a:highlight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6145475" y="1635425"/>
            <a:ext cx="312000" cy="18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0.3</a:t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0.2</a:t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0.1</a:t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highlight>
                  <a:srgbClr val="FFFFFF"/>
                </a:highlight>
              </a:rPr>
              <a:t>0</a:t>
            </a:r>
            <a:endParaRPr b="1" sz="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