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18" r:id="rId4"/>
  </p:sldMasterIdLst>
  <p:notesMasterIdLst>
    <p:notesMasterId r:id="rId21"/>
  </p:notesMasterIdLst>
  <p:sldIdLst>
    <p:sldId id="596" r:id="rId5"/>
    <p:sldId id="597" r:id="rId6"/>
    <p:sldId id="598" r:id="rId7"/>
    <p:sldId id="599" r:id="rId8"/>
    <p:sldId id="600" r:id="rId9"/>
    <p:sldId id="601" r:id="rId10"/>
    <p:sldId id="602" r:id="rId11"/>
    <p:sldId id="603" r:id="rId12"/>
    <p:sldId id="604" r:id="rId13"/>
    <p:sldId id="605" r:id="rId14"/>
    <p:sldId id="606" r:id="rId15"/>
    <p:sldId id="607" r:id="rId16"/>
    <p:sldId id="608" r:id="rId17"/>
    <p:sldId id="609" r:id="rId18"/>
    <p:sldId id="610" r:id="rId19"/>
    <p:sldId id="611" r:id="rId20"/>
  </p:sldIdLst>
  <p:sldSz cx="12192000" cy="6858000"/>
  <p:notesSz cx="6858000" cy="9144000"/>
  <p:defaultTextStyle>
    <a:defPPr>
      <a:defRPr lang="en-US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rlin Stokes" initials="KS" lastIdx="2" clrIdx="0"/>
  <p:cmAuthor id="2" name="david groom" initials="dg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9EF"/>
    <a:srgbClr val="A82476"/>
    <a:srgbClr val="11BAB6"/>
    <a:srgbClr val="00A9C2"/>
    <a:srgbClr val="00BAC2"/>
    <a:srgbClr val="00A4ED"/>
    <a:srgbClr val="0155EF"/>
    <a:srgbClr val="ECEEEF"/>
    <a:srgbClr val="DCDEDF"/>
    <a:srgbClr val="DCDC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3FACDB-FD07-AF87-F19B-BAFA96641802}" v="17" dt="2019-10-11T13:52:45.672"/>
    <p1510:client id="{5ECFC6C2-85D8-E38E-510A-029775AE98B9}" v="24" dt="2019-10-15T15:37:26.598"/>
    <p1510:client id="{8ECA90FF-9899-457E-9A4F-99EE41755B77}" v="2367" dt="2019-09-13T11:19:13.975"/>
    <p1510:client id="{B516B565-40DB-A78F-8FC0-D989ED8D6F2E}" v="370" dt="2019-09-23T05:22:27.001"/>
    <p1510:client id="{BDCF4068-A642-1F47-1913-69525722EFD1}" v="15" dt="2019-10-11T13:59:23.542"/>
    <p1510:client id="{E47CB015-E2EB-AD8C-A4E6-E273309D2F22}" v="1748" dt="2019-09-13T14:47:53.093"/>
    <p1510:client id="{E8CB5C29-CE68-3601-1085-963EC0CE0AF4}" v="25" dt="2019-09-13T13:38:41.852"/>
    <p1510:client id="{E903F452-3378-E7BE-2066-68F227D9C394}" v="1" dt="2019-09-13T10:56:52.517"/>
    <p1510:client id="{F07413CE-DE5B-2CF2-817B-E44FC6DCBF46}" v="3" dt="2019-09-13T11:54:19.818"/>
  </p1510:revLst>
</p1510:revInfo>
</file>

<file path=ppt/tableStyles.xml><?xml version="1.0" encoding="utf-8"?>
<a:tblStyleLst xmlns:a="http://schemas.openxmlformats.org/drawingml/2006/main" def="{5C22544A-7EE6-4342-B048-85BDC9FD1C3A}"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473" autoAdjust="0"/>
  </p:normalViewPr>
  <p:slideViewPr>
    <p:cSldViewPr snapToGrid="0">
      <p:cViewPr varScale="1">
        <p:scale>
          <a:sx n="91" d="100"/>
          <a:sy n="91" d="100"/>
        </p:scale>
        <p:origin x="516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7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F4137A-32A9-4E3E-80A1-313294284C14}" type="datetimeFigureOut">
              <a:rPr lang="en-US" smtClean="0"/>
              <a:t>2019-11-22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956D5C-5EF9-4233-82C8-1D8C4F6E2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405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storage/bind-mounts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docs.docker.com/storage/volumes/#use-a-read-only-volume" TargetMode="External"/><Relationship Id="rId4" Type="http://schemas.openxmlformats.org/officeDocument/2006/relationships/hyperlink" Target="https://docs.docker.com/storage/tmpfs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labs.play-with-docker.com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storage/bind-mounts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docs.docker.com/storage/volumes/#use-a-read-only-volume" TargetMode="External"/><Relationship Id="rId4" Type="http://schemas.openxmlformats.org/officeDocument/2006/relationships/hyperlink" Target="https://docs.docker.com/storage/tmpfs/" TargetMode="Externa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GB" smtClean="0"/>
              <a:pPr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419278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marL="45720" marR="0" lvl="0" indent="-36576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25000"/>
              <a:buFont typeface="Arial" panose="020B0604020202020204" pitchFamily="34" charset="0"/>
              <a:buChar char=" "/>
              <a:tabLst/>
              <a:defRPr/>
            </a:pPr>
            <a:r>
              <a:rPr lang="en-US" dirty="0" smtClean="0"/>
              <a:t>1.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docker</a:t>
            </a:r>
            <a:r>
              <a:rPr lang="en-US" baseline="0" dirty="0" smtClean="0"/>
              <a:t> run -it --name webserver1 -p 3000:80 --mount type=</a:t>
            </a:r>
            <a:r>
              <a:rPr lang="en-US" baseline="0" dirty="0" err="1" smtClean="0"/>
              <a:t>tmpfs,target</a:t>
            </a:r>
            <a:r>
              <a:rPr lang="en-US" baseline="0" dirty="0" smtClean="0"/>
              <a:t>=/</a:t>
            </a:r>
            <a:r>
              <a:rPr lang="en-US" baseline="0" dirty="0" err="1" smtClean="0"/>
              <a:t>usr</a:t>
            </a:r>
            <a:r>
              <a:rPr lang="en-US" baseline="0" dirty="0" smtClean="0"/>
              <a:t>/share/</a:t>
            </a:r>
            <a:r>
              <a:rPr lang="en-US" baseline="0" dirty="0" err="1" smtClean="0"/>
              <a:t>nginx</a:t>
            </a:r>
            <a:r>
              <a:rPr lang="en-US" baseline="0" dirty="0" smtClean="0"/>
              <a:t>/html </a:t>
            </a:r>
            <a:r>
              <a:rPr lang="en-US" baseline="0" dirty="0" err="1" smtClean="0"/>
              <a:t>nginx:latest</a:t>
            </a:r>
            <a:r>
              <a:rPr lang="en-US" baseline="0" dirty="0" smtClean="0"/>
              <a:t> bash</a:t>
            </a:r>
          </a:p>
          <a:p>
            <a:pPr marL="45720" marR="0" lvl="0" indent="-36576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25000"/>
              <a:buFont typeface="Arial" panose="020B0604020202020204" pitchFamily="34" charset="0"/>
              <a:buChar char=" "/>
              <a:tabLst/>
              <a:defRPr/>
            </a:pPr>
            <a:endParaRPr lang="en-US" baseline="0" dirty="0" smtClean="0"/>
          </a:p>
          <a:p>
            <a:pPr marL="45720" marR="0" lvl="0" indent="-36576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25000"/>
              <a:buFont typeface="Arial" panose="020B0604020202020204" pitchFamily="34" charset="0"/>
              <a:buChar char=" "/>
              <a:tabLst/>
              <a:defRPr/>
            </a:pPr>
            <a:r>
              <a:rPr lang="en-US" baseline="0" dirty="0" smtClean="0"/>
              <a:t>2. cd /</a:t>
            </a:r>
            <a:r>
              <a:rPr lang="en-US" baseline="0" dirty="0" err="1" smtClean="0"/>
              <a:t>usr</a:t>
            </a:r>
            <a:r>
              <a:rPr lang="en-US" baseline="0" dirty="0" smtClean="0"/>
              <a:t>/share/</a:t>
            </a:r>
            <a:r>
              <a:rPr lang="en-US" baseline="0" dirty="0" err="1" smtClean="0"/>
              <a:t>nginx</a:t>
            </a:r>
            <a:r>
              <a:rPr lang="en-US" baseline="0" dirty="0" smtClean="0"/>
              <a:t>/html/</a:t>
            </a:r>
          </a:p>
          <a:p>
            <a:pPr marL="45720" marR="0" lvl="0" indent="-36576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25000"/>
              <a:buFont typeface="Arial" panose="020B0604020202020204" pitchFamily="34" charset="0"/>
              <a:buChar char=" "/>
              <a:tabLst/>
              <a:defRPr/>
            </a:pPr>
            <a:endParaRPr lang="en-US" baseline="0" dirty="0" smtClean="0"/>
          </a:p>
          <a:p>
            <a:pPr marL="45720" marR="0" lvl="0" indent="-36576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25000"/>
              <a:buFont typeface="Arial" panose="020B0604020202020204" pitchFamily="34" charset="0"/>
              <a:buChar char=" "/>
              <a:tabLst/>
              <a:defRPr/>
            </a:pPr>
            <a:r>
              <a:rPr lang="en-US" baseline="0" dirty="0" smtClean="0"/>
              <a:t>echo '&lt;html&gt;&lt;title&gt;Demo&lt;/title&gt;&lt;body&gt;Hello from MSRIT!&lt;/body&gt;&lt;/html&gt;' &gt; index.html</a:t>
            </a:r>
          </a:p>
          <a:p>
            <a:pPr marL="45720" marR="0" lvl="0" indent="-36576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25000"/>
              <a:buFont typeface="Arial" panose="020B0604020202020204" pitchFamily="34" charset="0"/>
              <a:buChar char=" "/>
              <a:tabLst/>
              <a:defRPr/>
            </a:pPr>
            <a:endParaRPr lang="en-US" baseline="0" dirty="0" smtClean="0"/>
          </a:p>
          <a:p>
            <a:pPr marL="45720" marR="0" lvl="0" indent="-36576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25000"/>
              <a:buFont typeface="Arial" panose="020B0604020202020204" pitchFamily="34" charset="0"/>
              <a:buChar char=" "/>
              <a:tabLst/>
              <a:defRPr/>
            </a:pPr>
            <a:r>
              <a:rPr lang="en-US" baseline="0" dirty="0" smtClean="0"/>
              <a:t>3. </a:t>
            </a:r>
            <a:r>
              <a:rPr lang="en-US" baseline="0" dirty="0" err="1" smtClean="0"/>
              <a:t>docker</a:t>
            </a:r>
            <a:r>
              <a:rPr lang="en-US" baseline="0" dirty="0" smtClean="0"/>
              <a:t> run -d --name webserver2 -p 3001:80 --mount type=</a:t>
            </a:r>
            <a:r>
              <a:rPr lang="en-US" baseline="0" dirty="0" err="1" smtClean="0"/>
              <a:t>tmpfs,target</a:t>
            </a:r>
            <a:r>
              <a:rPr lang="en-US" baseline="0" dirty="0" smtClean="0"/>
              <a:t>=/</a:t>
            </a:r>
            <a:r>
              <a:rPr lang="en-US" baseline="0" dirty="0" err="1" smtClean="0"/>
              <a:t>usr</a:t>
            </a:r>
            <a:r>
              <a:rPr lang="en-US" baseline="0" dirty="0" smtClean="0"/>
              <a:t>/share/</a:t>
            </a:r>
            <a:r>
              <a:rPr lang="en-US" baseline="0" dirty="0" err="1" smtClean="0"/>
              <a:t>nginx</a:t>
            </a:r>
            <a:r>
              <a:rPr lang="en-US" baseline="0" dirty="0" smtClean="0"/>
              <a:t>/html </a:t>
            </a:r>
            <a:r>
              <a:rPr lang="en-US" baseline="0" dirty="0" err="1" smtClean="0"/>
              <a:t>nginx:latest</a:t>
            </a:r>
            <a:endParaRPr lang="en-US" baseline="0" dirty="0" smtClean="0"/>
          </a:p>
          <a:p>
            <a:pPr marL="45720" marR="0" lvl="0" indent="-36576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25000"/>
              <a:buFont typeface="Arial" panose="020B0604020202020204" pitchFamily="34" charset="0"/>
              <a:buChar char=" "/>
              <a:tabLst/>
              <a:defRPr/>
            </a:pPr>
            <a:endParaRPr lang="en-US" baseline="0" dirty="0" smtClean="0"/>
          </a:p>
          <a:p>
            <a:pPr marL="45720" marR="0" lvl="0" indent="-36576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25000"/>
              <a:buFont typeface="Arial" panose="020B0604020202020204" pitchFamily="34" charset="0"/>
              <a:buChar char=" "/>
              <a:tabLst/>
              <a:defRPr/>
            </a:pPr>
            <a:r>
              <a:rPr lang="en-US" baseline="0" dirty="0" smtClean="0"/>
              <a:t>4. Check UI</a:t>
            </a:r>
            <a:endParaRPr lang="en-GB" dirty="0" smtClean="0"/>
          </a:p>
          <a:p>
            <a:pPr marL="45720" marR="0" lvl="0" indent="-36576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25000"/>
              <a:buFont typeface="Arial" panose="020B0604020202020204" pitchFamily="34" charset="0"/>
              <a:buChar char=" "/>
              <a:tabLst/>
              <a:defRPr/>
            </a:pPr>
            <a:endParaRPr lang="en-US" dirty="0" smtClean="0"/>
          </a:p>
          <a:p>
            <a:pPr marL="45720" marR="0" lvl="0" indent="-36576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25000"/>
              <a:buFont typeface="Arial" panose="020B0604020202020204" pitchFamily="34" charset="0"/>
              <a:buChar char=" "/>
              <a:tabLst/>
              <a:defRPr/>
            </a:pPr>
            <a:endParaRPr lang="en-US" dirty="0" smtClean="0"/>
          </a:p>
          <a:p>
            <a:r>
              <a:rPr lang="en-US" dirty="0" smtClean="0"/>
              <a:t>--mount</a:t>
            </a:r>
            <a:r>
              <a:rPr 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syntax is more verbose than </a:t>
            </a:r>
            <a:r>
              <a:rPr lang="en-US" dirty="0" smtClean="0"/>
              <a:t>-v</a:t>
            </a:r>
            <a:r>
              <a:rPr 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or </a:t>
            </a:r>
            <a:r>
              <a:rPr lang="en-US" dirty="0" smtClean="0"/>
              <a:t>--volume</a:t>
            </a:r>
            <a:r>
              <a:rPr 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but the order of the keys is not significant, and the value of the flag is easier to understand. </a:t>
            </a:r>
          </a:p>
          <a:p>
            <a:pPr marL="237744" indent="-228600">
              <a:buFont typeface="+mj-lt"/>
              <a:buAutoNum type="arabicPeriod"/>
            </a:pPr>
            <a:r>
              <a:rPr 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type of the mount, which can be </a:t>
            </a:r>
            <a:r>
              <a:rPr lang="en-US" sz="11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bind</a:t>
            </a:r>
            <a:r>
              <a:rPr 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volume, or </a:t>
            </a:r>
            <a:r>
              <a:rPr lang="en-US" sz="11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tmpfs</a:t>
            </a:r>
            <a:r>
              <a:rPr 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This topic discusses volumes, so the type is always volume.</a:t>
            </a:r>
          </a:p>
          <a:p>
            <a:pPr marL="237744" indent="-228600">
              <a:buFont typeface="+mj-lt"/>
              <a:buAutoNum type="arabicPeriod"/>
            </a:pPr>
            <a:r>
              <a:rPr 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source of the mount. NA</a:t>
            </a:r>
          </a:p>
          <a:p>
            <a:pPr marL="237744" indent="-228600">
              <a:buFont typeface="+mj-lt"/>
              <a:buAutoNum type="arabicPeriod"/>
            </a:pPr>
            <a:r>
              <a:rPr 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destination takes as its value the path where the file or directory is mounted in the container. May be specified as destination, </a:t>
            </a:r>
            <a:r>
              <a:rPr lang="en-US" sz="11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dst</a:t>
            </a:r>
            <a:r>
              <a:rPr 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or target.</a:t>
            </a:r>
          </a:p>
          <a:p>
            <a:pPr marL="237744" indent="-228600">
              <a:buFont typeface="+mj-lt"/>
              <a:buAutoNum type="arabicPeriod"/>
            </a:pPr>
            <a:r>
              <a:rPr 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sz="11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readonly</a:t>
            </a:r>
            <a:r>
              <a:rPr 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option, if present, causes the bind mount to be </a:t>
            </a:r>
            <a:r>
              <a:rPr lang="en-US" sz="11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mounted into the container as read-only</a:t>
            </a:r>
            <a:r>
              <a:rPr 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37744" indent="-228600">
              <a:buFont typeface="+mj-lt"/>
              <a:buAutoNum type="arabicPeriod"/>
            </a:pPr>
            <a:r>
              <a:rPr 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volume-opt option, which can be specified more than once, takes a key-value pair consisting of the option name and its value.</a:t>
            </a:r>
          </a:p>
          <a:p>
            <a:pPr marL="45720" marR="0" lvl="0" indent="-36576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25000"/>
              <a:buFont typeface="Arial" panose="020B0604020202020204" pitchFamily="34" charset="0"/>
              <a:buChar char=" "/>
              <a:tabLst/>
              <a:defRPr/>
            </a:pPr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GB" smtClean="0"/>
              <a:pPr/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24860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GB" smtClean="0"/>
              <a:pPr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18090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GB" smtClean="0"/>
              <a:pPr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514472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GB" smtClean="0"/>
              <a:pPr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058934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9144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25000"/>
              <a:buFont typeface="+mj-lt"/>
              <a:buNone/>
              <a:tabLst/>
              <a:defRPr/>
            </a:pPr>
            <a:r>
              <a:rPr lang="en-US" sz="1100" dirty="0" smtClean="0">
                <a:latin typeface="Calibri" panose="020F0502020204030204" pitchFamily="34" charset="0"/>
                <a:cs typeface="Calibri" panose="020F0502020204030204" pitchFamily="34" charset="0"/>
              </a:rPr>
              <a:t>Can try using </a:t>
            </a:r>
            <a:r>
              <a:rPr lang="en-GB" sz="1100" dirty="0" smtClean="0">
                <a:hlinkClick r:id="rId3"/>
              </a:rPr>
              <a:t>https://labs.play-with-docker.com/</a:t>
            </a:r>
            <a:endParaRPr lang="en-GB" sz="1100" dirty="0" smtClean="0"/>
          </a:p>
          <a:p>
            <a:pPr marL="9144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25000"/>
              <a:buFont typeface="+mj-lt"/>
              <a:buNone/>
              <a:tabLst/>
              <a:defRPr/>
            </a:pPr>
            <a:endParaRPr lang="en-US" dirty="0" smtClean="0"/>
          </a:p>
          <a:p>
            <a:pPr marL="237744" marR="0" lvl="0" indent="-2286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25000"/>
              <a:buFont typeface="+mj-lt"/>
              <a:buAutoNum type="arabicPeriod"/>
              <a:tabLst/>
              <a:defRPr/>
            </a:pPr>
            <a:r>
              <a:rPr lang="en-US" dirty="0" err="1" smtClean="0"/>
              <a:t>docker</a:t>
            </a:r>
            <a:r>
              <a:rPr lang="en-US" dirty="0" smtClean="0"/>
              <a:t> run --name web -d -p 3000:80 </a:t>
            </a:r>
            <a:r>
              <a:rPr lang="en-US" dirty="0" err="1" smtClean="0"/>
              <a:t>nginx</a:t>
            </a:r>
            <a:endParaRPr lang="en-US" dirty="0" smtClean="0"/>
          </a:p>
          <a:p>
            <a:pPr marL="237744" indent="-228600">
              <a:buFont typeface="+mj-lt"/>
              <a:buAutoNum type="arabicPeriod"/>
            </a:pPr>
            <a:endParaRPr lang="en-US" dirty="0" smtClean="0"/>
          </a:p>
          <a:p>
            <a:pPr marL="237744" indent="-228600">
              <a:buFont typeface="+mj-lt"/>
              <a:buAutoNum type="arabicPeriod"/>
            </a:pPr>
            <a:r>
              <a:rPr lang="en-US" dirty="0" err="1" smtClean="0"/>
              <a:t>docker</a:t>
            </a:r>
            <a:r>
              <a:rPr lang="en-US" dirty="0" smtClean="0"/>
              <a:t> exec -it web bash</a:t>
            </a:r>
          </a:p>
          <a:p>
            <a:pPr marL="237744" indent="-228600">
              <a:buFont typeface="+mj-lt"/>
              <a:buAutoNum type="arabicPeriod"/>
            </a:pPr>
            <a:endParaRPr lang="en-US" dirty="0" smtClean="0"/>
          </a:p>
          <a:p>
            <a:pPr marL="237744" indent="-228600">
              <a:buFont typeface="+mj-lt"/>
              <a:buAutoNum type="arabicPeriod"/>
            </a:pPr>
            <a:r>
              <a:rPr lang="en-US" dirty="0" smtClean="0"/>
              <a:t>cd</a:t>
            </a:r>
            <a:r>
              <a:rPr lang="en-US" baseline="0" dirty="0" smtClean="0"/>
              <a:t> /</a:t>
            </a:r>
            <a:r>
              <a:rPr lang="en-US" baseline="0" dirty="0" err="1" smtClean="0"/>
              <a:t>usr</a:t>
            </a:r>
            <a:r>
              <a:rPr lang="en-US" baseline="0" dirty="0" smtClean="0"/>
              <a:t>/share/</a:t>
            </a:r>
            <a:r>
              <a:rPr lang="en-US" baseline="0" dirty="0" err="1" smtClean="0"/>
              <a:t>nginx</a:t>
            </a:r>
            <a:r>
              <a:rPr lang="en-US" baseline="0" dirty="0" smtClean="0"/>
              <a:t>/html/</a:t>
            </a:r>
          </a:p>
          <a:p>
            <a:pPr marL="237744" indent="-228600">
              <a:buFont typeface="+mj-lt"/>
              <a:buAutoNum type="arabicPeriod"/>
            </a:pPr>
            <a:endParaRPr lang="en-US" dirty="0" smtClean="0"/>
          </a:p>
          <a:p>
            <a:pPr marL="237744" indent="-228600">
              <a:buFont typeface="+mj-lt"/>
              <a:buAutoNum type="arabicPeriod"/>
            </a:pPr>
            <a:r>
              <a:rPr lang="en-US" dirty="0" err="1" smtClean="0"/>
              <a:t>cp</a:t>
            </a:r>
            <a:r>
              <a:rPr lang="en-US" dirty="0" smtClean="0"/>
              <a:t> index.html msrit.html</a:t>
            </a:r>
          </a:p>
          <a:p>
            <a:pPr marL="237744" indent="-228600">
              <a:buFont typeface="+mj-lt"/>
              <a:buAutoNum type="arabicPeriod"/>
            </a:pPr>
            <a:endParaRPr lang="en-US" dirty="0" smtClean="0"/>
          </a:p>
          <a:p>
            <a:pPr marL="237744" indent="-228600">
              <a:buFont typeface="+mj-lt"/>
              <a:buAutoNum type="arabicPeriod"/>
            </a:pPr>
            <a:r>
              <a:rPr lang="en-US" dirty="0" smtClean="0"/>
              <a:t>Ctrl + p +q</a:t>
            </a:r>
          </a:p>
          <a:p>
            <a:pPr marL="237744" indent="-228600">
              <a:buFont typeface="+mj-lt"/>
              <a:buAutoNum type="arabicPeriod"/>
            </a:pPr>
            <a:endParaRPr lang="en-US" dirty="0" smtClean="0"/>
          </a:p>
          <a:p>
            <a:pPr marL="237744" indent="-228600">
              <a:buFont typeface="+mj-lt"/>
              <a:buAutoNum type="arabicPeriod"/>
            </a:pPr>
            <a:r>
              <a:rPr lang="en-US" dirty="0" smtClean="0"/>
              <a:t>cd /</a:t>
            </a:r>
            <a:r>
              <a:rPr lang="en-US" dirty="0" err="1" smtClean="0"/>
              <a:t>var</a:t>
            </a:r>
            <a:r>
              <a:rPr lang="en-US" dirty="0" smtClean="0"/>
              <a:t>/lib/</a:t>
            </a:r>
            <a:r>
              <a:rPr lang="en-US" dirty="0" err="1" smtClean="0"/>
              <a:t>docker</a:t>
            </a:r>
            <a:endParaRPr lang="en-US" dirty="0" smtClean="0"/>
          </a:p>
          <a:p>
            <a:pPr marL="237744" indent="-228600">
              <a:buFont typeface="+mj-lt"/>
              <a:buAutoNum type="arabicPeriod"/>
            </a:pPr>
            <a:endParaRPr lang="en-GB" dirty="0" smtClean="0"/>
          </a:p>
          <a:p>
            <a:pPr marL="237744" indent="-228600">
              <a:buFont typeface="+mj-lt"/>
              <a:buAutoNum type="arabicPeriod"/>
            </a:pPr>
            <a:r>
              <a:rPr lang="en-GB" dirty="0" smtClean="0"/>
              <a:t>find . -name *</a:t>
            </a:r>
            <a:r>
              <a:rPr lang="en-GB" dirty="0" err="1" smtClean="0"/>
              <a:t>msrit</a:t>
            </a:r>
            <a:r>
              <a:rPr lang="en-GB" dirty="0" smtClean="0"/>
              <a:t>*</a:t>
            </a:r>
          </a:p>
          <a:p>
            <a:pPr marL="237744" indent="-228600">
              <a:buFont typeface="+mj-lt"/>
              <a:buAutoNum type="arabicPeriod"/>
            </a:pPr>
            <a:endParaRPr lang="en-US" dirty="0" smtClean="0"/>
          </a:p>
          <a:p>
            <a:pPr marL="237744" indent="-228600">
              <a:buFont typeface="+mj-lt"/>
              <a:buAutoNum type="arabicPeriod"/>
            </a:pPr>
            <a:r>
              <a:rPr lang="en-US" dirty="0" err="1" smtClean="0"/>
              <a:t>docker</a:t>
            </a:r>
            <a:r>
              <a:rPr lang="en-US" dirty="0" smtClean="0"/>
              <a:t> diff web</a:t>
            </a:r>
          </a:p>
          <a:p>
            <a:pPr marL="237744" indent="-228600">
              <a:buFont typeface="+mj-lt"/>
              <a:buAutoNum type="arabicPeriod"/>
            </a:pPr>
            <a:endParaRPr lang="en-US" dirty="0" smtClean="0"/>
          </a:p>
          <a:p>
            <a:pPr marL="237744" indent="-228600">
              <a:buFont typeface="+mj-lt"/>
              <a:buAutoNum type="arabicPeriod"/>
            </a:pPr>
            <a:r>
              <a:rPr lang="en-US" dirty="0" err="1" smtClean="0"/>
              <a:t>docker</a:t>
            </a:r>
            <a:r>
              <a:rPr lang="en-US" dirty="0" smtClean="0"/>
              <a:t> </a:t>
            </a:r>
            <a:r>
              <a:rPr lang="en-US" dirty="0" err="1" smtClean="0"/>
              <a:t>rm</a:t>
            </a:r>
            <a:r>
              <a:rPr lang="en-US" dirty="0" smtClean="0"/>
              <a:t> -f web</a:t>
            </a:r>
          </a:p>
          <a:p>
            <a:pPr marL="237744" indent="-228600">
              <a:buFont typeface="+mj-lt"/>
              <a:buAutoNum type="arabicPeriod"/>
            </a:pPr>
            <a:endParaRPr lang="en-US" dirty="0" smtClean="0"/>
          </a:p>
          <a:p>
            <a:pPr marL="237744" marR="0" lvl="0" indent="-2286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25000"/>
              <a:buFont typeface="+mj-lt"/>
              <a:buAutoNum type="arabicPeriod"/>
              <a:tabLst/>
              <a:defRPr/>
            </a:pPr>
            <a:r>
              <a:rPr lang="en-GB" dirty="0" smtClean="0"/>
              <a:t>find . -name *</a:t>
            </a:r>
            <a:r>
              <a:rPr lang="en-GB" dirty="0" err="1" smtClean="0"/>
              <a:t>msrit</a:t>
            </a:r>
            <a:r>
              <a:rPr lang="en-GB" dirty="0" smtClean="0"/>
              <a:t>*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GB" smtClean="0"/>
              <a:pPr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586424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9144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GB" smtClean="0"/>
              <a:pPr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274788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1. </a:t>
            </a:r>
            <a:r>
              <a:rPr lang="en-US" dirty="0" err="1" smtClean="0"/>
              <a:t>docker</a:t>
            </a:r>
            <a:r>
              <a:rPr lang="en-US" dirty="0" smtClean="0"/>
              <a:t> volume create web-server-</a:t>
            </a:r>
            <a:r>
              <a:rPr lang="en-US" dirty="0" err="1" smtClean="0"/>
              <a:t>vol</a:t>
            </a:r>
            <a:endParaRPr lang="en-US" dirty="0" smtClean="0"/>
          </a:p>
          <a:p>
            <a:endParaRPr lang="en-US" dirty="0" smtClean="0"/>
          </a:p>
          <a:p>
            <a:pPr marL="45720" marR="0" lvl="0" indent="-36576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25000"/>
              <a:buFont typeface="Arial" panose="020B0604020202020204" pitchFamily="34" charset="0"/>
              <a:buChar char=" "/>
              <a:tabLst/>
              <a:defRPr/>
            </a:pPr>
            <a:r>
              <a:rPr lang="en-US" dirty="0" smtClean="0"/>
              <a:t>2.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docker</a:t>
            </a:r>
            <a:r>
              <a:rPr lang="en-US" baseline="0" dirty="0" smtClean="0"/>
              <a:t> run -d --name webserver1 -p 3000:80 --mount source=</a:t>
            </a:r>
            <a:r>
              <a:rPr lang="en-US" dirty="0" smtClean="0"/>
              <a:t>web-server-</a:t>
            </a:r>
            <a:r>
              <a:rPr lang="en-US" dirty="0" err="1" smtClean="0"/>
              <a:t>vol</a:t>
            </a:r>
            <a:r>
              <a:rPr lang="en-US" baseline="0" dirty="0" err="1" smtClean="0"/>
              <a:t>,target</a:t>
            </a:r>
            <a:r>
              <a:rPr lang="en-US" baseline="0" dirty="0" smtClean="0"/>
              <a:t>=/</a:t>
            </a:r>
            <a:r>
              <a:rPr lang="en-US" baseline="0" dirty="0" err="1" smtClean="0"/>
              <a:t>usr</a:t>
            </a:r>
            <a:r>
              <a:rPr lang="en-US" baseline="0" dirty="0" smtClean="0"/>
              <a:t>/share/</a:t>
            </a:r>
            <a:r>
              <a:rPr lang="en-US" baseline="0" dirty="0" err="1" smtClean="0"/>
              <a:t>nginx</a:t>
            </a:r>
            <a:r>
              <a:rPr lang="en-US" baseline="0" dirty="0" smtClean="0"/>
              <a:t>/html </a:t>
            </a:r>
            <a:r>
              <a:rPr lang="en-US" baseline="0" dirty="0" err="1" smtClean="0"/>
              <a:t>nginx:latest</a:t>
            </a:r>
            <a:endParaRPr lang="en-US" baseline="0" dirty="0" smtClean="0"/>
          </a:p>
          <a:p>
            <a:pPr marL="45720" marR="0" lvl="0" indent="-36576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25000"/>
              <a:buFont typeface="Arial" panose="020B0604020202020204" pitchFamily="34" charset="0"/>
              <a:buChar char=" "/>
              <a:tabLst/>
              <a:defRPr/>
            </a:pPr>
            <a:endParaRPr lang="en-US" baseline="0" dirty="0" smtClean="0"/>
          </a:p>
          <a:p>
            <a:pPr marL="45720" marR="0" lvl="0" indent="-36576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25000"/>
              <a:buFont typeface="Arial" panose="020B0604020202020204" pitchFamily="34" charset="0"/>
              <a:buChar char=" "/>
              <a:tabLst/>
              <a:defRPr/>
            </a:pPr>
            <a:r>
              <a:rPr lang="en-US" baseline="0" dirty="0" smtClean="0"/>
              <a:t>3. </a:t>
            </a:r>
            <a:r>
              <a:rPr lang="en-US" baseline="0" dirty="0" err="1" smtClean="0"/>
              <a:t>docker</a:t>
            </a:r>
            <a:r>
              <a:rPr lang="en-US" baseline="0" dirty="0" smtClean="0"/>
              <a:t> exec -it webserver1 bash</a:t>
            </a:r>
          </a:p>
          <a:p>
            <a:pPr marL="45720" marR="0" lvl="0" indent="-36576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25000"/>
              <a:buFont typeface="Arial" panose="020B0604020202020204" pitchFamily="34" charset="0"/>
              <a:buChar char=" "/>
              <a:tabLst/>
              <a:defRPr/>
            </a:pPr>
            <a:endParaRPr lang="en-US" baseline="0" dirty="0" smtClean="0"/>
          </a:p>
          <a:p>
            <a:pPr marL="45720" marR="0" lvl="0" indent="-36576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25000"/>
              <a:buFont typeface="Arial" panose="020B0604020202020204" pitchFamily="34" charset="0"/>
              <a:buChar char=" "/>
              <a:tabLst/>
              <a:defRPr/>
            </a:pPr>
            <a:r>
              <a:rPr lang="en-US" baseline="0" dirty="0" smtClean="0"/>
              <a:t>4. </a:t>
            </a:r>
            <a:r>
              <a:rPr lang="en-US" baseline="0" dirty="0" err="1" smtClean="0"/>
              <a:t>cp</a:t>
            </a:r>
            <a:r>
              <a:rPr lang="en-US" baseline="0" dirty="0" smtClean="0"/>
              <a:t> /</a:t>
            </a:r>
            <a:r>
              <a:rPr lang="en-US" baseline="0" dirty="0" err="1" smtClean="0"/>
              <a:t>usr</a:t>
            </a:r>
            <a:r>
              <a:rPr lang="en-US" baseline="0" dirty="0" smtClean="0"/>
              <a:t>/share/</a:t>
            </a:r>
            <a:r>
              <a:rPr lang="en-US" baseline="0" dirty="0" err="1" smtClean="0"/>
              <a:t>nginx</a:t>
            </a:r>
            <a:r>
              <a:rPr lang="en-US" baseline="0" dirty="0" smtClean="0"/>
              <a:t>/html/index.html /</a:t>
            </a:r>
            <a:r>
              <a:rPr lang="en-US" baseline="0" dirty="0" err="1" smtClean="0"/>
              <a:t>usr</a:t>
            </a:r>
            <a:r>
              <a:rPr lang="en-US" baseline="0" dirty="0" smtClean="0"/>
              <a:t>/share/</a:t>
            </a:r>
            <a:r>
              <a:rPr lang="en-US" baseline="0" dirty="0" err="1" smtClean="0"/>
              <a:t>nginx</a:t>
            </a:r>
            <a:r>
              <a:rPr lang="en-US" baseline="0" dirty="0" smtClean="0"/>
              <a:t>/html/msrit.html </a:t>
            </a:r>
          </a:p>
          <a:p>
            <a:pPr marL="45720" marR="0" lvl="0" indent="-36576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25000"/>
              <a:buFont typeface="Arial" panose="020B0604020202020204" pitchFamily="34" charset="0"/>
              <a:buChar char=" "/>
              <a:tabLst/>
              <a:defRPr/>
            </a:pPr>
            <a:endParaRPr lang="en-US" baseline="0" dirty="0" smtClean="0"/>
          </a:p>
          <a:p>
            <a:pPr marL="45720" marR="0" lvl="0" indent="-36576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25000"/>
              <a:buFont typeface="Arial" panose="020B0604020202020204" pitchFamily="34" charset="0"/>
              <a:buChar char=" "/>
              <a:tabLst/>
              <a:defRPr/>
            </a:pPr>
            <a:r>
              <a:rPr lang="en-US" baseline="0" dirty="0" smtClean="0"/>
              <a:t>5. From host: vi /</a:t>
            </a:r>
            <a:r>
              <a:rPr lang="en-US" baseline="0" dirty="0" err="1" smtClean="0"/>
              <a:t>var</a:t>
            </a:r>
            <a:r>
              <a:rPr lang="en-US" baseline="0" dirty="0" smtClean="0"/>
              <a:t>/lib/</a:t>
            </a:r>
            <a:r>
              <a:rPr lang="en-US" baseline="0" dirty="0" err="1" smtClean="0"/>
              <a:t>docker</a:t>
            </a:r>
            <a:r>
              <a:rPr lang="en-US" baseline="0" dirty="0" smtClean="0"/>
              <a:t>/volumes/web-server-</a:t>
            </a:r>
            <a:r>
              <a:rPr lang="en-US" baseline="0" dirty="0" err="1" smtClean="0"/>
              <a:t>vol</a:t>
            </a:r>
            <a:r>
              <a:rPr lang="en-US" baseline="0" dirty="0" smtClean="0"/>
              <a:t>/_data/msrit.html</a:t>
            </a:r>
          </a:p>
          <a:p>
            <a:pPr marL="45720" marR="0" lvl="0" indent="-36576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25000"/>
              <a:buFont typeface="Arial" panose="020B0604020202020204" pitchFamily="34" charset="0"/>
              <a:buChar char=" "/>
              <a:tabLst/>
              <a:defRPr/>
            </a:pPr>
            <a:endParaRPr lang="en-US" baseline="0" dirty="0" smtClean="0"/>
          </a:p>
          <a:p>
            <a:pPr marL="45720" marR="0" lvl="0" indent="-36576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25000"/>
              <a:buFont typeface="Arial" panose="020B0604020202020204" pitchFamily="34" charset="0"/>
              <a:buChar char=" "/>
              <a:tabLst/>
              <a:defRPr/>
            </a:pPr>
            <a:r>
              <a:rPr lang="en-US" baseline="0" dirty="0" smtClean="0"/>
              <a:t>6. </a:t>
            </a:r>
            <a:r>
              <a:rPr lang="en-US" baseline="0" dirty="0" err="1" smtClean="0"/>
              <a:t>docker</a:t>
            </a:r>
            <a:r>
              <a:rPr lang="en-US" baseline="0" dirty="0" smtClean="0"/>
              <a:t> run -d --name webserver2 -p 3001:80 --mount source=</a:t>
            </a:r>
            <a:r>
              <a:rPr lang="en-US" dirty="0" smtClean="0"/>
              <a:t>web-server-</a:t>
            </a:r>
            <a:r>
              <a:rPr lang="en-US" dirty="0" err="1" smtClean="0"/>
              <a:t>vol</a:t>
            </a:r>
            <a:r>
              <a:rPr lang="en-US" baseline="0" dirty="0" err="1" smtClean="0"/>
              <a:t>,target</a:t>
            </a:r>
            <a:r>
              <a:rPr lang="en-US" baseline="0" dirty="0" smtClean="0"/>
              <a:t>=/</a:t>
            </a:r>
            <a:r>
              <a:rPr lang="en-US" baseline="0" dirty="0" err="1" smtClean="0"/>
              <a:t>usr</a:t>
            </a:r>
            <a:r>
              <a:rPr lang="en-US" baseline="0" dirty="0" smtClean="0"/>
              <a:t>/share/</a:t>
            </a:r>
            <a:r>
              <a:rPr lang="en-US" baseline="0" dirty="0" err="1" smtClean="0"/>
              <a:t>nginx</a:t>
            </a:r>
            <a:r>
              <a:rPr lang="en-US" baseline="0" dirty="0" smtClean="0"/>
              <a:t>/html </a:t>
            </a:r>
            <a:r>
              <a:rPr lang="en-US" baseline="0" dirty="0" err="1" smtClean="0"/>
              <a:t>nginx:latest</a:t>
            </a:r>
            <a:endParaRPr lang="en-US" baseline="0" dirty="0" smtClean="0"/>
          </a:p>
          <a:p>
            <a:pPr marL="45720" marR="0" lvl="0" indent="-36576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25000"/>
              <a:buFont typeface="Arial" panose="020B0604020202020204" pitchFamily="34" charset="0"/>
              <a:buChar char=" "/>
              <a:tabLst/>
              <a:defRPr/>
            </a:pPr>
            <a:endParaRPr lang="en-US" baseline="0" dirty="0" smtClean="0"/>
          </a:p>
          <a:p>
            <a:pPr marL="45720" marR="0" lvl="0" indent="-36576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25000"/>
              <a:buFont typeface="Arial" panose="020B0604020202020204" pitchFamily="34" charset="0"/>
              <a:buChar char=" "/>
              <a:tabLst/>
              <a:defRPr/>
            </a:pPr>
            <a:r>
              <a:rPr lang="en-US" baseline="0" dirty="0" smtClean="0"/>
              <a:t>7. Check UI</a:t>
            </a:r>
            <a:endParaRPr lang="en-GB" dirty="0" smtClean="0"/>
          </a:p>
          <a:p>
            <a:pPr marL="45720" marR="0" lvl="0" indent="-36576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25000"/>
              <a:buFont typeface="Arial" panose="020B0604020202020204" pitchFamily="34" charset="0"/>
              <a:buChar char=" "/>
              <a:tabLst/>
              <a:defRPr/>
            </a:pPr>
            <a:endParaRPr lang="en-US" dirty="0" smtClean="0"/>
          </a:p>
          <a:p>
            <a:pPr marL="45720" marR="0" lvl="0" indent="-36576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25000"/>
              <a:buFont typeface="Arial" panose="020B0604020202020204" pitchFamily="34" charset="0"/>
              <a:buChar char=" "/>
              <a:tabLst/>
              <a:defRPr/>
            </a:pPr>
            <a:endParaRPr lang="en-US" dirty="0" smtClean="0"/>
          </a:p>
          <a:p>
            <a:r>
              <a:rPr lang="en-US" dirty="0" smtClean="0"/>
              <a:t>--mount</a:t>
            </a:r>
            <a:r>
              <a:rPr 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syntax is more verbose than </a:t>
            </a:r>
            <a:r>
              <a:rPr lang="en-US" dirty="0" smtClean="0"/>
              <a:t>-v</a:t>
            </a:r>
            <a:r>
              <a:rPr 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or </a:t>
            </a:r>
            <a:r>
              <a:rPr lang="en-US" dirty="0" smtClean="0"/>
              <a:t>--volume</a:t>
            </a:r>
            <a:r>
              <a:rPr 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but the order of the keys is not significant, and the value of the flag is easier to understand. </a:t>
            </a:r>
          </a:p>
          <a:p>
            <a:pPr marL="237744" indent="-228600">
              <a:buFont typeface="+mj-lt"/>
              <a:buAutoNum type="arabicPeriod"/>
            </a:pPr>
            <a:r>
              <a:rPr 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type of the mount, which can be </a:t>
            </a:r>
            <a:r>
              <a:rPr lang="en-US" sz="11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bind</a:t>
            </a:r>
            <a:r>
              <a:rPr 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volume, or </a:t>
            </a:r>
            <a:r>
              <a:rPr lang="en-US" sz="11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tmpfs</a:t>
            </a:r>
            <a:r>
              <a:rPr 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This topic discusses volumes, so the type is always volume.</a:t>
            </a:r>
          </a:p>
          <a:p>
            <a:pPr marL="237744" indent="-228600">
              <a:buFont typeface="+mj-lt"/>
              <a:buAutoNum type="arabicPeriod"/>
            </a:pPr>
            <a:r>
              <a:rPr 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source of the mount. For named volumes, this is the name of the volume. For anonymous volumes, this field is omitted. May be specified as source or </a:t>
            </a:r>
            <a:r>
              <a:rPr lang="en-US" sz="11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src</a:t>
            </a:r>
            <a:r>
              <a:rPr 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37744" indent="-228600">
              <a:buFont typeface="+mj-lt"/>
              <a:buAutoNum type="arabicPeriod"/>
            </a:pPr>
            <a:r>
              <a:rPr 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destination takes as its value the path where the file or directory is mounted in the container. May be specified as destination, </a:t>
            </a:r>
            <a:r>
              <a:rPr lang="en-US" sz="11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dst</a:t>
            </a:r>
            <a:r>
              <a:rPr 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or target.</a:t>
            </a:r>
          </a:p>
          <a:p>
            <a:pPr marL="237744" indent="-228600">
              <a:buFont typeface="+mj-lt"/>
              <a:buAutoNum type="arabicPeriod"/>
            </a:pPr>
            <a:r>
              <a:rPr 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sz="11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readonly</a:t>
            </a:r>
            <a:r>
              <a:rPr 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option, if present, causes the bind mount to be </a:t>
            </a:r>
            <a:r>
              <a:rPr lang="en-US" sz="11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mounted into the container as read-only</a:t>
            </a:r>
            <a:r>
              <a:rPr 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37744" indent="-228600">
              <a:buFont typeface="+mj-lt"/>
              <a:buAutoNum type="arabicPeriod"/>
            </a:pPr>
            <a:r>
              <a:rPr 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volume-opt option, which can be specified more than once, takes a key-value pair consisting of the option name and its value.</a:t>
            </a:r>
          </a:p>
          <a:p>
            <a:pPr marL="45720" marR="0" lvl="0" indent="-36576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25000"/>
              <a:buFont typeface="Arial" panose="020B0604020202020204" pitchFamily="34" charset="0"/>
              <a:buChar char=" "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GB" smtClean="0"/>
              <a:pPr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732338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GB" smtClean="0"/>
              <a:pPr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99484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1. </a:t>
            </a:r>
            <a:r>
              <a:rPr lang="en-US" dirty="0" err="1" smtClean="0"/>
              <a:t>mkdir</a:t>
            </a:r>
            <a:r>
              <a:rPr lang="en-US" dirty="0" smtClean="0"/>
              <a:t> /root/web-server-</a:t>
            </a:r>
            <a:r>
              <a:rPr lang="en-US" dirty="0" err="1" smtClean="0"/>
              <a:t>dir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2. </a:t>
            </a:r>
            <a:r>
              <a:rPr lang="en-US" dirty="0" err="1" smtClean="0"/>
              <a:t>docker</a:t>
            </a:r>
            <a:r>
              <a:rPr lang="en-US" dirty="0" smtClean="0"/>
              <a:t> run -d --name webserver1 -p 3000:80 --mount type=</a:t>
            </a:r>
            <a:r>
              <a:rPr lang="en-US" dirty="0" err="1" smtClean="0"/>
              <a:t>bind,source</a:t>
            </a:r>
            <a:r>
              <a:rPr lang="en-US" dirty="0" smtClean="0"/>
              <a:t>=/root/web-server-</a:t>
            </a:r>
            <a:r>
              <a:rPr lang="en-US" dirty="0" err="1" smtClean="0"/>
              <a:t>dir,target</a:t>
            </a:r>
            <a:r>
              <a:rPr lang="en-US" dirty="0" smtClean="0"/>
              <a:t>=/</a:t>
            </a:r>
            <a:r>
              <a:rPr lang="en-US" dirty="0" err="1" smtClean="0"/>
              <a:t>usr</a:t>
            </a:r>
            <a:r>
              <a:rPr lang="en-US" dirty="0" smtClean="0"/>
              <a:t>/share/</a:t>
            </a:r>
            <a:r>
              <a:rPr lang="en-US" dirty="0" err="1" smtClean="0"/>
              <a:t>nginx</a:t>
            </a:r>
            <a:r>
              <a:rPr lang="en-US" dirty="0" smtClean="0"/>
              <a:t>/html </a:t>
            </a:r>
            <a:r>
              <a:rPr lang="en-US" dirty="0" err="1" smtClean="0"/>
              <a:t>nginx:latest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3. ls /</a:t>
            </a:r>
            <a:r>
              <a:rPr lang="en-US" dirty="0" err="1" smtClean="0"/>
              <a:t>usr</a:t>
            </a:r>
            <a:r>
              <a:rPr lang="en-US" dirty="0" smtClean="0"/>
              <a:t>/share/</a:t>
            </a:r>
            <a:r>
              <a:rPr lang="en-US" dirty="0" err="1" smtClean="0"/>
              <a:t>nginx</a:t>
            </a:r>
            <a:r>
              <a:rPr lang="en-US" dirty="0" smtClean="0"/>
              <a:t>/html/</a:t>
            </a:r>
          </a:p>
          <a:p>
            <a:endParaRPr lang="en-US" dirty="0" smtClean="0"/>
          </a:p>
          <a:p>
            <a:r>
              <a:rPr lang="en-US" dirty="0" smtClean="0"/>
              <a:t>4. From host: vi /root/Desktop/web-server-</a:t>
            </a:r>
            <a:r>
              <a:rPr lang="en-US" dirty="0" err="1" smtClean="0"/>
              <a:t>dir</a:t>
            </a:r>
            <a:r>
              <a:rPr lang="en-US" dirty="0" smtClean="0"/>
              <a:t>/msrit.html</a:t>
            </a:r>
          </a:p>
          <a:p>
            <a:endParaRPr lang="en-US" dirty="0" smtClean="0"/>
          </a:p>
          <a:p>
            <a:r>
              <a:rPr lang="en-US" dirty="0" smtClean="0"/>
              <a:t>&lt;html&gt;</a:t>
            </a:r>
          </a:p>
          <a:p>
            <a:r>
              <a:rPr lang="en-US" dirty="0" smtClean="0"/>
              <a:t>&lt;title&gt;Demo&lt;/title&gt;</a:t>
            </a:r>
          </a:p>
          <a:p>
            <a:r>
              <a:rPr lang="en-US" dirty="0" smtClean="0"/>
              <a:t>&lt;body&gt;Hello from MSRIT!&lt;/body&gt;</a:t>
            </a:r>
          </a:p>
          <a:p>
            <a:r>
              <a:rPr lang="en-US" dirty="0" smtClean="0"/>
              <a:t>&lt;/html&gt;</a:t>
            </a:r>
          </a:p>
          <a:p>
            <a:endParaRPr lang="en-US" dirty="0" smtClean="0"/>
          </a:p>
          <a:p>
            <a:r>
              <a:rPr lang="en-US" dirty="0" smtClean="0"/>
              <a:t>5. </a:t>
            </a:r>
            <a:r>
              <a:rPr lang="en-US" dirty="0" err="1" smtClean="0"/>
              <a:t>docker</a:t>
            </a:r>
            <a:r>
              <a:rPr lang="en-US" dirty="0" smtClean="0"/>
              <a:t> run -d --name webserver2 -p 3001:80 --mount type=</a:t>
            </a:r>
            <a:r>
              <a:rPr lang="en-US" dirty="0" err="1" smtClean="0"/>
              <a:t>bind,source</a:t>
            </a:r>
            <a:r>
              <a:rPr lang="en-US" dirty="0" smtClean="0"/>
              <a:t>=/root/Desktop/web-server-</a:t>
            </a:r>
            <a:r>
              <a:rPr lang="en-US" dirty="0" err="1" smtClean="0"/>
              <a:t>dir,target</a:t>
            </a:r>
            <a:r>
              <a:rPr lang="en-US" dirty="0" smtClean="0"/>
              <a:t>=/</a:t>
            </a:r>
            <a:r>
              <a:rPr lang="en-US" dirty="0" err="1" smtClean="0"/>
              <a:t>usr</a:t>
            </a:r>
            <a:r>
              <a:rPr lang="en-US" dirty="0" smtClean="0"/>
              <a:t>/share/</a:t>
            </a:r>
            <a:r>
              <a:rPr lang="en-US" dirty="0" err="1" smtClean="0"/>
              <a:t>nginx</a:t>
            </a:r>
            <a:r>
              <a:rPr lang="en-US" dirty="0" smtClean="0"/>
              <a:t>/html </a:t>
            </a:r>
            <a:r>
              <a:rPr lang="en-US" dirty="0" err="1" smtClean="0"/>
              <a:t>nginx:latest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6. Check UI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--mount syntax is more verbose than -v or --volume, but the order of the keys is not significant, and the value of the flag is easier to understand. </a:t>
            </a:r>
          </a:p>
          <a:p>
            <a:r>
              <a:rPr lang="en-US" dirty="0" smtClean="0"/>
              <a:t>The type of the mount, which can be bind, volume, or </a:t>
            </a:r>
            <a:r>
              <a:rPr lang="en-US" dirty="0" err="1" smtClean="0"/>
              <a:t>tmpfs</a:t>
            </a:r>
            <a:r>
              <a:rPr lang="en-US" dirty="0" smtClean="0"/>
              <a:t>. This topic discusses volumes, so the type is always volume.</a:t>
            </a:r>
          </a:p>
          <a:p>
            <a:r>
              <a:rPr lang="en-US" dirty="0" smtClean="0"/>
              <a:t>The source of the mount. NA</a:t>
            </a:r>
          </a:p>
          <a:p>
            <a:r>
              <a:rPr lang="en-US" dirty="0" smtClean="0"/>
              <a:t>The destination takes as its value the path where the file or directory is mounted in the container. May be specified as destination, </a:t>
            </a:r>
            <a:r>
              <a:rPr lang="en-US" dirty="0" err="1" smtClean="0"/>
              <a:t>dst</a:t>
            </a:r>
            <a:r>
              <a:rPr lang="en-US" dirty="0" smtClean="0"/>
              <a:t>, or target.</a:t>
            </a:r>
          </a:p>
          <a:p>
            <a:r>
              <a:rPr lang="en-US" dirty="0" smtClean="0"/>
              <a:t>The </a:t>
            </a:r>
            <a:r>
              <a:rPr lang="en-US" dirty="0" err="1" smtClean="0"/>
              <a:t>readonly</a:t>
            </a:r>
            <a:r>
              <a:rPr lang="en-US" dirty="0" smtClean="0"/>
              <a:t> option, if present, causes the bind mount to be mounted into the container as read-only.</a:t>
            </a:r>
          </a:p>
          <a:p>
            <a:r>
              <a:rPr lang="en-US" dirty="0" smtClean="0"/>
              <a:t>The volume-opt option, which can be specified more than once, takes a key-value pair consisting of the option name and its value.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GB" smtClean="0"/>
              <a:pPr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320542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buSzPct val="80000"/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First level 28 </a:t>
            </a:r>
            <a:r>
              <a:rPr lang="en-US" err="1"/>
              <a:t>pt</a:t>
            </a:r>
            <a:endParaRPr lang="en-US"/>
          </a:p>
          <a:p>
            <a:pPr lvl="1"/>
            <a:r>
              <a:rPr lang="en-US"/>
              <a:t>Second level 20 </a:t>
            </a:r>
            <a:r>
              <a:rPr lang="en-US" err="1"/>
              <a:t>pt</a:t>
            </a:r>
            <a:endParaRPr lang="en-US"/>
          </a:p>
          <a:p>
            <a:pPr lvl="2"/>
            <a:r>
              <a:rPr lang="en-US"/>
              <a:t>Third level 18 </a:t>
            </a:r>
            <a:r>
              <a:rPr lang="en-US" err="1"/>
              <a:t>pt</a:t>
            </a:r>
            <a:endParaRPr lang="en-US"/>
          </a:p>
          <a:p>
            <a:pPr lvl="3"/>
            <a:r>
              <a:rPr lang="en-US"/>
              <a:t>Fourth level 16 </a:t>
            </a:r>
            <a:r>
              <a:rPr lang="en-US" err="1"/>
              <a:t>pt</a:t>
            </a:r>
            <a:endParaRPr lang="en-US"/>
          </a:p>
          <a:p>
            <a:pPr lvl="4"/>
            <a:r>
              <a:rPr lang="en-US"/>
              <a:t>Fifth level – avoid as too small</a:t>
            </a:r>
          </a:p>
        </p:txBody>
      </p:sp>
      <p:sp>
        <p:nvSpPr>
          <p:cNvPr id="5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FB999A9-77CE-4AD1-9911-24A29F08BC34}" type="slidenum">
              <a:rPr lang="en-US" smtClean="0">
                <a:solidFill>
                  <a:prstClr val="white">
                    <a:lumMod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7" name="Title Placeholder"/>
          <p:cNvSpPr>
            <a:spLocks noGrp="1"/>
          </p:cNvSpPr>
          <p:nvPr>
            <p:ph type="title"/>
          </p:nvPr>
        </p:nvSpPr>
        <p:spPr>
          <a:xfrm>
            <a:off x="946786" y="429273"/>
            <a:ext cx="10311765" cy="1080000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Footer Placeholder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>
                <a:solidFill>
                  <a:srgbClr val="000000">
                    <a:tint val="75000"/>
                  </a:srgbClr>
                </a:solidFill>
              </a:rPr>
              <a:t>Micro Focus Confidential</a:t>
            </a:r>
          </a:p>
        </p:txBody>
      </p:sp>
    </p:spTree>
    <p:extLst>
      <p:ext uri="{BB962C8B-B14F-4D97-AF65-F5344CB8AC3E}">
        <p14:creationId xmlns:p14="http://schemas.microsoft.com/office/powerpoint/2010/main" val="4140744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Section Break w Mark">
    <p:bg>
      <p:bgPr>
        <a:gradFill>
          <a:gsLst>
            <a:gs pos="0">
              <a:srgbClr val="2694FF"/>
            </a:gs>
            <a:gs pos="42000">
              <a:srgbClr val="0A88FF"/>
            </a:gs>
            <a:gs pos="100000">
              <a:srgbClr val="0155EF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PT Backdrop-01.png"/>
          <p:cNvPicPr>
            <a:picLocks noChangeAspect="1"/>
          </p:cNvPicPr>
          <p:nvPr/>
        </p:nvPicPr>
        <p:blipFill>
          <a:blip r:embed="rId2">
            <a:alphaModFix amt="7000"/>
          </a:blip>
          <a:stretch>
            <a:fillRect/>
          </a:stretch>
        </p:blipFill>
        <p:spPr>
          <a:xfrm>
            <a:off x="-10241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3" name="Group 12"/>
          <p:cNvGrpSpPr/>
          <p:nvPr/>
        </p:nvGrpSpPr>
        <p:grpSpPr>
          <a:xfrm>
            <a:off x="943753" y="4240362"/>
            <a:ext cx="869950" cy="869950"/>
            <a:chOff x="3513138" y="642938"/>
            <a:chExt cx="869950" cy="869950"/>
          </a:xfrm>
          <a:solidFill>
            <a:schemeClr val="bg1"/>
          </a:solidFill>
        </p:grpSpPr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3513138" y="811213"/>
              <a:ext cx="698500" cy="701675"/>
            </a:xfrm>
            <a:custGeom>
              <a:avLst/>
              <a:gdLst>
                <a:gd name="T0" fmla="*/ 0 w 440"/>
                <a:gd name="T1" fmla="*/ 442 h 442"/>
                <a:gd name="T2" fmla="*/ 0 w 440"/>
                <a:gd name="T3" fmla="*/ 0 h 442"/>
                <a:gd name="T4" fmla="*/ 106 w 440"/>
                <a:gd name="T5" fmla="*/ 0 h 442"/>
                <a:gd name="T6" fmla="*/ 106 w 440"/>
                <a:gd name="T7" fmla="*/ 334 h 442"/>
                <a:gd name="T8" fmla="*/ 440 w 440"/>
                <a:gd name="T9" fmla="*/ 334 h 442"/>
                <a:gd name="T10" fmla="*/ 440 w 440"/>
                <a:gd name="T11" fmla="*/ 442 h 442"/>
                <a:gd name="T12" fmla="*/ 0 w 440"/>
                <a:gd name="T13" fmla="*/ 442 h 442"/>
                <a:gd name="T14" fmla="*/ 0 w 440"/>
                <a:gd name="T15" fmla="*/ 442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0" h="442">
                  <a:moveTo>
                    <a:pt x="0" y="442"/>
                  </a:moveTo>
                  <a:lnTo>
                    <a:pt x="0" y="0"/>
                  </a:lnTo>
                  <a:lnTo>
                    <a:pt x="106" y="0"/>
                  </a:lnTo>
                  <a:lnTo>
                    <a:pt x="106" y="334"/>
                  </a:lnTo>
                  <a:lnTo>
                    <a:pt x="440" y="334"/>
                  </a:lnTo>
                  <a:lnTo>
                    <a:pt x="440" y="442"/>
                  </a:lnTo>
                  <a:lnTo>
                    <a:pt x="0" y="442"/>
                  </a:lnTo>
                  <a:lnTo>
                    <a:pt x="0" y="4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3681413" y="642938"/>
              <a:ext cx="701675" cy="698500"/>
            </a:xfrm>
            <a:custGeom>
              <a:avLst/>
              <a:gdLst>
                <a:gd name="T0" fmla="*/ 0 w 442"/>
                <a:gd name="T1" fmla="*/ 106 h 440"/>
                <a:gd name="T2" fmla="*/ 0 w 442"/>
                <a:gd name="T3" fmla="*/ 0 h 440"/>
                <a:gd name="T4" fmla="*/ 442 w 442"/>
                <a:gd name="T5" fmla="*/ 0 h 440"/>
                <a:gd name="T6" fmla="*/ 442 w 442"/>
                <a:gd name="T7" fmla="*/ 440 h 440"/>
                <a:gd name="T8" fmla="*/ 334 w 442"/>
                <a:gd name="T9" fmla="*/ 440 h 440"/>
                <a:gd name="T10" fmla="*/ 334 w 442"/>
                <a:gd name="T11" fmla="*/ 106 h 440"/>
                <a:gd name="T12" fmla="*/ 0 w 442"/>
                <a:gd name="T13" fmla="*/ 106 h 440"/>
                <a:gd name="T14" fmla="*/ 0 w 442"/>
                <a:gd name="T15" fmla="*/ 106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2" h="440">
                  <a:moveTo>
                    <a:pt x="0" y="106"/>
                  </a:moveTo>
                  <a:lnTo>
                    <a:pt x="0" y="0"/>
                  </a:lnTo>
                  <a:lnTo>
                    <a:pt x="442" y="0"/>
                  </a:lnTo>
                  <a:lnTo>
                    <a:pt x="442" y="440"/>
                  </a:lnTo>
                  <a:lnTo>
                    <a:pt x="334" y="440"/>
                  </a:lnTo>
                  <a:lnTo>
                    <a:pt x="334" y="106"/>
                  </a:lnTo>
                  <a:lnTo>
                    <a:pt x="0" y="106"/>
                  </a:lnTo>
                  <a:lnTo>
                    <a:pt x="0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</p:grp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2148840" y="3767327"/>
            <a:ext cx="9109710" cy="1874520"/>
          </a:xfrm>
        </p:spPr>
        <p:txBody>
          <a:bodyPr lIns="91440" tIns="45720" rIns="91440" bIns="45720"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Title Text</a:t>
            </a:r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>
            <a:off x="943753" y="4408637"/>
            <a:ext cx="698500" cy="701675"/>
          </a:xfrm>
          <a:custGeom>
            <a:avLst/>
            <a:gdLst>
              <a:gd name="T0" fmla="*/ 0 w 440"/>
              <a:gd name="T1" fmla="*/ 442 h 442"/>
              <a:gd name="T2" fmla="*/ 0 w 440"/>
              <a:gd name="T3" fmla="*/ 0 h 442"/>
              <a:gd name="T4" fmla="*/ 106 w 440"/>
              <a:gd name="T5" fmla="*/ 0 h 442"/>
              <a:gd name="T6" fmla="*/ 106 w 440"/>
              <a:gd name="T7" fmla="*/ 334 h 442"/>
              <a:gd name="T8" fmla="*/ 440 w 440"/>
              <a:gd name="T9" fmla="*/ 334 h 442"/>
              <a:gd name="T10" fmla="*/ 440 w 440"/>
              <a:gd name="T11" fmla="*/ 442 h 442"/>
              <a:gd name="T12" fmla="*/ 0 w 440"/>
              <a:gd name="T13" fmla="*/ 442 h 442"/>
              <a:gd name="T14" fmla="*/ 0 w 440"/>
              <a:gd name="T15" fmla="*/ 442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40" h="442">
                <a:moveTo>
                  <a:pt x="0" y="442"/>
                </a:moveTo>
                <a:lnTo>
                  <a:pt x="0" y="0"/>
                </a:lnTo>
                <a:lnTo>
                  <a:pt x="106" y="0"/>
                </a:lnTo>
                <a:lnTo>
                  <a:pt x="106" y="334"/>
                </a:lnTo>
                <a:lnTo>
                  <a:pt x="440" y="334"/>
                </a:lnTo>
                <a:lnTo>
                  <a:pt x="440" y="442"/>
                </a:lnTo>
                <a:lnTo>
                  <a:pt x="0" y="442"/>
                </a:lnTo>
                <a:lnTo>
                  <a:pt x="0" y="4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1" name="Freeform 10"/>
          <p:cNvSpPr>
            <a:spLocks/>
          </p:cNvSpPr>
          <p:nvPr userDrawn="1"/>
        </p:nvSpPr>
        <p:spPr bwMode="auto">
          <a:xfrm>
            <a:off x="943753" y="4408637"/>
            <a:ext cx="698500" cy="701675"/>
          </a:xfrm>
          <a:custGeom>
            <a:avLst/>
            <a:gdLst>
              <a:gd name="T0" fmla="*/ 0 w 440"/>
              <a:gd name="T1" fmla="*/ 442 h 442"/>
              <a:gd name="T2" fmla="*/ 0 w 440"/>
              <a:gd name="T3" fmla="*/ 0 h 442"/>
              <a:gd name="T4" fmla="*/ 106 w 440"/>
              <a:gd name="T5" fmla="*/ 0 h 442"/>
              <a:gd name="T6" fmla="*/ 106 w 440"/>
              <a:gd name="T7" fmla="*/ 334 h 442"/>
              <a:gd name="T8" fmla="*/ 440 w 440"/>
              <a:gd name="T9" fmla="*/ 334 h 442"/>
              <a:gd name="T10" fmla="*/ 440 w 440"/>
              <a:gd name="T11" fmla="*/ 442 h 442"/>
              <a:gd name="T12" fmla="*/ 0 w 440"/>
              <a:gd name="T13" fmla="*/ 442 h 442"/>
              <a:gd name="T14" fmla="*/ 0 w 440"/>
              <a:gd name="T15" fmla="*/ 442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40" h="442">
                <a:moveTo>
                  <a:pt x="0" y="442"/>
                </a:moveTo>
                <a:lnTo>
                  <a:pt x="0" y="0"/>
                </a:lnTo>
                <a:lnTo>
                  <a:pt x="106" y="0"/>
                </a:lnTo>
                <a:lnTo>
                  <a:pt x="106" y="334"/>
                </a:lnTo>
                <a:lnTo>
                  <a:pt x="440" y="334"/>
                </a:lnTo>
                <a:lnTo>
                  <a:pt x="440" y="442"/>
                </a:lnTo>
                <a:lnTo>
                  <a:pt x="0" y="442"/>
                </a:lnTo>
                <a:lnTo>
                  <a:pt x="0" y="4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0" name="white bar" descr="Rectangle 59"/>
          <p:cNvSpPr/>
          <p:nvPr userDrawn="1"/>
        </p:nvSpPr>
        <p:spPr>
          <a:xfrm>
            <a:off x="946405" y="0"/>
            <a:ext cx="1799696" cy="1518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3510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Title Slide">
    <p:bg>
      <p:bgPr>
        <a:gradFill flip="none" rotWithShape="1">
          <a:gsLst>
            <a:gs pos="0">
              <a:schemeClr val="accent5">
                <a:lumMod val="100000"/>
              </a:schemeClr>
            </a:gs>
            <a:gs pos="99000">
              <a:srgbClr val="0155EF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135878" y="0"/>
            <a:ext cx="11920244" cy="6858000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>
            <a:off x="-6095" y="0"/>
            <a:ext cx="12204191" cy="6858000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50000"/>
                  <a:lumMod val="59000"/>
                  <a:lumOff val="41000"/>
                </a:schemeClr>
              </a:gs>
              <a:gs pos="100000">
                <a:schemeClr val="accent3">
                  <a:alpha val="50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itle 1"/>
          <p:cNvSpPr>
            <a:spLocks noGrp="1"/>
          </p:cNvSpPr>
          <p:nvPr>
            <p:ph type="ctrTitle"/>
          </p:nvPr>
        </p:nvSpPr>
        <p:spPr>
          <a:xfrm>
            <a:off x="950976" y="3078933"/>
            <a:ext cx="10314432" cy="1964978"/>
          </a:xfrm>
        </p:spPr>
        <p:txBody>
          <a:bodyPr anchor="b" anchorCtr="0">
            <a:normAutofit/>
          </a:bodyPr>
          <a:lstStyle>
            <a:lvl1pPr algn="l">
              <a:lnSpc>
                <a:spcPct val="800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0" name="Shape 48"/>
          <p:cNvSpPr>
            <a:spLocks noGrp="1"/>
          </p:cNvSpPr>
          <p:nvPr>
            <p:ph type="body" sz="quarter" idx="10" hasCustomPrompt="1"/>
          </p:nvPr>
        </p:nvSpPr>
        <p:spPr>
          <a:xfrm>
            <a:off x="951663" y="5071003"/>
            <a:ext cx="4270249" cy="142745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SzTx/>
              <a:buFontTx/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SzTx/>
              <a:buFontTx/>
              <a:buNone/>
              <a:defRPr sz="2000">
                <a:solidFill>
                  <a:srgbClr val="FFFFFF"/>
                </a:solidFill>
              </a:defRPr>
            </a:lvl2pPr>
            <a:lvl3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SzTx/>
              <a:buFontTx/>
              <a:buNone/>
              <a:defRPr sz="2000">
                <a:solidFill>
                  <a:srgbClr val="FFFFFF"/>
                </a:solidFill>
              </a:defRPr>
            </a:lvl3pPr>
            <a:lvl4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SzTx/>
              <a:buFontTx/>
              <a:buNone/>
              <a:defRPr sz="2400">
                <a:solidFill>
                  <a:srgbClr val="FFFFFF"/>
                </a:solidFill>
              </a:defRPr>
            </a:lvl4pPr>
            <a:lvl5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SzTx/>
              <a:buFontTx/>
              <a:buNone/>
              <a:defRPr sz="2400">
                <a:solidFill>
                  <a:srgbClr val="FFFFFF"/>
                </a:solidFill>
              </a:defRPr>
            </a:lvl5pPr>
          </a:lstStyle>
          <a:p>
            <a:r>
              <a:rPr lang="en-US"/>
              <a:t>Speaker Name</a:t>
            </a:r>
            <a:endParaRPr/>
          </a:p>
          <a:p>
            <a:pPr lvl="1"/>
            <a:r>
              <a:rPr lang="en-US"/>
              <a:t>Title/Company</a:t>
            </a:r>
            <a:endParaRPr/>
          </a:p>
          <a:p>
            <a:pPr lvl="2"/>
            <a:r>
              <a:rPr lang="en-US"/>
              <a:t>Date</a:t>
            </a:r>
            <a:endParaRPr/>
          </a:p>
        </p:txBody>
      </p:sp>
      <p:sp>
        <p:nvSpPr>
          <p:cNvPr id="21" name="Blue bar"/>
          <p:cNvSpPr/>
          <p:nvPr userDrawn="1"/>
        </p:nvSpPr>
        <p:spPr>
          <a:xfrm>
            <a:off x="944563" y="0"/>
            <a:ext cx="1799696" cy="151844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9499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/>
          <a:lstStyle>
            <a:lvl1pPr>
              <a:defRPr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18288"/>
            <a:ext cx="3860800" cy="329184"/>
          </a:xfrm>
          <a:prstGeom prst="rect">
            <a:avLst/>
          </a:prstGeom>
        </p:spPr>
        <p:txBody>
          <a:bodyPr/>
          <a:lstStyle/>
          <a:p>
            <a:fld id="{24C3AE83-4A36-4E0D-BF8F-4D5F09C9996E}" type="datetime4">
              <a:rPr lang="en-US" smtClean="0">
                <a:solidFill>
                  <a:prstClr val="black"/>
                </a:solidFill>
              </a:rPr>
              <a:pPr/>
              <a:t>November 22, 2019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Private | Confidential | Internal Use Only 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‹#›</a:t>
            </a:fld>
            <a:endParaRPr lang="en-US" dirty="0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7695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"/>
          <p:cNvSpPr>
            <a:spLocks noGrp="1"/>
          </p:cNvSpPr>
          <p:nvPr>
            <p:ph type="title"/>
          </p:nvPr>
        </p:nvSpPr>
        <p:spPr>
          <a:xfrm>
            <a:off x="946786" y="429273"/>
            <a:ext cx="10311765" cy="1080000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/>
          <a:p>
            <a:r>
              <a:rPr lang="en-US"/>
              <a:t>Title Text</a:t>
            </a:r>
            <a:br>
              <a:rPr lang="en-US"/>
            </a:br>
            <a:r>
              <a:rPr lang="en-US"/>
              <a:t>with up to two lines</a:t>
            </a:r>
          </a:p>
        </p:txBody>
      </p:sp>
      <p:sp>
        <p:nvSpPr>
          <p:cNvPr id="3" name="Text Placeholder"/>
          <p:cNvSpPr>
            <a:spLocks noGrp="1"/>
          </p:cNvSpPr>
          <p:nvPr>
            <p:ph type="body" idx="1"/>
          </p:nvPr>
        </p:nvSpPr>
        <p:spPr>
          <a:xfrm>
            <a:off x="946786" y="1728000"/>
            <a:ext cx="10311765" cy="4452138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/>
          <a:p>
            <a:pPr lvl="0"/>
            <a:r>
              <a:rPr lang="en-US"/>
              <a:t>First level 28 </a:t>
            </a:r>
            <a:r>
              <a:rPr lang="en-US" err="1"/>
              <a:t>pt</a:t>
            </a:r>
            <a:endParaRPr lang="en-US"/>
          </a:p>
          <a:p>
            <a:pPr lvl="1"/>
            <a:r>
              <a:rPr lang="en-US"/>
              <a:t>Second level 20 </a:t>
            </a:r>
            <a:r>
              <a:rPr lang="en-US" err="1"/>
              <a:t>pt</a:t>
            </a:r>
            <a:endParaRPr lang="en-US"/>
          </a:p>
          <a:p>
            <a:pPr lvl="2"/>
            <a:r>
              <a:rPr lang="en-US"/>
              <a:t>Third level 18 </a:t>
            </a:r>
            <a:r>
              <a:rPr lang="en-US" err="1"/>
              <a:t>pt</a:t>
            </a:r>
            <a:endParaRPr lang="en-US"/>
          </a:p>
          <a:p>
            <a:pPr lvl="3"/>
            <a:r>
              <a:rPr lang="en-US"/>
              <a:t>Fourth level 16 </a:t>
            </a:r>
            <a:r>
              <a:rPr lang="en-US" err="1"/>
              <a:t>pt</a:t>
            </a:r>
            <a:endParaRPr lang="en-US"/>
          </a:p>
          <a:p>
            <a:pPr lvl="4"/>
            <a:r>
              <a:rPr lang="en-US"/>
              <a:t>Fifth level – avoid as too small</a:t>
            </a:r>
          </a:p>
        </p:txBody>
      </p:sp>
      <p:sp>
        <p:nvSpPr>
          <p:cNvPr id="24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FB999A9-77CE-4AD1-9911-24A29F08BC34}" type="slidenum">
              <a:rPr lang="en-US" smtClean="0">
                <a:solidFill>
                  <a:prstClr val="white">
                    <a:lumMod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lumMod val="75000"/>
                </a:prstClr>
              </a:solidFill>
            </a:endParaRPr>
          </a:p>
        </p:txBody>
      </p:sp>
      <p:grpSp>
        <p:nvGrpSpPr>
          <p:cNvPr id="54" name="Logo"/>
          <p:cNvGrpSpPr>
            <a:grpSpLocks noChangeAspect="1"/>
          </p:cNvGrpSpPr>
          <p:nvPr userDrawn="1"/>
        </p:nvGrpSpPr>
        <p:grpSpPr>
          <a:xfrm>
            <a:off x="11051812" y="6398865"/>
            <a:ext cx="875755" cy="212246"/>
            <a:chOff x="941528" y="4056809"/>
            <a:chExt cx="1454151" cy="352425"/>
          </a:xfrm>
          <a:solidFill>
            <a:schemeClr val="bg1">
              <a:lumMod val="75000"/>
            </a:schemeClr>
          </a:solidFill>
        </p:grpSpPr>
        <p:sp>
          <p:nvSpPr>
            <p:cNvPr id="55" name="Freeform 5"/>
            <p:cNvSpPr>
              <a:spLocks/>
            </p:cNvSpPr>
            <p:nvPr/>
          </p:nvSpPr>
          <p:spPr bwMode="auto">
            <a:xfrm>
              <a:off x="1009791" y="4056809"/>
              <a:ext cx="282575" cy="282575"/>
            </a:xfrm>
            <a:custGeom>
              <a:avLst/>
              <a:gdLst>
                <a:gd name="T0" fmla="*/ 178 w 178"/>
                <a:gd name="T1" fmla="*/ 0 h 178"/>
                <a:gd name="T2" fmla="*/ 178 w 178"/>
                <a:gd name="T3" fmla="*/ 178 h 178"/>
                <a:gd name="T4" fmla="*/ 135 w 178"/>
                <a:gd name="T5" fmla="*/ 178 h 178"/>
                <a:gd name="T6" fmla="*/ 135 w 178"/>
                <a:gd name="T7" fmla="*/ 43 h 178"/>
                <a:gd name="T8" fmla="*/ 0 w 178"/>
                <a:gd name="T9" fmla="*/ 43 h 178"/>
                <a:gd name="T10" fmla="*/ 0 w 178"/>
                <a:gd name="T11" fmla="*/ 0 h 178"/>
                <a:gd name="T12" fmla="*/ 178 w 178"/>
                <a:gd name="T13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8" h="178">
                  <a:moveTo>
                    <a:pt x="178" y="0"/>
                  </a:moveTo>
                  <a:lnTo>
                    <a:pt x="178" y="178"/>
                  </a:lnTo>
                  <a:lnTo>
                    <a:pt x="135" y="178"/>
                  </a:lnTo>
                  <a:lnTo>
                    <a:pt x="135" y="43"/>
                  </a:lnTo>
                  <a:lnTo>
                    <a:pt x="0" y="43"/>
                  </a:lnTo>
                  <a:lnTo>
                    <a:pt x="0" y="0"/>
                  </a:lnTo>
                  <a:lnTo>
                    <a:pt x="17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56" name="Freeform 6"/>
            <p:cNvSpPr>
              <a:spLocks/>
            </p:cNvSpPr>
            <p:nvPr/>
          </p:nvSpPr>
          <p:spPr bwMode="auto">
            <a:xfrm>
              <a:off x="941528" y="4125071"/>
              <a:ext cx="282575" cy="284163"/>
            </a:xfrm>
            <a:custGeom>
              <a:avLst/>
              <a:gdLst>
                <a:gd name="T0" fmla="*/ 178 w 178"/>
                <a:gd name="T1" fmla="*/ 135 h 179"/>
                <a:gd name="T2" fmla="*/ 178 w 178"/>
                <a:gd name="T3" fmla="*/ 179 h 179"/>
                <a:gd name="T4" fmla="*/ 0 w 178"/>
                <a:gd name="T5" fmla="*/ 179 h 179"/>
                <a:gd name="T6" fmla="*/ 0 w 178"/>
                <a:gd name="T7" fmla="*/ 0 h 179"/>
                <a:gd name="T8" fmla="*/ 43 w 178"/>
                <a:gd name="T9" fmla="*/ 0 h 179"/>
                <a:gd name="T10" fmla="*/ 43 w 178"/>
                <a:gd name="T11" fmla="*/ 135 h 179"/>
                <a:gd name="T12" fmla="*/ 178 w 178"/>
                <a:gd name="T13" fmla="*/ 135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8" h="179">
                  <a:moveTo>
                    <a:pt x="178" y="135"/>
                  </a:moveTo>
                  <a:lnTo>
                    <a:pt x="178" y="179"/>
                  </a:lnTo>
                  <a:lnTo>
                    <a:pt x="0" y="179"/>
                  </a:lnTo>
                  <a:lnTo>
                    <a:pt x="0" y="0"/>
                  </a:lnTo>
                  <a:lnTo>
                    <a:pt x="43" y="0"/>
                  </a:lnTo>
                  <a:lnTo>
                    <a:pt x="43" y="135"/>
                  </a:lnTo>
                  <a:lnTo>
                    <a:pt x="178" y="1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57" name="Freeform 7"/>
            <p:cNvSpPr>
              <a:spLocks/>
            </p:cNvSpPr>
            <p:nvPr/>
          </p:nvSpPr>
          <p:spPr bwMode="auto">
            <a:xfrm>
              <a:off x="1374916" y="4056809"/>
              <a:ext cx="163513" cy="152400"/>
            </a:xfrm>
            <a:custGeom>
              <a:avLst/>
              <a:gdLst>
                <a:gd name="T0" fmla="*/ 103 w 103"/>
                <a:gd name="T1" fmla="*/ 96 h 96"/>
                <a:gd name="T2" fmla="*/ 103 w 103"/>
                <a:gd name="T3" fmla="*/ 0 h 96"/>
                <a:gd name="T4" fmla="*/ 85 w 103"/>
                <a:gd name="T5" fmla="*/ 0 h 96"/>
                <a:gd name="T6" fmla="*/ 52 w 103"/>
                <a:gd name="T7" fmla="*/ 48 h 96"/>
                <a:gd name="T8" fmla="*/ 19 w 103"/>
                <a:gd name="T9" fmla="*/ 0 h 96"/>
                <a:gd name="T10" fmla="*/ 0 w 103"/>
                <a:gd name="T11" fmla="*/ 0 h 96"/>
                <a:gd name="T12" fmla="*/ 0 w 103"/>
                <a:gd name="T13" fmla="*/ 96 h 96"/>
                <a:gd name="T14" fmla="*/ 19 w 103"/>
                <a:gd name="T15" fmla="*/ 96 h 96"/>
                <a:gd name="T16" fmla="*/ 19 w 103"/>
                <a:gd name="T17" fmla="*/ 33 h 96"/>
                <a:gd name="T18" fmla="*/ 46 w 103"/>
                <a:gd name="T19" fmla="*/ 73 h 96"/>
                <a:gd name="T20" fmla="*/ 57 w 103"/>
                <a:gd name="T21" fmla="*/ 73 h 96"/>
                <a:gd name="T22" fmla="*/ 84 w 103"/>
                <a:gd name="T23" fmla="*/ 33 h 96"/>
                <a:gd name="T24" fmla="*/ 84 w 103"/>
                <a:gd name="T25" fmla="*/ 96 h 96"/>
                <a:gd name="T26" fmla="*/ 103 w 103"/>
                <a:gd name="T27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3" h="96">
                  <a:moveTo>
                    <a:pt x="103" y="96"/>
                  </a:moveTo>
                  <a:lnTo>
                    <a:pt x="103" y="0"/>
                  </a:lnTo>
                  <a:lnTo>
                    <a:pt x="85" y="0"/>
                  </a:lnTo>
                  <a:lnTo>
                    <a:pt x="52" y="48"/>
                  </a:lnTo>
                  <a:lnTo>
                    <a:pt x="19" y="0"/>
                  </a:lnTo>
                  <a:lnTo>
                    <a:pt x="0" y="0"/>
                  </a:lnTo>
                  <a:lnTo>
                    <a:pt x="0" y="96"/>
                  </a:lnTo>
                  <a:lnTo>
                    <a:pt x="19" y="96"/>
                  </a:lnTo>
                  <a:lnTo>
                    <a:pt x="19" y="33"/>
                  </a:lnTo>
                  <a:lnTo>
                    <a:pt x="46" y="73"/>
                  </a:lnTo>
                  <a:lnTo>
                    <a:pt x="57" y="73"/>
                  </a:lnTo>
                  <a:lnTo>
                    <a:pt x="84" y="33"/>
                  </a:lnTo>
                  <a:lnTo>
                    <a:pt x="84" y="96"/>
                  </a:lnTo>
                  <a:lnTo>
                    <a:pt x="103" y="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58" name="Rectangle 8"/>
            <p:cNvSpPr>
              <a:spLocks noChangeArrowheads="1"/>
            </p:cNvSpPr>
            <p:nvPr/>
          </p:nvSpPr>
          <p:spPr bwMode="auto">
            <a:xfrm>
              <a:off x="1614628" y="4056809"/>
              <a:ext cx="28575" cy="1524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59" name="Freeform 9"/>
            <p:cNvSpPr>
              <a:spLocks/>
            </p:cNvSpPr>
            <p:nvPr/>
          </p:nvSpPr>
          <p:spPr bwMode="auto">
            <a:xfrm>
              <a:off x="1720991" y="4056809"/>
              <a:ext cx="147638" cy="152400"/>
            </a:xfrm>
            <a:custGeom>
              <a:avLst/>
              <a:gdLst>
                <a:gd name="T0" fmla="*/ 193 w 193"/>
                <a:gd name="T1" fmla="*/ 178 h 198"/>
                <a:gd name="T2" fmla="*/ 193 w 193"/>
                <a:gd name="T3" fmla="*/ 134 h 198"/>
                <a:gd name="T4" fmla="*/ 154 w 193"/>
                <a:gd name="T5" fmla="*/ 134 h 198"/>
                <a:gd name="T6" fmla="*/ 154 w 193"/>
                <a:gd name="T7" fmla="*/ 160 h 198"/>
                <a:gd name="T8" fmla="*/ 37 w 193"/>
                <a:gd name="T9" fmla="*/ 160 h 198"/>
                <a:gd name="T10" fmla="*/ 37 w 193"/>
                <a:gd name="T11" fmla="*/ 38 h 198"/>
                <a:gd name="T12" fmla="*/ 154 w 193"/>
                <a:gd name="T13" fmla="*/ 38 h 198"/>
                <a:gd name="T14" fmla="*/ 154 w 193"/>
                <a:gd name="T15" fmla="*/ 64 h 198"/>
                <a:gd name="T16" fmla="*/ 193 w 193"/>
                <a:gd name="T17" fmla="*/ 64 h 198"/>
                <a:gd name="T18" fmla="*/ 193 w 193"/>
                <a:gd name="T19" fmla="*/ 20 h 198"/>
                <a:gd name="T20" fmla="*/ 173 w 193"/>
                <a:gd name="T21" fmla="*/ 0 h 198"/>
                <a:gd name="T22" fmla="*/ 18 w 193"/>
                <a:gd name="T23" fmla="*/ 0 h 198"/>
                <a:gd name="T24" fmla="*/ 0 w 193"/>
                <a:gd name="T25" fmla="*/ 20 h 198"/>
                <a:gd name="T26" fmla="*/ 0 w 193"/>
                <a:gd name="T27" fmla="*/ 178 h 198"/>
                <a:gd name="T28" fmla="*/ 18 w 193"/>
                <a:gd name="T29" fmla="*/ 198 h 198"/>
                <a:gd name="T30" fmla="*/ 174 w 193"/>
                <a:gd name="T31" fmla="*/ 198 h 198"/>
                <a:gd name="T32" fmla="*/ 193 w 193"/>
                <a:gd name="T33" fmla="*/ 178 h 198"/>
                <a:gd name="T34" fmla="*/ 193 w 193"/>
                <a:gd name="T35" fmla="*/ 17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3" h="198">
                  <a:moveTo>
                    <a:pt x="193" y="178"/>
                  </a:moveTo>
                  <a:lnTo>
                    <a:pt x="193" y="134"/>
                  </a:lnTo>
                  <a:lnTo>
                    <a:pt x="154" y="134"/>
                  </a:lnTo>
                  <a:lnTo>
                    <a:pt x="154" y="160"/>
                  </a:lnTo>
                  <a:lnTo>
                    <a:pt x="37" y="160"/>
                  </a:lnTo>
                  <a:lnTo>
                    <a:pt x="37" y="38"/>
                  </a:lnTo>
                  <a:lnTo>
                    <a:pt x="154" y="38"/>
                  </a:lnTo>
                  <a:lnTo>
                    <a:pt x="154" y="64"/>
                  </a:lnTo>
                  <a:lnTo>
                    <a:pt x="193" y="64"/>
                  </a:lnTo>
                  <a:lnTo>
                    <a:pt x="193" y="20"/>
                  </a:lnTo>
                  <a:cubicBezTo>
                    <a:pt x="193" y="8"/>
                    <a:pt x="185" y="0"/>
                    <a:pt x="173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5" y="198"/>
                    <a:pt x="193" y="190"/>
                    <a:pt x="193" y="178"/>
                  </a:cubicBezTo>
                  <a:lnTo>
                    <a:pt x="193" y="17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60" name="Freeform 10"/>
            <p:cNvSpPr>
              <a:spLocks noEditPoints="1"/>
            </p:cNvSpPr>
            <p:nvPr/>
          </p:nvSpPr>
          <p:spPr bwMode="auto">
            <a:xfrm>
              <a:off x="1944828" y="4056809"/>
              <a:ext cx="149225" cy="152400"/>
            </a:xfrm>
            <a:custGeom>
              <a:avLst/>
              <a:gdLst>
                <a:gd name="T0" fmla="*/ 195 w 195"/>
                <a:gd name="T1" fmla="*/ 200 h 200"/>
                <a:gd name="T2" fmla="*/ 136 w 195"/>
                <a:gd name="T3" fmla="*/ 120 h 200"/>
                <a:gd name="T4" fmla="*/ 175 w 195"/>
                <a:gd name="T5" fmla="*/ 120 h 200"/>
                <a:gd name="T6" fmla="*/ 195 w 195"/>
                <a:gd name="T7" fmla="*/ 100 h 200"/>
                <a:gd name="T8" fmla="*/ 195 w 195"/>
                <a:gd name="T9" fmla="*/ 20 h 200"/>
                <a:gd name="T10" fmla="*/ 175 w 195"/>
                <a:gd name="T11" fmla="*/ 0 h 200"/>
                <a:gd name="T12" fmla="*/ 0 w 195"/>
                <a:gd name="T13" fmla="*/ 0 h 200"/>
                <a:gd name="T14" fmla="*/ 0 w 195"/>
                <a:gd name="T15" fmla="*/ 199 h 200"/>
                <a:gd name="T16" fmla="*/ 39 w 195"/>
                <a:gd name="T17" fmla="*/ 199 h 200"/>
                <a:gd name="T18" fmla="*/ 39 w 195"/>
                <a:gd name="T19" fmla="*/ 119 h 200"/>
                <a:gd name="T20" fmla="*/ 87 w 195"/>
                <a:gd name="T21" fmla="*/ 119 h 200"/>
                <a:gd name="T22" fmla="*/ 145 w 195"/>
                <a:gd name="T23" fmla="*/ 199 h 200"/>
                <a:gd name="T24" fmla="*/ 195 w 195"/>
                <a:gd name="T25" fmla="*/ 199 h 200"/>
                <a:gd name="T26" fmla="*/ 195 w 195"/>
                <a:gd name="T27" fmla="*/ 200 h 200"/>
                <a:gd name="T28" fmla="*/ 39 w 195"/>
                <a:gd name="T29" fmla="*/ 40 h 200"/>
                <a:gd name="T30" fmla="*/ 156 w 195"/>
                <a:gd name="T31" fmla="*/ 40 h 200"/>
                <a:gd name="T32" fmla="*/ 156 w 195"/>
                <a:gd name="T33" fmla="*/ 82 h 200"/>
                <a:gd name="T34" fmla="*/ 39 w 195"/>
                <a:gd name="T35" fmla="*/ 82 h 200"/>
                <a:gd name="T36" fmla="*/ 39 w 195"/>
                <a:gd name="T37" fmla="*/ 40 h 200"/>
                <a:gd name="T38" fmla="*/ 39 w 195"/>
                <a:gd name="T39" fmla="*/ 4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5" h="200">
                  <a:moveTo>
                    <a:pt x="195" y="200"/>
                  </a:moveTo>
                  <a:lnTo>
                    <a:pt x="136" y="120"/>
                  </a:lnTo>
                  <a:lnTo>
                    <a:pt x="175" y="120"/>
                  </a:lnTo>
                  <a:cubicBezTo>
                    <a:pt x="185" y="120"/>
                    <a:pt x="195" y="112"/>
                    <a:pt x="195" y="100"/>
                  </a:cubicBezTo>
                  <a:lnTo>
                    <a:pt x="195" y="20"/>
                  </a:lnTo>
                  <a:cubicBezTo>
                    <a:pt x="195" y="8"/>
                    <a:pt x="187" y="0"/>
                    <a:pt x="175" y="0"/>
                  </a:cubicBezTo>
                  <a:lnTo>
                    <a:pt x="0" y="0"/>
                  </a:lnTo>
                  <a:lnTo>
                    <a:pt x="0" y="199"/>
                  </a:lnTo>
                  <a:lnTo>
                    <a:pt x="39" y="199"/>
                  </a:lnTo>
                  <a:lnTo>
                    <a:pt x="39" y="119"/>
                  </a:lnTo>
                  <a:lnTo>
                    <a:pt x="87" y="119"/>
                  </a:lnTo>
                  <a:lnTo>
                    <a:pt x="145" y="199"/>
                  </a:lnTo>
                  <a:lnTo>
                    <a:pt x="195" y="199"/>
                  </a:lnTo>
                  <a:lnTo>
                    <a:pt x="195" y="200"/>
                  </a:lnTo>
                  <a:close/>
                  <a:moveTo>
                    <a:pt x="39" y="40"/>
                  </a:moveTo>
                  <a:lnTo>
                    <a:pt x="156" y="40"/>
                  </a:lnTo>
                  <a:lnTo>
                    <a:pt x="156" y="82"/>
                  </a:lnTo>
                  <a:lnTo>
                    <a:pt x="39" y="82"/>
                  </a:lnTo>
                  <a:lnTo>
                    <a:pt x="39" y="40"/>
                  </a:lnTo>
                  <a:lnTo>
                    <a:pt x="39" y="4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61" name="Freeform 11"/>
            <p:cNvSpPr>
              <a:spLocks noEditPoints="1"/>
            </p:cNvSpPr>
            <p:nvPr/>
          </p:nvSpPr>
          <p:spPr bwMode="auto">
            <a:xfrm>
              <a:off x="2170253" y="4056809"/>
              <a:ext cx="147638" cy="152400"/>
            </a:xfrm>
            <a:custGeom>
              <a:avLst/>
              <a:gdLst>
                <a:gd name="T0" fmla="*/ 194 w 194"/>
                <a:gd name="T1" fmla="*/ 178 h 198"/>
                <a:gd name="T2" fmla="*/ 194 w 194"/>
                <a:gd name="T3" fmla="*/ 20 h 198"/>
                <a:gd name="T4" fmla="*/ 174 w 194"/>
                <a:gd name="T5" fmla="*/ 0 h 198"/>
                <a:gd name="T6" fmla="*/ 18 w 194"/>
                <a:gd name="T7" fmla="*/ 0 h 198"/>
                <a:gd name="T8" fmla="*/ 0 w 194"/>
                <a:gd name="T9" fmla="*/ 20 h 198"/>
                <a:gd name="T10" fmla="*/ 0 w 194"/>
                <a:gd name="T11" fmla="*/ 178 h 198"/>
                <a:gd name="T12" fmla="*/ 18 w 194"/>
                <a:gd name="T13" fmla="*/ 198 h 198"/>
                <a:gd name="T14" fmla="*/ 176 w 194"/>
                <a:gd name="T15" fmla="*/ 198 h 198"/>
                <a:gd name="T16" fmla="*/ 194 w 194"/>
                <a:gd name="T17" fmla="*/ 178 h 198"/>
                <a:gd name="T18" fmla="*/ 194 w 194"/>
                <a:gd name="T19" fmla="*/ 178 h 198"/>
                <a:gd name="T20" fmla="*/ 38 w 194"/>
                <a:gd name="T21" fmla="*/ 38 h 198"/>
                <a:gd name="T22" fmla="*/ 156 w 194"/>
                <a:gd name="T23" fmla="*/ 38 h 198"/>
                <a:gd name="T24" fmla="*/ 156 w 194"/>
                <a:gd name="T25" fmla="*/ 160 h 198"/>
                <a:gd name="T26" fmla="*/ 38 w 194"/>
                <a:gd name="T27" fmla="*/ 160 h 198"/>
                <a:gd name="T28" fmla="*/ 38 w 194"/>
                <a:gd name="T29" fmla="*/ 38 h 198"/>
                <a:gd name="T30" fmla="*/ 38 w 194"/>
                <a:gd name="T31" fmla="*/ 3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4" h="198">
                  <a:moveTo>
                    <a:pt x="194" y="178"/>
                  </a:moveTo>
                  <a:lnTo>
                    <a:pt x="194" y="20"/>
                  </a:lnTo>
                  <a:cubicBezTo>
                    <a:pt x="194" y="8"/>
                    <a:pt x="186" y="0"/>
                    <a:pt x="174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6" y="198"/>
                  </a:lnTo>
                  <a:cubicBezTo>
                    <a:pt x="186" y="198"/>
                    <a:pt x="194" y="190"/>
                    <a:pt x="194" y="178"/>
                  </a:cubicBezTo>
                  <a:lnTo>
                    <a:pt x="194" y="178"/>
                  </a:lnTo>
                  <a:close/>
                  <a:moveTo>
                    <a:pt x="38" y="38"/>
                  </a:moveTo>
                  <a:lnTo>
                    <a:pt x="156" y="38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38"/>
                  </a:lnTo>
                  <a:lnTo>
                    <a:pt x="38" y="3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62" name="Freeform 12"/>
            <p:cNvSpPr>
              <a:spLocks/>
            </p:cNvSpPr>
            <p:nvPr/>
          </p:nvSpPr>
          <p:spPr bwMode="auto">
            <a:xfrm>
              <a:off x="1374916" y="4256834"/>
              <a:ext cx="149225" cy="150813"/>
            </a:xfrm>
            <a:custGeom>
              <a:avLst/>
              <a:gdLst>
                <a:gd name="T0" fmla="*/ 94 w 94"/>
                <a:gd name="T1" fmla="*/ 19 h 95"/>
                <a:gd name="T2" fmla="*/ 94 w 94"/>
                <a:gd name="T3" fmla="*/ 0 h 95"/>
                <a:gd name="T4" fmla="*/ 0 w 94"/>
                <a:gd name="T5" fmla="*/ 0 h 95"/>
                <a:gd name="T6" fmla="*/ 0 w 94"/>
                <a:gd name="T7" fmla="*/ 95 h 95"/>
                <a:gd name="T8" fmla="*/ 19 w 94"/>
                <a:gd name="T9" fmla="*/ 95 h 95"/>
                <a:gd name="T10" fmla="*/ 19 w 94"/>
                <a:gd name="T11" fmla="*/ 57 h 95"/>
                <a:gd name="T12" fmla="*/ 75 w 94"/>
                <a:gd name="T13" fmla="*/ 57 h 95"/>
                <a:gd name="T14" fmla="*/ 75 w 94"/>
                <a:gd name="T15" fmla="*/ 38 h 95"/>
                <a:gd name="T16" fmla="*/ 19 w 94"/>
                <a:gd name="T17" fmla="*/ 38 h 95"/>
                <a:gd name="T18" fmla="*/ 19 w 94"/>
                <a:gd name="T19" fmla="*/ 19 h 95"/>
                <a:gd name="T20" fmla="*/ 94 w 94"/>
                <a:gd name="T21" fmla="*/ 19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4" h="95">
                  <a:moveTo>
                    <a:pt x="94" y="19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0" y="95"/>
                  </a:lnTo>
                  <a:lnTo>
                    <a:pt x="19" y="95"/>
                  </a:lnTo>
                  <a:lnTo>
                    <a:pt x="19" y="57"/>
                  </a:lnTo>
                  <a:lnTo>
                    <a:pt x="75" y="57"/>
                  </a:lnTo>
                  <a:lnTo>
                    <a:pt x="75" y="38"/>
                  </a:lnTo>
                  <a:lnTo>
                    <a:pt x="19" y="38"/>
                  </a:lnTo>
                  <a:lnTo>
                    <a:pt x="19" y="19"/>
                  </a:lnTo>
                  <a:lnTo>
                    <a:pt x="94" y="1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63" name="Freeform 13"/>
            <p:cNvSpPr>
              <a:spLocks noEditPoints="1"/>
            </p:cNvSpPr>
            <p:nvPr/>
          </p:nvSpPr>
          <p:spPr bwMode="auto">
            <a:xfrm>
              <a:off x="1565416" y="4256834"/>
              <a:ext cx="147638" cy="150813"/>
            </a:xfrm>
            <a:custGeom>
              <a:avLst/>
              <a:gdLst>
                <a:gd name="T0" fmla="*/ 193 w 193"/>
                <a:gd name="T1" fmla="*/ 180 h 198"/>
                <a:gd name="T2" fmla="*/ 193 w 193"/>
                <a:gd name="T3" fmla="*/ 20 h 198"/>
                <a:gd name="T4" fmla="*/ 173 w 193"/>
                <a:gd name="T5" fmla="*/ 0 h 198"/>
                <a:gd name="T6" fmla="*/ 18 w 193"/>
                <a:gd name="T7" fmla="*/ 0 h 198"/>
                <a:gd name="T8" fmla="*/ 0 w 193"/>
                <a:gd name="T9" fmla="*/ 20 h 198"/>
                <a:gd name="T10" fmla="*/ 0 w 193"/>
                <a:gd name="T11" fmla="*/ 178 h 198"/>
                <a:gd name="T12" fmla="*/ 18 w 193"/>
                <a:gd name="T13" fmla="*/ 198 h 198"/>
                <a:gd name="T14" fmla="*/ 174 w 193"/>
                <a:gd name="T15" fmla="*/ 198 h 198"/>
                <a:gd name="T16" fmla="*/ 193 w 193"/>
                <a:gd name="T17" fmla="*/ 180 h 198"/>
                <a:gd name="T18" fmla="*/ 193 w 193"/>
                <a:gd name="T19" fmla="*/ 180 h 198"/>
                <a:gd name="T20" fmla="*/ 38 w 193"/>
                <a:gd name="T21" fmla="*/ 40 h 198"/>
                <a:gd name="T22" fmla="*/ 154 w 193"/>
                <a:gd name="T23" fmla="*/ 40 h 198"/>
                <a:gd name="T24" fmla="*/ 154 w 193"/>
                <a:gd name="T25" fmla="*/ 161 h 198"/>
                <a:gd name="T26" fmla="*/ 37 w 193"/>
                <a:gd name="T27" fmla="*/ 161 h 198"/>
                <a:gd name="T28" fmla="*/ 37 w 193"/>
                <a:gd name="T29" fmla="*/ 40 h 198"/>
                <a:gd name="T30" fmla="*/ 38 w 193"/>
                <a:gd name="T31" fmla="*/ 4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3" h="198">
                  <a:moveTo>
                    <a:pt x="193" y="180"/>
                  </a:moveTo>
                  <a:lnTo>
                    <a:pt x="193" y="20"/>
                  </a:lnTo>
                  <a:cubicBezTo>
                    <a:pt x="193" y="8"/>
                    <a:pt x="185" y="0"/>
                    <a:pt x="173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5" y="198"/>
                    <a:pt x="193" y="190"/>
                    <a:pt x="193" y="180"/>
                  </a:cubicBezTo>
                  <a:lnTo>
                    <a:pt x="193" y="180"/>
                  </a:lnTo>
                  <a:close/>
                  <a:moveTo>
                    <a:pt x="38" y="40"/>
                  </a:moveTo>
                  <a:lnTo>
                    <a:pt x="154" y="40"/>
                  </a:lnTo>
                  <a:lnTo>
                    <a:pt x="154" y="161"/>
                  </a:lnTo>
                  <a:lnTo>
                    <a:pt x="37" y="161"/>
                  </a:lnTo>
                  <a:lnTo>
                    <a:pt x="37" y="40"/>
                  </a:lnTo>
                  <a:lnTo>
                    <a:pt x="38" y="4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64" name="Freeform 14"/>
            <p:cNvSpPr>
              <a:spLocks/>
            </p:cNvSpPr>
            <p:nvPr/>
          </p:nvSpPr>
          <p:spPr bwMode="auto">
            <a:xfrm>
              <a:off x="1767028" y="4256834"/>
              <a:ext cx="147638" cy="152400"/>
            </a:xfrm>
            <a:custGeom>
              <a:avLst/>
              <a:gdLst>
                <a:gd name="T0" fmla="*/ 194 w 194"/>
                <a:gd name="T1" fmla="*/ 179 h 199"/>
                <a:gd name="T2" fmla="*/ 194 w 194"/>
                <a:gd name="T3" fmla="*/ 135 h 199"/>
                <a:gd name="T4" fmla="*/ 156 w 194"/>
                <a:gd name="T5" fmla="*/ 135 h 199"/>
                <a:gd name="T6" fmla="*/ 156 w 194"/>
                <a:gd name="T7" fmla="*/ 160 h 199"/>
                <a:gd name="T8" fmla="*/ 38 w 194"/>
                <a:gd name="T9" fmla="*/ 160 h 199"/>
                <a:gd name="T10" fmla="*/ 38 w 194"/>
                <a:gd name="T11" fmla="*/ 39 h 199"/>
                <a:gd name="T12" fmla="*/ 156 w 194"/>
                <a:gd name="T13" fmla="*/ 39 h 199"/>
                <a:gd name="T14" fmla="*/ 156 w 194"/>
                <a:gd name="T15" fmla="*/ 64 h 199"/>
                <a:gd name="T16" fmla="*/ 194 w 194"/>
                <a:gd name="T17" fmla="*/ 64 h 199"/>
                <a:gd name="T18" fmla="*/ 194 w 194"/>
                <a:gd name="T19" fmla="*/ 20 h 199"/>
                <a:gd name="T20" fmla="*/ 174 w 194"/>
                <a:gd name="T21" fmla="*/ 0 h 199"/>
                <a:gd name="T22" fmla="*/ 18 w 194"/>
                <a:gd name="T23" fmla="*/ 0 h 199"/>
                <a:gd name="T24" fmla="*/ 0 w 194"/>
                <a:gd name="T25" fmla="*/ 20 h 199"/>
                <a:gd name="T26" fmla="*/ 0 w 194"/>
                <a:gd name="T27" fmla="*/ 179 h 199"/>
                <a:gd name="T28" fmla="*/ 18 w 194"/>
                <a:gd name="T29" fmla="*/ 199 h 199"/>
                <a:gd name="T30" fmla="*/ 174 w 194"/>
                <a:gd name="T31" fmla="*/ 199 h 199"/>
                <a:gd name="T32" fmla="*/ 194 w 194"/>
                <a:gd name="T33" fmla="*/ 179 h 199"/>
                <a:gd name="T34" fmla="*/ 194 w 194"/>
                <a:gd name="T35" fmla="*/ 17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4" h="199">
                  <a:moveTo>
                    <a:pt x="194" y="179"/>
                  </a:moveTo>
                  <a:lnTo>
                    <a:pt x="194" y="135"/>
                  </a:lnTo>
                  <a:lnTo>
                    <a:pt x="156" y="135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39"/>
                  </a:lnTo>
                  <a:lnTo>
                    <a:pt x="156" y="39"/>
                  </a:lnTo>
                  <a:lnTo>
                    <a:pt x="156" y="64"/>
                  </a:lnTo>
                  <a:lnTo>
                    <a:pt x="194" y="64"/>
                  </a:lnTo>
                  <a:lnTo>
                    <a:pt x="194" y="20"/>
                  </a:lnTo>
                  <a:cubicBezTo>
                    <a:pt x="194" y="8"/>
                    <a:pt x="186" y="0"/>
                    <a:pt x="174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9"/>
                  </a:lnTo>
                  <a:cubicBezTo>
                    <a:pt x="0" y="189"/>
                    <a:pt x="8" y="199"/>
                    <a:pt x="18" y="199"/>
                  </a:cubicBezTo>
                  <a:lnTo>
                    <a:pt x="174" y="199"/>
                  </a:lnTo>
                  <a:cubicBezTo>
                    <a:pt x="185" y="197"/>
                    <a:pt x="194" y="189"/>
                    <a:pt x="194" y="179"/>
                  </a:cubicBezTo>
                  <a:lnTo>
                    <a:pt x="194" y="17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65" name="Freeform 15"/>
            <p:cNvSpPr>
              <a:spLocks/>
            </p:cNvSpPr>
            <p:nvPr/>
          </p:nvSpPr>
          <p:spPr bwMode="auto">
            <a:xfrm>
              <a:off x="1968641" y="4256834"/>
              <a:ext cx="147638" cy="150813"/>
            </a:xfrm>
            <a:custGeom>
              <a:avLst/>
              <a:gdLst>
                <a:gd name="T0" fmla="*/ 194 w 194"/>
                <a:gd name="T1" fmla="*/ 180 h 198"/>
                <a:gd name="T2" fmla="*/ 194 w 194"/>
                <a:gd name="T3" fmla="*/ 0 h 198"/>
                <a:gd name="T4" fmla="*/ 156 w 194"/>
                <a:gd name="T5" fmla="*/ 0 h 198"/>
                <a:gd name="T6" fmla="*/ 156 w 194"/>
                <a:gd name="T7" fmla="*/ 160 h 198"/>
                <a:gd name="T8" fmla="*/ 38 w 194"/>
                <a:gd name="T9" fmla="*/ 160 h 198"/>
                <a:gd name="T10" fmla="*/ 38 w 194"/>
                <a:gd name="T11" fmla="*/ 0 h 198"/>
                <a:gd name="T12" fmla="*/ 0 w 194"/>
                <a:gd name="T13" fmla="*/ 0 h 198"/>
                <a:gd name="T14" fmla="*/ 0 w 194"/>
                <a:gd name="T15" fmla="*/ 178 h 198"/>
                <a:gd name="T16" fmla="*/ 18 w 194"/>
                <a:gd name="T17" fmla="*/ 198 h 198"/>
                <a:gd name="T18" fmla="*/ 174 w 194"/>
                <a:gd name="T19" fmla="*/ 198 h 198"/>
                <a:gd name="T20" fmla="*/ 194 w 194"/>
                <a:gd name="T21" fmla="*/ 180 h 198"/>
                <a:gd name="T22" fmla="*/ 194 w 194"/>
                <a:gd name="T23" fmla="*/ 18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4" h="198">
                  <a:moveTo>
                    <a:pt x="194" y="180"/>
                  </a:moveTo>
                  <a:lnTo>
                    <a:pt x="194" y="0"/>
                  </a:lnTo>
                  <a:lnTo>
                    <a:pt x="156" y="0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0"/>
                  </a:lnTo>
                  <a:lnTo>
                    <a:pt x="0" y="0"/>
                  </a:ln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6" y="198"/>
                    <a:pt x="194" y="190"/>
                    <a:pt x="194" y="180"/>
                  </a:cubicBezTo>
                  <a:lnTo>
                    <a:pt x="194" y="18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66" name="Freeform 16"/>
            <p:cNvSpPr>
              <a:spLocks/>
            </p:cNvSpPr>
            <p:nvPr/>
          </p:nvSpPr>
          <p:spPr bwMode="auto">
            <a:xfrm>
              <a:off x="2168666" y="4256834"/>
              <a:ext cx="149225" cy="152400"/>
            </a:xfrm>
            <a:custGeom>
              <a:avLst/>
              <a:gdLst>
                <a:gd name="T0" fmla="*/ 196 w 196"/>
                <a:gd name="T1" fmla="*/ 179 h 200"/>
                <a:gd name="T2" fmla="*/ 196 w 196"/>
                <a:gd name="T3" fmla="*/ 100 h 200"/>
                <a:gd name="T4" fmla="*/ 176 w 196"/>
                <a:gd name="T5" fmla="*/ 80 h 200"/>
                <a:gd name="T6" fmla="*/ 40 w 196"/>
                <a:gd name="T7" fmla="*/ 80 h 200"/>
                <a:gd name="T8" fmla="*/ 40 w 196"/>
                <a:gd name="T9" fmla="*/ 39 h 200"/>
                <a:gd name="T10" fmla="*/ 158 w 196"/>
                <a:gd name="T11" fmla="*/ 39 h 200"/>
                <a:gd name="T12" fmla="*/ 158 w 196"/>
                <a:gd name="T13" fmla="*/ 60 h 200"/>
                <a:gd name="T14" fmla="*/ 196 w 196"/>
                <a:gd name="T15" fmla="*/ 60 h 200"/>
                <a:gd name="T16" fmla="*/ 196 w 196"/>
                <a:gd name="T17" fmla="*/ 20 h 200"/>
                <a:gd name="T18" fmla="*/ 176 w 196"/>
                <a:gd name="T19" fmla="*/ 0 h 200"/>
                <a:gd name="T20" fmla="*/ 20 w 196"/>
                <a:gd name="T21" fmla="*/ 0 h 200"/>
                <a:gd name="T22" fmla="*/ 2 w 196"/>
                <a:gd name="T23" fmla="*/ 20 h 200"/>
                <a:gd name="T24" fmla="*/ 2 w 196"/>
                <a:gd name="T25" fmla="*/ 99 h 200"/>
                <a:gd name="T26" fmla="*/ 20 w 196"/>
                <a:gd name="T27" fmla="*/ 119 h 200"/>
                <a:gd name="T28" fmla="*/ 156 w 196"/>
                <a:gd name="T29" fmla="*/ 119 h 200"/>
                <a:gd name="T30" fmla="*/ 156 w 196"/>
                <a:gd name="T31" fmla="*/ 160 h 200"/>
                <a:gd name="T32" fmla="*/ 39 w 196"/>
                <a:gd name="T33" fmla="*/ 160 h 200"/>
                <a:gd name="T34" fmla="*/ 39 w 196"/>
                <a:gd name="T35" fmla="*/ 140 h 200"/>
                <a:gd name="T36" fmla="*/ 0 w 196"/>
                <a:gd name="T37" fmla="*/ 140 h 200"/>
                <a:gd name="T38" fmla="*/ 0 w 196"/>
                <a:gd name="T39" fmla="*/ 180 h 200"/>
                <a:gd name="T40" fmla="*/ 19 w 196"/>
                <a:gd name="T41" fmla="*/ 200 h 200"/>
                <a:gd name="T42" fmla="*/ 175 w 196"/>
                <a:gd name="T43" fmla="*/ 200 h 200"/>
                <a:gd name="T44" fmla="*/ 196 w 196"/>
                <a:gd name="T45" fmla="*/ 179 h 200"/>
                <a:gd name="T46" fmla="*/ 196 w 196"/>
                <a:gd name="T47" fmla="*/ 179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6" h="200">
                  <a:moveTo>
                    <a:pt x="196" y="179"/>
                  </a:moveTo>
                  <a:lnTo>
                    <a:pt x="196" y="100"/>
                  </a:lnTo>
                  <a:cubicBezTo>
                    <a:pt x="196" y="89"/>
                    <a:pt x="188" y="80"/>
                    <a:pt x="176" y="80"/>
                  </a:cubicBezTo>
                  <a:lnTo>
                    <a:pt x="40" y="80"/>
                  </a:lnTo>
                  <a:lnTo>
                    <a:pt x="40" y="39"/>
                  </a:lnTo>
                  <a:lnTo>
                    <a:pt x="158" y="39"/>
                  </a:lnTo>
                  <a:lnTo>
                    <a:pt x="158" y="60"/>
                  </a:lnTo>
                  <a:lnTo>
                    <a:pt x="196" y="60"/>
                  </a:lnTo>
                  <a:lnTo>
                    <a:pt x="196" y="20"/>
                  </a:lnTo>
                  <a:cubicBezTo>
                    <a:pt x="196" y="8"/>
                    <a:pt x="188" y="0"/>
                    <a:pt x="176" y="0"/>
                  </a:cubicBezTo>
                  <a:lnTo>
                    <a:pt x="20" y="0"/>
                  </a:lnTo>
                  <a:cubicBezTo>
                    <a:pt x="10" y="0"/>
                    <a:pt x="2" y="8"/>
                    <a:pt x="2" y="20"/>
                  </a:cubicBezTo>
                  <a:lnTo>
                    <a:pt x="2" y="99"/>
                  </a:lnTo>
                  <a:cubicBezTo>
                    <a:pt x="2" y="109"/>
                    <a:pt x="10" y="119"/>
                    <a:pt x="20" y="119"/>
                  </a:cubicBezTo>
                  <a:lnTo>
                    <a:pt x="156" y="119"/>
                  </a:lnTo>
                  <a:lnTo>
                    <a:pt x="156" y="160"/>
                  </a:lnTo>
                  <a:lnTo>
                    <a:pt x="39" y="160"/>
                  </a:lnTo>
                  <a:lnTo>
                    <a:pt x="39" y="140"/>
                  </a:lnTo>
                  <a:lnTo>
                    <a:pt x="0" y="140"/>
                  </a:lnTo>
                  <a:lnTo>
                    <a:pt x="0" y="180"/>
                  </a:lnTo>
                  <a:cubicBezTo>
                    <a:pt x="0" y="191"/>
                    <a:pt x="8" y="200"/>
                    <a:pt x="19" y="200"/>
                  </a:cubicBezTo>
                  <a:lnTo>
                    <a:pt x="175" y="200"/>
                  </a:lnTo>
                  <a:cubicBezTo>
                    <a:pt x="188" y="197"/>
                    <a:pt x="196" y="189"/>
                    <a:pt x="196" y="179"/>
                  </a:cubicBezTo>
                  <a:lnTo>
                    <a:pt x="196" y="17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67" name="Freeform 17"/>
            <p:cNvSpPr>
              <a:spLocks noEditPoints="1"/>
            </p:cNvSpPr>
            <p:nvPr/>
          </p:nvSpPr>
          <p:spPr bwMode="auto">
            <a:xfrm>
              <a:off x="2340116" y="4058396"/>
              <a:ext cx="55563" cy="55563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3 h 72"/>
                <a:gd name="T12" fmla="*/ 2 w 72"/>
                <a:gd name="T13" fmla="*/ 36 h 72"/>
                <a:gd name="T14" fmla="*/ 36 w 72"/>
                <a:gd name="T15" fmla="*/ 68 h 72"/>
                <a:gd name="T16" fmla="*/ 68 w 72"/>
                <a:gd name="T17" fmla="*/ 36 h 72"/>
                <a:gd name="T18" fmla="*/ 36 w 72"/>
                <a:gd name="T19" fmla="*/ 3 h 72"/>
                <a:gd name="T20" fmla="*/ 45 w 72"/>
                <a:gd name="T21" fmla="*/ 59 h 72"/>
                <a:gd name="T22" fmla="*/ 36 w 72"/>
                <a:gd name="T23" fmla="*/ 39 h 72"/>
                <a:gd name="T24" fmla="*/ 28 w 72"/>
                <a:gd name="T25" fmla="*/ 39 h 72"/>
                <a:gd name="T26" fmla="*/ 28 w 72"/>
                <a:gd name="T27" fmla="*/ 59 h 72"/>
                <a:gd name="T28" fmla="*/ 22 w 72"/>
                <a:gd name="T29" fmla="*/ 59 h 72"/>
                <a:gd name="T30" fmla="*/ 22 w 72"/>
                <a:gd name="T31" fmla="*/ 14 h 72"/>
                <a:gd name="T32" fmla="*/ 36 w 72"/>
                <a:gd name="T33" fmla="*/ 14 h 72"/>
                <a:gd name="T34" fmla="*/ 50 w 72"/>
                <a:gd name="T35" fmla="*/ 27 h 72"/>
                <a:gd name="T36" fmla="*/ 41 w 72"/>
                <a:gd name="T37" fmla="*/ 39 h 72"/>
                <a:gd name="T38" fmla="*/ 50 w 72"/>
                <a:gd name="T39" fmla="*/ 59 h 72"/>
                <a:gd name="T40" fmla="*/ 45 w 72"/>
                <a:gd name="T41" fmla="*/ 59 h 72"/>
                <a:gd name="T42" fmla="*/ 28 w 72"/>
                <a:gd name="T43" fmla="*/ 34 h 72"/>
                <a:gd name="T44" fmla="*/ 36 w 72"/>
                <a:gd name="T45" fmla="*/ 34 h 72"/>
                <a:gd name="T46" fmla="*/ 45 w 72"/>
                <a:gd name="T47" fmla="*/ 26 h 72"/>
                <a:gd name="T48" fmla="*/ 36 w 72"/>
                <a:gd name="T49" fmla="*/ 18 h 72"/>
                <a:gd name="T50" fmla="*/ 29 w 72"/>
                <a:gd name="T51" fmla="*/ 18 h 72"/>
                <a:gd name="T52" fmla="*/ 29 w 72"/>
                <a:gd name="T53" fmla="*/ 34 h 72"/>
                <a:gd name="T54" fmla="*/ 28 w 72"/>
                <a:gd name="T55" fmla="*/ 3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3"/>
                  </a:moveTo>
                  <a:cubicBezTo>
                    <a:pt x="17" y="3"/>
                    <a:pt x="2" y="18"/>
                    <a:pt x="2" y="36"/>
                  </a:cubicBezTo>
                  <a:cubicBezTo>
                    <a:pt x="2" y="55"/>
                    <a:pt x="17" y="68"/>
                    <a:pt x="36" y="68"/>
                  </a:cubicBezTo>
                  <a:cubicBezTo>
                    <a:pt x="54" y="68"/>
                    <a:pt x="68" y="54"/>
                    <a:pt x="68" y="36"/>
                  </a:cubicBezTo>
                  <a:cubicBezTo>
                    <a:pt x="68" y="18"/>
                    <a:pt x="54" y="3"/>
                    <a:pt x="36" y="3"/>
                  </a:cubicBezTo>
                  <a:close/>
                  <a:moveTo>
                    <a:pt x="45" y="59"/>
                  </a:moveTo>
                  <a:lnTo>
                    <a:pt x="36" y="39"/>
                  </a:lnTo>
                  <a:lnTo>
                    <a:pt x="28" y="39"/>
                  </a:lnTo>
                  <a:lnTo>
                    <a:pt x="28" y="59"/>
                  </a:lnTo>
                  <a:lnTo>
                    <a:pt x="22" y="59"/>
                  </a:lnTo>
                  <a:lnTo>
                    <a:pt x="22" y="14"/>
                  </a:lnTo>
                  <a:lnTo>
                    <a:pt x="36" y="14"/>
                  </a:lnTo>
                  <a:cubicBezTo>
                    <a:pt x="46" y="14"/>
                    <a:pt x="50" y="18"/>
                    <a:pt x="50" y="27"/>
                  </a:cubicBezTo>
                  <a:cubicBezTo>
                    <a:pt x="50" y="34"/>
                    <a:pt x="48" y="38"/>
                    <a:pt x="41" y="39"/>
                  </a:cubicBezTo>
                  <a:lnTo>
                    <a:pt x="50" y="59"/>
                  </a:lnTo>
                  <a:lnTo>
                    <a:pt x="45" y="59"/>
                  </a:lnTo>
                  <a:close/>
                  <a:moveTo>
                    <a:pt x="28" y="34"/>
                  </a:moveTo>
                  <a:lnTo>
                    <a:pt x="36" y="34"/>
                  </a:lnTo>
                  <a:cubicBezTo>
                    <a:pt x="42" y="34"/>
                    <a:pt x="45" y="31"/>
                    <a:pt x="45" y="26"/>
                  </a:cubicBezTo>
                  <a:cubicBezTo>
                    <a:pt x="45" y="20"/>
                    <a:pt x="42" y="18"/>
                    <a:pt x="36" y="18"/>
                  </a:cubicBezTo>
                  <a:lnTo>
                    <a:pt x="29" y="18"/>
                  </a:lnTo>
                  <a:lnTo>
                    <a:pt x="29" y="34"/>
                  </a:lnTo>
                  <a:lnTo>
                    <a:pt x="28" y="3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</p:grpSp>
      <p:sp>
        <p:nvSpPr>
          <p:cNvPr id="21" name="Blue bar"/>
          <p:cNvSpPr/>
          <p:nvPr userDrawn="1"/>
        </p:nvSpPr>
        <p:spPr>
          <a:xfrm>
            <a:off x="944563" y="0"/>
            <a:ext cx="1799696" cy="151844"/>
          </a:xfrm>
          <a:prstGeom prst="rect">
            <a:avLst/>
          </a:prstGeom>
          <a:solidFill>
            <a:srgbClr val="0079E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4" name="Footer Placeholder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>
                <a:solidFill>
                  <a:srgbClr val="000000">
                    <a:tint val="75000"/>
                  </a:srgbClr>
                </a:solidFill>
              </a:rPr>
              <a:t>Micro Focus Confidential</a:t>
            </a:r>
          </a:p>
        </p:txBody>
      </p:sp>
    </p:spTree>
    <p:extLst>
      <p:ext uri="{BB962C8B-B14F-4D97-AF65-F5344CB8AC3E}">
        <p14:creationId xmlns:p14="http://schemas.microsoft.com/office/powerpoint/2010/main" val="3001346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2" r:id="rId1"/>
    <p:sldLayoutId id="2147483947" r:id="rId2"/>
    <p:sldLayoutId id="2147484050" r:id="rId3"/>
    <p:sldLayoutId id="2147484051" r:id="rId4"/>
  </p:sldLayoutIdLst>
  <p:hf hd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3600" b="1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7338" indent="-287338" algn="l" defTabSz="914377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ClrTx/>
        <a:buSzPct val="80000"/>
        <a:buFont typeface="Wingdings" panose="05000000000000000000" pitchFamily="2" charset="2"/>
        <a:buChar char="§"/>
        <a:tabLst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228600" algn="l" defTabSz="914377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ClrTx/>
        <a:buSzPct val="80000"/>
        <a:buFont typeface="Wingdings" panose="05000000000000000000" pitchFamily="2" charset="2"/>
        <a:buChar char="§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44538" indent="-169863" algn="l" defTabSz="914377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ClrTx/>
        <a:buSzPct val="80000"/>
        <a:buFont typeface="Wingdings" panose="05000000000000000000" pitchFamily="2" charset="2"/>
        <a:buChar char="§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22338" indent="-177800" algn="l" defTabSz="914377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ClrTx/>
        <a:buSzPct val="80000"/>
        <a:buFont typeface="Wingdings" panose="05000000000000000000" pitchFamily="2" charset="2"/>
        <a:buChar char="§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79500" indent="-158750" algn="l" defTabSz="914377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ClrTx/>
        <a:buSzPct val="80000"/>
        <a:buFont typeface="Wingdings" panose="05000000000000000000" pitchFamily="2" charset="2"/>
        <a:buChar char="§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7092">
          <p15:clr>
            <a:srgbClr val="F26B43"/>
          </p15:clr>
        </p15:guide>
        <p15:guide id="3" pos="595">
          <p15:clr>
            <a:srgbClr val="F26B43"/>
          </p15:clr>
        </p15:guide>
        <p15:guide id="4" orient="horz" pos="540">
          <p15:clr>
            <a:srgbClr val="F26B43"/>
          </p15:clr>
        </p15:guide>
        <p15:guide id="5" orient="horz" pos="96">
          <p15:clr>
            <a:srgbClr val="F26B43"/>
          </p15:clr>
        </p15:guide>
        <p15:guide id="6" orient="horz" pos="4224">
          <p15:clr>
            <a:srgbClr val="F26B43"/>
          </p15:clr>
        </p15:guide>
        <p15:guide id="7" orient="horz" pos="1094">
          <p15:clr>
            <a:srgbClr val="F26B43"/>
          </p15:clr>
        </p15:guide>
        <p15:guide id="8" pos="3840">
          <p15:clr>
            <a:srgbClr val="F26B43"/>
          </p15:clr>
        </p15:guide>
        <p15:guide id="9" orient="horz" pos="3893">
          <p15:clr>
            <a:srgbClr val="F26B43"/>
          </p15:clr>
        </p15:guide>
        <p15:guide id="10" orient="horz" pos="1389">
          <p15:clr>
            <a:srgbClr val="547EBF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storage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labs.play-with-docker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5000">
              <a:schemeClr val="tx2"/>
            </a:gs>
            <a:gs pos="99000">
              <a:srgbClr val="0155EF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Docker Storage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951663" y="5181600"/>
            <a:ext cx="4270249" cy="1316856"/>
          </a:xfrm>
        </p:spPr>
        <p:txBody>
          <a:bodyPr/>
          <a:lstStyle/>
          <a:p>
            <a:r>
              <a:rPr lang="en-US" dirty="0" smtClean="0"/>
              <a:t>Shreyas Dhareshwar</a:t>
            </a:r>
          </a:p>
          <a:p>
            <a:r>
              <a:rPr lang="en-US" sz="1400" dirty="0">
                <a:solidFill>
                  <a:schemeClr val="bg1"/>
                </a:solidFill>
                <a:latin typeface="Calibri" panose="020F0502020204030204" pitchFamily="34" charset="0"/>
              </a:rPr>
              <a:t>System </a:t>
            </a:r>
            <a:r>
              <a:rPr lang="en-US" sz="1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Architect, Micro Focus</a:t>
            </a:r>
            <a:endParaRPr lang="en-US" sz="140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r>
              <a:rPr lang="en-US" sz="1400" dirty="0" smtClean="0"/>
              <a:t>23</a:t>
            </a:r>
            <a:r>
              <a:rPr lang="en-US" sz="1400" baseline="30000" dirty="0" smtClean="0"/>
              <a:t>rd</a:t>
            </a:r>
            <a:r>
              <a:rPr lang="en-US" sz="1400" dirty="0" smtClean="0"/>
              <a:t> November 2019</a:t>
            </a:r>
            <a:endParaRPr lang="en-US" sz="1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8875" y="3078933"/>
            <a:ext cx="5588508" cy="2903121"/>
          </a:xfrm>
          <a:prstGeom prst="rect">
            <a:avLst/>
          </a:prstGeom>
          <a:noFill/>
          <a:effectLst>
            <a:softEdge rad="203200"/>
          </a:effectLst>
        </p:spPr>
      </p:pic>
    </p:spTree>
    <p:extLst>
      <p:ext uri="{BB962C8B-B14F-4D97-AF65-F5344CB8AC3E}">
        <p14:creationId xmlns:p14="http://schemas.microsoft.com/office/powerpoint/2010/main" val="2593559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Volumes – Use cases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10</a:t>
            </a:fld>
            <a:endParaRPr lang="en-US" dirty="0">
              <a:solidFill>
                <a:srgbClr val="5F7A76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48640" y="1524000"/>
            <a:ext cx="11030744" cy="4452138"/>
          </a:xfrm>
          <a:prstGeom prst="rect">
            <a:avLst/>
          </a:prstGeom>
        </p:spPr>
        <p:txBody>
          <a:bodyPr/>
          <a:lstStyle>
            <a:lvl1pPr marL="287338" indent="-287338" algn="l" defTabSz="91437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Tx/>
              <a:buSzPct val="80000"/>
              <a:buFont typeface="Wingdings" panose="05000000000000000000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4675" indent="-228600" algn="l" defTabSz="91437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Tx/>
              <a:buSzPct val="80000"/>
              <a:buFont typeface="Wingdings" panose="05000000000000000000" pitchFamily="2" charset="2"/>
              <a:buChar char="§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4538" indent="-169863" algn="l" defTabSz="91437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Tx/>
              <a:buSzPct val="80000"/>
              <a:buFont typeface="Wingdings" panose="05000000000000000000" pitchFamily="2" charset="2"/>
              <a:buChar char="§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22338" indent="-177800" algn="l" defTabSz="91437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Tx/>
              <a:buSzPct val="80000"/>
              <a:buFont typeface="Wingdings" panose="05000000000000000000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79500" indent="-158750" algn="l" defTabSz="91437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Tx/>
              <a:buSzPct val="80000"/>
              <a:buFont typeface="Wingdings" panose="05000000000000000000" pitchFamily="2" charset="2"/>
              <a:buChar char="§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2530" y="521208"/>
            <a:ext cx="1356854" cy="903277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701040" y="1676400"/>
            <a:ext cx="11030744" cy="4452138"/>
          </a:xfrm>
          <a:prstGeom prst="rect">
            <a:avLst/>
          </a:prstGeom>
        </p:spPr>
        <p:txBody>
          <a:bodyPr/>
          <a:lstStyle>
            <a:lvl1pPr marL="287338" indent="-287338" algn="l" defTabSz="91437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Tx/>
              <a:buSzPct val="80000"/>
              <a:buFont typeface="Wingdings" panose="05000000000000000000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4675" indent="-228600" algn="l" defTabSz="91437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Tx/>
              <a:buSzPct val="80000"/>
              <a:buFont typeface="Wingdings" panose="05000000000000000000" pitchFamily="2" charset="2"/>
              <a:buChar char="§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4538" indent="-169863" algn="l" defTabSz="91437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Tx/>
              <a:buSzPct val="80000"/>
              <a:buFont typeface="Wingdings" panose="05000000000000000000" pitchFamily="2" charset="2"/>
              <a:buChar char="§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22338" indent="-177800" algn="l" defTabSz="91437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Tx/>
              <a:buSzPct val="80000"/>
              <a:buFont typeface="Wingdings" panose="05000000000000000000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79500" indent="-158750" algn="l" defTabSz="91437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Tx/>
              <a:buSzPct val="80000"/>
              <a:buFont typeface="Wingdings" panose="05000000000000000000" pitchFamily="2" charset="2"/>
              <a:buChar char="§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Persistency across container lifecycle</a:t>
            </a:r>
          </a:p>
          <a:p>
            <a:endParaRPr lang="en-US" dirty="0" smtClean="0"/>
          </a:p>
          <a:p>
            <a:r>
              <a:rPr lang="en-US" dirty="0" smtClean="0"/>
              <a:t>Sharing data across containers (say across 2 </a:t>
            </a:r>
            <a:r>
              <a:rPr lang="en-US" dirty="0" err="1" smtClean="0"/>
              <a:t>nginx’s</a:t>
            </a:r>
            <a:r>
              <a:rPr lang="en-US" dirty="0" smtClean="0"/>
              <a:t>)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Decoupled host-container file system architecture</a:t>
            </a:r>
          </a:p>
          <a:p>
            <a:endParaRPr lang="en-US" dirty="0"/>
          </a:p>
          <a:p>
            <a:r>
              <a:rPr lang="en-US" dirty="0" smtClean="0"/>
              <a:t>Storing data outside the host (central storage or cloud)</a:t>
            </a:r>
          </a:p>
          <a:p>
            <a:endParaRPr lang="en-US" dirty="0"/>
          </a:p>
          <a:p>
            <a:r>
              <a:rPr lang="en-US" dirty="0" smtClean="0"/>
              <a:t>Backup and restore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6081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Bind mounts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11</a:t>
            </a:fld>
            <a:endParaRPr lang="en-US" dirty="0">
              <a:solidFill>
                <a:srgbClr val="5F7A76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48640" y="1524000"/>
            <a:ext cx="11030744" cy="4452138"/>
          </a:xfrm>
          <a:prstGeom prst="rect">
            <a:avLst/>
          </a:prstGeom>
        </p:spPr>
        <p:txBody>
          <a:bodyPr/>
          <a:lstStyle>
            <a:lvl1pPr marL="287338" indent="-287338" algn="l" defTabSz="91437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Tx/>
              <a:buSzPct val="80000"/>
              <a:buFont typeface="Wingdings" panose="05000000000000000000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4675" indent="-228600" algn="l" defTabSz="91437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Tx/>
              <a:buSzPct val="80000"/>
              <a:buFont typeface="Wingdings" panose="05000000000000000000" pitchFamily="2" charset="2"/>
              <a:buChar char="§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4538" indent="-169863" algn="l" defTabSz="91437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Tx/>
              <a:buSzPct val="80000"/>
              <a:buFont typeface="Wingdings" panose="05000000000000000000" pitchFamily="2" charset="2"/>
              <a:buChar char="§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22338" indent="-177800" algn="l" defTabSz="91437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Tx/>
              <a:buSzPct val="80000"/>
              <a:buFont typeface="Wingdings" panose="05000000000000000000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79500" indent="-158750" algn="l" defTabSz="91437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Tx/>
              <a:buSzPct val="80000"/>
              <a:buFont typeface="Wingdings" panose="05000000000000000000" pitchFamily="2" charset="2"/>
              <a:buChar char="§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Created by </a:t>
            </a:r>
            <a:r>
              <a:rPr lang="en-US" dirty="0" err="1" smtClean="0"/>
              <a:t>docker</a:t>
            </a:r>
            <a:r>
              <a:rPr lang="en-US" dirty="0" smtClean="0"/>
              <a:t> if needed</a:t>
            </a:r>
          </a:p>
          <a:p>
            <a:endParaRPr lang="en-US" dirty="0"/>
          </a:p>
          <a:p>
            <a:r>
              <a:rPr lang="en-US" dirty="0"/>
              <a:t>Maintained by </a:t>
            </a:r>
            <a:r>
              <a:rPr lang="en-US" dirty="0" smtClean="0"/>
              <a:t>host</a:t>
            </a:r>
          </a:p>
          <a:p>
            <a:endParaRPr lang="en-US" dirty="0"/>
          </a:p>
          <a:p>
            <a:r>
              <a:rPr lang="en-US" dirty="0" smtClean="0"/>
              <a:t>Can have security implications</a:t>
            </a:r>
          </a:p>
          <a:p>
            <a:endParaRPr lang="en-US" dirty="0"/>
          </a:p>
          <a:p>
            <a:r>
              <a:rPr lang="en-US" dirty="0" smtClean="0"/>
              <a:t>Performant</a:t>
            </a:r>
          </a:p>
          <a:p>
            <a:endParaRPr lang="en-US" dirty="0"/>
          </a:p>
          <a:p>
            <a:r>
              <a:rPr lang="en-US" dirty="0" smtClean="0"/>
              <a:t>Needs </a:t>
            </a:r>
            <a:r>
              <a:rPr lang="en-US" dirty="0"/>
              <a:t>specific </a:t>
            </a:r>
            <a:r>
              <a:rPr lang="en-US" dirty="0" err="1"/>
              <a:t>dir</a:t>
            </a:r>
            <a:r>
              <a:rPr lang="en-US" dirty="0"/>
              <a:t> </a:t>
            </a:r>
            <a:r>
              <a:rPr lang="en-US" dirty="0" smtClean="0"/>
              <a:t>structure on host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2530" y="521208"/>
            <a:ext cx="1356854" cy="903277"/>
          </a:xfrm>
          <a:prstGeom prst="rect">
            <a:avLst/>
          </a:prstGeom>
        </p:spPr>
      </p:pic>
      <p:pic>
        <p:nvPicPr>
          <p:cNvPr id="2050" name="Picture 2" descr="bind mounts on the Docker hos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7834" y="2530869"/>
            <a:ext cx="478155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4748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Bind mounts – Use cases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12</a:t>
            </a:fld>
            <a:endParaRPr lang="en-US" dirty="0">
              <a:solidFill>
                <a:srgbClr val="5F7A76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48640" y="1524000"/>
            <a:ext cx="11030744" cy="4452138"/>
          </a:xfrm>
          <a:prstGeom prst="rect">
            <a:avLst/>
          </a:prstGeom>
        </p:spPr>
        <p:txBody>
          <a:bodyPr/>
          <a:lstStyle>
            <a:lvl1pPr marL="287338" indent="-287338" algn="l" defTabSz="91437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Tx/>
              <a:buSzPct val="80000"/>
              <a:buFont typeface="Wingdings" panose="05000000000000000000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4675" indent="-228600" algn="l" defTabSz="91437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Tx/>
              <a:buSzPct val="80000"/>
              <a:buFont typeface="Wingdings" panose="05000000000000000000" pitchFamily="2" charset="2"/>
              <a:buChar char="§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4538" indent="-169863" algn="l" defTabSz="91437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Tx/>
              <a:buSzPct val="80000"/>
              <a:buFont typeface="Wingdings" panose="05000000000000000000" pitchFamily="2" charset="2"/>
              <a:buChar char="§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22338" indent="-177800" algn="l" defTabSz="91437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Tx/>
              <a:buSzPct val="80000"/>
              <a:buFont typeface="Wingdings" panose="05000000000000000000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79500" indent="-158750" algn="l" defTabSz="91437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Tx/>
              <a:buSzPct val="80000"/>
              <a:buFont typeface="Wingdings" panose="05000000000000000000" pitchFamily="2" charset="2"/>
              <a:buChar char="§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2530" y="521208"/>
            <a:ext cx="1356854" cy="903277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701040" y="1676400"/>
            <a:ext cx="11030744" cy="4452138"/>
          </a:xfrm>
          <a:prstGeom prst="rect">
            <a:avLst/>
          </a:prstGeom>
        </p:spPr>
        <p:txBody>
          <a:bodyPr/>
          <a:lstStyle>
            <a:lvl1pPr marL="287338" indent="-287338" algn="l" defTabSz="91437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Tx/>
              <a:buSzPct val="80000"/>
              <a:buFont typeface="Wingdings" panose="05000000000000000000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4675" indent="-228600" algn="l" defTabSz="91437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Tx/>
              <a:buSzPct val="80000"/>
              <a:buFont typeface="Wingdings" panose="05000000000000000000" pitchFamily="2" charset="2"/>
              <a:buChar char="§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4538" indent="-169863" algn="l" defTabSz="91437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Tx/>
              <a:buSzPct val="80000"/>
              <a:buFont typeface="Wingdings" panose="05000000000000000000" pitchFamily="2" charset="2"/>
              <a:buChar char="§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22338" indent="-177800" algn="l" defTabSz="91437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Tx/>
              <a:buSzPct val="80000"/>
              <a:buFont typeface="Wingdings" panose="05000000000000000000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79500" indent="-158750" algn="l" defTabSz="91437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Tx/>
              <a:buSzPct val="80000"/>
              <a:buFont typeface="Wingdings" panose="05000000000000000000" pitchFamily="2" charset="2"/>
              <a:buChar char="§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Sharing </a:t>
            </a:r>
            <a:r>
              <a:rPr lang="en-US" dirty="0" err="1" smtClean="0"/>
              <a:t>config</a:t>
            </a:r>
            <a:r>
              <a:rPr lang="en-US" dirty="0" smtClean="0"/>
              <a:t> from host</a:t>
            </a:r>
          </a:p>
          <a:p>
            <a:endParaRPr lang="en-US" dirty="0"/>
          </a:p>
          <a:p>
            <a:r>
              <a:rPr lang="en-US" dirty="0" smtClean="0"/>
              <a:t>DevOps build lifecycle – </a:t>
            </a:r>
            <a:r>
              <a:rPr lang="en-US" i="1" dirty="0" smtClean="0"/>
              <a:t>target</a:t>
            </a:r>
            <a:r>
              <a:rPr lang="en-US" dirty="0" smtClean="0"/>
              <a:t> folder into container	</a:t>
            </a:r>
          </a:p>
          <a:p>
            <a:endParaRPr lang="en-US" dirty="0"/>
          </a:p>
          <a:p>
            <a:r>
              <a:rPr lang="en-US" dirty="0" smtClean="0"/>
              <a:t>Persistency across container lifecycle</a:t>
            </a:r>
          </a:p>
          <a:p>
            <a:endParaRPr lang="en-US" dirty="0" smtClean="0"/>
          </a:p>
          <a:p>
            <a:r>
              <a:rPr lang="en-US" dirty="0" smtClean="0"/>
              <a:t>Sharing data across containers (say across 2 </a:t>
            </a:r>
            <a:r>
              <a:rPr lang="en-US" dirty="0" err="1" smtClean="0"/>
              <a:t>nginx’s</a:t>
            </a:r>
            <a:r>
              <a:rPr lang="en-US" dirty="0" smtClean="0"/>
              <a:t>)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50774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 smtClean="0"/>
              <a:t>Tmpfs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13</a:t>
            </a:fld>
            <a:endParaRPr lang="en-US" dirty="0">
              <a:solidFill>
                <a:srgbClr val="5F7A76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48640" y="1524000"/>
            <a:ext cx="11030744" cy="4452138"/>
          </a:xfrm>
          <a:prstGeom prst="rect">
            <a:avLst/>
          </a:prstGeom>
        </p:spPr>
        <p:txBody>
          <a:bodyPr/>
          <a:lstStyle>
            <a:lvl1pPr marL="287338" indent="-287338" algn="l" defTabSz="91437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Tx/>
              <a:buSzPct val="80000"/>
              <a:buFont typeface="Wingdings" panose="05000000000000000000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4675" indent="-228600" algn="l" defTabSz="91437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Tx/>
              <a:buSzPct val="80000"/>
              <a:buFont typeface="Wingdings" panose="05000000000000000000" pitchFamily="2" charset="2"/>
              <a:buChar char="§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4538" indent="-169863" algn="l" defTabSz="91437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Tx/>
              <a:buSzPct val="80000"/>
              <a:buFont typeface="Wingdings" panose="05000000000000000000" pitchFamily="2" charset="2"/>
              <a:buChar char="§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22338" indent="-177800" algn="l" defTabSz="91437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Tx/>
              <a:buSzPct val="80000"/>
              <a:buFont typeface="Wingdings" panose="05000000000000000000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79500" indent="-158750" algn="l" defTabSz="91437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Tx/>
              <a:buSzPct val="80000"/>
              <a:buFont typeface="Wingdings" panose="05000000000000000000" pitchFamily="2" charset="2"/>
              <a:buChar char="§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Only in memory!</a:t>
            </a:r>
          </a:p>
          <a:p>
            <a:endParaRPr lang="en-US" dirty="0"/>
          </a:p>
          <a:p>
            <a:r>
              <a:rPr lang="en-US" dirty="0" smtClean="0"/>
              <a:t>Great for storing sensitive data</a:t>
            </a:r>
          </a:p>
          <a:p>
            <a:endParaRPr lang="en-US" dirty="0"/>
          </a:p>
          <a:p>
            <a:r>
              <a:rPr lang="en-US" dirty="0" smtClean="0"/>
              <a:t>Extremely fast</a:t>
            </a:r>
          </a:p>
          <a:p>
            <a:endParaRPr lang="en-US" dirty="0"/>
          </a:p>
          <a:p>
            <a:r>
              <a:rPr lang="en-US" dirty="0" smtClean="0"/>
              <a:t>No cleanup needed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2530" y="521208"/>
            <a:ext cx="1356854" cy="903277"/>
          </a:xfrm>
          <a:prstGeom prst="rect">
            <a:avLst/>
          </a:prstGeom>
        </p:spPr>
      </p:pic>
      <p:pic>
        <p:nvPicPr>
          <p:cNvPr id="3074" name="Picture 2" descr="tmpfs on the Docker hos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7359" y="2516581"/>
            <a:ext cx="4772025" cy="2466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4831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 smtClean="0"/>
              <a:t>Tempfs</a:t>
            </a:r>
            <a:r>
              <a:rPr lang="en-GB" dirty="0" smtClean="0"/>
              <a:t> – Use cases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14</a:t>
            </a:fld>
            <a:endParaRPr lang="en-US" dirty="0">
              <a:solidFill>
                <a:srgbClr val="5F7A76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48640" y="1524000"/>
            <a:ext cx="11030744" cy="4452138"/>
          </a:xfrm>
          <a:prstGeom prst="rect">
            <a:avLst/>
          </a:prstGeom>
        </p:spPr>
        <p:txBody>
          <a:bodyPr/>
          <a:lstStyle>
            <a:lvl1pPr marL="287338" indent="-287338" algn="l" defTabSz="91437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Tx/>
              <a:buSzPct val="80000"/>
              <a:buFont typeface="Wingdings" panose="05000000000000000000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4675" indent="-228600" algn="l" defTabSz="91437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Tx/>
              <a:buSzPct val="80000"/>
              <a:buFont typeface="Wingdings" panose="05000000000000000000" pitchFamily="2" charset="2"/>
              <a:buChar char="§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4538" indent="-169863" algn="l" defTabSz="91437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Tx/>
              <a:buSzPct val="80000"/>
              <a:buFont typeface="Wingdings" panose="05000000000000000000" pitchFamily="2" charset="2"/>
              <a:buChar char="§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22338" indent="-177800" algn="l" defTabSz="91437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Tx/>
              <a:buSzPct val="80000"/>
              <a:buFont typeface="Wingdings" panose="05000000000000000000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79500" indent="-158750" algn="l" defTabSz="91437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Tx/>
              <a:buSzPct val="80000"/>
              <a:buFont typeface="Wingdings" panose="05000000000000000000" pitchFamily="2" charset="2"/>
              <a:buChar char="§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2530" y="521208"/>
            <a:ext cx="1356854" cy="903277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701040" y="1676400"/>
            <a:ext cx="11030744" cy="4452138"/>
          </a:xfrm>
          <a:prstGeom prst="rect">
            <a:avLst/>
          </a:prstGeom>
        </p:spPr>
        <p:txBody>
          <a:bodyPr/>
          <a:lstStyle>
            <a:lvl1pPr marL="287338" indent="-287338" algn="l" defTabSz="91437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Tx/>
              <a:buSzPct val="80000"/>
              <a:buFont typeface="Wingdings" panose="05000000000000000000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4675" indent="-228600" algn="l" defTabSz="91437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Tx/>
              <a:buSzPct val="80000"/>
              <a:buFont typeface="Wingdings" panose="05000000000000000000" pitchFamily="2" charset="2"/>
              <a:buChar char="§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4538" indent="-169863" algn="l" defTabSz="91437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Tx/>
              <a:buSzPct val="80000"/>
              <a:buFont typeface="Wingdings" panose="05000000000000000000" pitchFamily="2" charset="2"/>
              <a:buChar char="§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22338" indent="-177800" algn="l" defTabSz="91437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Tx/>
              <a:buSzPct val="80000"/>
              <a:buFont typeface="Wingdings" panose="05000000000000000000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79500" indent="-158750" algn="l" defTabSz="91437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Tx/>
              <a:buSzPct val="80000"/>
              <a:buFont typeface="Wingdings" panose="05000000000000000000" pitchFamily="2" charset="2"/>
              <a:buChar char="§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I/O sensitive projects</a:t>
            </a:r>
          </a:p>
          <a:p>
            <a:endParaRPr lang="en-US" dirty="0"/>
          </a:p>
          <a:p>
            <a:r>
              <a:rPr lang="en-US" dirty="0" smtClean="0"/>
              <a:t>Standalone containers with need to store runtime info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66697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Reference material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15</a:t>
            </a:fld>
            <a:endParaRPr lang="en-US" dirty="0">
              <a:solidFill>
                <a:srgbClr val="5F7A76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48640" y="1524000"/>
            <a:ext cx="11030744" cy="4452138"/>
          </a:xfrm>
          <a:prstGeom prst="rect">
            <a:avLst/>
          </a:prstGeom>
        </p:spPr>
        <p:txBody>
          <a:bodyPr/>
          <a:lstStyle>
            <a:lvl1pPr marL="287338" indent="-287338" algn="l" defTabSz="91437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Tx/>
              <a:buSzPct val="80000"/>
              <a:buFont typeface="Wingdings" panose="05000000000000000000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4675" indent="-228600" algn="l" defTabSz="91437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Tx/>
              <a:buSzPct val="80000"/>
              <a:buFont typeface="Wingdings" panose="05000000000000000000" pitchFamily="2" charset="2"/>
              <a:buChar char="§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4538" indent="-169863" algn="l" defTabSz="91437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Tx/>
              <a:buSzPct val="80000"/>
              <a:buFont typeface="Wingdings" panose="05000000000000000000" pitchFamily="2" charset="2"/>
              <a:buChar char="§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22338" indent="-177800" algn="l" defTabSz="91437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Tx/>
              <a:buSzPct val="80000"/>
              <a:buFont typeface="Wingdings" panose="05000000000000000000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79500" indent="-158750" algn="l" defTabSz="91437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Tx/>
              <a:buSzPct val="80000"/>
              <a:buFont typeface="Wingdings" panose="05000000000000000000" pitchFamily="2" charset="2"/>
              <a:buChar char="§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2530" y="521208"/>
            <a:ext cx="1356854" cy="903277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701040" y="1676400"/>
            <a:ext cx="11030744" cy="4452138"/>
          </a:xfrm>
          <a:prstGeom prst="rect">
            <a:avLst/>
          </a:prstGeom>
        </p:spPr>
        <p:txBody>
          <a:bodyPr/>
          <a:lstStyle>
            <a:lvl1pPr marL="287338" indent="-287338" algn="l" defTabSz="91437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Tx/>
              <a:buSzPct val="80000"/>
              <a:buFont typeface="Wingdings" panose="05000000000000000000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4675" indent="-228600" algn="l" defTabSz="91437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Tx/>
              <a:buSzPct val="80000"/>
              <a:buFont typeface="Wingdings" panose="05000000000000000000" pitchFamily="2" charset="2"/>
              <a:buChar char="§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4538" indent="-169863" algn="l" defTabSz="91437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Tx/>
              <a:buSzPct val="80000"/>
              <a:buFont typeface="Wingdings" panose="05000000000000000000" pitchFamily="2" charset="2"/>
              <a:buChar char="§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22338" indent="-177800" algn="l" defTabSz="91437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Tx/>
              <a:buSzPct val="80000"/>
              <a:buFont typeface="Wingdings" panose="05000000000000000000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79500" indent="-158750" algn="l" defTabSz="91437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Tx/>
              <a:buSzPct val="80000"/>
              <a:buFont typeface="Wingdings" panose="05000000000000000000" pitchFamily="2" charset="2"/>
              <a:buChar char="§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hlinkClick r:id="rId3"/>
              </a:rPr>
              <a:t>https://docs.docker.com/storage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51489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71121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Agenda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2</a:t>
            </a:fld>
            <a:endParaRPr lang="en-US" dirty="0">
              <a:solidFill>
                <a:srgbClr val="5F7A76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48640" y="1676400"/>
            <a:ext cx="10311765" cy="4452138"/>
          </a:xfrm>
          <a:prstGeom prst="rect">
            <a:avLst/>
          </a:prstGeom>
        </p:spPr>
        <p:txBody>
          <a:bodyPr/>
          <a:lstStyle>
            <a:lvl1pPr marL="287338" indent="-287338" algn="l" defTabSz="91437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Tx/>
              <a:buSzPct val="80000"/>
              <a:buFont typeface="Wingdings" panose="05000000000000000000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4675" indent="-228600" algn="l" defTabSz="91437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Tx/>
              <a:buSzPct val="80000"/>
              <a:buFont typeface="Wingdings" panose="05000000000000000000" pitchFamily="2" charset="2"/>
              <a:buChar char="§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4538" indent="-169863" algn="l" defTabSz="91437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Tx/>
              <a:buSzPct val="80000"/>
              <a:buFont typeface="Wingdings" panose="05000000000000000000" pitchFamily="2" charset="2"/>
              <a:buChar char="§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22338" indent="-177800" algn="l" defTabSz="91437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Tx/>
              <a:buSzPct val="80000"/>
              <a:buFont typeface="Wingdings" panose="05000000000000000000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79500" indent="-158750" algn="l" defTabSz="91437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Tx/>
              <a:buSzPct val="80000"/>
              <a:buFont typeface="Wingdings" panose="05000000000000000000" pitchFamily="2" charset="2"/>
              <a:buChar char="§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75000"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Brush-up on Docker basics</a:t>
            </a:r>
            <a:endParaRPr lang="de-CH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SzPct val="75000"/>
            </a:pPr>
            <a:r>
              <a:rPr lang="de-CH" dirty="0" smtClean="0">
                <a:latin typeface="Calibri" panose="020F0502020204030204" pitchFamily="34" charset="0"/>
                <a:cs typeface="Calibri" panose="020F0502020204030204" pitchFamily="34" charset="0"/>
              </a:rPr>
              <a:t>Linux Volumes</a:t>
            </a:r>
          </a:p>
          <a:p>
            <a:pPr>
              <a:buSzPct val="75000"/>
            </a:pPr>
            <a:r>
              <a:rPr lang="de-CH" dirty="0" smtClean="0">
                <a:latin typeface="Calibri" panose="020F0502020204030204" pitchFamily="34" charset="0"/>
                <a:cs typeface="Calibri" panose="020F0502020204030204" pitchFamily="34" charset="0"/>
              </a:rPr>
              <a:t>Union File SYstem</a:t>
            </a:r>
            <a:endParaRPr lang="de-CH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SzPct val="75000"/>
            </a:pPr>
            <a:r>
              <a:rPr lang="de-CH" dirty="0" smtClean="0">
                <a:latin typeface="Calibri" panose="020F0502020204030204" pitchFamily="34" charset="0"/>
                <a:cs typeface="Calibri" panose="020F0502020204030204" pitchFamily="34" charset="0"/>
              </a:rPr>
              <a:t>Types of Docker mount</a:t>
            </a:r>
          </a:p>
          <a:p>
            <a:pPr lvl="1">
              <a:buSzPct val="75000"/>
            </a:pPr>
            <a:r>
              <a:rPr lang="de-CH" dirty="0" smtClean="0">
                <a:latin typeface="Calibri" panose="020F0502020204030204" pitchFamily="34" charset="0"/>
                <a:cs typeface="Calibri" panose="020F0502020204030204" pitchFamily="34" charset="0"/>
              </a:rPr>
              <a:t>Volumes</a:t>
            </a:r>
          </a:p>
          <a:p>
            <a:pPr lvl="1">
              <a:buSzPct val="75000"/>
            </a:pPr>
            <a:r>
              <a:rPr lang="de-CH" dirty="0" smtClean="0">
                <a:latin typeface="Calibri" panose="020F0502020204030204" pitchFamily="34" charset="0"/>
                <a:cs typeface="Calibri" panose="020F0502020204030204" pitchFamily="34" charset="0"/>
              </a:rPr>
              <a:t>Bind mounts</a:t>
            </a:r>
          </a:p>
          <a:p>
            <a:pPr lvl="1">
              <a:buSzPct val="75000"/>
            </a:pPr>
            <a:r>
              <a:rPr lang="de-CH" dirty="0" smtClean="0">
                <a:latin typeface="Calibri" panose="020F0502020204030204" pitchFamily="34" charset="0"/>
                <a:cs typeface="Calibri" panose="020F0502020204030204" pitchFamily="34" charset="0"/>
              </a:rPr>
              <a:t>Tempfs</a:t>
            </a:r>
          </a:p>
          <a:p>
            <a:pPr>
              <a:buSzPct val="75000"/>
            </a:pPr>
            <a:r>
              <a:rPr lang="de-CH" dirty="0" smtClean="0">
                <a:latin typeface="Calibri" panose="020F0502020204030204" pitchFamily="34" charset="0"/>
                <a:cs typeface="Calibri" panose="020F0502020204030204" pitchFamily="34" charset="0"/>
              </a:rPr>
              <a:t>Hands-on</a:t>
            </a:r>
          </a:p>
        </p:txBody>
      </p:sp>
    </p:spTree>
    <p:extLst>
      <p:ext uri="{BB962C8B-B14F-4D97-AF65-F5344CB8AC3E}">
        <p14:creationId xmlns:p14="http://schemas.microsoft.com/office/powerpoint/2010/main" val="1122125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Brush-up on Docker basics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3</a:t>
            </a:fld>
            <a:endParaRPr lang="en-US" dirty="0">
              <a:solidFill>
                <a:srgbClr val="5F7A76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48640" y="1524000"/>
            <a:ext cx="11030744" cy="4800600"/>
          </a:xfrm>
          <a:prstGeom prst="rect">
            <a:avLst/>
          </a:prstGeom>
        </p:spPr>
        <p:txBody>
          <a:bodyPr/>
          <a:lstStyle>
            <a:lvl1pPr marL="287338" indent="-287338" algn="l" defTabSz="91437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Tx/>
              <a:buSzPct val="80000"/>
              <a:buFont typeface="Wingdings" panose="05000000000000000000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4675" indent="-228600" algn="l" defTabSz="91437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Tx/>
              <a:buSzPct val="80000"/>
              <a:buFont typeface="Wingdings" panose="05000000000000000000" pitchFamily="2" charset="2"/>
              <a:buChar char="§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4538" indent="-169863" algn="l" defTabSz="91437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Tx/>
              <a:buSzPct val="80000"/>
              <a:buFont typeface="Wingdings" panose="05000000000000000000" pitchFamily="2" charset="2"/>
              <a:buChar char="§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22338" indent="-177800" algn="l" defTabSz="91437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Tx/>
              <a:buSzPct val="80000"/>
              <a:buFont typeface="Wingdings" panose="05000000000000000000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79500" indent="-158750" algn="l" defTabSz="91437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Tx/>
              <a:buSzPct val="80000"/>
              <a:buFont typeface="Wingdings" panose="05000000000000000000" pitchFamily="2" charset="2"/>
              <a:buChar char="§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75000"/>
              <a:buNone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Try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using </a:t>
            </a:r>
            <a:r>
              <a:rPr lang="en-GB" sz="2400" dirty="0">
                <a:hlinkClick r:id="rId3"/>
              </a:rPr>
              <a:t>https://labs.play-with-docker.com</a:t>
            </a:r>
            <a:r>
              <a:rPr lang="en-GB" sz="2400" dirty="0" smtClean="0">
                <a:hlinkClick r:id="rId3"/>
              </a:rPr>
              <a:t>/</a:t>
            </a:r>
            <a:endParaRPr lang="en-GB" sz="2400" dirty="0" smtClean="0"/>
          </a:p>
          <a:p>
            <a:pPr marL="0" indent="0">
              <a:buSzPct val="75000"/>
              <a:buNone/>
            </a:pP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SzPct val="75000"/>
            </a:pP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docker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run hello-world</a:t>
            </a:r>
          </a:p>
          <a:p>
            <a:pPr>
              <a:buSzPct val="75000"/>
            </a:pP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docker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ps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SzPct val="75000"/>
            </a:pP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docker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images</a:t>
            </a:r>
          </a:p>
          <a:p>
            <a:pPr>
              <a:buSzPct val="75000"/>
            </a:pP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docker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run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ubuntu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bash</a:t>
            </a:r>
          </a:p>
          <a:p>
            <a:pPr>
              <a:buSzPct val="75000"/>
            </a:pPr>
            <a:r>
              <a:rPr lang="de-CH" sz="2400" dirty="0">
                <a:latin typeface="Calibri" panose="020F0502020204030204" pitchFamily="34" charset="0"/>
                <a:cs typeface="Calibri" panose="020F0502020204030204" pitchFamily="34" charset="0"/>
              </a:rPr>
              <a:t>docker run -</a:t>
            </a:r>
            <a:r>
              <a:rPr lang="de-CH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it </a:t>
            </a:r>
            <a:r>
              <a:rPr lang="de-CH" sz="2400" dirty="0">
                <a:latin typeface="Calibri" panose="020F0502020204030204" pitchFamily="34" charset="0"/>
                <a:cs typeface="Calibri" panose="020F0502020204030204" pitchFamily="34" charset="0"/>
              </a:rPr>
              <a:t>ubuntu </a:t>
            </a:r>
            <a:r>
              <a:rPr lang="de-CH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bash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SzPct val="75000"/>
            </a:pPr>
            <a:r>
              <a:rPr lang="de-CH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docker exec –it «container_id»</a:t>
            </a:r>
          </a:p>
          <a:p>
            <a:pPr>
              <a:buSzPct val="75000"/>
            </a:pPr>
            <a:r>
              <a:rPr lang="de-CH" sz="2400" dirty="0">
                <a:latin typeface="Calibri" panose="020F0502020204030204" pitchFamily="34" charset="0"/>
                <a:cs typeface="Calibri" panose="020F0502020204030204" pitchFamily="34" charset="0"/>
              </a:rPr>
              <a:t>docker run --name </a:t>
            </a:r>
            <a:r>
              <a:rPr lang="de-CH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web </a:t>
            </a:r>
            <a:r>
              <a:rPr lang="de-CH" sz="2400" dirty="0">
                <a:latin typeface="Calibri" panose="020F0502020204030204" pitchFamily="34" charset="0"/>
                <a:cs typeface="Calibri" panose="020F0502020204030204" pitchFamily="34" charset="0"/>
              </a:rPr>
              <a:t>-d -p </a:t>
            </a:r>
            <a:r>
              <a:rPr lang="de-CH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3000:80 nginx</a:t>
            </a:r>
          </a:p>
          <a:p>
            <a:pPr>
              <a:buSzPct val="75000"/>
            </a:pPr>
            <a:r>
              <a:rPr lang="sv-SE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docker </a:t>
            </a:r>
            <a:r>
              <a:rPr lang="sv-SE" sz="2400" dirty="0">
                <a:latin typeface="Calibri" panose="020F0502020204030204" pitchFamily="34" charset="0"/>
                <a:cs typeface="Calibri" panose="020F0502020204030204" pitchFamily="34" charset="0"/>
              </a:rPr>
              <a:t>rm -f $(docker ps -qa</a:t>
            </a:r>
            <a:r>
              <a:rPr lang="sv-SE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de-CH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1427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Linux Volumes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4</a:t>
            </a:fld>
            <a:endParaRPr lang="en-US" dirty="0">
              <a:solidFill>
                <a:srgbClr val="5F7A76"/>
              </a:solidFill>
            </a:endParaRPr>
          </a:p>
        </p:txBody>
      </p:sp>
      <p:pic>
        <p:nvPicPr>
          <p:cNvPr id="1026" name="Picture 2" descr="Image result for linux tux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4984" y="521208"/>
            <a:ext cx="914400" cy="1068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upload.wikimedia.org/wikipedia/commons/thumb/e/e6/Lvm.svg/620px-Lvm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9746" y="1295400"/>
            <a:ext cx="5169332" cy="5202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9018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Need for Storage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5</a:t>
            </a:fld>
            <a:endParaRPr lang="en-US" dirty="0">
              <a:solidFill>
                <a:srgbClr val="5F7A76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48640" y="1524000"/>
            <a:ext cx="11030744" cy="4452138"/>
          </a:xfrm>
          <a:prstGeom prst="rect">
            <a:avLst/>
          </a:prstGeom>
        </p:spPr>
        <p:txBody>
          <a:bodyPr/>
          <a:lstStyle>
            <a:lvl1pPr marL="287338" indent="-287338" algn="l" defTabSz="91437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Tx/>
              <a:buSzPct val="80000"/>
              <a:buFont typeface="Wingdings" panose="05000000000000000000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4675" indent="-228600" algn="l" defTabSz="91437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Tx/>
              <a:buSzPct val="80000"/>
              <a:buFont typeface="Wingdings" panose="05000000000000000000" pitchFamily="2" charset="2"/>
              <a:buChar char="§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4538" indent="-169863" algn="l" defTabSz="91437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Tx/>
              <a:buSzPct val="80000"/>
              <a:buFont typeface="Wingdings" panose="05000000000000000000" pitchFamily="2" charset="2"/>
              <a:buChar char="§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22338" indent="-177800" algn="l" defTabSz="91437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Tx/>
              <a:buSzPct val="80000"/>
              <a:buFont typeface="Wingdings" panose="05000000000000000000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79500" indent="-158750" algn="l" defTabSz="91437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Tx/>
              <a:buSzPct val="80000"/>
              <a:buFont typeface="Wingdings" panose="05000000000000000000" pitchFamily="2" charset="2"/>
              <a:buChar char="§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</a:t>
            </a:r>
            <a:r>
              <a:rPr lang="en-US" dirty="0"/>
              <a:t>a container: </a:t>
            </a:r>
            <a:r>
              <a:rPr lang="en-US" dirty="0" err="1"/>
              <a:t>docker</a:t>
            </a:r>
            <a:r>
              <a:rPr lang="en-US" dirty="0"/>
              <a:t> run --name web -d -p 3000:80 </a:t>
            </a:r>
            <a:r>
              <a:rPr lang="en-US" dirty="0" err="1"/>
              <a:t>nginx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Connect </a:t>
            </a:r>
            <a:r>
              <a:rPr lang="en-US" dirty="0"/>
              <a:t>to container and explore file system (/</a:t>
            </a:r>
            <a:r>
              <a:rPr lang="en-US" dirty="0" err="1"/>
              <a:t>usr</a:t>
            </a:r>
            <a:r>
              <a:rPr lang="en-US" dirty="0"/>
              <a:t>/share/</a:t>
            </a:r>
            <a:r>
              <a:rPr lang="en-US" dirty="0" err="1"/>
              <a:t>nginx</a:t>
            </a:r>
            <a:r>
              <a:rPr lang="en-US" dirty="0"/>
              <a:t>/html)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Check </a:t>
            </a:r>
            <a:r>
              <a:rPr lang="en-US" dirty="0"/>
              <a:t>physical file system on host (/</a:t>
            </a:r>
            <a:r>
              <a:rPr lang="en-US" dirty="0" err="1" smtClean="0"/>
              <a:t>var</a:t>
            </a:r>
            <a:r>
              <a:rPr lang="en-US" dirty="0" smtClean="0"/>
              <a:t>/lib/</a:t>
            </a:r>
            <a:r>
              <a:rPr lang="en-US" dirty="0" err="1" smtClean="0"/>
              <a:t>docker</a:t>
            </a:r>
            <a:r>
              <a:rPr lang="en-US" dirty="0" smtClean="0"/>
              <a:t>/)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de-CH" dirty="0" smtClean="0"/>
              <a:t>Create file on container</a:t>
            </a:r>
          </a:p>
          <a:p>
            <a:pPr marL="514350" indent="-514350">
              <a:buFont typeface="+mj-lt"/>
              <a:buAutoNum type="arabicPeriod"/>
            </a:pPr>
            <a:r>
              <a:rPr lang="de-CH" dirty="0" smtClean="0"/>
              <a:t>Find the file on the host</a:t>
            </a:r>
          </a:p>
          <a:p>
            <a:pPr marL="514350" indent="-514350">
              <a:buFont typeface="+mj-lt"/>
              <a:buAutoNum type="arabicPeriod"/>
            </a:pPr>
            <a:r>
              <a:rPr lang="de-CH" dirty="0" smtClean="0"/>
              <a:t>Check volume diff of the container</a:t>
            </a:r>
          </a:p>
          <a:p>
            <a:pPr marL="514350" indent="-514350">
              <a:buFont typeface="+mj-lt"/>
              <a:buAutoNum type="arabicPeriod"/>
            </a:pPr>
            <a:r>
              <a:rPr lang="de-CH" dirty="0" smtClean="0"/>
              <a:t>Kill and remove the container</a:t>
            </a:r>
          </a:p>
          <a:p>
            <a:pPr marL="0" indent="0">
              <a:buNone/>
            </a:pPr>
            <a:r>
              <a:rPr lang="de-CH" dirty="0" smtClean="0"/>
              <a:t>What happens to the container’s file system?</a:t>
            </a:r>
          </a:p>
          <a:p>
            <a:pPr marL="514350" indent="-514350">
              <a:buFont typeface="+mj-lt"/>
              <a:buAutoNum type="arabicPeriod"/>
            </a:pPr>
            <a:endParaRPr lang="de-CH" dirty="0"/>
          </a:p>
          <a:p>
            <a:pPr marL="514350" indent="-514350">
              <a:buFont typeface="+mj-lt"/>
              <a:buAutoNum type="arabicPeriod"/>
            </a:pPr>
            <a:endParaRPr lang="de-CH" dirty="0"/>
          </a:p>
          <a:p>
            <a:pPr marL="514350" indent="-514350">
              <a:buFont typeface="+mj-lt"/>
              <a:buAutoNum type="arabicPeriod"/>
            </a:pPr>
            <a:endParaRPr lang="en-GB" dirty="0"/>
          </a:p>
        </p:txBody>
      </p:sp>
      <p:pic>
        <p:nvPicPr>
          <p:cNvPr id="6" name="Picture 2" descr="Image result for linux tux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4984" y="521208"/>
            <a:ext cx="914400" cy="1068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7003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Union File Systems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6</a:t>
            </a:fld>
            <a:endParaRPr lang="en-US" dirty="0">
              <a:solidFill>
                <a:srgbClr val="5F7A76"/>
              </a:solidFill>
            </a:endParaRPr>
          </a:p>
        </p:txBody>
      </p:sp>
      <p:pic>
        <p:nvPicPr>
          <p:cNvPr id="4100" name="Picture 4" descr="Containers sharing same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747900"/>
            <a:ext cx="7324725" cy="452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88534" y="5231486"/>
            <a:ext cx="2990850" cy="106454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22530" y="521208"/>
            <a:ext cx="1356854" cy="903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164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Union File Systems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7</a:t>
            </a:fld>
            <a:endParaRPr lang="en-US" dirty="0">
              <a:solidFill>
                <a:srgbClr val="5F7A76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48640" y="1524000"/>
            <a:ext cx="11030744" cy="4452138"/>
          </a:xfrm>
          <a:prstGeom prst="rect">
            <a:avLst/>
          </a:prstGeom>
        </p:spPr>
        <p:txBody>
          <a:bodyPr/>
          <a:lstStyle>
            <a:lvl1pPr marL="287338" indent="-287338" algn="l" defTabSz="91437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Tx/>
              <a:buSzPct val="80000"/>
              <a:buFont typeface="Wingdings" panose="05000000000000000000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4675" indent="-228600" algn="l" defTabSz="91437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Tx/>
              <a:buSzPct val="80000"/>
              <a:buFont typeface="Wingdings" panose="05000000000000000000" pitchFamily="2" charset="2"/>
              <a:buChar char="§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4538" indent="-169863" algn="l" defTabSz="91437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Tx/>
              <a:buSzPct val="80000"/>
              <a:buFont typeface="Wingdings" panose="05000000000000000000" pitchFamily="2" charset="2"/>
              <a:buChar char="§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22338" indent="-177800" algn="l" defTabSz="91437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Tx/>
              <a:buSzPct val="80000"/>
              <a:buFont typeface="Wingdings" panose="05000000000000000000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79500" indent="-158750" algn="l" defTabSz="91437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Tx/>
              <a:buSzPct val="80000"/>
              <a:buFont typeface="Wingdings" panose="05000000000000000000" pitchFamily="2" charset="2"/>
              <a:buChar char="§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dirty="0" smtClean="0"/>
              <a:t>“W</a:t>
            </a:r>
            <a:r>
              <a:rPr lang="en-GB" dirty="0" err="1" smtClean="0"/>
              <a:t>ritable</a:t>
            </a:r>
            <a:r>
              <a:rPr lang="en-GB" dirty="0" smtClean="0"/>
              <a:t> </a:t>
            </a:r>
            <a:r>
              <a:rPr lang="en-GB" dirty="0"/>
              <a:t>container </a:t>
            </a:r>
            <a:r>
              <a:rPr lang="en-GB" dirty="0" smtClean="0"/>
              <a:t>layer”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No static path from outside the container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No container, no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Tightly coupled with host machine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Union FS - slower performance</a:t>
            </a:r>
          </a:p>
          <a:p>
            <a:pPr marL="514350" indent="-514350">
              <a:buFont typeface="+mj-lt"/>
              <a:buAutoNum type="arabicPeriod"/>
            </a:pP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2530" y="521208"/>
            <a:ext cx="1356854" cy="903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381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Types of Docker mount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8</a:t>
            </a:fld>
            <a:endParaRPr lang="en-US" dirty="0">
              <a:solidFill>
                <a:srgbClr val="5F7A76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2530" y="521208"/>
            <a:ext cx="1356854" cy="903277"/>
          </a:xfrm>
          <a:prstGeom prst="rect">
            <a:avLst/>
          </a:prstGeom>
        </p:spPr>
      </p:pic>
      <p:pic>
        <p:nvPicPr>
          <p:cNvPr id="3074" name="Picture 2" descr="types of mounts and where they live on the Docker hos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3985" y="1828800"/>
            <a:ext cx="7780854" cy="3960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7967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Volumes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9</a:t>
            </a:fld>
            <a:endParaRPr lang="en-US" dirty="0">
              <a:solidFill>
                <a:srgbClr val="5F7A76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48640" y="1524000"/>
            <a:ext cx="11030744" cy="4452138"/>
          </a:xfrm>
          <a:prstGeom prst="rect">
            <a:avLst/>
          </a:prstGeom>
        </p:spPr>
        <p:txBody>
          <a:bodyPr/>
          <a:lstStyle>
            <a:lvl1pPr marL="287338" indent="-287338" algn="l" defTabSz="91437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Tx/>
              <a:buSzPct val="80000"/>
              <a:buFont typeface="Wingdings" panose="05000000000000000000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4675" indent="-228600" algn="l" defTabSz="91437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Tx/>
              <a:buSzPct val="80000"/>
              <a:buFont typeface="Wingdings" panose="05000000000000000000" pitchFamily="2" charset="2"/>
              <a:buChar char="§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4538" indent="-169863" algn="l" defTabSz="91437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Tx/>
              <a:buSzPct val="80000"/>
              <a:buFont typeface="Wingdings" panose="05000000000000000000" pitchFamily="2" charset="2"/>
              <a:buChar char="§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22338" indent="-177800" algn="l" defTabSz="91437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Tx/>
              <a:buSzPct val="80000"/>
              <a:buFont typeface="Wingdings" panose="05000000000000000000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79500" indent="-158750" algn="l" defTabSz="91437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Tx/>
              <a:buSzPct val="80000"/>
              <a:buFont typeface="Wingdings" panose="05000000000000000000" pitchFamily="2" charset="2"/>
              <a:buChar char="§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Created and managed by </a:t>
            </a:r>
            <a:r>
              <a:rPr lang="en-US" dirty="0" smtClean="0"/>
              <a:t>Docker</a:t>
            </a:r>
          </a:p>
          <a:p>
            <a:pPr marL="801687" lvl="1" indent="-514350"/>
            <a:r>
              <a:rPr lang="en-US" dirty="0" smtClean="0"/>
              <a:t>Explicitly (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volume create</a:t>
            </a:r>
            <a:r>
              <a:rPr lang="en-US" dirty="0" smtClean="0"/>
              <a:t>)</a:t>
            </a:r>
          </a:p>
          <a:p>
            <a:pPr marL="801687" lvl="1" indent="-514350"/>
            <a:r>
              <a:rPr lang="en-US" dirty="0" smtClean="0"/>
              <a:t>Implicitly (during container creation)</a:t>
            </a:r>
          </a:p>
          <a:p>
            <a:pPr marL="514350" indent="-514350"/>
            <a:endParaRPr lang="en-US" dirty="0"/>
          </a:p>
          <a:p>
            <a:r>
              <a:rPr lang="en-US" dirty="0" smtClean="0"/>
              <a:t>Can be Named or Anonymous</a:t>
            </a:r>
          </a:p>
          <a:p>
            <a:endParaRPr lang="en-US" dirty="0"/>
          </a:p>
          <a:p>
            <a:r>
              <a:rPr lang="en-US" dirty="0" smtClean="0"/>
              <a:t>Supports volume drivers</a:t>
            </a:r>
          </a:p>
          <a:p>
            <a:endParaRPr lang="en-US" dirty="0"/>
          </a:p>
          <a:p>
            <a:r>
              <a:rPr lang="en-US" dirty="0"/>
              <a:t>Cleanup possible 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volume prune</a:t>
            </a:r>
            <a:r>
              <a:rPr lang="en-US" dirty="0" smtClean="0"/>
              <a:t>)</a:t>
            </a:r>
            <a:endParaRPr lang="en-US" dirty="0"/>
          </a:p>
          <a:p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2530" y="521208"/>
            <a:ext cx="1356854" cy="903277"/>
          </a:xfrm>
          <a:prstGeom prst="rect">
            <a:avLst/>
          </a:prstGeom>
        </p:spPr>
      </p:pic>
      <p:pic>
        <p:nvPicPr>
          <p:cNvPr id="1026" name="Picture 2" descr="volumes on the Docker hos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7834" y="2535631"/>
            <a:ext cx="4781550" cy="242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8496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4_Micro Focus Theme v5">
  <a:themeElements>
    <a:clrScheme name="MF Theme Colors v3">
      <a:dk1>
        <a:srgbClr val="000000"/>
      </a:dk1>
      <a:lt1>
        <a:sysClr val="window" lastClr="FFFFFF"/>
      </a:lt1>
      <a:dk2>
        <a:srgbClr val="0079EF"/>
      </a:dk2>
      <a:lt2>
        <a:srgbClr val="212E35"/>
      </a:lt2>
      <a:accent1>
        <a:srgbClr val="C6179D"/>
      </a:accent1>
      <a:accent2>
        <a:srgbClr val="7425AD"/>
      </a:accent2>
      <a:accent3>
        <a:srgbClr val="231CA5"/>
      </a:accent3>
      <a:accent4>
        <a:srgbClr val="0C90EA"/>
      </a:accent4>
      <a:accent5>
        <a:srgbClr val="29CEFE"/>
      </a:accent5>
      <a:accent6>
        <a:srgbClr val="2FD6C3"/>
      </a:accent6>
      <a:hlink>
        <a:srgbClr val="231CA5"/>
      </a:hlink>
      <a:folHlink>
        <a:srgbClr val="231CA5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wrap="square" lIns="0" tIns="0" rIns="0" bIns="0" rtlCol="0">
        <a:noAutofit/>
      </a:bodyPr>
      <a:lstStyle>
        <a:defPPr marL="0" indent="0">
          <a:spcAft>
            <a:spcPts val="1800"/>
          </a:spcAft>
          <a:buNone/>
          <a:defRPr sz="2400" smtClean="0"/>
        </a:defPPr>
      </a:lstStyle>
    </a:txDef>
  </a:objectDefaults>
  <a:extraClrSchemeLst/>
  <a:custClrLst>
    <a:custClr name="MF Status Crimson">
      <a:srgbClr val="E5004C"/>
    </a:custClr>
    <a:custClr name="MF Status Apricot">
      <a:srgbClr val="F48B34"/>
    </a:custClr>
    <a:custClr name="MF Status Yellow">
      <a:srgbClr val="FCDB1F"/>
    </a:custClr>
    <a:custClr name="MF Status Green">
      <a:srgbClr val="1AAC60"/>
    </a:custClr>
  </a:custClrLst>
  <a:extLst>
    <a:ext uri="{05A4C25C-085E-4340-85A3-A5531E510DB2}">
      <thm15:themeFamily xmlns:thm15="http://schemas.microsoft.com/office/thememl/2012/main" name="Presentation_09_15_17_vg.potx" id="{5EE188AC-7198-4106-A282-11FECE34B1B0}" vid="{B9016EDD-6B62-4AAF-8CD0-0583E1FF0D0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MF Status Crimson">
      <a:srgbClr val="E5004C"/>
    </a:custClr>
    <a:custClr name="MF Status Apricot">
      <a:srgbClr val="F48B34"/>
    </a:custClr>
    <a:custClr name="MF Status Yellow">
      <a:srgbClr val="FCDB1F"/>
    </a:custClr>
    <a:custClr name="MF Status Green">
      <a:srgbClr val="1AAC60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70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B03BCB38-008C-E349-A4FC-E674450CD1CA}">
  <we:reference id="wa104381063" version="1.0.0.0" store="en-US" storeType="OMEX"/>
  <we:alternateReferences>
    <we:reference id="wa104381063" version="1.0.0.0" store="wa104381063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12E97A45340C249ADBF9A69F9DBDDE1" ma:contentTypeVersion="7" ma:contentTypeDescription="Create a new document." ma:contentTypeScope="" ma:versionID="f354dd90568472d93fbefa222612ce29">
  <xsd:schema xmlns:xsd="http://www.w3.org/2001/XMLSchema" xmlns:xs="http://www.w3.org/2001/XMLSchema" xmlns:p="http://schemas.microsoft.com/office/2006/metadata/properties" xmlns:ns2="c38f3382-9945-4e51-b5db-3ec60a102e3d" xmlns:ns3="bb2a104b-8437-44f3-8780-221fcb2ee446" targetNamespace="http://schemas.microsoft.com/office/2006/metadata/properties" ma:root="true" ma:fieldsID="1b564aec9395af26d625ccb97ac6db72" ns2:_="" ns3:_="">
    <xsd:import namespace="c38f3382-9945-4e51-b5db-3ec60a102e3d"/>
    <xsd:import namespace="bb2a104b-8437-44f3-8780-221fcb2ee44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38f3382-9945-4e51-b5db-3ec60a102e3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2a104b-8437-44f3-8780-221fcb2ee446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77463B6-418D-4999-9B27-127B2420EF6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38f3382-9945-4e51-b5db-3ec60a102e3d"/>
    <ds:schemaRef ds:uri="bb2a104b-8437-44f3-8780-221fcb2ee44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17B57F1-9856-4F2D-8BF7-04C45DC4976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6779F93-14F3-4635-972C-D9B87F0463CB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MF Presentation Template 10-11-17 v1_ks</Template>
  <TotalTime>1869</TotalTime>
  <Words>647</Words>
  <Application>Microsoft Office PowerPoint</Application>
  <PresentationFormat>Widescreen</PresentationFormat>
  <Paragraphs>204</Paragraphs>
  <Slides>16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Courier New</vt:lpstr>
      <vt:lpstr>Wingdings</vt:lpstr>
      <vt:lpstr>4_Micro Focus Theme v5</vt:lpstr>
      <vt:lpstr>Docker Storage</vt:lpstr>
      <vt:lpstr>Agenda</vt:lpstr>
      <vt:lpstr>Brush-up on Docker basics</vt:lpstr>
      <vt:lpstr>Linux Volumes</vt:lpstr>
      <vt:lpstr>Need for Storage</vt:lpstr>
      <vt:lpstr>Union File Systems</vt:lpstr>
      <vt:lpstr>Union File Systems</vt:lpstr>
      <vt:lpstr>Types of Docker mount</vt:lpstr>
      <vt:lpstr>Volumes</vt:lpstr>
      <vt:lpstr>Volumes – Use cases</vt:lpstr>
      <vt:lpstr>Bind mounts</vt:lpstr>
      <vt:lpstr>Bind mounts – Use cases</vt:lpstr>
      <vt:lpstr>Tmpfs</vt:lpstr>
      <vt:lpstr>Tempfs – Use cases</vt:lpstr>
      <vt:lpstr>Reference material</vt:lpstr>
      <vt:lpstr>Thank You.</vt:lpstr>
    </vt:vector>
  </TitlesOfParts>
  <Company>Serena Software,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 Focus Presentation Template</dc:title>
  <dc:creator>Bosler, Martin</dc:creator>
  <cp:lastModifiedBy>Dhareshwar, Shreyas Sudarshan</cp:lastModifiedBy>
  <cp:revision>319</cp:revision>
  <dcterms:created xsi:type="dcterms:W3CDTF">2017-10-13T16:07:22Z</dcterms:created>
  <dcterms:modified xsi:type="dcterms:W3CDTF">2019-11-22T10:39:49Z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0x010100812E97A45340C249ADBF9A69F9DBDDE1</vt:lpwstr>
  </property>
</Properties>
</file>