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18" r:id="rId4"/>
  </p:sldMasterIdLst>
  <p:notesMasterIdLst>
    <p:notesMasterId r:id="rId16"/>
  </p:notesMasterIdLst>
  <p:sldIdLst>
    <p:sldId id="612" r:id="rId5"/>
    <p:sldId id="613" r:id="rId6"/>
    <p:sldId id="614" r:id="rId7"/>
    <p:sldId id="615" r:id="rId8"/>
    <p:sldId id="616" r:id="rId9"/>
    <p:sldId id="617" r:id="rId10"/>
    <p:sldId id="618" r:id="rId11"/>
    <p:sldId id="619" r:id="rId12"/>
    <p:sldId id="620" r:id="rId13"/>
    <p:sldId id="621" r:id="rId14"/>
    <p:sldId id="622" r:id="rId15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lin Stokes" initials="KS" lastIdx="2" clrIdx="0"/>
  <p:cmAuthor id="2" name="david groom" initials="dg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7CE0"/>
    <a:srgbClr val="0079EF"/>
    <a:srgbClr val="A82476"/>
    <a:srgbClr val="11BAB6"/>
    <a:srgbClr val="00A9C2"/>
    <a:srgbClr val="00BAC2"/>
    <a:srgbClr val="00A4ED"/>
    <a:srgbClr val="0155EF"/>
    <a:srgbClr val="ECEEEF"/>
    <a:srgbClr val="DCDE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3FACDB-FD07-AF87-F19B-BAFA96641802}" v="17" dt="2019-10-11T13:52:45.672"/>
    <p1510:client id="{5ECFC6C2-85D8-E38E-510A-029775AE98B9}" v="24" dt="2019-10-15T15:37:26.598"/>
    <p1510:client id="{8ECA90FF-9899-457E-9A4F-99EE41755B77}" v="2367" dt="2019-09-13T11:19:13.975"/>
    <p1510:client id="{B516B565-40DB-A78F-8FC0-D989ED8D6F2E}" v="370" dt="2019-09-23T05:22:27.001"/>
    <p1510:client id="{BDCF4068-A642-1F47-1913-69525722EFD1}" v="15" dt="2019-10-11T13:59:23.542"/>
    <p1510:client id="{E47CB015-E2EB-AD8C-A4E6-E273309D2F22}" v="1748" dt="2019-09-13T14:47:53.093"/>
    <p1510:client id="{E8CB5C29-CE68-3601-1085-963EC0CE0AF4}" v="25" dt="2019-09-13T13:38:41.852"/>
    <p1510:client id="{E903F452-3378-E7BE-2066-68F227D9C394}" v="1" dt="2019-09-13T10:56:52.517"/>
    <p1510:client id="{F07413CE-DE5B-2CF2-817B-E44FC6DCBF46}" v="3" dt="2019-09-13T11:54:19.818"/>
  </p1510:revLst>
</p1510:revInfo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473" autoAdjust="0"/>
  </p:normalViewPr>
  <p:slideViewPr>
    <p:cSldViewPr snapToGrid="0">
      <p:cViewPr varScale="1">
        <p:scale>
          <a:sx n="91" d="100"/>
          <a:sy n="91" d="100"/>
        </p:scale>
        <p:origin x="51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7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F4137A-32A9-4E3E-80A1-313294284C14}" type="datetimeFigureOut">
              <a:rPr lang="en-US" smtClean="0"/>
              <a:t>2019-11-22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56D5C-5EF9-4233-82C8-1D8C4F6E2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05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cyclos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2890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8738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7744" indent="-228600">
              <a:buFont typeface="+mj-lt"/>
              <a:buAutoNum type="arabicPeriod"/>
            </a:pPr>
            <a:r>
              <a:rPr lang="pt-BR" dirty="0" smtClean="0"/>
              <a:t>curl </a:t>
            </a:r>
            <a:r>
              <a:rPr lang="pt-BR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-L</a:t>
            </a:r>
            <a:r>
              <a:rPr lang="pt-BR" dirty="0" smtClean="0"/>
              <a:t> </a:t>
            </a:r>
            <a:r>
              <a:rPr lang="pt-BR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"https://github.com/docker/compose/releases/download/1.22.0/docker-compose-$(</a:t>
            </a:r>
            <a:r>
              <a:rPr lang="pt-BR" dirty="0" smtClean="0"/>
              <a:t>uname </a:t>
            </a:r>
            <a:r>
              <a:rPr lang="pt-BR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-s)-$(</a:t>
            </a:r>
            <a:r>
              <a:rPr lang="pt-BR" dirty="0" smtClean="0"/>
              <a:t>uname </a:t>
            </a:r>
            <a:r>
              <a:rPr lang="pt-BR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-m)"</a:t>
            </a:r>
            <a:r>
              <a:rPr lang="pt-BR" dirty="0" smtClean="0"/>
              <a:t> </a:t>
            </a:r>
            <a:r>
              <a:rPr lang="pt-BR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-o</a:t>
            </a:r>
            <a:r>
              <a:rPr lang="pt-BR" dirty="0" smtClean="0"/>
              <a:t> /usr/local/bin/docker-compose</a:t>
            </a:r>
          </a:p>
          <a:p>
            <a:pPr marL="237744" indent="-228600">
              <a:buFont typeface="+mj-lt"/>
              <a:buAutoNum type="arabicPeriod"/>
            </a:pPr>
            <a:r>
              <a:rPr lang="en-GB" dirty="0" err="1" smtClean="0"/>
              <a:t>chmod</a:t>
            </a:r>
            <a:r>
              <a:rPr lang="en-GB" dirty="0" smtClean="0"/>
              <a:t> +x /</a:t>
            </a:r>
            <a:r>
              <a:rPr lang="en-GB" dirty="0" err="1" smtClean="0"/>
              <a:t>usr</a:t>
            </a:r>
            <a:r>
              <a:rPr lang="en-GB" dirty="0" smtClean="0"/>
              <a:t>/local/bin/</a:t>
            </a:r>
            <a:r>
              <a:rPr lang="en-GB" dirty="0" err="1" smtClean="0"/>
              <a:t>docker</a:t>
            </a:r>
            <a:r>
              <a:rPr lang="en-GB" dirty="0" smtClean="0"/>
              <a:t>-compose</a:t>
            </a:r>
          </a:p>
          <a:p>
            <a:pPr marL="237744" indent="-228600">
              <a:buFont typeface="+mj-lt"/>
              <a:buAutoNum type="arabicPeriod"/>
            </a:pPr>
            <a:r>
              <a:rPr lang="en-US" dirty="0" err="1" smtClean="0"/>
              <a:t>docker</a:t>
            </a:r>
            <a:r>
              <a:rPr lang="en-US" dirty="0" smtClean="0"/>
              <a:t>-compose --version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6224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" indent="0">
              <a:buNone/>
            </a:pPr>
            <a:r>
              <a:rPr lang="en-GB" dirty="0" smtClean="0"/>
              <a:t>apprp01</a:t>
            </a:r>
          </a:p>
          <a:p>
            <a:pPr marL="9144" indent="0">
              <a:buNone/>
            </a:pPr>
            <a:r>
              <a:rPr lang="en-US" dirty="0" smtClean="0"/>
              <a:t>image: docker.io/</a:t>
            </a:r>
            <a:r>
              <a:rPr lang="en-US" dirty="0" err="1" smtClean="0"/>
              <a:t>httpd:latest</a:t>
            </a:r>
            <a:endParaRPr lang="en-US" dirty="0" smtClean="0"/>
          </a:p>
          <a:p>
            <a:pPr marL="9144" indent="0">
              <a:buNone/>
            </a:pPr>
            <a:endParaRPr lang="en-US" dirty="0" smtClean="0"/>
          </a:p>
          <a:p>
            <a:pPr marL="9144" indent="0">
              <a:buNone/>
            </a:pPr>
            <a:r>
              <a:rPr lang="en-US" dirty="0" err="1" smtClean="0"/>
              <a:t>applb</a:t>
            </a:r>
            <a:r>
              <a:rPr lang="en-US" dirty="0" smtClean="0"/>
              <a:t>*</a:t>
            </a:r>
          </a:p>
          <a:p>
            <a:pPr marL="9144" indent="0">
              <a:buNone/>
            </a:pPr>
            <a:r>
              <a:rPr lang="en-US" dirty="0" smtClean="0"/>
              <a:t>image: docker.io/</a:t>
            </a:r>
            <a:r>
              <a:rPr lang="en-US" dirty="0" err="1" smtClean="0"/>
              <a:t>httpd:latest</a:t>
            </a:r>
            <a:endParaRPr lang="en-GB" dirty="0" smtClean="0"/>
          </a:p>
          <a:p>
            <a:pPr marL="9144" indent="0">
              <a:buNone/>
            </a:pPr>
            <a:endParaRPr lang="en-US" dirty="0" smtClean="0"/>
          </a:p>
          <a:p>
            <a:pPr marL="9144" indent="0">
              <a:buNone/>
            </a:pPr>
            <a:r>
              <a:rPr lang="en-GB" dirty="0" smtClean="0"/>
              <a:t>cyclosapp01 to cyclosapp06</a:t>
            </a:r>
          </a:p>
          <a:p>
            <a:pPr marL="9144" indent="0">
              <a:buNone/>
            </a:pPr>
            <a:r>
              <a:rPr lang="en-GB" dirty="0" smtClean="0"/>
              <a:t>image: tomcat:7-jre7</a:t>
            </a:r>
          </a:p>
          <a:p>
            <a:pPr marL="9144" indent="0">
              <a:buNone/>
            </a:pPr>
            <a:endParaRPr lang="en-US" dirty="0" smtClean="0"/>
          </a:p>
          <a:p>
            <a:pPr marL="9144" indent="0">
              <a:buNone/>
            </a:pPr>
            <a:r>
              <a:rPr lang="en-GB" dirty="0" err="1" smtClean="0"/>
              <a:t>appdb</a:t>
            </a:r>
            <a:endParaRPr lang="en-GB" dirty="0" smtClean="0"/>
          </a:p>
          <a:p>
            <a:pPr marL="9144" indent="0">
              <a:buNone/>
            </a:pPr>
            <a:r>
              <a:rPr lang="en-GB" dirty="0" smtClean="0"/>
              <a:t>image: mysql:5.5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1990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" indent="0">
              <a:buNone/>
            </a:pPr>
            <a:r>
              <a:rPr lang="en-GB" dirty="0" smtClean="0"/>
              <a:t>apprp01</a:t>
            </a:r>
          </a:p>
          <a:p>
            <a:pPr marL="9144" indent="0">
              <a:buNone/>
            </a:pPr>
            <a:r>
              <a:rPr lang="en-US" dirty="0" smtClean="0"/>
              <a:t>links:</a:t>
            </a:r>
          </a:p>
          <a:p>
            <a:pPr marL="9144" indent="0">
              <a:buNone/>
            </a:pPr>
            <a:r>
              <a:rPr lang="en-US" dirty="0" smtClean="0"/>
              <a:t>    - applb01:applb01</a:t>
            </a:r>
          </a:p>
          <a:p>
            <a:pPr marL="9144" indent="0">
              <a:buNone/>
            </a:pPr>
            <a:r>
              <a:rPr lang="en-US" dirty="0" smtClean="0"/>
              <a:t>    - applb02:applb02</a:t>
            </a:r>
          </a:p>
          <a:p>
            <a:pPr marL="9144" indent="0">
              <a:buNone/>
            </a:pPr>
            <a:endParaRPr lang="en-US" dirty="0" smtClean="0"/>
          </a:p>
          <a:p>
            <a:pPr marL="9144" indent="0">
              <a:buNone/>
            </a:pPr>
            <a:r>
              <a:rPr lang="en-US" dirty="0" smtClean="0"/>
              <a:t>applb01</a:t>
            </a:r>
          </a:p>
          <a:p>
            <a:pPr marL="9144" indent="0">
              <a:buNone/>
            </a:pPr>
            <a:r>
              <a:rPr lang="en-US" dirty="0" smtClean="0"/>
              <a:t> links:</a:t>
            </a:r>
          </a:p>
          <a:p>
            <a:pPr marL="9144" indent="0">
              <a:buNone/>
            </a:pPr>
            <a:r>
              <a:rPr lang="en-US" dirty="0" smtClean="0"/>
              <a:t>    - cyclosapp01:cyclosapp01</a:t>
            </a:r>
          </a:p>
          <a:p>
            <a:pPr marL="9144" indent="0">
              <a:buNone/>
            </a:pPr>
            <a:r>
              <a:rPr lang="en-US" dirty="0" smtClean="0"/>
              <a:t>    - cyclosapp02:cyclosapp02</a:t>
            </a:r>
          </a:p>
          <a:p>
            <a:pPr marL="9144" indent="0">
              <a:buNone/>
            </a:pPr>
            <a:r>
              <a:rPr lang="en-US" dirty="0" smtClean="0"/>
              <a:t>    - cyclosapp03:cyclosapp03</a:t>
            </a:r>
          </a:p>
          <a:p>
            <a:pPr marL="9144" indent="0">
              <a:buNone/>
            </a:pPr>
            <a:endParaRPr lang="en-US" dirty="0" smtClean="0"/>
          </a:p>
          <a:p>
            <a:pPr marL="9144" indent="0">
              <a:buNone/>
            </a:pPr>
            <a:r>
              <a:rPr lang="en-GB" dirty="0" smtClean="0"/>
              <a:t>applb02</a:t>
            </a:r>
          </a:p>
          <a:p>
            <a:pPr marL="9144" indent="0">
              <a:buNone/>
            </a:pPr>
            <a:r>
              <a:rPr lang="en-GB" dirty="0" smtClean="0"/>
              <a:t> links:</a:t>
            </a:r>
          </a:p>
          <a:p>
            <a:pPr marL="9144" indent="0">
              <a:buNone/>
            </a:pPr>
            <a:r>
              <a:rPr lang="en-GB" dirty="0" smtClean="0"/>
              <a:t>    - cyclosapp04:cyclosapp04</a:t>
            </a:r>
          </a:p>
          <a:p>
            <a:pPr marL="9144" indent="0">
              <a:buNone/>
            </a:pPr>
            <a:r>
              <a:rPr lang="en-GB" dirty="0" smtClean="0"/>
              <a:t>    - cyclosapp05:cyclosapp05</a:t>
            </a:r>
          </a:p>
          <a:p>
            <a:pPr marL="9144" indent="0">
              <a:buNone/>
            </a:pPr>
            <a:r>
              <a:rPr lang="en-GB" dirty="0" smtClean="0"/>
              <a:t>    - cyclosapp06:cyclosapp06</a:t>
            </a:r>
          </a:p>
          <a:p>
            <a:pPr marL="9144" indent="0">
              <a:buNone/>
            </a:pPr>
            <a:endParaRPr lang="en-US" dirty="0" smtClean="0"/>
          </a:p>
          <a:p>
            <a:pPr marL="9144" indent="0">
              <a:buNone/>
            </a:pPr>
            <a:r>
              <a:rPr lang="en-GB" dirty="0" smtClean="0"/>
              <a:t>cyclosapp01 to cyclosapp06</a:t>
            </a:r>
          </a:p>
          <a:p>
            <a:pPr marL="9144" indent="0">
              <a:buNone/>
            </a:pPr>
            <a:r>
              <a:rPr lang="en-GB" dirty="0" smtClean="0"/>
              <a:t> links:</a:t>
            </a:r>
          </a:p>
          <a:p>
            <a:pPr marL="9144" indent="0">
              <a:buNone/>
            </a:pPr>
            <a:r>
              <a:rPr lang="en-GB" dirty="0" smtClean="0"/>
              <a:t>    - </a:t>
            </a:r>
            <a:r>
              <a:rPr lang="en-GB" dirty="0" err="1" smtClean="0"/>
              <a:t>appdb:appdb</a:t>
            </a:r>
            <a:endParaRPr lang="en-GB" dirty="0" smtClean="0"/>
          </a:p>
          <a:p>
            <a:pPr marL="9144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6014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" indent="0">
              <a:buNone/>
            </a:pPr>
            <a:r>
              <a:rPr lang="en-GB" dirty="0" smtClean="0"/>
              <a:t>apprp01</a:t>
            </a:r>
          </a:p>
          <a:p>
            <a:pPr marL="9144" indent="0">
              <a:buNone/>
            </a:pPr>
            <a:r>
              <a:rPr lang="en-US" dirty="0" smtClean="0"/>
              <a:t> ports:</a:t>
            </a:r>
          </a:p>
          <a:p>
            <a:pPr marL="9144" indent="0">
              <a:buNone/>
            </a:pPr>
            <a:r>
              <a:rPr lang="en-US" dirty="0" smtClean="0"/>
              <a:t>    - "8080:9090"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8608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" indent="0">
              <a:buNone/>
            </a:pPr>
            <a:r>
              <a:rPr lang="en-GB" dirty="0" smtClean="0"/>
              <a:t>apprp01</a:t>
            </a:r>
          </a:p>
          <a:p>
            <a:pPr marL="9144" indent="0">
              <a:buNone/>
            </a:pPr>
            <a:r>
              <a:rPr lang="en-US" dirty="0" smtClean="0"/>
              <a:t> volumes:</a:t>
            </a:r>
          </a:p>
          <a:p>
            <a:pPr marL="9144" indent="0">
              <a:buNone/>
            </a:pPr>
            <a:r>
              <a:rPr lang="en-US" dirty="0" smtClean="0"/>
              <a:t>    - /</a:t>
            </a:r>
            <a:r>
              <a:rPr lang="en-US" dirty="0" err="1" smtClean="0"/>
              <a:t>var</a:t>
            </a:r>
            <a:r>
              <a:rPr lang="en-US" dirty="0" smtClean="0"/>
              <a:t>/</a:t>
            </a:r>
            <a:r>
              <a:rPr lang="en-US" dirty="0" err="1" smtClean="0"/>
              <a:t>myapp</a:t>
            </a:r>
            <a:r>
              <a:rPr lang="en-US" dirty="0" smtClean="0"/>
              <a:t>/apprp01/</a:t>
            </a:r>
            <a:r>
              <a:rPr lang="en-US" dirty="0" err="1" smtClean="0"/>
              <a:t>modified_httpd.conf</a:t>
            </a:r>
            <a:r>
              <a:rPr lang="en-US" dirty="0" smtClean="0"/>
              <a:t>:/</a:t>
            </a:r>
            <a:r>
              <a:rPr lang="en-US" dirty="0" err="1" smtClean="0"/>
              <a:t>usr</a:t>
            </a:r>
            <a:r>
              <a:rPr lang="en-US" dirty="0" smtClean="0"/>
              <a:t>/local/apache2/</a:t>
            </a:r>
            <a:r>
              <a:rPr lang="en-US" dirty="0" err="1" smtClean="0"/>
              <a:t>conf</a:t>
            </a:r>
            <a:r>
              <a:rPr lang="en-US" dirty="0" smtClean="0"/>
              <a:t>/</a:t>
            </a:r>
            <a:r>
              <a:rPr lang="en-US" dirty="0" err="1" smtClean="0"/>
              <a:t>httpd.conf</a:t>
            </a:r>
            <a:endParaRPr lang="en-US" dirty="0" smtClean="0"/>
          </a:p>
          <a:p>
            <a:pPr marL="9144" indent="0">
              <a:buNone/>
            </a:pPr>
            <a:endParaRPr lang="en-US" dirty="0" smtClean="0"/>
          </a:p>
          <a:p>
            <a:pPr marL="9144" indent="0">
              <a:buNone/>
            </a:pPr>
            <a:r>
              <a:rPr lang="en-US" dirty="0" smtClean="0"/>
              <a:t>applb01</a:t>
            </a:r>
          </a:p>
          <a:p>
            <a:pPr marL="9144" indent="0">
              <a:buNone/>
            </a:pPr>
            <a:r>
              <a:rPr lang="en-US" dirty="0" smtClean="0"/>
              <a:t> volumes:</a:t>
            </a:r>
          </a:p>
          <a:p>
            <a:pPr marL="9144" indent="0">
              <a:buNone/>
            </a:pPr>
            <a:r>
              <a:rPr lang="en-US" dirty="0" smtClean="0"/>
              <a:t>    - /</a:t>
            </a:r>
            <a:r>
              <a:rPr lang="en-US" dirty="0" err="1" smtClean="0"/>
              <a:t>var</a:t>
            </a:r>
            <a:r>
              <a:rPr lang="en-US" dirty="0" smtClean="0"/>
              <a:t>/</a:t>
            </a:r>
            <a:r>
              <a:rPr lang="en-US" dirty="0" err="1" smtClean="0"/>
              <a:t>myapp</a:t>
            </a:r>
            <a:r>
              <a:rPr lang="en-US" dirty="0" smtClean="0"/>
              <a:t>/applb01/</a:t>
            </a:r>
            <a:r>
              <a:rPr lang="en-US" dirty="0" err="1" smtClean="0"/>
              <a:t>modified_httpd.conf</a:t>
            </a:r>
            <a:r>
              <a:rPr lang="en-US" dirty="0" smtClean="0"/>
              <a:t>:/</a:t>
            </a:r>
            <a:r>
              <a:rPr lang="en-US" dirty="0" err="1" smtClean="0"/>
              <a:t>usr</a:t>
            </a:r>
            <a:r>
              <a:rPr lang="en-US" dirty="0" smtClean="0"/>
              <a:t>/local/apache2/</a:t>
            </a:r>
            <a:r>
              <a:rPr lang="en-US" dirty="0" err="1" smtClean="0"/>
              <a:t>conf</a:t>
            </a:r>
            <a:r>
              <a:rPr lang="en-US" dirty="0" smtClean="0"/>
              <a:t>/</a:t>
            </a:r>
            <a:r>
              <a:rPr lang="en-US" dirty="0" err="1" smtClean="0"/>
              <a:t>httpd.conf</a:t>
            </a:r>
            <a:endParaRPr lang="en-US" dirty="0" smtClean="0"/>
          </a:p>
          <a:p>
            <a:pPr marL="9144" indent="0">
              <a:buNone/>
            </a:pPr>
            <a:endParaRPr lang="en-US" dirty="0" smtClean="0"/>
          </a:p>
          <a:p>
            <a:pPr marL="9144" indent="0">
              <a:buNone/>
            </a:pPr>
            <a:r>
              <a:rPr lang="en-GB" dirty="0" smtClean="0"/>
              <a:t>applb02</a:t>
            </a:r>
          </a:p>
          <a:p>
            <a:pPr marL="9144" indent="0">
              <a:buNone/>
            </a:pPr>
            <a:r>
              <a:rPr lang="en-GB" dirty="0" smtClean="0"/>
              <a:t>volumes:</a:t>
            </a:r>
          </a:p>
          <a:p>
            <a:pPr marL="9144" indent="0">
              <a:buNone/>
            </a:pPr>
            <a:r>
              <a:rPr lang="en-GB" dirty="0" smtClean="0"/>
              <a:t>    - /</a:t>
            </a:r>
            <a:r>
              <a:rPr lang="en-GB" dirty="0" err="1" smtClean="0"/>
              <a:t>var</a:t>
            </a:r>
            <a:r>
              <a:rPr lang="en-GB" dirty="0" smtClean="0"/>
              <a:t>/</a:t>
            </a:r>
            <a:r>
              <a:rPr lang="en-GB" dirty="0" err="1" smtClean="0"/>
              <a:t>myapp</a:t>
            </a:r>
            <a:r>
              <a:rPr lang="en-GB" dirty="0" smtClean="0"/>
              <a:t>/apprp02/</a:t>
            </a:r>
            <a:r>
              <a:rPr lang="en-GB" dirty="0" err="1" smtClean="0"/>
              <a:t>modified_httpd.conf</a:t>
            </a:r>
            <a:r>
              <a:rPr lang="en-GB" dirty="0" smtClean="0"/>
              <a:t>:/</a:t>
            </a:r>
            <a:r>
              <a:rPr lang="en-GB" dirty="0" err="1" smtClean="0"/>
              <a:t>usr</a:t>
            </a:r>
            <a:r>
              <a:rPr lang="en-GB" dirty="0" smtClean="0"/>
              <a:t>/local/apache2/</a:t>
            </a:r>
            <a:r>
              <a:rPr lang="en-GB" dirty="0" err="1" smtClean="0"/>
              <a:t>conf</a:t>
            </a:r>
            <a:r>
              <a:rPr lang="en-GB" dirty="0" smtClean="0"/>
              <a:t>/</a:t>
            </a:r>
            <a:r>
              <a:rPr lang="en-GB" dirty="0" err="1" smtClean="0"/>
              <a:t>httpd.conf</a:t>
            </a:r>
            <a:endParaRPr lang="en-GB" dirty="0" smtClean="0"/>
          </a:p>
          <a:p>
            <a:pPr marL="9144" indent="0">
              <a:buNone/>
            </a:pPr>
            <a:endParaRPr lang="en-US" dirty="0" smtClean="0"/>
          </a:p>
          <a:p>
            <a:pPr marL="9144" indent="0">
              <a:buNone/>
            </a:pPr>
            <a:r>
              <a:rPr lang="en-GB" dirty="0" smtClean="0"/>
              <a:t>cyclosapp01 to cyclosapp06</a:t>
            </a:r>
          </a:p>
          <a:p>
            <a:pPr marL="9144" indent="0">
              <a:buNone/>
            </a:pPr>
            <a:r>
              <a:rPr lang="en-GB" dirty="0" smtClean="0"/>
              <a:t>volumes:</a:t>
            </a:r>
          </a:p>
          <a:p>
            <a:pPr marL="9144" indent="0">
              <a:buNone/>
            </a:pPr>
            <a:r>
              <a:rPr lang="en-GB" dirty="0" smtClean="0"/>
              <a:t>    - /</a:t>
            </a:r>
            <a:r>
              <a:rPr lang="en-GB" dirty="0" err="1" smtClean="0"/>
              <a:t>var</a:t>
            </a:r>
            <a:r>
              <a:rPr lang="en-GB" dirty="0" smtClean="0"/>
              <a:t>/</a:t>
            </a:r>
            <a:r>
              <a:rPr lang="en-GB" dirty="0" err="1" smtClean="0"/>
              <a:t>myapp</a:t>
            </a:r>
            <a:r>
              <a:rPr lang="en-GB" dirty="0" smtClean="0"/>
              <a:t>/</a:t>
            </a:r>
            <a:r>
              <a:rPr lang="en-GB" dirty="0" err="1" smtClean="0"/>
              <a:t>cyclosapp</a:t>
            </a:r>
            <a:r>
              <a:rPr lang="en-GB" dirty="0" smtClean="0"/>
              <a:t>/</a:t>
            </a:r>
            <a:r>
              <a:rPr lang="en-GB" dirty="0" err="1" smtClean="0"/>
              <a:t>cyclos</a:t>
            </a:r>
            <a:r>
              <a:rPr lang="en-GB" dirty="0" smtClean="0"/>
              <a:t>:/</a:t>
            </a:r>
            <a:r>
              <a:rPr lang="en-GB" dirty="0" err="1" smtClean="0"/>
              <a:t>usr</a:t>
            </a:r>
            <a:r>
              <a:rPr lang="en-GB" dirty="0" smtClean="0"/>
              <a:t>/local/tomcat/</a:t>
            </a:r>
            <a:r>
              <a:rPr lang="en-GB" dirty="0" err="1" smtClean="0"/>
              <a:t>webapps</a:t>
            </a:r>
            <a:r>
              <a:rPr lang="en-GB" dirty="0" smtClean="0"/>
              <a:t>/</a:t>
            </a:r>
            <a:r>
              <a:rPr lang="en-GB" dirty="0" err="1" smtClean="0"/>
              <a:t>cyclos</a:t>
            </a:r>
            <a:endParaRPr lang="en-GB" dirty="0" smtClean="0"/>
          </a:p>
          <a:p>
            <a:pPr marL="9144" indent="0">
              <a:buNone/>
            </a:pPr>
            <a:endParaRPr lang="en-US" dirty="0" smtClean="0"/>
          </a:p>
          <a:p>
            <a:pPr marL="9144" indent="0">
              <a:buNone/>
            </a:pPr>
            <a:r>
              <a:rPr lang="en-US" dirty="0" err="1" smtClean="0"/>
              <a:t>appdb</a:t>
            </a:r>
            <a:endParaRPr lang="en-US" dirty="0" smtClean="0"/>
          </a:p>
          <a:p>
            <a:pPr marL="9144" indent="0">
              <a:buNone/>
            </a:pPr>
            <a:r>
              <a:rPr lang="en-GB" dirty="0" smtClean="0"/>
              <a:t> volumes:</a:t>
            </a:r>
          </a:p>
          <a:p>
            <a:pPr marL="9144" indent="0">
              <a:buNone/>
            </a:pPr>
            <a:r>
              <a:rPr lang="en-GB" dirty="0" smtClean="0"/>
              <a:t>    - /</a:t>
            </a:r>
            <a:r>
              <a:rPr lang="en-GB" dirty="0" err="1" smtClean="0"/>
              <a:t>var</a:t>
            </a:r>
            <a:r>
              <a:rPr lang="en-GB" dirty="0" smtClean="0"/>
              <a:t>/</a:t>
            </a:r>
            <a:r>
              <a:rPr lang="en-GB" dirty="0" err="1" smtClean="0"/>
              <a:t>myapp</a:t>
            </a:r>
            <a:r>
              <a:rPr lang="en-GB" dirty="0" smtClean="0"/>
              <a:t>/</a:t>
            </a:r>
            <a:r>
              <a:rPr lang="en-GB" dirty="0" err="1" smtClean="0"/>
              <a:t>appdb</a:t>
            </a:r>
            <a:r>
              <a:rPr lang="en-GB" dirty="0" smtClean="0"/>
              <a:t>:/</a:t>
            </a:r>
            <a:r>
              <a:rPr lang="en-GB" dirty="0" err="1" smtClean="0"/>
              <a:t>var</a:t>
            </a:r>
            <a:r>
              <a:rPr lang="en-GB" dirty="0" smtClean="0"/>
              <a:t>/lib/</a:t>
            </a:r>
            <a:r>
              <a:rPr lang="en-GB" dirty="0" err="1" smtClean="0"/>
              <a:t>mysql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5265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" indent="0">
              <a:buNone/>
            </a:pPr>
            <a:r>
              <a:rPr lang="en-GB" dirty="0" smtClean="0">
                <a:hlinkClick r:id="rId3"/>
              </a:rPr>
              <a:t>http://localhost:8080/cyclos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8154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SzPct val="80000"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First level 28 </a:t>
            </a:r>
            <a:r>
              <a:rPr lang="en-US" err="1"/>
              <a:t>pt</a:t>
            </a:r>
            <a:endParaRPr lang="en-US"/>
          </a:p>
          <a:p>
            <a:pPr lvl="1"/>
            <a:r>
              <a:rPr lang="en-US"/>
              <a:t>Second level 20 </a:t>
            </a:r>
            <a:r>
              <a:rPr lang="en-US" err="1"/>
              <a:t>pt</a:t>
            </a:r>
            <a:endParaRPr lang="en-US"/>
          </a:p>
          <a:p>
            <a:pPr lvl="2"/>
            <a:r>
              <a:rPr lang="en-US"/>
              <a:t>Third level 18 </a:t>
            </a:r>
            <a:r>
              <a:rPr lang="en-US" err="1"/>
              <a:t>pt</a:t>
            </a:r>
            <a:endParaRPr lang="en-US"/>
          </a:p>
          <a:p>
            <a:pPr lvl="3"/>
            <a:r>
              <a:rPr lang="en-US"/>
              <a:t>Fourth level 16 </a:t>
            </a:r>
            <a:r>
              <a:rPr lang="en-US" err="1"/>
              <a:t>pt</a:t>
            </a:r>
            <a:endParaRPr lang="en-US"/>
          </a:p>
          <a:p>
            <a:pPr lvl="4"/>
            <a:r>
              <a:rPr lang="en-US"/>
              <a:t>Fifth level – avoid as too small</a:t>
            </a:r>
          </a:p>
        </p:txBody>
      </p:sp>
      <p:sp>
        <p:nvSpPr>
          <p:cNvPr id="5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7" name="Title Placeholder"/>
          <p:cNvSpPr>
            <a:spLocks noGrp="1"/>
          </p:cNvSpPr>
          <p:nvPr>
            <p:ph type="title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>
                <a:solidFill>
                  <a:srgbClr val="000000">
                    <a:tint val="75000"/>
                  </a:srgbClr>
                </a:solidFill>
              </a:rPr>
              <a:t>Micro Focus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40744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Section Break w Mark">
    <p:bg>
      <p:bgPr>
        <a:gradFill>
          <a:gsLst>
            <a:gs pos="0">
              <a:srgbClr val="2694FF"/>
            </a:gs>
            <a:gs pos="42000">
              <a:srgbClr val="0A88FF"/>
            </a:gs>
            <a:gs pos="100000">
              <a:srgbClr val="0155EF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PT Backdrop-01.png"/>
          <p:cNvPicPr>
            <a:picLocks noChangeAspect="1"/>
          </p:cNvPicPr>
          <p:nvPr/>
        </p:nvPicPr>
        <p:blipFill>
          <a:blip r:embed="rId2">
            <a:alphaModFix amt="7000"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" name="Group 12"/>
          <p:cNvGrpSpPr/>
          <p:nvPr/>
        </p:nvGrpSpPr>
        <p:grpSpPr>
          <a:xfrm>
            <a:off x="943753" y="4240362"/>
            <a:ext cx="869950" cy="869950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Title Text</a:t>
            </a: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943753" y="4408637"/>
            <a:ext cx="698500" cy="701675"/>
          </a:xfrm>
          <a:custGeom>
            <a:avLst/>
            <a:gdLst>
              <a:gd name="T0" fmla="*/ 0 w 440"/>
              <a:gd name="T1" fmla="*/ 442 h 442"/>
              <a:gd name="T2" fmla="*/ 0 w 440"/>
              <a:gd name="T3" fmla="*/ 0 h 442"/>
              <a:gd name="T4" fmla="*/ 106 w 440"/>
              <a:gd name="T5" fmla="*/ 0 h 442"/>
              <a:gd name="T6" fmla="*/ 106 w 440"/>
              <a:gd name="T7" fmla="*/ 334 h 442"/>
              <a:gd name="T8" fmla="*/ 440 w 440"/>
              <a:gd name="T9" fmla="*/ 334 h 442"/>
              <a:gd name="T10" fmla="*/ 440 w 440"/>
              <a:gd name="T11" fmla="*/ 442 h 442"/>
              <a:gd name="T12" fmla="*/ 0 w 440"/>
              <a:gd name="T13" fmla="*/ 442 h 442"/>
              <a:gd name="T14" fmla="*/ 0 w 440"/>
              <a:gd name="T15" fmla="*/ 442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0" h="442">
                <a:moveTo>
                  <a:pt x="0" y="442"/>
                </a:moveTo>
                <a:lnTo>
                  <a:pt x="0" y="0"/>
                </a:lnTo>
                <a:lnTo>
                  <a:pt x="106" y="0"/>
                </a:lnTo>
                <a:lnTo>
                  <a:pt x="106" y="334"/>
                </a:lnTo>
                <a:lnTo>
                  <a:pt x="440" y="334"/>
                </a:lnTo>
                <a:lnTo>
                  <a:pt x="440" y="442"/>
                </a:lnTo>
                <a:lnTo>
                  <a:pt x="0" y="442"/>
                </a:lnTo>
                <a:lnTo>
                  <a:pt x="0" y="4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943753" y="4408637"/>
            <a:ext cx="698500" cy="701675"/>
          </a:xfrm>
          <a:custGeom>
            <a:avLst/>
            <a:gdLst>
              <a:gd name="T0" fmla="*/ 0 w 440"/>
              <a:gd name="T1" fmla="*/ 442 h 442"/>
              <a:gd name="T2" fmla="*/ 0 w 440"/>
              <a:gd name="T3" fmla="*/ 0 h 442"/>
              <a:gd name="T4" fmla="*/ 106 w 440"/>
              <a:gd name="T5" fmla="*/ 0 h 442"/>
              <a:gd name="T6" fmla="*/ 106 w 440"/>
              <a:gd name="T7" fmla="*/ 334 h 442"/>
              <a:gd name="T8" fmla="*/ 440 w 440"/>
              <a:gd name="T9" fmla="*/ 334 h 442"/>
              <a:gd name="T10" fmla="*/ 440 w 440"/>
              <a:gd name="T11" fmla="*/ 442 h 442"/>
              <a:gd name="T12" fmla="*/ 0 w 440"/>
              <a:gd name="T13" fmla="*/ 442 h 442"/>
              <a:gd name="T14" fmla="*/ 0 w 440"/>
              <a:gd name="T15" fmla="*/ 442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0" h="442">
                <a:moveTo>
                  <a:pt x="0" y="442"/>
                </a:moveTo>
                <a:lnTo>
                  <a:pt x="0" y="0"/>
                </a:lnTo>
                <a:lnTo>
                  <a:pt x="106" y="0"/>
                </a:lnTo>
                <a:lnTo>
                  <a:pt x="106" y="334"/>
                </a:lnTo>
                <a:lnTo>
                  <a:pt x="440" y="334"/>
                </a:lnTo>
                <a:lnTo>
                  <a:pt x="440" y="442"/>
                </a:lnTo>
                <a:lnTo>
                  <a:pt x="0" y="442"/>
                </a:lnTo>
                <a:lnTo>
                  <a:pt x="0" y="4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0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510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bg>
      <p:bgPr>
        <a:gradFill flip="none" rotWithShape="1">
          <a:gsLst>
            <a:gs pos="0">
              <a:schemeClr val="accent5">
                <a:lumMod val="100000"/>
              </a:schemeClr>
            </a:gs>
            <a:gs pos="99000">
              <a:srgbClr val="0155EF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135878" y="0"/>
            <a:ext cx="11920244" cy="68580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-6095" y="0"/>
            <a:ext cx="12204191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50000"/>
                  <a:lumMod val="59000"/>
                  <a:lumOff val="41000"/>
                </a:schemeClr>
              </a:gs>
              <a:gs pos="100000">
                <a:schemeClr val="accent3">
                  <a:alpha val="5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tle 1"/>
          <p:cNvSpPr>
            <a:spLocks noGrp="1"/>
          </p:cNvSpPr>
          <p:nvPr>
            <p:ph type="ctrTitle"/>
          </p:nvPr>
        </p:nvSpPr>
        <p:spPr>
          <a:xfrm>
            <a:off x="950976" y="3078933"/>
            <a:ext cx="10314432" cy="1964978"/>
          </a:xfrm>
        </p:spPr>
        <p:txBody>
          <a:bodyPr anchor="b" anchorCtr="0">
            <a:normAutofit/>
          </a:bodyPr>
          <a:lstStyle>
            <a:lvl1pPr algn="l">
              <a:lnSpc>
                <a:spcPct val="8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" name="Shape 48"/>
          <p:cNvSpPr>
            <a:spLocks noGrp="1"/>
          </p:cNvSpPr>
          <p:nvPr>
            <p:ph type="body" sz="quarter" idx="10" hasCustomPrompt="1"/>
          </p:nvPr>
        </p:nvSpPr>
        <p:spPr>
          <a:xfrm>
            <a:off x="951663" y="5071003"/>
            <a:ext cx="4270249" cy="142745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rPr lang="en-US"/>
              <a:t>Speaker Name</a:t>
            </a:r>
            <a:endParaRPr/>
          </a:p>
          <a:p>
            <a:pPr lvl="1"/>
            <a:r>
              <a:rPr lang="en-US"/>
              <a:t>Title/Company</a:t>
            </a:r>
            <a:endParaRPr/>
          </a:p>
          <a:p>
            <a:pPr lvl="2"/>
            <a:r>
              <a:rPr lang="en-US"/>
              <a:t>Date</a:t>
            </a:r>
            <a:endParaRPr/>
          </a:p>
        </p:txBody>
      </p:sp>
      <p:sp>
        <p:nvSpPr>
          <p:cNvPr id="21" name="Blue bar"/>
          <p:cNvSpPr/>
          <p:nvPr userDrawn="1"/>
        </p:nvSpPr>
        <p:spPr>
          <a:xfrm>
            <a:off x="944563" y="0"/>
            <a:ext cx="1799696" cy="151844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9499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/>
          <a:lstStyle/>
          <a:p>
            <a:fld id="{24C3AE83-4A36-4E0D-BF8F-4D5F09C9996E}" type="datetime4">
              <a:rPr lang="en-US" smtClean="0">
                <a:solidFill>
                  <a:prstClr val="black"/>
                </a:solidFill>
              </a:rPr>
              <a:pPr/>
              <a:t>November 22, 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695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/>
              <a:t>Title Text</a:t>
            </a:r>
            <a:br>
              <a:rPr lang="en-US"/>
            </a:br>
            <a:r>
              <a:rPr lang="en-US"/>
              <a:t>with up to two lines</a:t>
            </a:r>
          </a:p>
        </p:txBody>
      </p:sp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946786" y="1728000"/>
            <a:ext cx="10311765" cy="4452138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/>
              <a:t>First level 28 </a:t>
            </a:r>
            <a:r>
              <a:rPr lang="en-US" err="1"/>
              <a:t>pt</a:t>
            </a:r>
            <a:endParaRPr lang="en-US"/>
          </a:p>
          <a:p>
            <a:pPr lvl="1"/>
            <a:r>
              <a:rPr lang="en-US"/>
              <a:t>Second level 20 </a:t>
            </a:r>
            <a:r>
              <a:rPr lang="en-US" err="1"/>
              <a:t>pt</a:t>
            </a:r>
            <a:endParaRPr lang="en-US"/>
          </a:p>
          <a:p>
            <a:pPr lvl="2"/>
            <a:r>
              <a:rPr lang="en-US"/>
              <a:t>Third level 18 </a:t>
            </a:r>
            <a:r>
              <a:rPr lang="en-US" err="1"/>
              <a:t>pt</a:t>
            </a:r>
            <a:endParaRPr lang="en-US"/>
          </a:p>
          <a:p>
            <a:pPr lvl="3"/>
            <a:r>
              <a:rPr lang="en-US"/>
              <a:t>Fourth level 16 </a:t>
            </a:r>
            <a:r>
              <a:rPr lang="en-US" err="1"/>
              <a:t>pt</a:t>
            </a:r>
            <a:endParaRPr lang="en-US"/>
          </a:p>
          <a:p>
            <a:pPr lvl="4"/>
            <a:r>
              <a:rPr lang="en-US"/>
              <a:t>Fifth level – avoid as too small</a:t>
            </a:r>
          </a:p>
        </p:txBody>
      </p:sp>
      <p:sp>
        <p:nvSpPr>
          <p:cNvPr id="24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54" name="Logo"/>
          <p:cNvGrpSpPr>
            <a:grpSpLocks noChangeAspect="1"/>
          </p:cNvGrpSpPr>
          <p:nvPr userDrawn="1"/>
        </p:nvGrpSpPr>
        <p:grpSpPr>
          <a:xfrm>
            <a:off x="11051812" y="6398865"/>
            <a:ext cx="875755" cy="212246"/>
            <a:chOff x="941528" y="4056809"/>
            <a:chExt cx="1454151" cy="352425"/>
          </a:xfrm>
          <a:solidFill>
            <a:schemeClr val="bg1">
              <a:lumMod val="75000"/>
            </a:schemeClr>
          </a:solidFill>
        </p:grpSpPr>
        <p:sp>
          <p:nvSpPr>
            <p:cNvPr id="55" name="Freeform 5"/>
            <p:cNvSpPr>
              <a:spLocks/>
            </p:cNvSpPr>
            <p:nvPr/>
          </p:nvSpPr>
          <p:spPr bwMode="auto">
            <a:xfrm>
              <a:off x="1009791" y="4056809"/>
              <a:ext cx="282575" cy="282575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56" name="Freeform 6"/>
            <p:cNvSpPr>
              <a:spLocks/>
            </p:cNvSpPr>
            <p:nvPr/>
          </p:nvSpPr>
          <p:spPr bwMode="auto">
            <a:xfrm>
              <a:off x="941528" y="4125071"/>
              <a:ext cx="282575" cy="284163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57" name="Freeform 7"/>
            <p:cNvSpPr>
              <a:spLocks/>
            </p:cNvSpPr>
            <p:nvPr/>
          </p:nvSpPr>
          <p:spPr bwMode="auto">
            <a:xfrm>
              <a:off x="1374916" y="4056809"/>
              <a:ext cx="163513" cy="152400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58" name="Rectangle 8"/>
            <p:cNvSpPr>
              <a:spLocks noChangeArrowheads="1"/>
            </p:cNvSpPr>
            <p:nvPr/>
          </p:nvSpPr>
          <p:spPr bwMode="auto">
            <a:xfrm>
              <a:off x="1614628" y="4056809"/>
              <a:ext cx="28575" cy="1524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59" name="Freeform 9"/>
            <p:cNvSpPr>
              <a:spLocks/>
            </p:cNvSpPr>
            <p:nvPr/>
          </p:nvSpPr>
          <p:spPr bwMode="auto">
            <a:xfrm>
              <a:off x="1720991" y="4056809"/>
              <a:ext cx="147638" cy="152400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60" name="Freeform 10"/>
            <p:cNvSpPr>
              <a:spLocks noEditPoints="1"/>
            </p:cNvSpPr>
            <p:nvPr/>
          </p:nvSpPr>
          <p:spPr bwMode="auto">
            <a:xfrm>
              <a:off x="1944828" y="4056809"/>
              <a:ext cx="149225" cy="152400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61" name="Freeform 11"/>
            <p:cNvSpPr>
              <a:spLocks noEditPoints="1"/>
            </p:cNvSpPr>
            <p:nvPr/>
          </p:nvSpPr>
          <p:spPr bwMode="auto">
            <a:xfrm>
              <a:off x="2170253" y="4056809"/>
              <a:ext cx="147638" cy="152400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62" name="Freeform 12"/>
            <p:cNvSpPr>
              <a:spLocks/>
            </p:cNvSpPr>
            <p:nvPr/>
          </p:nvSpPr>
          <p:spPr bwMode="auto">
            <a:xfrm>
              <a:off x="1374916" y="4256834"/>
              <a:ext cx="149225" cy="150813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63" name="Freeform 13"/>
            <p:cNvSpPr>
              <a:spLocks noEditPoints="1"/>
            </p:cNvSpPr>
            <p:nvPr/>
          </p:nvSpPr>
          <p:spPr bwMode="auto">
            <a:xfrm>
              <a:off x="1565416" y="4256834"/>
              <a:ext cx="147638" cy="150813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64" name="Freeform 14"/>
            <p:cNvSpPr>
              <a:spLocks/>
            </p:cNvSpPr>
            <p:nvPr/>
          </p:nvSpPr>
          <p:spPr bwMode="auto">
            <a:xfrm>
              <a:off x="1767028" y="4256834"/>
              <a:ext cx="147638" cy="152400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65" name="Freeform 15"/>
            <p:cNvSpPr>
              <a:spLocks/>
            </p:cNvSpPr>
            <p:nvPr/>
          </p:nvSpPr>
          <p:spPr bwMode="auto">
            <a:xfrm>
              <a:off x="1968641" y="4256834"/>
              <a:ext cx="147638" cy="150813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66" name="Freeform 16"/>
            <p:cNvSpPr>
              <a:spLocks/>
            </p:cNvSpPr>
            <p:nvPr/>
          </p:nvSpPr>
          <p:spPr bwMode="auto">
            <a:xfrm>
              <a:off x="2168666" y="4256834"/>
              <a:ext cx="149225" cy="152400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67" name="Freeform 17"/>
            <p:cNvSpPr>
              <a:spLocks noEditPoints="1"/>
            </p:cNvSpPr>
            <p:nvPr/>
          </p:nvSpPr>
          <p:spPr bwMode="auto">
            <a:xfrm>
              <a:off x="2340116" y="4058396"/>
              <a:ext cx="55563" cy="55563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</p:grpSp>
      <p:sp>
        <p:nvSpPr>
          <p:cNvPr id="21" name="Blue bar"/>
          <p:cNvSpPr/>
          <p:nvPr userDrawn="1"/>
        </p:nvSpPr>
        <p:spPr>
          <a:xfrm>
            <a:off x="944563" y="0"/>
            <a:ext cx="1799696" cy="151844"/>
          </a:xfrm>
          <a:prstGeom prst="rect">
            <a:avLst/>
          </a:prstGeom>
          <a:solidFill>
            <a:srgbClr val="0079E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>
                <a:solidFill>
                  <a:srgbClr val="000000">
                    <a:tint val="75000"/>
                  </a:srgbClr>
                </a:solidFill>
              </a:rPr>
              <a:t>Micro Focus Confidential</a:t>
            </a:r>
          </a:p>
        </p:txBody>
      </p:sp>
    </p:spTree>
    <p:extLst>
      <p:ext uri="{BB962C8B-B14F-4D97-AF65-F5344CB8AC3E}">
        <p14:creationId xmlns:p14="http://schemas.microsoft.com/office/powerpoint/2010/main" val="3001346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47" r:id="rId2"/>
    <p:sldLayoutId id="2147484050" r:id="rId3"/>
    <p:sldLayoutId id="2147484051" r:id="rId4"/>
  </p:sldLayoutIdLst>
  <p:hf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7338" indent="-287338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Tx/>
        <a:buSzPct val="80000"/>
        <a:buFont typeface="Wingdings" panose="05000000000000000000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28600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Tx/>
        <a:buSzPct val="80000"/>
        <a:buFont typeface="Wingdings" panose="05000000000000000000" pitchFamily="2" charset="2"/>
        <a:buChar char="§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44538" indent="-169863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Tx/>
        <a:buSzPct val="80000"/>
        <a:buFont typeface="Wingdings" panose="05000000000000000000" pitchFamily="2" charset="2"/>
        <a:buChar char="§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22338" indent="-177800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Tx/>
        <a:buSzPct val="80000"/>
        <a:buFont typeface="Wingdings" panose="05000000000000000000" pitchFamily="2" charset="2"/>
        <a:buChar char="§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79500" indent="-158750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Tx/>
        <a:buSzPct val="80000"/>
        <a:buFont typeface="Wingdings" panose="05000000000000000000" pitchFamily="2" charset="2"/>
        <a:buChar char="§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7092">
          <p15:clr>
            <a:srgbClr val="F26B43"/>
          </p15:clr>
        </p15:guide>
        <p15:guide id="3" pos="595">
          <p15:clr>
            <a:srgbClr val="F26B43"/>
          </p15:clr>
        </p15:guide>
        <p15:guide id="4" orient="horz" pos="540">
          <p15:clr>
            <a:srgbClr val="F26B43"/>
          </p15:clr>
        </p15:guide>
        <p15:guide id="5" orient="horz" pos="96">
          <p15:clr>
            <a:srgbClr val="F26B43"/>
          </p15:clr>
        </p15:guide>
        <p15:guide id="6" orient="horz" pos="4224">
          <p15:clr>
            <a:srgbClr val="F26B43"/>
          </p15:clr>
        </p15:guide>
        <p15:guide id="7" orient="horz" pos="1094">
          <p15:clr>
            <a:srgbClr val="F26B43"/>
          </p15:clr>
        </p15:guide>
        <p15:guide id="8" pos="3840">
          <p15:clr>
            <a:srgbClr val="F26B43"/>
          </p15:clr>
        </p15:guide>
        <p15:guide id="9" orient="horz" pos="3893">
          <p15:clr>
            <a:srgbClr val="F26B43"/>
          </p15:clr>
        </p15:guide>
        <p15:guide id="10" orient="horz" pos="1389">
          <p15:clr>
            <a:srgbClr val="547EB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cs.docker.com/compose/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compose/install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75000"/>
              </a:schemeClr>
            </a:gs>
            <a:gs pos="99000">
              <a:srgbClr val="0155EF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Docker Compose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pPr lvl="0">
              <a:buClr>
                <a:srgbClr val="93A299"/>
              </a:buClr>
            </a:pPr>
            <a:r>
              <a:rPr lang="en-US" dirty="0"/>
              <a:t>Shreyas Dhareshwar</a:t>
            </a:r>
          </a:p>
          <a:p>
            <a:pPr lvl="0">
              <a:buClr>
                <a:srgbClr val="93A299"/>
              </a:buClr>
            </a:pPr>
            <a:r>
              <a:rPr lang="en-US" sz="1400" dirty="0">
                <a:latin typeface="Calibri" panose="020F0502020204030204" pitchFamily="34" charset="0"/>
              </a:rPr>
              <a:t>System Architect, Micro Focus</a:t>
            </a:r>
          </a:p>
          <a:p>
            <a:pPr lvl="0">
              <a:buClr>
                <a:srgbClr val="93A299"/>
              </a:buClr>
            </a:pPr>
            <a:r>
              <a:rPr lang="en-US" sz="1400" dirty="0"/>
              <a:t>23</a:t>
            </a:r>
            <a:r>
              <a:rPr lang="en-US" sz="1400" baseline="30000" dirty="0"/>
              <a:t>rd</a:t>
            </a:r>
            <a:r>
              <a:rPr lang="en-US" sz="1400" dirty="0"/>
              <a:t> November 2019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9624" y="3512464"/>
            <a:ext cx="3445784" cy="2251245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91176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Reference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10</a:t>
            </a:fld>
            <a:endParaRPr lang="en-US" dirty="0">
              <a:solidFill>
                <a:srgbClr val="5F7A76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8640" y="1524000"/>
            <a:ext cx="11030744" cy="4452138"/>
          </a:xfrm>
          <a:prstGeom prst="rect">
            <a:avLst/>
          </a:prstGeom>
        </p:spPr>
        <p:txBody>
          <a:bodyPr/>
          <a:lstStyle>
            <a:lvl1pPr marL="287338" indent="-287338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2286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4538" indent="-169863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2338" indent="-1778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9500" indent="-15875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01040" y="1676400"/>
            <a:ext cx="11030744" cy="4452138"/>
          </a:xfrm>
          <a:prstGeom prst="rect">
            <a:avLst/>
          </a:prstGeom>
        </p:spPr>
        <p:txBody>
          <a:bodyPr/>
          <a:lstStyle>
            <a:lvl1pPr marL="287338" indent="-287338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2286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4538" indent="-169863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2338" indent="-1778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9500" indent="-15875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2"/>
              </a:rPr>
              <a:t>https://docs.docker.com/compose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00" y="521208"/>
            <a:ext cx="1419384" cy="179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726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Thank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49533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2</a:t>
            </a:fld>
            <a:endParaRPr lang="en-US" dirty="0">
              <a:solidFill>
                <a:srgbClr val="5F7A76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48640" y="1676400"/>
            <a:ext cx="10311765" cy="4452138"/>
          </a:xfrm>
          <a:prstGeom prst="rect">
            <a:avLst/>
          </a:prstGeom>
        </p:spPr>
        <p:txBody>
          <a:bodyPr/>
          <a:lstStyle>
            <a:lvl1pPr marL="287338" indent="-287338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2286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4538" indent="-169863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2338" indent="-1778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9500" indent="-15875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75000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What is Docker Compose?</a:t>
            </a:r>
            <a:endParaRPr lang="de-CH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75000"/>
            </a:pPr>
            <a:r>
              <a:rPr lang="de-CH" dirty="0" smtClean="0">
                <a:latin typeface="Calibri" panose="020F0502020204030204" pitchFamily="34" charset="0"/>
                <a:cs typeface="Calibri" panose="020F0502020204030204" pitchFamily="34" charset="0"/>
              </a:rPr>
              <a:t>Installing Docker Compose</a:t>
            </a:r>
          </a:p>
          <a:p>
            <a:pPr>
              <a:buSzPct val="75000"/>
            </a:pPr>
            <a:r>
              <a:rPr lang="de-CH" dirty="0" smtClean="0">
                <a:latin typeface="Calibri" panose="020F0502020204030204" pitchFamily="34" charset="0"/>
                <a:cs typeface="Calibri" panose="020F0502020204030204" pitchFamily="34" charset="0"/>
              </a:rPr>
              <a:t>Building an app with Compose yaml</a:t>
            </a:r>
          </a:p>
          <a:p>
            <a:pPr>
              <a:buSzPct val="75000"/>
            </a:pPr>
            <a:r>
              <a:rPr lang="de-CH" dirty="0" smtClean="0">
                <a:latin typeface="Calibri" panose="020F0502020204030204" pitchFamily="34" charset="0"/>
                <a:cs typeface="Calibri" panose="020F0502020204030204" pitchFamily="34" charset="0"/>
              </a:rPr>
              <a:t>Managing apps with Docker Compose</a:t>
            </a:r>
          </a:p>
          <a:p>
            <a:pPr>
              <a:buSzPct val="75000"/>
            </a:pPr>
            <a:r>
              <a:rPr lang="de-CH" dirty="0" smtClean="0">
                <a:latin typeface="Calibri" panose="020F0502020204030204" pitchFamily="34" charset="0"/>
                <a:cs typeface="Calibri" panose="020F0502020204030204" pitchFamily="34" charset="0"/>
              </a:rPr>
              <a:t>Hands-on</a:t>
            </a:r>
          </a:p>
        </p:txBody>
      </p:sp>
    </p:spTree>
    <p:extLst>
      <p:ext uri="{BB962C8B-B14F-4D97-AF65-F5344CB8AC3E}">
        <p14:creationId xmlns:p14="http://schemas.microsoft.com/office/powerpoint/2010/main" val="123507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0" y="1606944"/>
            <a:ext cx="3819525" cy="42862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What is Docker Compose?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3</a:t>
            </a:fld>
            <a:endParaRPr lang="en-US" dirty="0">
              <a:solidFill>
                <a:srgbClr val="5F7A76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8640" y="1524000"/>
            <a:ext cx="11030744" cy="4452138"/>
          </a:xfrm>
          <a:prstGeom prst="rect">
            <a:avLst/>
          </a:prstGeom>
        </p:spPr>
        <p:txBody>
          <a:bodyPr/>
          <a:lstStyle>
            <a:lvl1pPr marL="287338" indent="-287338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2286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4538" indent="-169863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2338" indent="-1778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9500" indent="-15875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75000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Tool for orchestrating multi-container apps</a:t>
            </a:r>
          </a:p>
          <a:p>
            <a:pPr>
              <a:buSzPct val="75000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75000"/>
            </a:pPr>
            <a:r>
              <a:rPr lang="de-CH" dirty="0" smtClean="0">
                <a:latin typeface="Calibri" panose="020F0502020204030204" pitchFamily="34" charset="0"/>
                <a:cs typeface="Calibri" panose="020F0502020204030204" pitchFamily="34" charset="0"/>
              </a:rPr>
              <a:t>Use a single command to bring up you deployment</a:t>
            </a:r>
          </a:p>
          <a:p>
            <a:pPr>
              <a:buSzPct val="75000"/>
            </a:pPr>
            <a:endParaRPr lang="de-CH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75000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Uses YAML</a:t>
            </a:r>
          </a:p>
          <a:p>
            <a:pPr>
              <a:buSzPct val="75000"/>
            </a:pPr>
            <a:endParaRPr lang="de-CH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75000"/>
            </a:pPr>
            <a:r>
              <a:rPr lang="de-CH" dirty="0" smtClean="0">
                <a:latin typeface="Calibri" panose="020F0502020204030204" pitchFamily="34" charset="0"/>
                <a:cs typeface="Calibri" panose="020F0502020204030204" pitchFamily="34" charset="0"/>
              </a:rPr>
              <a:t>Popular during development and testing</a:t>
            </a:r>
            <a:endParaRPr lang="de-CH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342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Installing Docker Compose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4</a:t>
            </a:fld>
            <a:endParaRPr lang="en-US" dirty="0">
              <a:solidFill>
                <a:srgbClr val="5F7A76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8640" y="1524000"/>
            <a:ext cx="11030744" cy="4452138"/>
          </a:xfrm>
          <a:prstGeom prst="rect">
            <a:avLst/>
          </a:prstGeom>
        </p:spPr>
        <p:txBody>
          <a:bodyPr/>
          <a:lstStyle>
            <a:lvl1pPr marL="287338" indent="-287338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2286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4538" indent="-169863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2338" indent="-1778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9500" indent="-15875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75000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Easy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https://docs.docker.com/compose/install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/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75000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75000"/>
            </a:pPr>
            <a:endParaRPr lang="de-CH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0000" y="521208"/>
            <a:ext cx="1419384" cy="179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92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Building an app - requirements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5</a:t>
            </a:fld>
            <a:endParaRPr lang="en-US" dirty="0">
              <a:solidFill>
                <a:srgbClr val="5F7A76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8640" y="1524000"/>
            <a:ext cx="11030744" cy="4452138"/>
          </a:xfrm>
          <a:prstGeom prst="rect">
            <a:avLst/>
          </a:prstGeom>
        </p:spPr>
        <p:txBody>
          <a:bodyPr/>
          <a:lstStyle>
            <a:lvl1pPr marL="287338" indent="-287338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2286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4538" indent="-169863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2338" indent="-1778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9500" indent="-15875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75000"/>
            </a:pPr>
            <a:endParaRPr lang="de-CH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4254966"/>
            <a:ext cx="1419384" cy="179737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412" y="1399112"/>
            <a:ext cx="3718286" cy="5262321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701040" y="1676400"/>
            <a:ext cx="11030744" cy="4452138"/>
          </a:xfrm>
          <a:prstGeom prst="rect">
            <a:avLst/>
          </a:prstGeom>
        </p:spPr>
        <p:txBody>
          <a:bodyPr/>
          <a:lstStyle>
            <a:lvl1pPr marL="287338" indent="-287338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2286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4538" indent="-169863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2338" indent="-1778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9500" indent="-15875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75000"/>
            </a:pPr>
            <a:r>
              <a:rPr lang="de-CH" dirty="0" smtClean="0">
                <a:latin typeface="Calibri" panose="020F0502020204030204" pitchFamily="34" charset="0"/>
                <a:cs typeface="Calibri" panose="020F0502020204030204" pitchFamily="34" charset="0"/>
              </a:rPr>
              <a:t>Images</a:t>
            </a:r>
          </a:p>
          <a:p>
            <a:pPr marL="346075" lvl="1" indent="0">
              <a:buSzPct val="75000"/>
              <a:buNone/>
            </a:pPr>
            <a:r>
              <a:rPr lang="de-CH" dirty="0" smtClean="0">
                <a:latin typeface="Calibri" panose="020F0502020204030204" pitchFamily="34" charset="0"/>
                <a:cs typeface="Calibri" panose="020F0502020204030204" pitchFamily="34" charset="0"/>
              </a:rPr>
              <a:t>apprp01</a:t>
            </a:r>
            <a:r>
              <a:rPr lang="de-CH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de-CH" dirty="0" smtClean="0">
                <a:latin typeface="Calibri" panose="020F0502020204030204" pitchFamily="34" charset="0"/>
                <a:cs typeface="Calibri" panose="020F0502020204030204" pitchFamily="34" charset="0"/>
              </a:rPr>
              <a:t>	docker.io/httpd:latest</a:t>
            </a:r>
          </a:p>
          <a:p>
            <a:pPr marL="346075" lvl="1" indent="0">
              <a:buSzPct val="75000"/>
              <a:buNone/>
            </a:pPr>
            <a:r>
              <a:rPr lang="de-CH" dirty="0" smtClean="0">
                <a:latin typeface="Calibri" panose="020F0502020204030204" pitchFamily="34" charset="0"/>
                <a:cs typeface="Calibri" panose="020F0502020204030204" pitchFamily="34" charset="0"/>
              </a:rPr>
              <a:t>applb*: 	docker.io/httpd:latest</a:t>
            </a:r>
          </a:p>
          <a:p>
            <a:pPr marL="346075" lvl="1" indent="0">
              <a:buSzPct val="75000"/>
              <a:buNone/>
            </a:pPr>
            <a:r>
              <a:rPr lang="de-CH" dirty="0">
                <a:latin typeface="Calibri" panose="020F0502020204030204" pitchFamily="34" charset="0"/>
                <a:cs typeface="Calibri" panose="020F0502020204030204" pitchFamily="34" charset="0"/>
              </a:rPr>
              <a:t>cyclosapp*: </a:t>
            </a:r>
            <a:r>
              <a:rPr lang="de-CH" dirty="0" smtClean="0">
                <a:latin typeface="Calibri" panose="020F0502020204030204" pitchFamily="34" charset="0"/>
                <a:cs typeface="Calibri" panose="020F0502020204030204" pitchFamily="34" charset="0"/>
              </a:rPr>
              <a:t>	tomcat:7-jre7</a:t>
            </a:r>
          </a:p>
          <a:p>
            <a:pPr marL="346075" lvl="1" indent="0">
              <a:buSzPct val="75000"/>
              <a:buNone/>
            </a:pPr>
            <a:r>
              <a:rPr lang="de-CH" dirty="0" smtClean="0">
                <a:latin typeface="Calibri" panose="020F0502020204030204" pitchFamily="34" charset="0"/>
                <a:cs typeface="Calibri" panose="020F0502020204030204" pitchFamily="34" charset="0"/>
              </a:rPr>
              <a:t>appdb</a:t>
            </a:r>
            <a:r>
              <a:rPr lang="de-CH" dirty="0">
                <a:latin typeface="Calibri" panose="020F0502020204030204" pitchFamily="34" charset="0"/>
                <a:cs typeface="Calibri" panose="020F0502020204030204" pitchFamily="34" charset="0"/>
              </a:rPr>
              <a:t>: 	mysql:5.5</a:t>
            </a:r>
          </a:p>
          <a:p>
            <a:pPr marL="346075" lvl="1" indent="0">
              <a:buSzPct val="75000"/>
              <a:buNone/>
            </a:pPr>
            <a:endParaRPr lang="de-CH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6075" lvl="1" indent="0">
              <a:buSzPct val="75000"/>
              <a:buNone/>
            </a:pPr>
            <a:endParaRPr lang="de-CH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6075" lvl="1" indent="0">
              <a:buSzPct val="75000"/>
              <a:buNone/>
            </a:pPr>
            <a:endParaRPr lang="de-CH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38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Building an app - requirements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6</a:t>
            </a:fld>
            <a:endParaRPr lang="en-US" dirty="0">
              <a:solidFill>
                <a:srgbClr val="5F7A76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8640" y="1524000"/>
            <a:ext cx="11030744" cy="4452138"/>
          </a:xfrm>
          <a:prstGeom prst="rect">
            <a:avLst/>
          </a:prstGeom>
        </p:spPr>
        <p:txBody>
          <a:bodyPr/>
          <a:lstStyle>
            <a:lvl1pPr marL="287338" indent="-287338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2286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4538" indent="-169863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2338" indent="-1778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9500" indent="-15875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75000"/>
            </a:pPr>
            <a:endParaRPr lang="de-CH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1399112"/>
            <a:ext cx="3718286" cy="5262321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701040" y="1676400"/>
            <a:ext cx="11030744" cy="4452138"/>
          </a:xfrm>
          <a:prstGeom prst="rect">
            <a:avLst/>
          </a:prstGeom>
        </p:spPr>
        <p:txBody>
          <a:bodyPr/>
          <a:lstStyle>
            <a:lvl1pPr marL="287338" indent="-287338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2286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4538" indent="-169863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2338" indent="-1778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9500" indent="-15875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75000"/>
            </a:pPr>
            <a:r>
              <a:rPr lang="de-CH" dirty="0" smtClean="0">
                <a:latin typeface="Calibri" panose="020F0502020204030204" pitchFamily="34" charset="0"/>
                <a:cs typeface="Calibri" panose="020F0502020204030204" pitchFamily="34" charset="0"/>
              </a:rPr>
              <a:t>Network hierarchy</a:t>
            </a:r>
          </a:p>
          <a:p>
            <a:pPr marL="346075" lvl="1" indent="0">
              <a:buSzPct val="75000"/>
              <a:buNone/>
            </a:pPr>
            <a:r>
              <a:rPr lang="de-CH" dirty="0" smtClean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de-CH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apprp01</a:t>
            </a:r>
          </a:p>
          <a:p>
            <a:pPr marL="346075" lvl="1" indent="0">
              <a:buSzPct val="75000"/>
              <a:buNone/>
            </a:pPr>
            <a:r>
              <a:rPr lang="de-CH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CH" dirty="0">
                <a:latin typeface="Calibri" panose="020F0502020204030204" pitchFamily="34" charset="0"/>
                <a:cs typeface="Calibri" panose="020F0502020204030204" pitchFamily="34" charset="0"/>
              </a:rPr>
              <a:t>links:</a:t>
            </a:r>
          </a:p>
          <a:p>
            <a:pPr marL="346075" lvl="1" indent="0">
              <a:buSzPct val="75000"/>
              <a:buNone/>
            </a:pPr>
            <a:r>
              <a:rPr lang="de-CH" dirty="0">
                <a:latin typeface="Calibri" panose="020F0502020204030204" pitchFamily="34" charset="0"/>
                <a:cs typeface="Calibri" panose="020F0502020204030204" pitchFamily="34" charset="0"/>
              </a:rPr>
              <a:t>    - applb01:applb01</a:t>
            </a:r>
          </a:p>
          <a:p>
            <a:pPr marL="346075" lvl="1" indent="0">
              <a:buSzPct val="75000"/>
              <a:buNone/>
            </a:pPr>
            <a:r>
              <a:rPr lang="de-CH" dirty="0">
                <a:latin typeface="Calibri" panose="020F0502020204030204" pitchFamily="34" charset="0"/>
                <a:cs typeface="Calibri" panose="020F0502020204030204" pitchFamily="34" charset="0"/>
              </a:rPr>
              <a:t>    - </a:t>
            </a:r>
            <a:r>
              <a:rPr lang="de-CH" dirty="0" smtClean="0">
                <a:latin typeface="Calibri" panose="020F0502020204030204" pitchFamily="34" charset="0"/>
                <a:cs typeface="Calibri" panose="020F0502020204030204" pitchFamily="34" charset="0"/>
              </a:rPr>
              <a:t>applb02:applb02</a:t>
            </a:r>
          </a:p>
          <a:p>
            <a:pPr marL="346075" lvl="1" indent="0">
              <a:buSzPct val="75000"/>
              <a:buNone/>
            </a:pPr>
            <a:r>
              <a:rPr lang="de-CH" dirty="0" smtClean="0">
                <a:latin typeface="Calibri" panose="020F0502020204030204" pitchFamily="34" charset="0"/>
                <a:cs typeface="Calibri" panose="020F0502020204030204" pitchFamily="34" charset="0"/>
              </a:rPr>
              <a:t>...</a:t>
            </a:r>
            <a:endParaRPr lang="de-CH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4254966"/>
            <a:ext cx="1419384" cy="179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46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Building an app - requirements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7</a:t>
            </a:fld>
            <a:endParaRPr lang="en-US" dirty="0">
              <a:solidFill>
                <a:srgbClr val="5F7A76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8640" y="1524000"/>
            <a:ext cx="11030744" cy="4452138"/>
          </a:xfrm>
          <a:prstGeom prst="rect">
            <a:avLst/>
          </a:prstGeom>
        </p:spPr>
        <p:txBody>
          <a:bodyPr/>
          <a:lstStyle>
            <a:lvl1pPr marL="287338" indent="-287338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2286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4538" indent="-169863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2338" indent="-1778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9500" indent="-15875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75000"/>
            </a:pPr>
            <a:endParaRPr lang="de-CH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1399112"/>
            <a:ext cx="3718286" cy="5262321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701040" y="1676400"/>
            <a:ext cx="11030744" cy="4452138"/>
          </a:xfrm>
          <a:prstGeom prst="rect">
            <a:avLst/>
          </a:prstGeom>
        </p:spPr>
        <p:txBody>
          <a:bodyPr/>
          <a:lstStyle>
            <a:lvl1pPr marL="287338" indent="-287338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2286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4538" indent="-169863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2338" indent="-1778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9500" indent="-15875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75000"/>
            </a:pPr>
            <a:r>
              <a:rPr lang="de-CH" dirty="0" smtClean="0">
                <a:latin typeface="Calibri" panose="020F0502020204030204" pitchFamily="34" charset="0"/>
                <a:cs typeface="Calibri" panose="020F0502020204030204" pitchFamily="34" charset="0"/>
              </a:rPr>
              <a:t>Ports to expose</a:t>
            </a:r>
          </a:p>
          <a:p>
            <a:pPr marL="346075" lvl="1" indent="0">
              <a:buSzPct val="75000"/>
              <a:buNone/>
            </a:pPr>
            <a:r>
              <a:rPr lang="de-CH" dirty="0">
                <a:latin typeface="Calibri" panose="020F0502020204030204" pitchFamily="34" charset="0"/>
                <a:cs typeface="Calibri" panose="020F0502020204030204" pitchFamily="34" charset="0"/>
              </a:rPr>
              <a:t>apprp01: 	"8080:9090"</a:t>
            </a:r>
          </a:p>
          <a:p>
            <a:pPr marL="346075" lvl="1" indent="0">
              <a:buSzPct val="75000"/>
              <a:buNone/>
            </a:pPr>
            <a:endParaRPr lang="de-CH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4254966"/>
            <a:ext cx="1419384" cy="179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911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Building an app - requirements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8</a:t>
            </a:fld>
            <a:endParaRPr lang="en-US" dirty="0">
              <a:solidFill>
                <a:srgbClr val="5F7A76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8640" y="1524000"/>
            <a:ext cx="11030744" cy="4452138"/>
          </a:xfrm>
          <a:prstGeom prst="rect">
            <a:avLst/>
          </a:prstGeom>
        </p:spPr>
        <p:txBody>
          <a:bodyPr/>
          <a:lstStyle>
            <a:lvl1pPr marL="287338" indent="-287338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2286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4538" indent="-169863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2338" indent="-1778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9500" indent="-15875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75000"/>
            </a:pPr>
            <a:endParaRPr lang="de-CH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1399112"/>
            <a:ext cx="3718286" cy="5262321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701040" y="1676400"/>
            <a:ext cx="5166360" cy="4452138"/>
          </a:xfrm>
          <a:prstGeom prst="rect">
            <a:avLst/>
          </a:prstGeom>
        </p:spPr>
        <p:txBody>
          <a:bodyPr/>
          <a:lstStyle>
            <a:lvl1pPr marL="287338" indent="-287338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2286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4538" indent="-169863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2338" indent="-1778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9500" indent="-15875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75000"/>
            </a:pPr>
            <a:r>
              <a:rPr lang="de-CH" dirty="0" smtClean="0">
                <a:latin typeface="Calibri" panose="020F0502020204030204" pitchFamily="34" charset="0"/>
                <a:cs typeface="Calibri" panose="020F0502020204030204" pitchFamily="34" charset="0"/>
              </a:rPr>
              <a:t>Storage</a:t>
            </a:r>
          </a:p>
          <a:p>
            <a:pPr marL="346075" lvl="1" indent="0">
              <a:buSzPct val="75000"/>
              <a:buNone/>
            </a:pPr>
            <a:r>
              <a:rPr lang="de-CH" dirty="0" smtClean="0">
                <a:latin typeface="Calibri" panose="020F0502020204030204" pitchFamily="34" charset="0"/>
                <a:cs typeface="Calibri" panose="020F0502020204030204" pitchFamily="34" charset="0"/>
              </a:rPr>
              <a:t>apprp01:</a:t>
            </a:r>
          </a:p>
          <a:p>
            <a:pPr marL="346075" lvl="1" indent="0">
              <a:buSzPct val="75000"/>
              <a:buNone/>
            </a:pPr>
            <a:r>
              <a:rPr lang="de-CH" dirty="0">
                <a:latin typeface="Calibri" panose="020F0502020204030204" pitchFamily="34" charset="0"/>
                <a:cs typeface="Calibri" panose="020F0502020204030204" pitchFamily="34" charset="0"/>
              </a:rPr>
              <a:t> volumes:</a:t>
            </a:r>
          </a:p>
          <a:p>
            <a:pPr lvl="1">
              <a:buSzPct val="75000"/>
              <a:buFontTx/>
              <a:buChar char="-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var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myapp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/apprp01/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modified_httpd.conf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:/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usr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/local/apache2/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conf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httpd.conf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6075" lvl="1" indent="0">
              <a:buSzPct val="75000"/>
              <a:buNone/>
            </a:pPr>
            <a:r>
              <a:rPr lang="de-CH" dirty="0" smtClean="0">
                <a:latin typeface="Calibri" panose="020F0502020204030204" pitchFamily="34" charset="0"/>
                <a:cs typeface="Calibri" panose="020F0502020204030204" pitchFamily="34" charset="0"/>
              </a:rPr>
              <a:t>...</a:t>
            </a:r>
            <a:endParaRPr lang="de-CH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6075" lvl="1" indent="0">
              <a:buSzPct val="75000"/>
              <a:buNone/>
            </a:pPr>
            <a:endParaRPr lang="de-CH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4254966"/>
            <a:ext cx="1419384" cy="179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633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416" y="4770078"/>
            <a:ext cx="1419384" cy="17973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Managing apps with Docker Compose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9</a:t>
            </a:fld>
            <a:endParaRPr lang="en-US" dirty="0">
              <a:solidFill>
                <a:srgbClr val="5F7A76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8640" y="1524000"/>
            <a:ext cx="11030744" cy="4452138"/>
          </a:xfrm>
          <a:prstGeom prst="rect">
            <a:avLst/>
          </a:prstGeom>
        </p:spPr>
        <p:txBody>
          <a:bodyPr/>
          <a:lstStyle>
            <a:lvl1pPr marL="287338" indent="-287338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2286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4538" indent="-169863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2338" indent="-1778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9500" indent="-15875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75000"/>
            </a:pPr>
            <a:endParaRPr lang="de-CH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412" y="1399112"/>
            <a:ext cx="3718286" cy="5262321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701040" y="1676400"/>
            <a:ext cx="11030744" cy="4452138"/>
          </a:xfrm>
          <a:prstGeom prst="rect">
            <a:avLst/>
          </a:prstGeom>
        </p:spPr>
        <p:txBody>
          <a:bodyPr/>
          <a:lstStyle>
            <a:lvl1pPr marL="287338" indent="-287338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2286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4538" indent="-169863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2338" indent="-1778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9500" indent="-15875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75000"/>
            </a:pPr>
            <a:r>
              <a:rPr lang="de-CH" dirty="0" smtClean="0">
                <a:latin typeface="Calibri" panose="020F0502020204030204" pitchFamily="34" charset="0"/>
                <a:cs typeface="Calibri" panose="020F0502020204030204" pitchFamily="34" charset="0"/>
              </a:rPr>
              <a:t>Check for bound storage</a:t>
            </a:r>
          </a:p>
          <a:p>
            <a:pPr>
              <a:buSzPct val="75000"/>
            </a:pPr>
            <a:r>
              <a:rPr lang="de-CH" dirty="0" smtClean="0">
                <a:latin typeface="Calibri" panose="020F0502020204030204" pitchFamily="34" charset="0"/>
                <a:cs typeface="Calibri" panose="020F0502020204030204" pitchFamily="34" charset="0"/>
              </a:rPr>
              <a:t>Manage app lifecycle:</a:t>
            </a:r>
          </a:p>
          <a:p>
            <a:pPr lvl="1">
              <a:buSzPct val="75000"/>
            </a:pPr>
            <a:r>
              <a:rPr lang="de-CH" dirty="0" smtClean="0">
                <a:latin typeface="Calibri" panose="020F0502020204030204" pitchFamily="34" charset="0"/>
                <a:cs typeface="Calibri" panose="020F0502020204030204" pitchFamily="34" charset="0"/>
              </a:rPr>
              <a:t>docker-compose up -d</a:t>
            </a:r>
          </a:p>
          <a:p>
            <a:pPr lvl="1">
              <a:buSzPct val="75000"/>
            </a:pPr>
            <a:r>
              <a:rPr lang="de-CH" dirty="0" smtClean="0">
                <a:latin typeface="Calibri" panose="020F0502020204030204" pitchFamily="34" charset="0"/>
                <a:cs typeface="Calibri" panose="020F0502020204030204" pitchFamily="34" charset="0"/>
              </a:rPr>
              <a:t>docker-compose logs</a:t>
            </a:r>
          </a:p>
          <a:p>
            <a:pPr lvl="1">
              <a:buSzPct val="75000"/>
            </a:pPr>
            <a:r>
              <a:rPr lang="de-CH" dirty="0" smtClean="0">
                <a:latin typeface="Calibri" panose="020F0502020204030204" pitchFamily="34" charset="0"/>
                <a:cs typeface="Calibri" panose="020F0502020204030204" pitchFamily="34" charset="0"/>
              </a:rPr>
              <a:t>docker-compose stop</a:t>
            </a:r>
          </a:p>
          <a:p>
            <a:pPr lvl="1">
              <a:buSzPct val="75000"/>
            </a:pPr>
            <a:r>
              <a:rPr lang="de-CH" dirty="0" smtClean="0">
                <a:latin typeface="Calibri" panose="020F0502020204030204" pitchFamily="34" charset="0"/>
                <a:cs typeface="Calibri" panose="020F0502020204030204" pitchFamily="34" charset="0"/>
              </a:rPr>
              <a:t>docker-compose up</a:t>
            </a:r>
          </a:p>
          <a:p>
            <a:pPr lvl="1">
              <a:buSzPct val="75000"/>
            </a:pPr>
            <a:r>
              <a:rPr lang="de-CH" dirty="0" smtClean="0">
                <a:latin typeface="Calibri" panose="020F0502020204030204" pitchFamily="34" charset="0"/>
                <a:cs typeface="Calibri" panose="020F0502020204030204" pitchFamily="34" charset="0"/>
              </a:rPr>
              <a:t>docker-compose kill</a:t>
            </a:r>
          </a:p>
          <a:p>
            <a:pPr lvl="1">
              <a:buSzPct val="75000"/>
            </a:pPr>
            <a:r>
              <a:rPr lang="de-CH" dirty="0" smtClean="0">
                <a:latin typeface="Calibri" panose="020F0502020204030204" pitchFamily="34" charset="0"/>
                <a:cs typeface="Calibri" panose="020F0502020204030204" pitchFamily="34" charset="0"/>
              </a:rPr>
              <a:t>docker-compose rm</a:t>
            </a:r>
          </a:p>
          <a:p>
            <a:pPr lvl="1">
              <a:buSzPct val="75000"/>
            </a:pPr>
            <a:endParaRPr lang="de-CH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6075" lvl="1" indent="0">
              <a:buSzPct val="75000"/>
              <a:buNone/>
            </a:pPr>
            <a:endParaRPr lang="de-CH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149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Micro Focus Theme v5">
  <a:themeElements>
    <a:clrScheme name="MF Theme Colors v3">
      <a:dk1>
        <a:srgbClr val="000000"/>
      </a:dk1>
      <a:lt1>
        <a:sysClr val="window" lastClr="FFFFFF"/>
      </a:lt1>
      <a:dk2>
        <a:srgbClr val="0079EF"/>
      </a:dk2>
      <a:lt2>
        <a:srgbClr val="212E35"/>
      </a:lt2>
      <a:accent1>
        <a:srgbClr val="C6179D"/>
      </a:accent1>
      <a:accent2>
        <a:srgbClr val="7425AD"/>
      </a:accent2>
      <a:accent3>
        <a:srgbClr val="231CA5"/>
      </a:accent3>
      <a:accent4>
        <a:srgbClr val="0C90EA"/>
      </a:accent4>
      <a:accent5>
        <a:srgbClr val="29CEFE"/>
      </a:accent5>
      <a:accent6>
        <a:srgbClr val="2FD6C3"/>
      </a:accent6>
      <a:hlink>
        <a:srgbClr val="231CA5"/>
      </a:hlink>
      <a:folHlink>
        <a:srgbClr val="231CA5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wrap="square" lIns="0" tIns="0" rIns="0" bIns="0" rtlCol="0">
        <a:noAutofit/>
      </a:bodyPr>
      <a:lstStyle>
        <a:defPPr marL="0" indent="0">
          <a:spcAft>
            <a:spcPts val="1800"/>
          </a:spcAft>
          <a:buNone/>
          <a:defRPr sz="2400" smtClean="0"/>
        </a:defPPr>
      </a:lstStyle>
    </a:txDef>
  </a:objectDefaults>
  <a:extraClrSchemeLst/>
  <a:custClrLst>
    <a:custClr name="MF Status Crimson">
      <a:srgbClr val="E5004C"/>
    </a:custClr>
    <a:custClr name="MF Status Apricot">
      <a:srgbClr val="F48B34"/>
    </a:custClr>
    <a:custClr name="MF Status Yellow">
      <a:srgbClr val="FCDB1F"/>
    </a:custClr>
    <a:custClr name="MF Status Green">
      <a:srgbClr val="1AAC60"/>
    </a:custClr>
  </a:custClrLst>
  <a:extLst>
    <a:ext uri="{05A4C25C-085E-4340-85A3-A5531E510DB2}">
      <thm15:themeFamily xmlns:thm15="http://schemas.microsoft.com/office/thememl/2012/main" name="Presentation_09_15_17_vg.potx" id="{5EE188AC-7198-4106-A282-11FECE34B1B0}" vid="{B9016EDD-6B62-4AAF-8CD0-0583E1FF0D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MF Status Crimson">
      <a:srgbClr val="E5004C"/>
    </a:custClr>
    <a:custClr name="MF Status Apricot">
      <a:srgbClr val="F48B34"/>
    </a:custClr>
    <a:custClr name="MF Status Yellow">
      <a:srgbClr val="FCDB1F"/>
    </a:custClr>
    <a:custClr name="MF Status Green">
      <a:srgbClr val="1AAC60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03BCB38-008C-E349-A4FC-E674450CD1CA}">
  <we:reference id="wa104381063" version="1.0.0.0" store="en-US" storeType="OMEX"/>
  <we:alternateReferences>
    <we:reference id="wa104381063" version="1.0.0.0" store="wa104381063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2E97A45340C249ADBF9A69F9DBDDE1" ma:contentTypeVersion="7" ma:contentTypeDescription="Create a new document." ma:contentTypeScope="" ma:versionID="f354dd90568472d93fbefa222612ce29">
  <xsd:schema xmlns:xsd="http://www.w3.org/2001/XMLSchema" xmlns:xs="http://www.w3.org/2001/XMLSchema" xmlns:p="http://schemas.microsoft.com/office/2006/metadata/properties" xmlns:ns2="c38f3382-9945-4e51-b5db-3ec60a102e3d" xmlns:ns3="bb2a104b-8437-44f3-8780-221fcb2ee446" targetNamespace="http://schemas.microsoft.com/office/2006/metadata/properties" ma:root="true" ma:fieldsID="1b564aec9395af26d625ccb97ac6db72" ns2:_="" ns3:_="">
    <xsd:import namespace="c38f3382-9945-4e51-b5db-3ec60a102e3d"/>
    <xsd:import namespace="bb2a104b-8437-44f3-8780-221fcb2ee4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8f3382-9945-4e51-b5db-3ec60a102e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2a104b-8437-44f3-8780-221fcb2ee44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77463B6-418D-4999-9B27-127B2420EF6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38f3382-9945-4e51-b5db-3ec60a102e3d"/>
    <ds:schemaRef ds:uri="bb2a104b-8437-44f3-8780-221fcb2ee44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17B57F1-9856-4F2D-8BF7-04C45DC497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6779F93-14F3-4635-972C-D9B87F0463CB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c38f3382-9945-4e51-b5db-3ec60a102e3d"/>
    <ds:schemaRef ds:uri="http://purl.org/dc/elements/1.1/"/>
    <ds:schemaRef ds:uri="http://purl.org/dc/terms/"/>
    <ds:schemaRef ds:uri="http://schemas.openxmlformats.org/package/2006/metadata/core-properties"/>
    <ds:schemaRef ds:uri="bb2a104b-8437-44f3-8780-221fcb2ee446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MF Presentation Template 10-11-17 v1_ks</Template>
  <TotalTime>1881</TotalTime>
  <Words>326</Words>
  <Application>Microsoft Office PowerPoint</Application>
  <PresentationFormat>Widescreen</PresentationFormat>
  <Paragraphs>130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4_Micro Focus Theme v5</vt:lpstr>
      <vt:lpstr>Docker Compose</vt:lpstr>
      <vt:lpstr>Agenda</vt:lpstr>
      <vt:lpstr>What is Docker Compose?</vt:lpstr>
      <vt:lpstr>Installing Docker Compose</vt:lpstr>
      <vt:lpstr>Building an app - requirements</vt:lpstr>
      <vt:lpstr>Building an app - requirements</vt:lpstr>
      <vt:lpstr>Building an app - requirements</vt:lpstr>
      <vt:lpstr>Building an app - requirements</vt:lpstr>
      <vt:lpstr>Managing apps with Docker Compose</vt:lpstr>
      <vt:lpstr>Reference</vt:lpstr>
      <vt:lpstr>Thank You.</vt:lpstr>
    </vt:vector>
  </TitlesOfParts>
  <Company>Serena Software,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Focus Presentation Template</dc:title>
  <dc:creator>Bosler, Martin</dc:creator>
  <cp:lastModifiedBy>Dhareshwar, Shreyas Sudarshan</cp:lastModifiedBy>
  <cp:revision>326</cp:revision>
  <dcterms:created xsi:type="dcterms:W3CDTF">2017-10-13T16:07:22Z</dcterms:created>
  <dcterms:modified xsi:type="dcterms:W3CDTF">2019-11-22T10:52:06Z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0x010100812E97A45340C249ADBF9A69F9DBDDE1</vt:lpwstr>
  </property>
</Properties>
</file>