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handoutMasterIdLst>
    <p:handoutMasterId r:id="rId31"/>
  </p:handoutMasterIdLst>
  <p:sldIdLst>
    <p:sldId id="258" r:id="rId2"/>
    <p:sldId id="259" r:id="rId3"/>
    <p:sldId id="260" r:id="rId4"/>
    <p:sldId id="262" r:id="rId5"/>
    <p:sldId id="282" r:id="rId6"/>
    <p:sldId id="263" r:id="rId7"/>
    <p:sldId id="266" r:id="rId8"/>
    <p:sldId id="267" r:id="rId9"/>
    <p:sldId id="268" r:id="rId10"/>
    <p:sldId id="269" r:id="rId11"/>
    <p:sldId id="283" r:id="rId12"/>
    <p:sldId id="271" r:id="rId13"/>
    <p:sldId id="272" r:id="rId14"/>
    <p:sldId id="295" r:id="rId15"/>
    <p:sldId id="273" r:id="rId16"/>
    <p:sldId id="276" r:id="rId17"/>
    <p:sldId id="278" r:id="rId18"/>
    <p:sldId id="288" r:id="rId19"/>
    <p:sldId id="289" r:id="rId20"/>
    <p:sldId id="294" r:id="rId21"/>
    <p:sldId id="292" r:id="rId22"/>
    <p:sldId id="293" r:id="rId23"/>
    <p:sldId id="298" r:id="rId24"/>
    <p:sldId id="300" r:id="rId25"/>
    <p:sldId id="297" r:id="rId26"/>
    <p:sldId id="299" r:id="rId27"/>
    <p:sldId id="279" r:id="rId28"/>
    <p:sldId id="280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A92A2008-A528-42AD-A296-A6BF6EC59CEF}">
          <p14:sldIdLst>
            <p14:sldId id="258"/>
            <p14:sldId id="259"/>
            <p14:sldId id="260"/>
            <p14:sldId id="262"/>
            <p14:sldId id="282"/>
            <p14:sldId id="263"/>
            <p14:sldId id="266"/>
            <p14:sldId id="267"/>
            <p14:sldId id="268"/>
            <p14:sldId id="269"/>
            <p14:sldId id="283"/>
            <p14:sldId id="271"/>
            <p14:sldId id="272"/>
            <p14:sldId id="295"/>
            <p14:sldId id="273"/>
            <p14:sldId id="276"/>
            <p14:sldId id="278"/>
            <p14:sldId id="288"/>
            <p14:sldId id="289"/>
            <p14:sldId id="294"/>
            <p14:sldId id="292"/>
            <p14:sldId id="293"/>
            <p14:sldId id="298"/>
            <p14:sldId id="300"/>
            <p14:sldId id="297"/>
            <p14:sldId id="299"/>
            <p14:sldId id="279"/>
            <p14:sldId id="28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79" autoAdjust="0"/>
    <p:restoredTop sz="94625" autoAdjust="0"/>
  </p:normalViewPr>
  <p:slideViewPr>
    <p:cSldViewPr snapToGrid="0">
      <p:cViewPr varScale="1">
        <p:scale>
          <a:sx n="82" d="100"/>
          <a:sy n="82" d="100"/>
        </p:scale>
        <p:origin x="950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4" d="100"/>
          <a:sy n="74" d="100"/>
        </p:scale>
        <p:origin x="2976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B32DAB4-9895-4389-9EB4-EA297092575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C411CF-176F-447D-AD70-FE639ADA2B2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DCA11F-65DF-4A10-8207-747C1C0B73DB}" type="datetime1">
              <a:rPr lang="en-US" smtClean="0"/>
              <a:t>5/5/2018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0A542B-CF2D-4C88-84B9-4BAADDA1761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FR"/>
              <a:t>image source: http://www.mdpi.com/entropy/entropy-19-00242/article_deploy/html/images/entropy-19-00242-g001.png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1CAB34-69F2-4456-AE4A-EED1362EF43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8319B6-BE6B-40EF-AFCE-70A9FB139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790044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A7E176-B480-4C02-A34F-E21FA135DD99}" type="datetime1">
              <a:rPr lang="en-US" smtClean="0"/>
              <a:t>5/5/2018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FR"/>
              <a:t>image source: http://www.mdpi.com/entropy/entropy-19-00242/article_deploy/html/images/entropy-19-00242-g001.png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A08C61-2B46-4C5F-AA64-CB94AAB7E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434729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205BEC-B89C-41E0-A86C-FA453BEDC33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/>
              <a:t>image source: http://www.mdpi.com/entropy/entropy-19-00242/article_deploy/html/images/entropy-19-00242-g001.png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0256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/>
              <a:t>image source: http://www.mdpi.com/entropy/entropy-19-00242/article_deploy/html/images/entropy-19-00242-g001.png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3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F6F7941D-FD61-49F2-9112-504913E96714}" type="datetime1">
              <a:rPr lang="en-US" smtClean="0"/>
              <a:t>5/5/2018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r>
              <a:rPr lang="fr-FR"/>
              <a:t>image source:http://www.mdpi.com/entropy/entropy-19-00242/article_deploy/html/images/entropy-19-00242-g001.png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01D54E29-2EB5-4AE8-9DFA-493EE5DF719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481718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B72A5-1CB5-4856-A683-22AC39BDA105}" type="datetime1">
              <a:rPr lang="en-US" smtClean="0"/>
              <a:t>5/5/2018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image source:http://www.mdpi.com/entropy/entropy-19-00242/article_deploy/html/images/entropy-19-00242-g001.png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54E29-2EB5-4AE8-9DFA-493EE5DF7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184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E624457D-1A4C-47B7-B8F2-90FB396929D2}" type="datetime1">
              <a:rPr lang="en-US" smtClean="0"/>
              <a:t>5/5/2018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r>
              <a:rPr lang="fr-FR"/>
              <a:t>image source:http://www.mdpi.com/entropy/entropy-19-00242/article_deploy/html/images/entropy-19-00242-g001.png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01D54E29-2EB5-4AE8-9DFA-493EE5DF719A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440342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27DAC-18AD-468A-9739-B5EF5C8CB578}" type="datetime1">
              <a:rPr lang="en-US" smtClean="0"/>
              <a:t>5/5/2018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image source:http://www.mdpi.com/entropy/entropy-19-00242/article_deploy/html/images/entropy-19-00242-g001.png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54E29-2EB5-4AE8-9DFA-493EE5DF7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874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ED51326A-4B06-419C-ACB6-8706F38A0006}" type="datetime1">
              <a:rPr lang="en-US" smtClean="0"/>
              <a:t>5/5/2018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image source:http://www.mdpi.com/entropy/entropy-19-00242/article_deploy/html/images/entropy-19-00242-g001.png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1D54E29-2EB5-4AE8-9DFA-493EE5DF719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263795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7D713-2770-47BD-ABB5-CA14968BC2DB}" type="datetime1">
              <a:rPr lang="en-US" smtClean="0"/>
              <a:t>5/5/2018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image source:http://www.mdpi.com/entropy/entropy-19-00242/article_deploy/html/images/entropy-19-00242-g001.png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54E29-2EB5-4AE8-9DFA-493EE5DF7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381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B359C-EE2B-49A4-AD6B-8306DE148D3A}" type="datetime1">
              <a:rPr lang="en-US" smtClean="0"/>
              <a:t>5/5/2018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image source:http://www.mdpi.com/entropy/entropy-19-00242/article_deploy/html/images/entropy-19-00242-g001.png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54E29-2EB5-4AE8-9DFA-493EE5DF7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157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A204F-68F9-4426-9246-F00F587AFC51}" type="datetime1">
              <a:rPr lang="en-US" smtClean="0"/>
              <a:t>5/5/2018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image source:http://www.mdpi.com/entropy/entropy-19-00242/article_deploy/html/images/entropy-19-00242-g001.png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54E29-2EB5-4AE8-9DFA-493EE5DF7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90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D9C3A-621D-4F13-BFA4-DD7447720B85}" type="datetime1">
              <a:rPr lang="en-US" smtClean="0"/>
              <a:t>5/5/2018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image source:http://www.mdpi.com/entropy/entropy-19-00242/article_deploy/html/images/entropy-19-00242-g001.png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54E29-2EB5-4AE8-9DFA-493EE5DF7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719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21FCC-1B65-4681-96F8-5EE38EDAB075}" type="datetime1">
              <a:rPr lang="en-US" smtClean="0"/>
              <a:t>5/5/2018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image source:http://www.mdpi.com/entropy/entropy-19-00242/article_deploy/html/images/entropy-19-00242-g001.png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54E29-2EB5-4AE8-9DFA-493EE5DF7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831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775C1-3D0F-49CF-BC04-E054CB2759FC}" type="datetime1">
              <a:rPr lang="en-US" smtClean="0"/>
              <a:t>5/5/2018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image source:http://www.mdpi.com/entropy/entropy-19-00242/article_deploy/html/images/entropy-19-00242-g001.png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54E29-2EB5-4AE8-9DFA-493EE5DF7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857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E49205FC-3DBC-48C2-808A-29A37062D443}" type="datetime1">
              <a:rPr lang="en-US" smtClean="0"/>
              <a:t>5/5/2018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r>
              <a:rPr lang="fr-FR"/>
              <a:t>image source:http://www.mdpi.com/entropy/entropy-19-00242/article_deploy/html/images/entropy-19-00242-g001.png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01D54E29-2EB5-4AE8-9DFA-493EE5DF719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3585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ritchieng.com/machine-learning-photo-ocr/" TargetMode="External"/><Relationship Id="rId3" Type="http://schemas.openxmlformats.org/officeDocument/2006/relationships/hyperlink" Target="https://www.kdnuggets.com/2017/08/deep-learning-neural-networks-primer-basic-concepts-beginners.html" TargetMode="External"/><Relationship Id="rId7" Type="http://schemas.openxmlformats.org/officeDocument/2006/relationships/hyperlink" Target="https://datahub.packtpub.com/deep-learning/top-10-deep-learning-frameworks/" TargetMode="External"/><Relationship Id="rId2" Type="http://schemas.openxmlformats.org/officeDocument/2006/relationships/hyperlink" Target="https://www.analyticsvidhya.com/blog/2017/05/25-must-know-terms-concepts-for-beginners-in-deep-learning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ibm.com/developerworks/library/cc-machine-learning-deep-learning-architectures/index.html" TargetMode="External"/><Relationship Id="rId5" Type="http://schemas.openxmlformats.org/officeDocument/2006/relationships/hyperlink" Target="https://towardsdatascience.com/a-beginner-introduction-to-tensorflow-part-1-6d139e038278" TargetMode="External"/><Relationship Id="rId4" Type="http://schemas.openxmlformats.org/officeDocument/2006/relationships/hyperlink" Target="https://devblogs.nvidia.com/deep-learning-nutshell-core-concepts/" TargetMode="External"/><Relationship Id="rId9" Type="http://schemas.openxmlformats.org/officeDocument/2006/relationships/hyperlink" Target="https://dzone.com/articles/using-ocr-for-receipt-recognition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7375" y="1762937"/>
            <a:ext cx="10481764" cy="2461553"/>
          </a:xfrm>
        </p:spPr>
        <p:txBody>
          <a:bodyPr>
            <a:normAutofit/>
          </a:bodyPr>
          <a:lstStyle/>
          <a:p>
            <a:pPr algn="ctr"/>
            <a:r>
              <a:rPr lang="en-US" sz="6600" i="0" dirty="0">
                <a:latin typeface="Calibri" panose="020F0502020204030204" pitchFamily="34" charset="0"/>
                <a:cs typeface="Calibri" panose="020F0502020204030204" pitchFamily="34" charset="0"/>
              </a:rPr>
              <a:t>Deep learning for image search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flipV="1">
            <a:off x="1524000" y="5257799"/>
            <a:ext cx="357554" cy="720969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dirty="0"/>
              <a:t>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8913" y="5095063"/>
            <a:ext cx="76991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Prepared by:-Shrey Malvi(16bce099)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Guided by :-</a:t>
            </a:r>
            <a:r>
              <a:rPr lang="en-US" sz="2800" dirty="0" err="1">
                <a:solidFill>
                  <a:prstClr val="black"/>
                </a:solidFill>
                <a:latin typeface="Corbel" panose="020B0503020204020204"/>
              </a:rPr>
              <a:t>Dr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. </a:t>
            </a:r>
            <a:r>
              <a:rPr lang="en-US" sz="2800" dirty="0" err="1">
                <a:solidFill>
                  <a:prstClr val="black"/>
                </a:solidFill>
                <a:latin typeface="Corbel" panose="020B0503020204020204"/>
              </a:rPr>
              <a:t>Zunnun</a:t>
            </a:r>
            <a:r>
              <a:rPr lang="en-US" sz="2800" dirty="0">
                <a:solidFill>
                  <a:prstClr val="black"/>
                </a:solidFill>
                <a:latin typeface="Corbel" panose="020B0503020204020204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Corbel" panose="020B0503020204020204"/>
              </a:rPr>
              <a:t>Narmawala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8F3D0D-D578-48B8-9338-9827C99CFDB3}"/>
              </a:ext>
            </a:extLst>
          </p:cNvPr>
          <p:cNvSpPr/>
          <p:nvPr/>
        </p:nvSpPr>
        <p:spPr>
          <a:xfrm>
            <a:off x="10875146" y="5024760"/>
            <a:ext cx="1316854" cy="15092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309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9DEF2-8368-4EFE-92C4-6D6078DFC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559678"/>
            <a:ext cx="5648325" cy="4952492"/>
          </a:xfrm>
        </p:spPr>
        <p:txBody>
          <a:bodyPr>
            <a:normAutofit/>
          </a:bodyPr>
          <a:lstStyle/>
          <a:p>
            <a:pPr algn="l"/>
            <a:r>
              <a:rPr lang="en-US" sz="4800" i="0" dirty="0">
                <a:latin typeface="Calibri" panose="020F0502020204030204" pitchFamily="34" charset="0"/>
                <a:cs typeface="Calibri" panose="020F0502020204030204" pitchFamily="34" charset="0"/>
              </a:rPr>
              <a:t>RNN</a:t>
            </a:r>
            <a:br>
              <a:rPr lang="en-US" sz="2000" i="0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2000" i="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i="0" dirty="0">
                <a:latin typeface="Calibri" panose="020F0502020204030204" pitchFamily="34" charset="0"/>
                <a:cs typeface="Calibri" panose="020F0502020204030204" pitchFamily="34" charset="0"/>
              </a:rPr>
              <a:t>A recurrent neural network (RNN) is a class of artificial neural network where connections between units form a directed cycle.</a:t>
            </a:r>
            <a:br>
              <a:rPr lang="en-US" sz="2000" i="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i="0" dirty="0">
                <a:latin typeface="Calibri" panose="020F0502020204030204" pitchFamily="34" charset="0"/>
                <a:cs typeface="Calibri" panose="020F0502020204030204" pitchFamily="34" charset="0"/>
              </a:rPr>
              <a:t> Unlike feedforward neural networks, RNNs can use their internal memory to process arbitrary sequences of inputs</a:t>
            </a:r>
            <a:br>
              <a:rPr lang="en-US" sz="2000" i="0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2000" i="0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2000" i="0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2000" i="0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2000" i="0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2000" i="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b="1" i="0" dirty="0">
                <a:latin typeface="Calibri" panose="020F0502020204030204" pitchFamily="34" charset="0"/>
                <a:cs typeface="Calibri" panose="020F0502020204030204" pitchFamily="34" charset="0"/>
              </a:rPr>
              <a:t>Difference between CNN and RNN?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A70E04E-8D36-4492-9C1A-ECCD627DAB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51699" y="1419225"/>
            <a:ext cx="3468675" cy="4842715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81CB75-2442-4E95-B241-DB038CB89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5200" y="6261940"/>
            <a:ext cx="4857564" cy="365125"/>
          </a:xfrm>
        </p:spPr>
        <p:txBody>
          <a:bodyPr/>
          <a:lstStyle/>
          <a:p>
            <a:r>
              <a:rPr lang="en-US" b="0" dirty="0"/>
              <a:t>Image source: https://www.ibm.com/developerworks/library/cc-machine-learning-deep-learning-architectures/figure03.png</a:t>
            </a:r>
          </a:p>
        </p:txBody>
      </p:sp>
    </p:spTree>
    <p:extLst>
      <p:ext uri="{BB962C8B-B14F-4D97-AF65-F5344CB8AC3E}">
        <p14:creationId xmlns:p14="http://schemas.microsoft.com/office/powerpoint/2010/main" val="750029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hape 1274">
            <a:extLst>
              <a:ext uri="{FF2B5EF4-FFF2-40B4-BE49-F238E27FC236}">
                <a16:creationId xmlns:a16="http://schemas.microsoft.com/office/drawing/2014/main" id="{882C8FED-C075-42C5-8771-299AB367B424}"/>
              </a:ext>
            </a:extLst>
          </p:cNvPr>
          <p:cNvGrpSpPr/>
          <p:nvPr/>
        </p:nvGrpSpPr>
        <p:grpSpPr>
          <a:xfrm>
            <a:off x="5139982" y="3173827"/>
            <a:ext cx="533700" cy="501600"/>
            <a:chOff x="1931475" y="2358325"/>
            <a:chExt cx="533700" cy="501600"/>
          </a:xfrm>
        </p:grpSpPr>
        <p:sp>
          <p:nvSpPr>
            <p:cNvPr id="4" name="Shape 1275">
              <a:extLst>
                <a:ext uri="{FF2B5EF4-FFF2-40B4-BE49-F238E27FC236}">
                  <a16:creationId xmlns:a16="http://schemas.microsoft.com/office/drawing/2014/main" id="{7E2D3A49-DAE5-4FCF-9636-B7D8B496E6CB}"/>
                </a:ext>
              </a:extLst>
            </p:cNvPr>
            <p:cNvSpPr/>
            <p:nvPr/>
          </p:nvSpPr>
          <p:spPr>
            <a:xfrm>
              <a:off x="2048865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" name="Shape 1276">
              <a:extLst>
                <a:ext uri="{FF2B5EF4-FFF2-40B4-BE49-F238E27FC236}">
                  <a16:creationId xmlns:a16="http://schemas.microsoft.com/office/drawing/2014/main" id="{8458A310-73CC-4FCE-95C5-CE7F0047E5AB}"/>
                </a:ext>
              </a:extLst>
            </p:cNvPr>
            <p:cNvSpPr/>
            <p:nvPr/>
          </p:nvSpPr>
          <p:spPr>
            <a:xfrm>
              <a:off x="2048865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" name="Shape 1277">
              <a:extLst>
                <a:ext uri="{FF2B5EF4-FFF2-40B4-BE49-F238E27FC236}">
                  <a16:creationId xmlns:a16="http://schemas.microsoft.com/office/drawing/2014/main" id="{E52335F0-31E3-4DA1-ADD8-1C50C721E00A}"/>
                </a:ext>
              </a:extLst>
            </p:cNvPr>
            <p:cNvSpPr/>
            <p:nvPr/>
          </p:nvSpPr>
          <p:spPr>
            <a:xfrm>
              <a:off x="2048865" y="270465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" name="Shape 1278">
              <a:extLst>
                <a:ext uri="{FF2B5EF4-FFF2-40B4-BE49-F238E27FC236}">
                  <a16:creationId xmlns:a16="http://schemas.microsoft.com/office/drawing/2014/main" id="{C0210B4D-E67E-43ED-AA27-35807885DE91}"/>
                </a:ext>
              </a:extLst>
            </p:cNvPr>
            <p:cNvSpPr/>
            <p:nvPr/>
          </p:nvSpPr>
          <p:spPr>
            <a:xfrm>
              <a:off x="2289108" y="2502749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Shape 1279">
              <a:extLst>
                <a:ext uri="{FF2B5EF4-FFF2-40B4-BE49-F238E27FC236}">
                  <a16:creationId xmlns:a16="http://schemas.microsoft.com/office/drawing/2014/main" id="{D764C364-9A7B-4994-A05B-33D0CAF3D625}"/>
                </a:ext>
              </a:extLst>
            </p:cNvPr>
            <p:cNvSpPr/>
            <p:nvPr/>
          </p:nvSpPr>
          <p:spPr>
            <a:xfrm>
              <a:off x="2289108" y="263454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9" name="Shape 1280">
              <a:extLst>
                <a:ext uri="{FF2B5EF4-FFF2-40B4-BE49-F238E27FC236}">
                  <a16:creationId xmlns:a16="http://schemas.microsoft.com/office/drawing/2014/main" id="{4EDBE567-B711-4F47-932C-ACEBB11E710E}"/>
                </a:ext>
              </a:extLst>
            </p:cNvPr>
            <p:cNvCxnSpPr>
              <a:stCxn id="4" idx="5"/>
              <a:endCxn id="7" idx="2"/>
            </p:cNvCxnSpPr>
            <p:nvPr/>
          </p:nvCxnSpPr>
          <p:spPr>
            <a:xfrm>
              <a:off x="2122868" y="2519215"/>
              <a:ext cx="166200" cy="27000"/>
            </a:xfrm>
            <a:prstGeom prst="straightConnector1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" name="Shape 1281">
              <a:extLst>
                <a:ext uri="{FF2B5EF4-FFF2-40B4-BE49-F238E27FC236}">
                  <a16:creationId xmlns:a16="http://schemas.microsoft.com/office/drawing/2014/main" id="{712AA7AC-6C0A-4FC4-BFE8-5209B2341A9F}"/>
                </a:ext>
              </a:extLst>
            </p:cNvPr>
            <p:cNvCxnSpPr>
              <a:stCxn id="4" idx="5"/>
              <a:endCxn id="8" idx="2"/>
            </p:cNvCxnSpPr>
            <p:nvPr/>
          </p:nvCxnSpPr>
          <p:spPr>
            <a:xfrm>
              <a:off x="2122868" y="2519215"/>
              <a:ext cx="166200" cy="158700"/>
            </a:xfrm>
            <a:prstGeom prst="straightConnector1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Shape 1282">
              <a:extLst>
                <a:ext uri="{FF2B5EF4-FFF2-40B4-BE49-F238E27FC236}">
                  <a16:creationId xmlns:a16="http://schemas.microsoft.com/office/drawing/2014/main" id="{3237F0A3-7B10-4D6D-A68B-0D0608AC6267}"/>
                </a:ext>
              </a:extLst>
            </p:cNvPr>
            <p:cNvCxnSpPr>
              <a:stCxn id="6" idx="7"/>
              <a:endCxn id="8" idx="2"/>
            </p:cNvCxnSpPr>
            <p:nvPr/>
          </p:nvCxnSpPr>
          <p:spPr>
            <a:xfrm rot="10800000" flipH="1">
              <a:off x="2122868" y="2677755"/>
              <a:ext cx="166200" cy="39600"/>
            </a:xfrm>
            <a:prstGeom prst="straightConnector1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Shape 1283">
              <a:extLst>
                <a:ext uri="{FF2B5EF4-FFF2-40B4-BE49-F238E27FC236}">
                  <a16:creationId xmlns:a16="http://schemas.microsoft.com/office/drawing/2014/main" id="{69642B07-6D43-47FB-AE88-ECB6765FE7EF}"/>
                </a:ext>
              </a:extLst>
            </p:cNvPr>
            <p:cNvCxnSpPr>
              <a:stCxn id="6" idx="7"/>
              <a:endCxn id="7" idx="2"/>
            </p:cNvCxnSpPr>
            <p:nvPr/>
          </p:nvCxnSpPr>
          <p:spPr>
            <a:xfrm rot="10800000" flipH="1">
              <a:off x="2122868" y="2546055"/>
              <a:ext cx="166200" cy="171300"/>
            </a:xfrm>
            <a:prstGeom prst="straightConnector1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Shape 1284">
              <a:extLst>
                <a:ext uri="{FF2B5EF4-FFF2-40B4-BE49-F238E27FC236}">
                  <a16:creationId xmlns:a16="http://schemas.microsoft.com/office/drawing/2014/main" id="{02F8EA88-B00E-43E4-B80E-CDDFC26C1423}"/>
                </a:ext>
              </a:extLst>
            </p:cNvPr>
            <p:cNvCxnSpPr>
              <a:stCxn id="5" idx="6"/>
              <a:endCxn id="7" idx="2"/>
            </p:cNvCxnSpPr>
            <p:nvPr/>
          </p:nvCxnSpPr>
          <p:spPr>
            <a:xfrm rot="10800000" flipH="1">
              <a:off x="2135565" y="2545985"/>
              <a:ext cx="153600" cy="72300"/>
            </a:xfrm>
            <a:prstGeom prst="straightConnector1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Shape 1285">
              <a:extLst>
                <a:ext uri="{FF2B5EF4-FFF2-40B4-BE49-F238E27FC236}">
                  <a16:creationId xmlns:a16="http://schemas.microsoft.com/office/drawing/2014/main" id="{9B043348-8262-4281-80A2-67A3AA787B89}"/>
                </a:ext>
              </a:extLst>
            </p:cNvPr>
            <p:cNvCxnSpPr>
              <a:stCxn id="5" idx="6"/>
              <a:endCxn id="8" idx="2"/>
            </p:cNvCxnSpPr>
            <p:nvPr/>
          </p:nvCxnSpPr>
          <p:spPr>
            <a:xfrm>
              <a:off x="2135565" y="2618285"/>
              <a:ext cx="153600" cy="59700"/>
            </a:xfrm>
            <a:prstGeom prst="straightConnector1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" name="Shape 1286">
              <a:extLst>
                <a:ext uri="{FF2B5EF4-FFF2-40B4-BE49-F238E27FC236}">
                  <a16:creationId xmlns:a16="http://schemas.microsoft.com/office/drawing/2014/main" id="{98517DF8-88F0-42BB-9B49-BE901B92BD45}"/>
                </a:ext>
              </a:extLst>
            </p:cNvPr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6" name="Shape 1287">
            <a:extLst>
              <a:ext uri="{FF2B5EF4-FFF2-40B4-BE49-F238E27FC236}">
                <a16:creationId xmlns:a16="http://schemas.microsoft.com/office/drawing/2014/main" id="{B8974B87-A949-4F58-9807-E3204FA439EC}"/>
              </a:ext>
            </a:extLst>
          </p:cNvPr>
          <p:cNvGrpSpPr/>
          <p:nvPr/>
        </p:nvGrpSpPr>
        <p:grpSpPr>
          <a:xfrm>
            <a:off x="5139982" y="5155027"/>
            <a:ext cx="533700" cy="501600"/>
            <a:chOff x="1931475" y="2358325"/>
            <a:chExt cx="533700" cy="501600"/>
          </a:xfrm>
        </p:grpSpPr>
        <p:sp>
          <p:nvSpPr>
            <p:cNvPr id="17" name="Shape 1288">
              <a:extLst>
                <a:ext uri="{FF2B5EF4-FFF2-40B4-BE49-F238E27FC236}">
                  <a16:creationId xmlns:a16="http://schemas.microsoft.com/office/drawing/2014/main" id="{C39EE62C-869B-400A-9588-765603CA2FD8}"/>
                </a:ext>
              </a:extLst>
            </p:cNvPr>
            <p:cNvSpPr/>
            <p:nvPr/>
          </p:nvSpPr>
          <p:spPr>
            <a:xfrm>
              <a:off x="2048865" y="2445212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" name="Shape 1289">
              <a:extLst>
                <a:ext uri="{FF2B5EF4-FFF2-40B4-BE49-F238E27FC236}">
                  <a16:creationId xmlns:a16="http://schemas.microsoft.com/office/drawing/2014/main" id="{F0E05CA3-7B16-4070-A627-969FA564D40A}"/>
                </a:ext>
              </a:extLst>
            </p:cNvPr>
            <p:cNvSpPr/>
            <p:nvPr/>
          </p:nvSpPr>
          <p:spPr>
            <a:xfrm>
              <a:off x="2048865" y="2574935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Shape 1290">
              <a:extLst>
                <a:ext uri="{FF2B5EF4-FFF2-40B4-BE49-F238E27FC236}">
                  <a16:creationId xmlns:a16="http://schemas.microsoft.com/office/drawing/2014/main" id="{74B9D966-B3E7-421C-A1BC-B12A35C59B47}"/>
                </a:ext>
              </a:extLst>
            </p:cNvPr>
            <p:cNvSpPr/>
            <p:nvPr/>
          </p:nvSpPr>
          <p:spPr>
            <a:xfrm>
              <a:off x="2048865" y="2704658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" name="Shape 1291">
              <a:extLst>
                <a:ext uri="{FF2B5EF4-FFF2-40B4-BE49-F238E27FC236}">
                  <a16:creationId xmlns:a16="http://schemas.microsoft.com/office/drawing/2014/main" id="{59BFB872-5855-4B84-90BC-D2F33837468E}"/>
                </a:ext>
              </a:extLst>
            </p:cNvPr>
            <p:cNvSpPr/>
            <p:nvPr/>
          </p:nvSpPr>
          <p:spPr>
            <a:xfrm>
              <a:off x="2289108" y="2502749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" name="Shape 1292">
              <a:extLst>
                <a:ext uri="{FF2B5EF4-FFF2-40B4-BE49-F238E27FC236}">
                  <a16:creationId xmlns:a16="http://schemas.microsoft.com/office/drawing/2014/main" id="{F815A4B4-7EDA-477E-926D-2164FE6F5A43}"/>
                </a:ext>
              </a:extLst>
            </p:cNvPr>
            <p:cNvSpPr/>
            <p:nvPr/>
          </p:nvSpPr>
          <p:spPr>
            <a:xfrm>
              <a:off x="2289108" y="2634547"/>
              <a:ext cx="86700" cy="86700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22" name="Shape 1293">
              <a:extLst>
                <a:ext uri="{FF2B5EF4-FFF2-40B4-BE49-F238E27FC236}">
                  <a16:creationId xmlns:a16="http://schemas.microsoft.com/office/drawing/2014/main" id="{46948717-CA56-471A-84EF-A11DFFC5AFAE}"/>
                </a:ext>
              </a:extLst>
            </p:cNvPr>
            <p:cNvCxnSpPr>
              <a:stCxn id="17" idx="5"/>
              <a:endCxn id="20" idx="2"/>
            </p:cNvCxnSpPr>
            <p:nvPr/>
          </p:nvCxnSpPr>
          <p:spPr>
            <a:xfrm>
              <a:off x="2122868" y="2519215"/>
              <a:ext cx="166200" cy="27000"/>
            </a:xfrm>
            <a:prstGeom prst="straightConnector1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" name="Shape 1294">
              <a:extLst>
                <a:ext uri="{FF2B5EF4-FFF2-40B4-BE49-F238E27FC236}">
                  <a16:creationId xmlns:a16="http://schemas.microsoft.com/office/drawing/2014/main" id="{15C1FDD2-0233-437D-ADFF-BAB52F8F3F25}"/>
                </a:ext>
              </a:extLst>
            </p:cNvPr>
            <p:cNvCxnSpPr>
              <a:stCxn id="17" idx="5"/>
              <a:endCxn id="21" idx="2"/>
            </p:cNvCxnSpPr>
            <p:nvPr/>
          </p:nvCxnSpPr>
          <p:spPr>
            <a:xfrm>
              <a:off x="2122868" y="2519215"/>
              <a:ext cx="166200" cy="158700"/>
            </a:xfrm>
            <a:prstGeom prst="straightConnector1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" name="Shape 1295">
              <a:extLst>
                <a:ext uri="{FF2B5EF4-FFF2-40B4-BE49-F238E27FC236}">
                  <a16:creationId xmlns:a16="http://schemas.microsoft.com/office/drawing/2014/main" id="{66BB9742-A0F4-408F-9E97-1D00F29EE285}"/>
                </a:ext>
              </a:extLst>
            </p:cNvPr>
            <p:cNvCxnSpPr>
              <a:stCxn id="19" idx="7"/>
              <a:endCxn id="21" idx="2"/>
            </p:cNvCxnSpPr>
            <p:nvPr/>
          </p:nvCxnSpPr>
          <p:spPr>
            <a:xfrm rot="10800000" flipH="1">
              <a:off x="2122868" y="2677755"/>
              <a:ext cx="166200" cy="39600"/>
            </a:xfrm>
            <a:prstGeom prst="straightConnector1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" name="Shape 1296">
              <a:extLst>
                <a:ext uri="{FF2B5EF4-FFF2-40B4-BE49-F238E27FC236}">
                  <a16:creationId xmlns:a16="http://schemas.microsoft.com/office/drawing/2014/main" id="{4CC8E005-AAC8-49AC-9A04-DEB77A59C151}"/>
                </a:ext>
              </a:extLst>
            </p:cNvPr>
            <p:cNvCxnSpPr>
              <a:stCxn id="19" idx="7"/>
              <a:endCxn id="20" idx="2"/>
            </p:cNvCxnSpPr>
            <p:nvPr/>
          </p:nvCxnSpPr>
          <p:spPr>
            <a:xfrm rot="10800000" flipH="1">
              <a:off x="2122868" y="2546055"/>
              <a:ext cx="166200" cy="171300"/>
            </a:xfrm>
            <a:prstGeom prst="straightConnector1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" name="Shape 1297">
              <a:extLst>
                <a:ext uri="{FF2B5EF4-FFF2-40B4-BE49-F238E27FC236}">
                  <a16:creationId xmlns:a16="http://schemas.microsoft.com/office/drawing/2014/main" id="{0F928132-E9AB-4018-9F4B-A116319DB055}"/>
                </a:ext>
              </a:extLst>
            </p:cNvPr>
            <p:cNvCxnSpPr>
              <a:stCxn id="18" idx="6"/>
              <a:endCxn id="20" idx="2"/>
            </p:cNvCxnSpPr>
            <p:nvPr/>
          </p:nvCxnSpPr>
          <p:spPr>
            <a:xfrm rot="10800000" flipH="1">
              <a:off x="2135565" y="2545985"/>
              <a:ext cx="153600" cy="72300"/>
            </a:xfrm>
            <a:prstGeom prst="straightConnector1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" name="Shape 1298">
              <a:extLst>
                <a:ext uri="{FF2B5EF4-FFF2-40B4-BE49-F238E27FC236}">
                  <a16:creationId xmlns:a16="http://schemas.microsoft.com/office/drawing/2014/main" id="{8EF635B4-1E77-4D61-81AF-172CBA498D6D}"/>
                </a:ext>
              </a:extLst>
            </p:cNvPr>
            <p:cNvCxnSpPr>
              <a:stCxn id="18" idx="6"/>
              <a:endCxn id="21" idx="2"/>
            </p:cNvCxnSpPr>
            <p:nvPr/>
          </p:nvCxnSpPr>
          <p:spPr>
            <a:xfrm>
              <a:off x="2135565" y="2618285"/>
              <a:ext cx="153600" cy="59700"/>
            </a:xfrm>
            <a:prstGeom prst="straightConnector1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8" name="Shape 1299">
              <a:extLst>
                <a:ext uri="{FF2B5EF4-FFF2-40B4-BE49-F238E27FC236}">
                  <a16:creationId xmlns:a16="http://schemas.microsoft.com/office/drawing/2014/main" id="{94673C4D-5F54-43CA-9168-D501E4B4BD3E}"/>
                </a:ext>
              </a:extLst>
            </p:cNvPr>
            <p:cNvSpPr/>
            <p:nvPr/>
          </p:nvSpPr>
          <p:spPr>
            <a:xfrm>
              <a:off x="1931475" y="2358325"/>
              <a:ext cx="533700" cy="50160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9" name="Shape 1300">
            <a:extLst>
              <a:ext uri="{FF2B5EF4-FFF2-40B4-BE49-F238E27FC236}">
                <a16:creationId xmlns:a16="http://schemas.microsoft.com/office/drawing/2014/main" id="{960711EE-72A5-4BDF-8D82-433795234FAB}"/>
              </a:ext>
            </a:extLst>
          </p:cNvPr>
          <p:cNvGrpSpPr/>
          <p:nvPr/>
        </p:nvGrpSpPr>
        <p:grpSpPr>
          <a:xfrm>
            <a:off x="5673682" y="5225677"/>
            <a:ext cx="360300" cy="360300"/>
            <a:chOff x="2614600" y="1204350"/>
            <a:chExt cx="360300" cy="360300"/>
          </a:xfrm>
        </p:grpSpPr>
        <p:sp>
          <p:nvSpPr>
            <p:cNvPr id="30" name="Shape 1301">
              <a:extLst>
                <a:ext uri="{FF2B5EF4-FFF2-40B4-BE49-F238E27FC236}">
                  <a16:creationId xmlns:a16="http://schemas.microsoft.com/office/drawing/2014/main" id="{0096D414-D582-4781-A01C-BD0E3737ABDE}"/>
                </a:ext>
              </a:extLst>
            </p:cNvPr>
            <p:cNvSpPr/>
            <p:nvPr/>
          </p:nvSpPr>
          <p:spPr>
            <a:xfrm>
              <a:off x="2614600" y="1204350"/>
              <a:ext cx="360300" cy="360300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31" name="Shape 1302">
              <a:extLst>
                <a:ext uri="{FF2B5EF4-FFF2-40B4-BE49-F238E27FC236}">
                  <a16:creationId xmlns:a16="http://schemas.microsoft.com/office/drawing/2014/main" id="{FA7A9E70-8C66-44B3-9AC5-A5365953A740}"/>
                </a:ext>
              </a:extLst>
            </p:cNvPr>
            <p:cNvCxnSpPr/>
            <p:nvPr/>
          </p:nvCxnSpPr>
          <p:spPr>
            <a:xfrm rot="10800000" flipH="1">
              <a:off x="2699800" y="1329750"/>
              <a:ext cx="189900" cy="109500"/>
            </a:xfrm>
            <a:prstGeom prst="curvedConnector3">
              <a:avLst>
                <a:gd name="adj1" fmla="val 50000"/>
              </a:avLst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2" name="Shape 1303">
            <a:extLst>
              <a:ext uri="{FF2B5EF4-FFF2-40B4-BE49-F238E27FC236}">
                <a16:creationId xmlns:a16="http://schemas.microsoft.com/office/drawing/2014/main" id="{0C2FC196-53EC-487A-B218-647556D0DE1F}"/>
              </a:ext>
            </a:extLst>
          </p:cNvPr>
          <p:cNvGrpSpPr/>
          <p:nvPr/>
        </p:nvGrpSpPr>
        <p:grpSpPr>
          <a:xfrm>
            <a:off x="5624982" y="3213080"/>
            <a:ext cx="501300" cy="501300"/>
            <a:chOff x="3059125" y="1201778"/>
            <a:chExt cx="501300" cy="501300"/>
          </a:xfrm>
        </p:grpSpPr>
        <p:sp>
          <p:nvSpPr>
            <p:cNvPr id="33" name="Shape 1304">
              <a:extLst>
                <a:ext uri="{FF2B5EF4-FFF2-40B4-BE49-F238E27FC236}">
                  <a16:creationId xmlns:a16="http://schemas.microsoft.com/office/drawing/2014/main" id="{88CCD0AD-5272-4B3C-9E89-6FD6F6E9AEAD}"/>
                </a:ext>
              </a:extLst>
            </p:cNvPr>
            <p:cNvSpPr/>
            <p:nvPr/>
          </p:nvSpPr>
          <p:spPr>
            <a:xfrm rot="6724007">
              <a:off x="3117328" y="1259980"/>
              <a:ext cx="384895" cy="384895"/>
            </a:xfrm>
            <a:prstGeom prst="chord">
              <a:avLst>
                <a:gd name="adj1" fmla="val 2700000"/>
                <a:gd name="adj2" fmla="val 16200000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34" name="Shape 1305">
              <a:extLst>
                <a:ext uri="{FF2B5EF4-FFF2-40B4-BE49-F238E27FC236}">
                  <a16:creationId xmlns:a16="http://schemas.microsoft.com/office/drawing/2014/main" id="{79A59A75-8542-403B-B831-94DD865663D6}"/>
                </a:ext>
              </a:extLst>
            </p:cNvPr>
            <p:cNvCxnSpPr/>
            <p:nvPr/>
          </p:nvCxnSpPr>
          <p:spPr>
            <a:xfrm rot="10800000" flipH="1">
              <a:off x="3214825" y="1350450"/>
              <a:ext cx="189900" cy="109500"/>
            </a:xfrm>
            <a:prstGeom prst="curvedConnector3">
              <a:avLst>
                <a:gd name="adj1" fmla="val 50000"/>
              </a:avLst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5" name="Shape 1306">
            <a:extLst>
              <a:ext uri="{FF2B5EF4-FFF2-40B4-BE49-F238E27FC236}">
                <a16:creationId xmlns:a16="http://schemas.microsoft.com/office/drawing/2014/main" id="{84ECB4FC-D139-47F1-BF3F-87C5494A1054}"/>
              </a:ext>
            </a:extLst>
          </p:cNvPr>
          <p:cNvGrpSpPr/>
          <p:nvPr/>
        </p:nvGrpSpPr>
        <p:grpSpPr>
          <a:xfrm>
            <a:off x="8077532" y="3316177"/>
            <a:ext cx="216900" cy="216900"/>
            <a:chOff x="3770050" y="3263650"/>
            <a:chExt cx="216900" cy="216900"/>
          </a:xfrm>
        </p:grpSpPr>
        <p:sp>
          <p:nvSpPr>
            <p:cNvPr id="36" name="Shape 1307">
              <a:extLst>
                <a:ext uri="{FF2B5EF4-FFF2-40B4-BE49-F238E27FC236}">
                  <a16:creationId xmlns:a16="http://schemas.microsoft.com/office/drawing/2014/main" id="{EEE74241-346B-4175-9BED-43A2FD03A900}"/>
                </a:ext>
              </a:extLst>
            </p:cNvPr>
            <p:cNvSpPr/>
            <p:nvPr/>
          </p:nvSpPr>
          <p:spPr>
            <a:xfrm>
              <a:off x="3770050" y="3263650"/>
              <a:ext cx="216900" cy="216900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37" name="Shape 1308">
              <a:extLst>
                <a:ext uri="{FF2B5EF4-FFF2-40B4-BE49-F238E27FC236}">
                  <a16:creationId xmlns:a16="http://schemas.microsoft.com/office/drawing/2014/main" id="{1123E543-A6D8-4B08-8686-A080075F05A5}"/>
                </a:ext>
              </a:extLst>
            </p:cNvPr>
            <p:cNvCxnSpPr>
              <a:stCxn id="36" idx="0"/>
              <a:endCxn id="36" idx="4"/>
            </p:cNvCxnSpPr>
            <p:nvPr/>
          </p:nvCxnSpPr>
          <p:spPr>
            <a:xfrm>
              <a:off x="3878500" y="3263650"/>
              <a:ext cx="0" cy="216900"/>
            </a:xfrm>
            <a:prstGeom prst="straightConnector1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" name="Shape 1309">
              <a:extLst>
                <a:ext uri="{FF2B5EF4-FFF2-40B4-BE49-F238E27FC236}">
                  <a16:creationId xmlns:a16="http://schemas.microsoft.com/office/drawing/2014/main" id="{6AA893B0-83E1-41F5-B283-5F3DF524F3AD}"/>
                </a:ext>
              </a:extLst>
            </p:cNvPr>
            <p:cNvCxnSpPr>
              <a:stCxn id="36" idx="2"/>
              <a:endCxn id="36" idx="6"/>
            </p:cNvCxnSpPr>
            <p:nvPr/>
          </p:nvCxnSpPr>
          <p:spPr>
            <a:xfrm>
              <a:off x="3770050" y="3372100"/>
              <a:ext cx="216900" cy="0"/>
            </a:xfrm>
            <a:prstGeom prst="straightConnector1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9" name="Shape 1310">
            <a:extLst>
              <a:ext uri="{FF2B5EF4-FFF2-40B4-BE49-F238E27FC236}">
                <a16:creationId xmlns:a16="http://schemas.microsoft.com/office/drawing/2014/main" id="{8B86C6F3-9450-40EC-95B9-225FB84CBCEA}"/>
              </a:ext>
            </a:extLst>
          </p:cNvPr>
          <p:cNvGrpSpPr/>
          <p:nvPr/>
        </p:nvGrpSpPr>
        <p:grpSpPr>
          <a:xfrm>
            <a:off x="6909357" y="3316177"/>
            <a:ext cx="216900" cy="216900"/>
            <a:chOff x="3999800" y="3405025"/>
            <a:chExt cx="216900" cy="216900"/>
          </a:xfrm>
        </p:grpSpPr>
        <p:sp>
          <p:nvSpPr>
            <p:cNvPr id="40" name="Shape 1311">
              <a:extLst>
                <a:ext uri="{FF2B5EF4-FFF2-40B4-BE49-F238E27FC236}">
                  <a16:creationId xmlns:a16="http://schemas.microsoft.com/office/drawing/2014/main" id="{5DA2546C-8D77-4487-BF2E-322DA2925BE1}"/>
                </a:ext>
              </a:extLst>
            </p:cNvPr>
            <p:cNvSpPr/>
            <p:nvPr/>
          </p:nvSpPr>
          <p:spPr>
            <a:xfrm>
              <a:off x="3999800" y="3405025"/>
              <a:ext cx="216900" cy="216900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41" name="Shape 1312">
              <a:extLst>
                <a:ext uri="{FF2B5EF4-FFF2-40B4-BE49-F238E27FC236}">
                  <a16:creationId xmlns:a16="http://schemas.microsoft.com/office/drawing/2014/main" id="{38B63F4A-E995-473D-8BD9-A42A0B1C47FA}"/>
                </a:ext>
              </a:extLst>
            </p:cNvPr>
            <p:cNvCxnSpPr>
              <a:stCxn id="40" idx="7"/>
              <a:endCxn id="40" idx="3"/>
            </p:cNvCxnSpPr>
            <p:nvPr/>
          </p:nvCxnSpPr>
          <p:spPr>
            <a:xfrm flipH="1">
              <a:off x="4031636" y="3436789"/>
              <a:ext cx="153300" cy="153300"/>
            </a:xfrm>
            <a:prstGeom prst="straightConnector1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" name="Shape 1313">
              <a:extLst>
                <a:ext uri="{FF2B5EF4-FFF2-40B4-BE49-F238E27FC236}">
                  <a16:creationId xmlns:a16="http://schemas.microsoft.com/office/drawing/2014/main" id="{FA286296-3831-49A0-BA86-CBEA8C9786FA}"/>
                </a:ext>
              </a:extLst>
            </p:cNvPr>
            <p:cNvCxnSpPr>
              <a:stCxn id="40" idx="1"/>
              <a:endCxn id="40" idx="5"/>
            </p:cNvCxnSpPr>
            <p:nvPr/>
          </p:nvCxnSpPr>
          <p:spPr>
            <a:xfrm>
              <a:off x="4031564" y="3436789"/>
              <a:ext cx="153300" cy="153300"/>
            </a:xfrm>
            <a:prstGeom prst="straightConnector1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43" name="Shape 1314">
            <a:extLst>
              <a:ext uri="{FF2B5EF4-FFF2-40B4-BE49-F238E27FC236}">
                <a16:creationId xmlns:a16="http://schemas.microsoft.com/office/drawing/2014/main" id="{796C6799-820D-4058-9775-3FF97A0FE95F}"/>
              </a:ext>
            </a:extLst>
          </p:cNvPr>
          <p:cNvCxnSpPr>
            <a:cxnSpLocks/>
          </p:cNvCxnSpPr>
          <p:nvPr/>
        </p:nvCxnSpPr>
        <p:spPr>
          <a:xfrm>
            <a:off x="4089445" y="3195452"/>
            <a:ext cx="1059900" cy="229200"/>
          </a:xfrm>
          <a:prstGeom prst="curvedConnector3">
            <a:avLst>
              <a:gd name="adj1" fmla="val 49997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4" name="Shape 1316">
            <a:extLst>
              <a:ext uri="{FF2B5EF4-FFF2-40B4-BE49-F238E27FC236}">
                <a16:creationId xmlns:a16="http://schemas.microsoft.com/office/drawing/2014/main" id="{62892265-183F-4AB9-BAA2-82E8F01E9036}"/>
              </a:ext>
            </a:extLst>
          </p:cNvPr>
          <p:cNvCxnSpPr>
            <a:stCxn id="57" idx="6"/>
            <a:endCxn id="28" idx="1"/>
          </p:cNvCxnSpPr>
          <p:nvPr/>
        </p:nvCxnSpPr>
        <p:spPr>
          <a:xfrm>
            <a:off x="4080182" y="3195527"/>
            <a:ext cx="1059900" cy="2210400"/>
          </a:xfrm>
          <a:prstGeom prst="curvedConnector3">
            <a:avLst>
              <a:gd name="adj1" fmla="val 49997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7" name="Shape 1319">
            <a:extLst>
              <a:ext uri="{FF2B5EF4-FFF2-40B4-BE49-F238E27FC236}">
                <a16:creationId xmlns:a16="http://schemas.microsoft.com/office/drawing/2014/main" id="{4221C3BE-0B44-497B-8F21-07E7AA5583EA}"/>
              </a:ext>
            </a:extLst>
          </p:cNvPr>
          <p:cNvCxnSpPr>
            <a:endCxn id="40" idx="2"/>
          </p:cNvCxnSpPr>
          <p:nvPr/>
        </p:nvCxnSpPr>
        <p:spPr>
          <a:xfrm>
            <a:off x="6066057" y="3424627"/>
            <a:ext cx="843300" cy="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8" name="Shape 1320">
            <a:extLst>
              <a:ext uri="{FF2B5EF4-FFF2-40B4-BE49-F238E27FC236}">
                <a16:creationId xmlns:a16="http://schemas.microsoft.com/office/drawing/2014/main" id="{66B0215F-1489-4784-928B-1066AB7CC259}"/>
              </a:ext>
            </a:extLst>
          </p:cNvPr>
          <p:cNvCxnSpPr>
            <a:stCxn id="40" idx="6"/>
            <a:endCxn id="36" idx="2"/>
          </p:cNvCxnSpPr>
          <p:nvPr/>
        </p:nvCxnSpPr>
        <p:spPr>
          <a:xfrm>
            <a:off x="7126257" y="3424627"/>
            <a:ext cx="951300" cy="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9" name="Shape 1321">
            <a:extLst>
              <a:ext uri="{FF2B5EF4-FFF2-40B4-BE49-F238E27FC236}">
                <a16:creationId xmlns:a16="http://schemas.microsoft.com/office/drawing/2014/main" id="{A02E344C-DD19-425F-81F3-FDE1D1879B44}"/>
              </a:ext>
            </a:extLst>
          </p:cNvPr>
          <p:cNvCxnSpPr/>
          <p:nvPr/>
        </p:nvCxnSpPr>
        <p:spPr>
          <a:xfrm rot="10800000">
            <a:off x="8185982" y="3555827"/>
            <a:ext cx="0" cy="102510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" name="Shape 1322">
            <a:extLst>
              <a:ext uri="{FF2B5EF4-FFF2-40B4-BE49-F238E27FC236}">
                <a16:creationId xmlns:a16="http://schemas.microsoft.com/office/drawing/2014/main" id="{3EB6DF37-3280-4913-9E1B-2AF012B0451B}"/>
              </a:ext>
            </a:extLst>
          </p:cNvPr>
          <p:cNvCxnSpPr>
            <a:cxnSpLocks/>
          </p:cNvCxnSpPr>
          <p:nvPr/>
        </p:nvCxnSpPr>
        <p:spPr>
          <a:xfrm rot="10800000" flipH="1">
            <a:off x="7377882" y="4523527"/>
            <a:ext cx="808200" cy="882300"/>
          </a:xfrm>
          <a:prstGeom prst="curvedConnector2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" name="Shape 1325">
            <a:extLst>
              <a:ext uri="{FF2B5EF4-FFF2-40B4-BE49-F238E27FC236}">
                <a16:creationId xmlns:a16="http://schemas.microsoft.com/office/drawing/2014/main" id="{42C35360-88CB-4C9D-A126-9C15510BA8AD}"/>
              </a:ext>
            </a:extLst>
          </p:cNvPr>
          <p:cNvCxnSpPr>
            <a:endCxn id="40" idx="0"/>
          </p:cNvCxnSpPr>
          <p:nvPr/>
        </p:nvCxnSpPr>
        <p:spPr>
          <a:xfrm flipH="1">
            <a:off x="7017807" y="2913277"/>
            <a:ext cx="534600" cy="402900"/>
          </a:xfrm>
          <a:prstGeom prst="curvedConnector2">
            <a:avLst/>
          </a:prstGeom>
          <a:noFill/>
          <a:ln w="9525" cap="flat" cmpd="sng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52" name="Shape 1327">
            <a:extLst>
              <a:ext uri="{FF2B5EF4-FFF2-40B4-BE49-F238E27FC236}">
                <a16:creationId xmlns:a16="http://schemas.microsoft.com/office/drawing/2014/main" id="{BBBABFAD-989A-4110-84F2-E27DA20C2E8C}"/>
              </a:ext>
            </a:extLst>
          </p:cNvPr>
          <p:cNvCxnSpPr/>
          <p:nvPr/>
        </p:nvCxnSpPr>
        <p:spPr>
          <a:xfrm rot="10800000">
            <a:off x="7660682" y="2913302"/>
            <a:ext cx="529200" cy="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3" name="Shape 1328">
            <a:extLst>
              <a:ext uri="{FF2B5EF4-FFF2-40B4-BE49-F238E27FC236}">
                <a16:creationId xmlns:a16="http://schemas.microsoft.com/office/drawing/2014/main" id="{476D55F5-7457-4B31-8A8B-4BF2ECD7136D}"/>
              </a:ext>
            </a:extLst>
          </p:cNvPr>
          <p:cNvCxnSpPr>
            <a:stCxn id="36" idx="0"/>
          </p:cNvCxnSpPr>
          <p:nvPr/>
        </p:nvCxnSpPr>
        <p:spPr>
          <a:xfrm rot="10800000">
            <a:off x="8185982" y="870577"/>
            <a:ext cx="0" cy="244560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4" name="Shape 1329">
            <a:extLst>
              <a:ext uri="{FF2B5EF4-FFF2-40B4-BE49-F238E27FC236}">
                <a16:creationId xmlns:a16="http://schemas.microsoft.com/office/drawing/2014/main" id="{069EEF67-617F-454F-94FE-DD7BAF6489D6}"/>
              </a:ext>
            </a:extLst>
          </p:cNvPr>
          <p:cNvCxnSpPr/>
          <p:nvPr/>
        </p:nvCxnSpPr>
        <p:spPr>
          <a:xfrm rot="10800000">
            <a:off x="7660682" y="1236902"/>
            <a:ext cx="529200" cy="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5" name="Shape 1330">
            <a:extLst>
              <a:ext uri="{FF2B5EF4-FFF2-40B4-BE49-F238E27FC236}">
                <a16:creationId xmlns:a16="http://schemas.microsoft.com/office/drawing/2014/main" id="{E52D4BC8-77C3-4689-A47D-CE593AAE7037}"/>
              </a:ext>
            </a:extLst>
          </p:cNvPr>
          <p:cNvCxnSpPr>
            <a:endCxn id="63" idx="2"/>
          </p:cNvCxnSpPr>
          <p:nvPr/>
        </p:nvCxnSpPr>
        <p:spPr>
          <a:xfrm rot="10800000">
            <a:off x="4738982" y="1236902"/>
            <a:ext cx="2813400" cy="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56" name="Shape 1333">
            <a:extLst>
              <a:ext uri="{FF2B5EF4-FFF2-40B4-BE49-F238E27FC236}">
                <a16:creationId xmlns:a16="http://schemas.microsoft.com/office/drawing/2014/main" id="{B27318CA-AA39-4CFD-89BD-915BBFD62D4F}"/>
              </a:ext>
            </a:extLst>
          </p:cNvPr>
          <p:cNvCxnSpPr>
            <a:cxnSpLocks/>
          </p:cNvCxnSpPr>
          <p:nvPr/>
        </p:nvCxnSpPr>
        <p:spPr>
          <a:xfrm flipH="1">
            <a:off x="3617009" y="1236977"/>
            <a:ext cx="1113600" cy="1290300"/>
          </a:xfrm>
          <a:prstGeom prst="curvedConnector2">
            <a:avLst/>
          </a:prstGeom>
          <a:noFill/>
          <a:ln w="9525" cap="flat" cmpd="sng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</p:spPr>
      </p:cxnSp>
      <p:sp>
        <p:nvSpPr>
          <p:cNvPr id="57" name="Shape 1315">
            <a:extLst>
              <a:ext uri="{FF2B5EF4-FFF2-40B4-BE49-F238E27FC236}">
                <a16:creationId xmlns:a16="http://schemas.microsoft.com/office/drawing/2014/main" id="{071DE01A-1007-4165-8C92-83FC46BB7B2C}"/>
              </a:ext>
            </a:extLst>
          </p:cNvPr>
          <p:cNvSpPr/>
          <p:nvPr/>
        </p:nvSpPr>
        <p:spPr>
          <a:xfrm>
            <a:off x="4071182" y="2994077"/>
            <a:ext cx="9000" cy="4029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8" name="Shape 1334">
            <a:extLst>
              <a:ext uri="{FF2B5EF4-FFF2-40B4-BE49-F238E27FC236}">
                <a16:creationId xmlns:a16="http://schemas.microsoft.com/office/drawing/2014/main" id="{E046354B-FDD9-4AA0-8898-6F2C713E6121}"/>
              </a:ext>
            </a:extLst>
          </p:cNvPr>
          <p:cNvCxnSpPr>
            <a:cxnSpLocks/>
            <a:endCxn id="57" idx="2"/>
          </p:cNvCxnSpPr>
          <p:nvPr/>
        </p:nvCxnSpPr>
        <p:spPr>
          <a:xfrm rot="-5400000" flipH="1">
            <a:off x="3541582" y="2666177"/>
            <a:ext cx="613200" cy="445800"/>
          </a:xfrm>
          <a:prstGeom prst="curvedConnector2">
            <a:avLst/>
          </a:prstGeom>
          <a:noFill/>
          <a:ln w="9525" cap="flat" cmpd="sng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59" name="Shape 1335">
            <a:extLst>
              <a:ext uri="{FF2B5EF4-FFF2-40B4-BE49-F238E27FC236}">
                <a16:creationId xmlns:a16="http://schemas.microsoft.com/office/drawing/2014/main" id="{7DF95E91-6F85-4C0E-AEF7-7A229CDFBCF6}"/>
              </a:ext>
            </a:extLst>
          </p:cNvPr>
          <p:cNvCxnSpPr>
            <a:cxnSpLocks/>
            <a:endCxn id="57" idx="2"/>
          </p:cNvCxnSpPr>
          <p:nvPr/>
        </p:nvCxnSpPr>
        <p:spPr>
          <a:xfrm rot="-5400000">
            <a:off x="3575332" y="3245402"/>
            <a:ext cx="545700" cy="445800"/>
          </a:xfrm>
          <a:prstGeom prst="curvedConnector2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0" name="Shape 1336">
            <a:extLst>
              <a:ext uri="{FF2B5EF4-FFF2-40B4-BE49-F238E27FC236}">
                <a16:creationId xmlns:a16="http://schemas.microsoft.com/office/drawing/2014/main" id="{6ECFCDEC-6263-486B-A2C4-10081BC07436}"/>
              </a:ext>
            </a:extLst>
          </p:cNvPr>
          <p:cNvSpPr txBox="1"/>
          <p:nvPr/>
        </p:nvSpPr>
        <p:spPr>
          <a:xfrm>
            <a:off x="8225682" y="1003552"/>
            <a:ext cx="1781918" cy="4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prediction + memories</a:t>
            </a:r>
            <a:endParaRPr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3" name="Shape 1332">
            <a:extLst>
              <a:ext uri="{FF2B5EF4-FFF2-40B4-BE49-F238E27FC236}">
                <a16:creationId xmlns:a16="http://schemas.microsoft.com/office/drawing/2014/main" id="{57A0188F-E567-4262-8E22-517B2113E2F8}"/>
              </a:ext>
            </a:extLst>
          </p:cNvPr>
          <p:cNvSpPr txBox="1"/>
          <p:nvPr/>
        </p:nvSpPr>
        <p:spPr>
          <a:xfrm rot="5400000">
            <a:off x="4216982" y="1209302"/>
            <a:ext cx="1099200" cy="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65" name="Shape 1340">
            <a:extLst>
              <a:ext uri="{FF2B5EF4-FFF2-40B4-BE49-F238E27FC236}">
                <a16:creationId xmlns:a16="http://schemas.microsoft.com/office/drawing/2014/main" id="{617597B9-E1CF-4081-B210-4039324F9A56}"/>
              </a:ext>
            </a:extLst>
          </p:cNvPr>
          <p:cNvCxnSpPr>
            <a:cxnSpLocks/>
          </p:cNvCxnSpPr>
          <p:nvPr/>
        </p:nvCxnSpPr>
        <p:spPr>
          <a:xfrm flipH="1">
            <a:off x="3609682" y="3741152"/>
            <a:ext cx="15600" cy="145860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" name="Shape 1341">
            <a:extLst>
              <a:ext uri="{FF2B5EF4-FFF2-40B4-BE49-F238E27FC236}">
                <a16:creationId xmlns:a16="http://schemas.microsoft.com/office/drawing/2014/main" id="{0E7D76AC-16B1-4A81-AE8E-48B265E3DDA9}"/>
              </a:ext>
            </a:extLst>
          </p:cNvPr>
          <p:cNvCxnSpPr>
            <a:cxnSpLocks/>
            <a:endCxn id="30" idx="6"/>
          </p:cNvCxnSpPr>
          <p:nvPr/>
        </p:nvCxnSpPr>
        <p:spPr>
          <a:xfrm rot="10800000">
            <a:off x="6033882" y="5405827"/>
            <a:ext cx="1344000" cy="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9" name="Shape 1343">
            <a:extLst>
              <a:ext uri="{FF2B5EF4-FFF2-40B4-BE49-F238E27FC236}">
                <a16:creationId xmlns:a16="http://schemas.microsoft.com/office/drawing/2014/main" id="{FA4411F8-E532-4927-A2D3-C31FC18326ED}"/>
              </a:ext>
            </a:extLst>
          </p:cNvPr>
          <p:cNvSpPr txBox="1"/>
          <p:nvPr/>
        </p:nvSpPr>
        <p:spPr>
          <a:xfrm>
            <a:off x="8225681" y="4127752"/>
            <a:ext cx="1446633" cy="4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prediction</a:t>
            </a:r>
            <a:endParaRPr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5F793D0-1F48-4A15-A610-3A2E987B7627}"/>
              </a:ext>
            </a:extLst>
          </p:cNvPr>
          <p:cNvCxnSpPr/>
          <p:nvPr/>
        </p:nvCxnSpPr>
        <p:spPr>
          <a:xfrm>
            <a:off x="8394970" y="5474457"/>
            <a:ext cx="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Shape 1343">
            <a:extLst>
              <a:ext uri="{FF2B5EF4-FFF2-40B4-BE49-F238E27FC236}">
                <a16:creationId xmlns:a16="http://schemas.microsoft.com/office/drawing/2014/main" id="{A008A377-9739-4244-8EEA-B01CA0C15CA9}"/>
              </a:ext>
            </a:extLst>
          </p:cNvPr>
          <p:cNvSpPr txBox="1"/>
          <p:nvPr/>
        </p:nvSpPr>
        <p:spPr>
          <a:xfrm>
            <a:off x="2354217" y="5183077"/>
            <a:ext cx="2005143" cy="4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" dirty="0">
                <a:latin typeface="Calibri" panose="020F0502020204030204" pitchFamily="34" charset="0"/>
                <a:cs typeface="Calibri" panose="020F0502020204030204" pitchFamily="34" charset="0"/>
              </a:rPr>
              <a:t>ew Information</a:t>
            </a:r>
            <a:endParaRPr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9" name="Shape 1343">
            <a:extLst>
              <a:ext uri="{FF2B5EF4-FFF2-40B4-BE49-F238E27FC236}">
                <a16:creationId xmlns:a16="http://schemas.microsoft.com/office/drawing/2014/main" id="{286E9B3D-2FA2-4DF7-8485-97723EEC6856}"/>
              </a:ext>
            </a:extLst>
          </p:cNvPr>
          <p:cNvSpPr txBox="1"/>
          <p:nvPr/>
        </p:nvSpPr>
        <p:spPr>
          <a:xfrm>
            <a:off x="1081045" y="600668"/>
            <a:ext cx="2400663" cy="671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LSTM</a:t>
            </a:r>
            <a:endParaRPr sz="4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0" name="Shape 1343">
            <a:extLst>
              <a:ext uri="{FF2B5EF4-FFF2-40B4-BE49-F238E27FC236}">
                <a16:creationId xmlns:a16="http://schemas.microsoft.com/office/drawing/2014/main" id="{79AA34CA-F0F7-4591-841B-3D3A0ECD031F}"/>
              </a:ext>
            </a:extLst>
          </p:cNvPr>
          <p:cNvSpPr txBox="1"/>
          <p:nvPr/>
        </p:nvSpPr>
        <p:spPr>
          <a:xfrm>
            <a:off x="5011662" y="2769512"/>
            <a:ext cx="1446633" cy="4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 panose="020F0502020204030204" pitchFamily="34" charset="0"/>
                <a:cs typeface="Calibri" panose="020F0502020204030204" pitchFamily="34" charset="0"/>
              </a:rPr>
              <a:t>forgetting</a:t>
            </a:r>
            <a:endParaRPr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1" name="Shape 1343">
            <a:extLst>
              <a:ext uri="{FF2B5EF4-FFF2-40B4-BE49-F238E27FC236}">
                <a16:creationId xmlns:a16="http://schemas.microsoft.com/office/drawing/2014/main" id="{E94882D4-EBF5-4048-95EA-E373B4ACC722}"/>
              </a:ext>
            </a:extLst>
          </p:cNvPr>
          <p:cNvSpPr txBox="1"/>
          <p:nvPr/>
        </p:nvSpPr>
        <p:spPr>
          <a:xfrm>
            <a:off x="7051920" y="3520160"/>
            <a:ext cx="1446633" cy="4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 panose="020F0502020204030204" pitchFamily="34" charset="0"/>
                <a:cs typeface="Calibri" panose="020F0502020204030204" pitchFamily="34" charset="0"/>
              </a:rPr>
              <a:t>memory</a:t>
            </a:r>
            <a:endParaRPr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5755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035C1-32E2-4413-972B-0C09CF48D6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912" y="1143294"/>
            <a:ext cx="10274505" cy="987348"/>
          </a:xfrm>
        </p:spPr>
        <p:txBody>
          <a:bodyPr>
            <a:noAutofit/>
          </a:bodyPr>
          <a:lstStyle/>
          <a:p>
            <a:r>
              <a:rPr lang="en-US" sz="5400" i="0" dirty="0">
                <a:latin typeface="Calibri" panose="020F0502020204030204" pitchFamily="34" charset="0"/>
                <a:cs typeface="Calibri" panose="020F0502020204030204" pitchFamily="34" charset="0"/>
              </a:rPr>
              <a:t>DEEP learning Frameworks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88B5F2-40E0-4287-A08F-65CC1E8362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911" y="1917577"/>
            <a:ext cx="10602979" cy="432670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i="0" dirty="0">
                <a:latin typeface="Calibri" panose="020F0502020204030204" pitchFamily="34" charset="0"/>
                <a:cs typeface="Calibri" panose="020F0502020204030204" pitchFamily="34" charset="0"/>
              </a:rPr>
              <a:t>Every framework is different, built for a different purpose and offering a unique range of features.</a:t>
            </a:r>
          </a:p>
          <a:p>
            <a:pPr>
              <a:lnSpc>
                <a:spcPct val="100000"/>
              </a:lnSpc>
            </a:pPr>
            <a:r>
              <a:rPr lang="en-US" i="0" dirty="0">
                <a:latin typeface="Calibri" panose="020F0502020204030204" pitchFamily="34" charset="0"/>
                <a:cs typeface="Calibri" panose="020F0502020204030204" pitchFamily="34" charset="0"/>
              </a:rPr>
              <a:t>Most Popular Frameworks are as follow:</a:t>
            </a:r>
          </a:p>
          <a:p>
            <a:pPr>
              <a:lnSpc>
                <a:spcPct val="100000"/>
              </a:lnSpc>
            </a:pPr>
            <a:endParaRPr lang="en-US" i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i="0" dirty="0">
                <a:latin typeface="Calibri" panose="020F0502020204030204" pitchFamily="34" charset="0"/>
                <a:cs typeface="Calibri" panose="020F0502020204030204" pitchFamily="34" charset="0"/>
              </a:rPr>
              <a:t>1.TensorFlow</a:t>
            </a:r>
          </a:p>
          <a:p>
            <a:pPr>
              <a:lnSpc>
                <a:spcPct val="150000"/>
              </a:lnSpc>
            </a:pPr>
            <a:r>
              <a:rPr lang="en-US" i="0" dirty="0">
                <a:latin typeface="Calibri" panose="020F0502020204030204" pitchFamily="34" charset="0"/>
                <a:cs typeface="Calibri" panose="020F0502020204030204" pitchFamily="34" charset="0"/>
              </a:rPr>
              <a:t>2. Caffe</a:t>
            </a:r>
          </a:p>
          <a:p>
            <a:pPr>
              <a:lnSpc>
                <a:spcPct val="150000"/>
              </a:lnSpc>
            </a:pPr>
            <a:r>
              <a:rPr lang="en-US" i="0" dirty="0">
                <a:latin typeface="Calibri" panose="020F0502020204030204" pitchFamily="34" charset="0"/>
                <a:cs typeface="Calibri" panose="020F0502020204030204" pitchFamily="34" charset="0"/>
              </a:rPr>
              <a:t>3. Keras</a:t>
            </a:r>
          </a:p>
          <a:p>
            <a:pPr>
              <a:lnSpc>
                <a:spcPct val="150000"/>
              </a:lnSpc>
            </a:pPr>
            <a:r>
              <a:rPr lang="en-US" i="0" dirty="0">
                <a:latin typeface="Calibri" panose="020F0502020204030204" pitchFamily="34" charset="0"/>
                <a:cs typeface="Calibri" panose="020F0502020204030204" pitchFamily="34" charset="0"/>
              </a:rPr>
              <a:t>4. DeepLearning4j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65344D-D2CC-41C6-9EF5-B7ED26F4DD45}"/>
              </a:ext>
            </a:extLst>
          </p:cNvPr>
          <p:cNvSpPr/>
          <p:nvPr/>
        </p:nvSpPr>
        <p:spPr>
          <a:xfrm>
            <a:off x="10875146" y="5024760"/>
            <a:ext cx="1316854" cy="15092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413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035C1-32E2-4413-972B-0C09CF48D6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912" y="1143294"/>
            <a:ext cx="10274505" cy="987348"/>
          </a:xfrm>
        </p:spPr>
        <p:txBody>
          <a:bodyPr>
            <a:noAutofit/>
          </a:bodyPr>
          <a:lstStyle/>
          <a:p>
            <a:r>
              <a:rPr lang="en-US" sz="4400" i="0" cap="none" dirty="0">
                <a:latin typeface="Calibri" panose="020F0502020204030204" pitchFamily="34" charset="0"/>
                <a:cs typeface="Calibri" panose="020F0502020204030204" pitchFamily="34" charset="0"/>
              </a:rPr>
              <a:t>1.Tensorflow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88B5F2-40E0-4287-A08F-65CC1E8362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911" y="1917577"/>
            <a:ext cx="10602979" cy="432670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i="0" dirty="0">
                <a:latin typeface="Calibri" panose="020F0502020204030204" pitchFamily="34" charset="0"/>
                <a:cs typeface="Calibri" panose="020F0502020204030204" pitchFamily="34" charset="0"/>
              </a:rPr>
              <a:t>Mathematically a Tensor is a N-dimensional vector, means a Tensor can be used to represent N-</a:t>
            </a:r>
          </a:p>
          <a:p>
            <a:pPr>
              <a:lnSpc>
                <a:spcPct val="100000"/>
              </a:lnSpc>
            </a:pPr>
            <a:r>
              <a:rPr lang="en-US" i="0" dirty="0">
                <a:latin typeface="Calibri" panose="020F0502020204030204" pitchFamily="34" charset="0"/>
                <a:cs typeface="Calibri" panose="020F0502020204030204" pitchFamily="34" charset="0"/>
              </a:rPr>
              <a:t>dimensional datasets.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65344D-D2CC-41C6-9EF5-B7ED26F4DD45}"/>
              </a:ext>
            </a:extLst>
          </p:cNvPr>
          <p:cNvSpPr/>
          <p:nvPr/>
        </p:nvSpPr>
        <p:spPr>
          <a:xfrm>
            <a:off x="10875146" y="5024760"/>
            <a:ext cx="1316854" cy="15092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:\Users\Shrey Malvi\Desktop\1_jAzi88LbxU3q0-5iJ1cjyw.png">
            <a:extLst>
              <a:ext uri="{FF2B5EF4-FFF2-40B4-BE49-F238E27FC236}">
                <a16:creationId xmlns:a16="http://schemas.microsoft.com/office/drawing/2014/main" id="{774462AD-B7DD-4953-8C5B-33D9F6FE3BFC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693" y="2969815"/>
            <a:ext cx="2980021" cy="227953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3B475C0-D368-4121-AF62-46942EC7003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0311" y="2646005"/>
            <a:ext cx="6032778" cy="286984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D1026FB-9EBC-419C-98E1-B112DD6A5282}"/>
              </a:ext>
            </a:extLst>
          </p:cNvPr>
          <p:cNvSpPr txBox="1"/>
          <p:nvPr/>
        </p:nvSpPr>
        <p:spPr>
          <a:xfrm>
            <a:off x="6328921" y="5714706"/>
            <a:ext cx="3515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Tensors of different dimensions.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1B7847-3613-45D7-A880-9F8E2CA9F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78598" y="6282894"/>
            <a:ext cx="4713402" cy="365125"/>
          </a:xfrm>
        </p:spPr>
        <p:txBody>
          <a:bodyPr/>
          <a:lstStyle/>
          <a:p>
            <a:r>
              <a:rPr lang="fr-FR" dirty="0"/>
              <a:t>image source: https://cdn-images-1.medium.com/max/1600/1*Wv9adjSwmgl4wLE7lSTRIw.png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0956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035C1-32E2-4413-972B-0C09CF48D6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6140" y="613720"/>
            <a:ext cx="10274505" cy="987348"/>
          </a:xfrm>
        </p:spPr>
        <p:txBody>
          <a:bodyPr>
            <a:noAutofit/>
          </a:bodyPr>
          <a:lstStyle/>
          <a:p>
            <a:r>
              <a:rPr lang="en-US" sz="4400" i="0" cap="none" dirty="0">
                <a:latin typeface="Calibri" panose="020F0502020204030204" pitchFamily="34" charset="0"/>
                <a:cs typeface="Calibri" panose="020F0502020204030204" pitchFamily="34" charset="0"/>
              </a:rPr>
              <a:t> Tensors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65344D-D2CC-41C6-9EF5-B7ED26F4DD45}"/>
              </a:ext>
            </a:extLst>
          </p:cNvPr>
          <p:cNvSpPr/>
          <p:nvPr/>
        </p:nvSpPr>
        <p:spPr>
          <a:xfrm>
            <a:off x="10875146" y="5024760"/>
            <a:ext cx="1316854" cy="15092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88BCAD1-FF63-4396-8532-718F9BFFE242}"/>
              </a:ext>
            </a:extLst>
          </p:cNvPr>
          <p:cNvSpPr/>
          <p:nvPr/>
        </p:nvSpPr>
        <p:spPr>
          <a:xfrm>
            <a:off x="1086140" y="1459802"/>
            <a:ext cx="1001972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The entire purpose of TensorFlow is to have a so-called computational graph that can be executed much more efficiently than if the same calculations were to be performed directly in Python.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TensorFlow can also automatically calculate the gradients that are needed to optimize the variables of the graph so as to make the model perform better.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Computational Graph makes use of chain rule to calculate derivative which helps in reducing the time.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108DCFA-6212-4CEC-9BC6-6ED9940F14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1" y="4014347"/>
            <a:ext cx="3782785" cy="2223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9490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088B5F2-40E0-4287-A08F-65CC1E8362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9803" y="1074200"/>
            <a:ext cx="10602979" cy="432670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4400" i="0" dirty="0">
                <a:latin typeface="Calibri" panose="020F0502020204030204" pitchFamily="34" charset="0"/>
                <a:cs typeface="Calibri" panose="020F0502020204030204" pitchFamily="34" charset="0"/>
              </a:rPr>
              <a:t>2. Caffe</a:t>
            </a:r>
          </a:p>
          <a:p>
            <a:pPr>
              <a:lnSpc>
                <a:spcPct val="100000"/>
              </a:lnSpc>
            </a:pPr>
            <a:r>
              <a:rPr lang="en-US" i="0" dirty="0">
                <a:latin typeface="Calibri" panose="020F0502020204030204" pitchFamily="34" charset="0"/>
                <a:cs typeface="Calibri" panose="020F0502020204030204" pitchFamily="34" charset="0"/>
              </a:rPr>
              <a:t>	It is a C++ library which also has a Python interface and finds its primary application in 	modeling Convolutional Neural Networks.</a:t>
            </a:r>
          </a:p>
          <a:p>
            <a:pPr>
              <a:lnSpc>
                <a:spcPct val="100000"/>
              </a:lnSpc>
            </a:pPr>
            <a:endParaRPr lang="en-US" i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4400" i="0" dirty="0">
                <a:latin typeface="Calibri" panose="020F0502020204030204" pitchFamily="34" charset="0"/>
                <a:cs typeface="Calibri" panose="020F0502020204030204" pitchFamily="34" charset="0"/>
              </a:rPr>
              <a:t>3. Keras</a:t>
            </a:r>
          </a:p>
          <a:p>
            <a:pPr>
              <a:lnSpc>
                <a:spcPct val="100000"/>
              </a:lnSpc>
            </a:pPr>
            <a:r>
              <a:rPr lang="en-US" sz="2400" i="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i="0" dirty="0">
                <a:latin typeface="Calibri" panose="020F0502020204030204" pitchFamily="34" charset="0"/>
                <a:cs typeface="Calibri" panose="020F0502020204030204" pitchFamily="34" charset="0"/>
              </a:rPr>
              <a:t>Keras is a simplified interface for building efficient neural networks.</a:t>
            </a:r>
          </a:p>
          <a:p>
            <a:pPr>
              <a:lnSpc>
                <a:spcPct val="100000"/>
              </a:lnSpc>
            </a:pPr>
            <a:endParaRPr lang="en-US" i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4400" i="0" dirty="0">
                <a:latin typeface="Calibri" panose="020F0502020204030204" pitchFamily="34" charset="0"/>
                <a:cs typeface="Calibri" panose="020F0502020204030204" pitchFamily="34" charset="0"/>
              </a:rPr>
              <a:t>4. DeepLearning4j</a:t>
            </a:r>
          </a:p>
          <a:p>
            <a:pPr>
              <a:lnSpc>
                <a:spcPct val="100000"/>
              </a:lnSpc>
            </a:pPr>
            <a:r>
              <a:rPr lang="en-US" sz="2400" i="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i="0" dirty="0">
                <a:latin typeface="Calibri" panose="020F0502020204030204" pitchFamily="34" charset="0"/>
                <a:cs typeface="Calibri" panose="020F0502020204030204" pitchFamily="34" charset="0"/>
              </a:rPr>
              <a:t>Deeplearning4j is a popular deep learning framework that is focused on Java technology.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65344D-D2CC-41C6-9EF5-B7ED26F4DD45}"/>
              </a:ext>
            </a:extLst>
          </p:cNvPr>
          <p:cNvSpPr/>
          <p:nvPr/>
        </p:nvSpPr>
        <p:spPr>
          <a:xfrm>
            <a:off x="10875146" y="5024760"/>
            <a:ext cx="1316854" cy="15092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409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035C1-32E2-4413-972B-0C09CF48D6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912" y="1143294"/>
            <a:ext cx="10274505" cy="987348"/>
          </a:xfrm>
        </p:spPr>
        <p:txBody>
          <a:bodyPr>
            <a:noAutofit/>
          </a:bodyPr>
          <a:lstStyle/>
          <a:p>
            <a:r>
              <a:rPr lang="en-US" sz="5400" i="0" cap="none" dirty="0">
                <a:latin typeface="Calibri" panose="020F0502020204030204" pitchFamily="34" charset="0"/>
                <a:cs typeface="Calibri" panose="020F0502020204030204" pitchFamily="34" charset="0"/>
              </a:rPr>
              <a:t>OPTICAL CHARACTER RECOGNITION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88B5F2-40E0-4287-A08F-65CC1E8362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912" y="2130642"/>
            <a:ext cx="5871181" cy="3919682"/>
          </a:xfrm>
        </p:spPr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i="0" dirty="0">
                <a:latin typeface="Calibri" panose="020F0502020204030204" pitchFamily="34" charset="0"/>
                <a:cs typeface="Calibri" panose="020F0502020204030204" pitchFamily="34" charset="0"/>
              </a:rPr>
              <a:t>Optical Character Recognition is a process when images of handwritten, printed, or typed text are converted into machine-encoded text. </a:t>
            </a:r>
            <a:endParaRPr lang="en-US" sz="1200" i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i="0" dirty="0">
                <a:latin typeface="Calibri" panose="020F0502020204030204" pitchFamily="34" charset="0"/>
                <a:cs typeface="Calibri" panose="020F0502020204030204" pitchFamily="34" charset="0"/>
              </a:rPr>
              <a:t>OCR techniques are typically multi-stage processes.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65344D-D2CC-41C6-9EF5-B7ED26F4DD45}"/>
              </a:ext>
            </a:extLst>
          </p:cNvPr>
          <p:cNvSpPr/>
          <p:nvPr/>
        </p:nvSpPr>
        <p:spPr>
          <a:xfrm>
            <a:off x="10875146" y="5024760"/>
            <a:ext cx="1316854" cy="15092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C:\Users\Shrey Malvi\Desktop\ocrdiag.png">
            <a:extLst>
              <a:ext uri="{FF2B5EF4-FFF2-40B4-BE49-F238E27FC236}">
                <a16:creationId xmlns:a16="http://schemas.microsoft.com/office/drawing/2014/main" id="{337DBF1F-ED73-421C-B699-9291FFD9D52C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3595" y="1976012"/>
            <a:ext cx="4355849" cy="1844022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E6C1A6F-44C4-4590-9DD2-E7AAD37C100E}"/>
              </a:ext>
            </a:extLst>
          </p:cNvPr>
          <p:cNvSpPr/>
          <p:nvPr/>
        </p:nvSpPr>
        <p:spPr>
          <a:xfrm>
            <a:off x="5708342" y="1736315"/>
            <a:ext cx="4527612" cy="4793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C:\Users\Shrey Malvi\Desktop\1_sdb9_e5LVSJnxivblcFxEg.png">
            <a:extLst>
              <a:ext uri="{FF2B5EF4-FFF2-40B4-BE49-F238E27FC236}">
                <a16:creationId xmlns:a16="http://schemas.microsoft.com/office/drawing/2014/main" id="{446EC135-EDCD-4634-BD60-1FA832B7FCC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260" y="4214361"/>
            <a:ext cx="7066627" cy="188843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864CE8-8D9B-4F64-990A-7C2A3C819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74612" y="6314555"/>
            <a:ext cx="5122683" cy="365125"/>
          </a:xfrm>
        </p:spPr>
        <p:txBody>
          <a:bodyPr/>
          <a:lstStyle/>
          <a:p>
            <a:r>
              <a:rPr lang="fr-FR" dirty="0"/>
              <a:t>image source : https://cdn-images-1.medium.com/max/1250/1*sdb9_e5LVSJnxivblcFxEg.png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3253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035C1-32E2-4413-972B-0C09CF48D6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8747" y="504316"/>
            <a:ext cx="10274505" cy="987348"/>
          </a:xfrm>
        </p:spPr>
        <p:txBody>
          <a:bodyPr>
            <a:noAutofit/>
          </a:bodyPr>
          <a:lstStyle/>
          <a:p>
            <a:r>
              <a:rPr lang="en-US" sz="4800" i="0" cap="none" dirty="0">
                <a:latin typeface="Calibri" panose="020F0502020204030204" pitchFamily="34" charset="0"/>
                <a:cs typeface="Calibri" panose="020F0502020204030204" pitchFamily="34" charset="0"/>
              </a:rPr>
              <a:t>Working of OCR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88B5F2-40E0-4287-A08F-65CC1E8362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911" y="2258921"/>
            <a:ext cx="10274505" cy="381105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endParaRPr lang="en-US" i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i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65344D-D2CC-41C6-9EF5-B7ED26F4DD45}"/>
              </a:ext>
            </a:extLst>
          </p:cNvPr>
          <p:cNvSpPr/>
          <p:nvPr/>
        </p:nvSpPr>
        <p:spPr>
          <a:xfrm>
            <a:off x="10875146" y="5024760"/>
            <a:ext cx="1316854" cy="15092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6C1A6F-44C4-4590-9DD2-E7AAD37C100E}"/>
              </a:ext>
            </a:extLst>
          </p:cNvPr>
          <p:cNvSpPr/>
          <p:nvPr/>
        </p:nvSpPr>
        <p:spPr>
          <a:xfrm>
            <a:off x="5228694" y="3665404"/>
            <a:ext cx="4527612" cy="4793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38C452C-E14B-46FD-8C4C-4FDBAF370CD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126" y="1258503"/>
            <a:ext cx="5986219" cy="2741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 descr="C:\Users\Shrey Malvi\Desktop\1_JOmMMj4lxy4quHd4qjkd_g.png">
            <a:extLst>
              <a:ext uri="{FF2B5EF4-FFF2-40B4-BE49-F238E27FC236}">
                <a16:creationId xmlns:a16="http://schemas.microsoft.com/office/drawing/2014/main" id="{E08A9C7A-4746-415B-AF99-E89549EED2F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1958" y="2803931"/>
            <a:ext cx="6913735" cy="404272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0F6E91-56CC-4C79-A991-483504128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92500" y="6330454"/>
            <a:ext cx="5122683" cy="365125"/>
          </a:xfrm>
        </p:spPr>
        <p:txBody>
          <a:bodyPr/>
          <a:lstStyle/>
          <a:p>
            <a:r>
              <a:rPr lang="fr-FR" dirty="0"/>
              <a:t>image source : https://cdn-images-1.medium.com/max/1250/1*ppxHSM2dKhtH6lOTlKInfg.png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8522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035C1-32E2-4413-972B-0C09CF48D6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8747" y="504316"/>
            <a:ext cx="10274505" cy="987348"/>
          </a:xfrm>
        </p:spPr>
        <p:txBody>
          <a:bodyPr>
            <a:noAutofit/>
          </a:bodyPr>
          <a:lstStyle/>
          <a:p>
            <a:r>
              <a:rPr lang="en-US" sz="4800" i="0" cap="none" dirty="0">
                <a:latin typeface="Calibri" panose="020F0502020204030204" pitchFamily="34" charset="0"/>
                <a:cs typeface="Calibri" panose="020F0502020204030204" pitchFamily="34" charset="0"/>
              </a:rPr>
              <a:t>SIAMESE ARCHITECTURE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88B5F2-40E0-4287-A08F-65CC1E8362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911" y="2258921"/>
            <a:ext cx="10274505" cy="381105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endParaRPr lang="en-US" i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i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65344D-D2CC-41C6-9EF5-B7ED26F4DD45}"/>
              </a:ext>
            </a:extLst>
          </p:cNvPr>
          <p:cNvSpPr/>
          <p:nvPr/>
        </p:nvSpPr>
        <p:spPr>
          <a:xfrm>
            <a:off x="10875146" y="5024760"/>
            <a:ext cx="1316854" cy="15092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6C1A6F-44C4-4590-9DD2-E7AAD37C100E}"/>
              </a:ext>
            </a:extLst>
          </p:cNvPr>
          <p:cNvSpPr/>
          <p:nvPr/>
        </p:nvSpPr>
        <p:spPr>
          <a:xfrm>
            <a:off x="1088911" y="1519046"/>
            <a:ext cx="4527612" cy="4793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0F6E91-56CC-4C79-A991-483504128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92500" y="6330454"/>
            <a:ext cx="5122683" cy="365125"/>
          </a:xfrm>
        </p:spPr>
        <p:txBody>
          <a:bodyPr/>
          <a:lstStyle/>
          <a:p>
            <a:r>
              <a:rPr lang="en-US" dirty="0"/>
              <a:t>https://cdn-images-1.medium.com/max/750/1*XzVUiq-3lYFtZEW3XfmKqg.jpeg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18180C-C5B6-428E-A9B0-5574BE6101B3}"/>
              </a:ext>
            </a:extLst>
          </p:cNvPr>
          <p:cNvSpPr/>
          <p:nvPr/>
        </p:nvSpPr>
        <p:spPr>
          <a:xfrm>
            <a:off x="1088911" y="1674163"/>
            <a:ext cx="6096000" cy="33505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Siamese networks are a special type of neural network architecture. Instead of a model learning to classify its inputs, the neural networks learns to differentiate between two inputs. It learns the similarity between them.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/>
              <a:t>This architecture utilizes pre-extracted features from Convolutional Neural Networks (CNNs) and learns a new distance representation based on the user’s relevance feedback.</a:t>
            </a:r>
            <a:endParaRPr lang="en-US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 descr="https://cdn-images-1.medium.com/max/750/1*XzVUiq-3lYFtZEW3XfmKqg.jpeg">
            <a:extLst>
              <a:ext uri="{FF2B5EF4-FFF2-40B4-BE49-F238E27FC236}">
                <a16:creationId xmlns:a16="http://schemas.microsoft.com/office/drawing/2014/main" id="{302F13D7-F718-4DBF-B8B8-9FB679CC442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074" y="1366120"/>
            <a:ext cx="4048341" cy="43628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480507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035C1-32E2-4413-972B-0C09CF48D6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8747" y="504316"/>
            <a:ext cx="10274505" cy="987348"/>
          </a:xfrm>
        </p:spPr>
        <p:txBody>
          <a:bodyPr>
            <a:noAutofit/>
          </a:bodyPr>
          <a:lstStyle/>
          <a:p>
            <a:r>
              <a:rPr lang="en-US" sz="4800" i="0" cap="none" dirty="0">
                <a:latin typeface="Calibri" panose="020F0502020204030204" pitchFamily="34" charset="0"/>
                <a:cs typeface="Calibri" panose="020F0502020204030204" pitchFamily="34" charset="0"/>
              </a:rPr>
              <a:t>SIAMESE ARCHITECTURE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88B5F2-40E0-4287-A08F-65CC1E8362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911" y="2258921"/>
            <a:ext cx="10274505" cy="381105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endParaRPr lang="en-US" i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i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65344D-D2CC-41C6-9EF5-B7ED26F4DD45}"/>
              </a:ext>
            </a:extLst>
          </p:cNvPr>
          <p:cNvSpPr/>
          <p:nvPr/>
        </p:nvSpPr>
        <p:spPr>
          <a:xfrm>
            <a:off x="10875146" y="5024760"/>
            <a:ext cx="1316854" cy="15092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6C1A6F-44C4-4590-9DD2-E7AAD37C100E}"/>
              </a:ext>
            </a:extLst>
          </p:cNvPr>
          <p:cNvSpPr/>
          <p:nvPr/>
        </p:nvSpPr>
        <p:spPr>
          <a:xfrm>
            <a:off x="1088911" y="1519046"/>
            <a:ext cx="4527612" cy="4793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0F6E91-56CC-4C79-A991-483504128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92500" y="6330454"/>
            <a:ext cx="5122683" cy="365125"/>
          </a:xfrm>
        </p:spPr>
        <p:txBody>
          <a:bodyPr/>
          <a:lstStyle/>
          <a:p>
            <a:r>
              <a:rPr lang="en-US" dirty="0"/>
              <a:t>https://cdn-images-1.medium.com/max/1000/1*PIrETF3nqHBQ7K9g9y_p7w.png</a:t>
            </a:r>
          </a:p>
        </p:txBody>
      </p:sp>
      <p:pic>
        <p:nvPicPr>
          <p:cNvPr id="1026" name="Picture 2" descr="https://cdn-images-1.medium.com/max/1000/1*PIrETF3nqHBQ7K9g9y_p7w.png">
            <a:extLst>
              <a:ext uri="{FF2B5EF4-FFF2-40B4-BE49-F238E27FC236}">
                <a16:creationId xmlns:a16="http://schemas.microsoft.com/office/drawing/2014/main" id="{A02DEB76-44EF-471E-A5E7-34CC6ADEAC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8184" y="3138289"/>
            <a:ext cx="6159000" cy="2931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7393145-13D6-4D39-9A50-A8E5DB8F8CC9}"/>
              </a:ext>
            </a:extLst>
          </p:cNvPr>
          <p:cNvSpPr/>
          <p:nvPr/>
        </p:nvSpPr>
        <p:spPr>
          <a:xfrm>
            <a:off x="1248184" y="1485610"/>
            <a:ext cx="895950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medium-content-serif-font"/>
              </a:rPr>
              <a:t>To compare the two images x1 and x2, we compute the distance d between their encoding f(x1) and f(x2). If it is less than a threshold (a hyperparameter), it means that the two pictures are the same person, if not, they are two different persons.</a:t>
            </a:r>
          </a:p>
          <a:p>
            <a:br>
              <a:rPr lang="en-US" dirty="0"/>
            </a:b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40A9938-7D8C-41D9-A748-CAA6E5334933}"/>
              </a:ext>
            </a:extLst>
          </p:cNvPr>
          <p:cNvSpPr/>
          <p:nvPr/>
        </p:nvSpPr>
        <p:spPr>
          <a:xfrm>
            <a:off x="6307494" y="3303037"/>
            <a:ext cx="783771" cy="5038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1293B7-A488-405F-92AD-A74407AF15BD}"/>
              </a:ext>
            </a:extLst>
          </p:cNvPr>
          <p:cNvSpPr/>
          <p:nvPr/>
        </p:nvSpPr>
        <p:spPr>
          <a:xfrm>
            <a:off x="6933539" y="3944232"/>
            <a:ext cx="783771" cy="5038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CB4228-F118-4622-A5CC-725419BDCEF5}"/>
              </a:ext>
            </a:extLst>
          </p:cNvPr>
          <p:cNvSpPr/>
          <p:nvPr/>
        </p:nvSpPr>
        <p:spPr>
          <a:xfrm>
            <a:off x="6434682" y="4520907"/>
            <a:ext cx="783771" cy="5038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0A0169C-F4F2-4ABE-9FFC-41A079BBD19B}"/>
              </a:ext>
            </a:extLst>
          </p:cNvPr>
          <p:cNvSpPr/>
          <p:nvPr/>
        </p:nvSpPr>
        <p:spPr>
          <a:xfrm>
            <a:off x="5294461" y="4516079"/>
            <a:ext cx="783771" cy="5038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862894C-9BED-47AB-9F3E-D6DC1841839B}"/>
              </a:ext>
            </a:extLst>
          </p:cNvPr>
          <p:cNvSpPr/>
          <p:nvPr/>
        </p:nvSpPr>
        <p:spPr>
          <a:xfrm>
            <a:off x="4546125" y="4516078"/>
            <a:ext cx="783771" cy="5038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AE26525-223C-4E48-9949-3179CB4EA3D2}"/>
              </a:ext>
            </a:extLst>
          </p:cNvPr>
          <p:cNvSpPr/>
          <p:nvPr/>
        </p:nvSpPr>
        <p:spPr>
          <a:xfrm>
            <a:off x="6443119" y="5770679"/>
            <a:ext cx="783771" cy="5038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497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035C1-32E2-4413-972B-0C09CF48D6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912" y="1143294"/>
            <a:ext cx="9013875" cy="987348"/>
          </a:xfrm>
        </p:spPr>
        <p:txBody>
          <a:bodyPr>
            <a:normAutofit/>
          </a:bodyPr>
          <a:lstStyle/>
          <a:p>
            <a:r>
              <a:rPr lang="en-US" sz="5400" i="0" dirty="0">
                <a:latin typeface="Calibri" panose="020F0502020204030204" pitchFamily="34" charset="0"/>
                <a:cs typeface="Calibri" panose="020F0502020204030204" pitchFamily="34" charset="0"/>
              </a:rPr>
              <a:t>Contents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88B5F2-40E0-4287-A08F-65CC1E8362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912" y="1917577"/>
            <a:ext cx="7034364" cy="4326703"/>
          </a:xfrm>
        </p:spPr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i="0" dirty="0">
                <a:latin typeface="Calibri" panose="020F0502020204030204" pitchFamily="34" charset="0"/>
                <a:cs typeface="Calibri" panose="020F0502020204030204" pitchFamily="34" charset="0"/>
              </a:rPr>
              <a:t>Introduction 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i="0" dirty="0">
                <a:latin typeface="Calibri" panose="020F0502020204030204" pitchFamily="34" charset="0"/>
                <a:cs typeface="Calibri" panose="020F0502020204030204" pitchFamily="34" charset="0"/>
              </a:rPr>
              <a:t>Neural Network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i="0" dirty="0">
                <a:latin typeface="Calibri" panose="020F0502020204030204" pitchFamily="34" charset="0"/>
                <a:cs typeface="Calibri" panose="020F0502020204030204" pitchFamily="34" charset="0"/>
              </a:rPr>
              <a:t>Deep Learning Basics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i="0" dirty="0">
                <a:latin typeface="Calibri" panose="020F0502020204030204" pitchFamily="34" charset="0"/>
                <a:cs typeface="Calibri" panose="020F0502020204030204" pitchFamily="34" charset="0"/>
              </a:rPr>
              <a:t>Deep Learning Architectures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i="0" dirty="0">
                <a:latin typeface="Calibri" panose="020F0502020204030204" pitchFamily="34" charset="0"/>
                <a:cs typeface="Calibri" panose="020F0502020204030204" pitchFamily="34" charset="0"/>
              </a:rPr>
              <a:t>Deep Learning Frameworks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i="0" dirty="0">
                <a:latin typeface="Calibri" panose="020F0502020204030204" pitchFamily="34" charset="0"/>
                <a:cs typeface="Calibri" panose="020F0502020204030204" pitchFamily="34" charset="0"/>
              </a:rPr>
              <a:t>Optical Image Recognition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i="0" dirty="0">
                <a:latin typeface="Calibri" panose="020F0502020204030204" pitchFamily="34" charset="0"/>
                <a:cs typeface="Calibri" panose="020F0502020204030204" pitchFamily="34" charset="0"/>
              </a:rPr>
              <a:t>Siamese Network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i="0" dirty="0">
                <a:latin typeface="Calibri" panose="020F0502020204030204" pitchFamily="34" charset="0"/>
                <a:cs typeface="Calibri" panose="020F0502020204030204" pitchFamily="34" charset="0"/>
              </a:rPr>
              <a:t>Autoencoders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i="0" dirty="0">
                <a:latin typeface="Calibri" panose="020F0502020204030204" pitchFamily="34" charset="0"/>
                <a:cs typeface="Calibri" panose="020F0502020204030204" pitchFamily="34" charset="0"/>
              </a:rPr>
              <a:t>CNNs Architectures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i="0">
                <a:latin typeface="Calibri" panose="020F0502020204030204" pitchFamily="34" charset="0"/>
                <a:cs typeface="Calibri" panose="020F0502020204030204" pitchFamily="34" charset="0"/>
              </a:rPr>
              <a:t>Implementation</a:t>
            </a:r>
            <a:endParaRPr lang="en-US" sz="2200" i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i="0" dirty="0">
                <a:latin typeface="Calibri" panose="020F0502020204030204" pitchFamily="34" charset="0"/>
                <a:cs typeface="Calibri" panose="020F0502020204030204" pitchFamily="34" charset="0"/>
              </a:rPr>
              <a:t>References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B7AF1C-30F6-4744-816D-37DB525AFCEF}"/>
              </a:ext>
            </a:extLst>
          </p:cNvPr>
          <p:cNvSpPr/>
          <p:nvPr/>
        </p:nvSpPr>
        <p:spPr>
          <a:xfrm>
            <a:off x="10875146" y="5015883"/>
            <a:ext cx="1316854" cy="15092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5951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BC8501E2-8B4A-4CA2-9294-6BA3CFBB6B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1880838"/>
              </p:ext>
            </p:extLst>
          </p:nvPr>
        </p:nvGraphicFramePr>
        <p:xfrm>
          <a:off x="1425510" y="1984736"/>
          <a:ext cx="8128000" cy="38616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54941194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98718338"/>
                    </a:ext>
                  </a:extLst>
                </a:gridCol>
              </a:tblGrid>
              <a:tr h="772333">
                <a:tc>
                  <a:txBody>
                    <a:bodyPr/>
                    <a:lstStyle/>
                    <a:p>
                      <a:r>
                        <a:rPr lang="en-US" dirty="0"/>
                        <a:t>SAIMESE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NORMAL CLASSIFIER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6937211"/>
                  </a:ext>
                </a:extLst>
              </a:tr>
              <a:tr h="772333">
                <a:tc>
                  <a:txBody>
                    <a:bodyPr/>
                    <a:lstStyle/>
                    <a:p>
                      <a:r>
                        <a:rPr lang="en-US" dirty="0"/>
                        <a:t>Time Efficient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Requires more time to train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510520"/>
                  </a:ext>
                </a:extLst>
              </a:tr>
              <a:tr h="772333">
                <a:tc>
                  <a:txBody>
                    <a:bodyPr/>
                    <a:lstStyle/>
                    <a:p>
                      <a:r>
                        <a:rPr lang="en-US" dirty="0"/>
                        <a:t>Requires less data for training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Relatively large dataset is required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440671"/>
                  </a:ext>
                </a:extLst>
              </a:tr>
              <a:tr h="772333">
                <a:tc>
                  <a:txBody>
                    <a:bodyPr/>
                    <a:lstStyle/>
                    <a:p>
                      <a:r>
                        <a:rPr lang="en-US" dirty="0"/>
                        <a:t>User’s feedback is needed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feedback needed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974622"/>
                  </a:ext>
                </a:extLst>
              </a:tr>
              <a:tr h="772333">
                <a:tc>
                  <a:txBody>
                    <a:bodyPr/>
                    <a:lstStyle/>
                    <a:p>
                      <a:r>
                        <a:rPr lang="en-US" dirty="0"/>
                        <a:t>Mainly used for image and signature verification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Mainly used for feature Extraction and OCR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340362"/>
                  </a:ext>
                </a:extLst>
              </a:tr>
            </a:tbl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164A5416-9B59-4F0F-B909-FF2CB0467C55}"/>
              </a:ext>
            </a:extLst>
          </p:cNvPr>
          <p:cNvSpPr/>
          <p:nvPr/>
        </p:nvSpPr>
        <p:spPr>
          <a:xfrm>
            <a:off x="1285551" y="697076"/>
            <a:ext cx="757853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dirty="0">
                <a:latin typeface="Calibri" panose="020F0502020204030204" pitchFamily="34" charset="0"/>
                <a:cs typeface="Calibri" panose="020F0502020204030204" pitchFamily="34" charset="0"/>
              </a:rPr>
              <a:t>COMPARISON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9922185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035C1-32E2-4413-972B-0C09CF48D6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8747" y="504316"/>
            <a:ext cx="10274505" cy="987348"/>
          </a:xfrm>
        </p:spPr>
        <p:txBody>
          <a:bodyPr>
            <a:noAutofit/>
          </a:bodyPr>
          <a:lstStyle/>
          <a:p>
            <a:r>
              <a:rPr lang="en-US" sz="4800" i="0" cap="none" dirty="0">
                <a:latin typeface="Calibri" panose="020F0502020204030204" pitchFamily="34" charset="0"/>
                <a:cs typeface="Calibri" panose="020F0502020204030204" pitchFamily="34" charset="0"/>
              </a:rPr>
              <a:t>AUTOENCODERS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88B5F2-40E0-4287-A08F-65CC1E8362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911" y="2258921"/>
            <a:ext cx="10274505" cy="381105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endParaRPr lang="en-US" i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i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65344D-D2CC-41C6-9EF5-B7ED26F4DD45}"/>
              </a:ext>
            </a:extLst>
          </p:cNvPr>
          <p:cNvSpPr/>
          <p:nvPr/>
        </p:nvSpPr>
        <p:spPr>
          <a:xfrm>
            <a:off x="10875146" y="5024760"/>
            <a:ext cx="1316854" cy="15092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6C1A6F-44C4-4590-9DD2-E7AAD37C100E}"/>
              </a:ext>
            </a:extLst>
          </p:cNvPr>
          <p:cNvSpPr/>
          <p:nvPr/>
        </p:nvSpPr>
        <p:spPr>
          <a:xfrm>
            <a:off x="1088911" y="1519046"/>
            <a:ext cx="4527612" cy="4793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0F6E91-56CC-4C79-A991-483504128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92500" y="6330454"/>
            <a:ext cx="5122683" cy="365125"/>
          </a:xfrm>
        </p:spPr>
        <p:txBody>
          <a:bodyPr/>
          <a:lstStyle/>
          <a:p>
            <a:r>
              <a:rPr lang="en-US" dirty="0"/>
              <a:t>http://ufldl.stanford.edu/tutorial/images/Autoencoder636.png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18180C-C5B6-428E-A9B0-5574BE6101B3}"/>
              </a:ext>
            </a:extLst>
          </p:cNvPr>
          <p:cNvSpPr/>
          <p:nvPr/>
        </p:nvSpPr>
        <p:spPr>
          <a:xfrm>
            <a:off x="1088911" y="1674163"/>
            <a:ext cx="6096000" cy="1959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/>
              <a:t>Autoencoders are neural networks that are comprised of an encoder and a decoder. The goal is to compress your input data with the encoder, then decompress this encoded data with the decoder such that the output is a good/perfect reconstruction of your original input data.</a:t>
            </a:r>
            <a:endParaRPr lang="en-US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 descr="http://ufldl.stanford.edu/tutorial/images/Autoencoder636.png">
            <a:extLst>
              <a:ext uri="{FF2B5EF4-FFF2-40B4-BE49-F238E27FC236}">
                <a16:creationId xmlns:a16="http://schemas.microsoft.com/office/drawing/2014/main" id="{049FA8EF-3938-4A43-99CF-08BD092536B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4911" y="1152001"/>
            <a:ext cx="5008984" cy="422614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1774156-F79C-4F1C-8A16-54F85552C8BA}"/>
              </a:ext>
            </a:extLst>
          </p:cNvPr>
          <p:cNvSpPr/>
          <p:nvPr/>
        </p:nvSpPr>
        <p:spPr>
          <a:xfrm>
            <a:off x="958747" y="3753362"/>
            <a:ext cx="6096000" cy="18573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Instead of operating in such huge and hard-to-work-with space of RGB pixels, we use the trained encoder to embed the image of your face in a lower-dimensional encoding vector space with hopefully more meaningful dimensions such as “image brightness”, “head shape”, “location of eyes”, “colour of hair”, etc. 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80272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035C1-32E2-4413-972B-0C09CF48D6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8747" y="504316"/>
            <a:ext cx="10274505" cy="987348"/>
          </a:xfrm>
        </p:spPr>
        <p:txBody>
          <a:bodyPr>
            <a:noAutofit/>
          </a:bodyPr>
          <a:lstStyle/>
          <a:p>
            <a:r>
              <a:rPr lang="en-US" sz="4800" i="0" cap="none" dirty="0">
                <a:latin typeface="Calibri" panose="020F0502020204030204" pitchFamily="34" charset="0"/>
                <a:cs typeface="Calibri" panose="020F0502020204030204" pitchFamily="34" charset="0"/>
              </a:rPr>
              <a:t>AUTOENCODERS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88B5F2-40E0-4287-A08F-65CC1E8362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911" y="2258921"/>
            <a:ext cx="10274505" cy="381105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endParaRPr lang="en-US" i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i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65344D-D2CC-41C6-9EF5-B7ED26F4DD45}"/>
              </a:ext>
            </a:extLst>
          </p:cNvPr>
          <p:cNvSpPr/>
          <p:nvPr/>
        </p:nvSpPr>
        <p:spPr>
          <a:xfrm>
            <a:off x="10875146" y="5024760"/>
            <a:ext cx="1316854" cy="15092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6C1A6F-44C4-4590-9DD2-E7AAD37C100E}"/>
              </a:ext>
            </a:extLst>
          </p:cNvPr>
          <p:cNvSpPr/>
          <p:nvPr/>
        </p:nvSpPr>
        <p:spPr>
          <a:xfrm>
            <a:off x="1088911" y="1519046"/>
            <a:ext cx="4527612" cy="4793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0F6E91-56CC-4C79-A991-483504128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92500" y="6330454"/>
            <a:ext cx="5122683" cy="365125"/>
          </a:xfrm>
        </p:spPr>
        <p:txBody>
          <a:bodyPr/>
          <a:lstStyle/>
          <a:p>
            <a:r>
              <a:rPr lang="en-US" dirty="0"/>
              <a:t>https://cdn-images-1.medium.com/max/1000/1*JX9O2Qpy2Q-CQcuiJ6z1dw.jpeg</a:t>
            </a:r>
          </a:p>
        </p:txBody>
      </p:sp>
      <p:pic>
        <p:nvPicPr>
          <p:cNvPr id="10" name="Picture 9" descr="https://cdn-images-1.medium.com/max/1600/1*JX9O2Qpy2Q-CQcuiJ6z1dw.jpeg">
            <a:extLst>
              <a:ext uri="{FF2B5EF4-FFF2-40B4-BE49-F238E27FC236}">
                <a16:creationId xmlns:a16="http://schemas.microsoft.com/office/drawing/2014/main" id="{DF66657E-94B7-47E3-8197-B71A4B102C6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8145" y="1491664"/>
            <a:ext cx="5869734" cy="1578107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AutoShape 4" descr="https://cdn-images-1.medium.com/max/1000/1*Go9WYJtDwEDUB4iZjEPXyA.png">
            <a:extLst>
              <a:ext uri="{FF2B5EF4-FFF2-40B4-BE49-F238E27FC236}">
                <a16:creationId xmlns:a16="http://schemas.microsoft.com/office/drawing/2014/main" id="{918377E2-9264-4F49-9E4E-D85330B5BFA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18EC083-AFAD-41DB-A1E3-92E97E29CB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911" y="4544684"/>
            <a:ext cx="6775872" cy="1486245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091599D-5E35-4DAA-A280-7C1DBC0BF1DA}"/>
              </a:ext>
            </a:extLst>
          </p:cNvPr>
          <p:cNvSpPr/>
          <p:nvPr/>
        </p:nvSpPr>
        <p:spPr>
          <a:xfrm>
            <a:off x="1181878" y="3204707"/>
            <a:ext cx="10051373" cy="9682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practical applications of autoencoders were pretty rare some time back, today data denoising and dimensionality reduction for data visualization are considered as two main interesting practical applications of autoencoders.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46165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035C1-32E2-4413-972B-0C09CF48D6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8747" y="504316"/>
            <a:ext cx="10274505" cy="671341"/>
          </a:xfrm>
        </p:spPr>
        <p:txBody>
          <a:bodyPr>
            <a:noAutofit/>
          </a:bodyPr>
          <a:lstStyle/>
          <a:p>
            <a:r>
              <a:rPr lang="en-US" sz="4800" i="0" cap="none" dirty="0">
                <a:latin typeface="Calibri" panose="020F0502020204030204" pitchFamily="34" charset="0"/>
                <a:cs typeface="Calibri" panose="020F0502020204030204" pitchFamily="34" charset="0"/>
              </a:rPr>
              <a:t>CNN ARCHITECTURES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88B5F2-40E0-4287-A08F-65CC1E8362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911" y="2258921"/>
            <a:ext cx="10274505" cy="381105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endParaRPr lang="en-US" i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i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65344D-D2CC-41C6-9EF5-B7ED26F4DD45}"/>
              </a:ext>
            </a:extLst>
          </p:cNvPr>
          <p:cNvSpPr/>
          <p:nvPr/>
        </p:nvSpPr>
        <p:spPr>
          <a:xfrm>
            <a:off x="10875146" y="5024760"/>
            <a:ext cx="1316854" cy="15092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0F6E91-56CC-4C79-A991-483504128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92500" y="6330454"/>
            <a:ext cx="512268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AutoShape 4" descr="https://cdn-images-1.medium.com/max/1000/1*Go9WYJtDwEDUB4iZjEPXyA.png">
            <a:extLst>
              <a:ext uri="{FF2B5EF4-FFF2-40B4-BE49-F238E27FC236}">
                <a16:creationId xmlns:a16="http://schemas.microsoft.com/office/drawing/2014/main" id="{918377E2-9264-4F49-9E4E-D85330B5BFA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412FF5-DCE3-4F4B-8A34-D5057A1B73C5}"/>
              </a:ext>
            </a:extLst>
          </p:cNvPr>
          <p:cNvSpPr txBox="1"/>
          <p:nvPr/>
        </p:nvSpPr>
        <p:spPr>
          <a:xfrm>
            <a:off x="1088911" y="1352939"/>
            <a:ext cx="9631962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1.GoogLeNet</a:t>
            </a:r>
          </a:p>
          <a:p>
            <a:r>
              <a:rPr lang="en-US" dirty="0"/>
              <a:t>The network used a CNN inspired by LeNet but implemented a novel element which is dubbed an inception module. This module is based on several very small convolutions in order to drastically reduce the number of parameters. Their architecture consisted of a 22 layer deep CNN but reduced the number of parameters from 60 million (AlexNet) to 4 million.</a:t>
            </a:r>
          </a:p>
          <a:p>
            <a:endParaRPr lang="en-US" dirty="0"/>
          </a:p>
          <a:p>
            <a:r>
              <a:rPr lang="en-US" sz="2400" b="1" dirty="0"/>
              <a:t>2.AlexNet</a:t>
            </a:r>
          </a:p>
          <a:p>
            <a:r>
              <a:rPr lang="en-US" dirty="0"/>
              <a:t>In 2012, AlexNet significantly outperformed all the prior competitors and won the challenge by reducing the top-5 error to 15.3%.</a:t>
            </a:r>
          </a:p>
          <a:p>
            <a:r>
              <a:rPr lang="en-US" dirty="0"/>
              <a:t> </a:t>
            </a:r>
          </a:p>
          <a:p>
            <a:r>
              <a:rPr lang="en-US" sz="2400" b="1" dirty="0"/>
              <a:t>3.ZFNet</a:t>
            </a:r>
          </a:p>
          <a:p>
            <a:r>
              <a:rPr lang="en-US" dirty="0"/>
              <a:t>The network was mostly an achievement by tweaking the hyper-parameters of AlexNet while maintaining the same structure with additional Deep Learning elements 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552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2A0FB1-A8CC-451F-AA77-BBC6FD8D2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https://cdn-images-1.medium.com/max/1000/1*DBXf6dzNB78QPHGDofHA4Q.png">
            <a:extLst>
              <a:ext uri="{FF2B5EF4-FFF2-40B4-BE49-F238E27FC236}">
                <a16:creationId xmlns:a16="http://schemas.microsoft.com/office/drawing/2014/main" id="{BFAF1AD4-0F6B-4070-A5A8-4DD982C8EB7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1" y="265141"/>
            <a:ext cx="10049069" cy="5505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82930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035C1-32E2-4413-972B-0C09CF48D6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8747" y="504316"/>
            <a:ext cx="10274505" cy="2080264"/>
          </a:xfrm>
        </p:spPr>
        <p:txBody>
          <a:bodyPr>
            <a:noAutofit/>
          </a:bodyPr>
          <a:lstStyle/>
          <a:p>
            <a:r>
              <a:rPr lang="en-US" sz="4800" i="0" cap="none" dirty="0">
                <a:latin typeface="Calibri" panose="020F0502020204030204" pitchFamily="34" charset="0"/>
                <a:cs typeface="Calibri" panose="020F0502020204030204" pitchFamily="34" charset="0"/>
              </a:rPr>
              <a:t>ILSVRC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88B5F2-40E0-4287-A08F-65CC1E8362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911" y="2258921"/>
            <a:ext cx="10274505" cy="381105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endParaRPr lang="en-US" i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i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65344D-D2CC-41C6-9EF5-B7ED26F4DD45}"/>
              </a:ext>
            </a:extLst>
          </p:cNvPr>
          <p:cNvSpPr/>
          <p:nvPr/>
        </p:nvSpPr>
        <p:spPr>
          <a:xfrm>
            <a:off x="10875146" y="5024760"/>
            <a:ext cx="1316854" cy="15092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0F6E91-56CC-4C79-A991-483504128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92500" y="6330454"/>
            <a:ext cx="512268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AutoShape 4" descr="https://cdn-images-1.medium.com/max/1000/1*Go9WYJtDwEDUB4iZjEPXyA.png">
            <a:extLst>
              <a:ext uri="{FF2B5EF4-FFF2-40B4-BE49-F238E27FC236}">
                <a16:creationId xmlns:a16="http://schemas.microsoft.com/office/drawing/2014/main" id="{918377E2-9264-4F49-9E4E-D85330B5BFA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4" name="Picture 2" descr="https://leonardoaraujosantos.gitbooks.io/artificial-inteligence/content/image_folder_5/ImagenetTable.png">
            <a:extLst>
              <a:ext uri="{FF2B5EF4-FFF2-40B4-BE49-F238E27FC236}">
                <a16:creationId xmlns:a16="http://schemas.microsoft.com/office/drawing/2014/main" id="{6120016D-C038-4DA7-A3F5-39ACBC8BF0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5814" y="1215257"/>
            <a:ext cx="8677275" cy="498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21868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035C1-32E2-4413-972B-0C09CF48D6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8747" y="504316"/>
            <a:ext cx="10274505" cy="2080264"/>
          </a:xfrm>
        </p:spPr>
        <p:txBody>
          <a:bodyPr>
            <a:noAutofit/>
          </a:bodyPr>
          <a:lstStyle/>
          <a:p>
            <a:r>
              <a:rPr lang="en-US" sz="4800" i="0" cap="none" dirty="0">
                <a:latin typeface="Calibri" panose="020F0502020204030204" pitchFamily="34" charset="0"/>
                <a:cs typeface="Calibri" panose="020F0502020204030204" pitchFamily="34" charset="0"/>
              </a:rPr>
              <a:t>IMPLENTATION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88B5F2-40E0-4287-A08F-65CC1E8362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911" y="1138335"/>
            <a:ext cx="10274505" cy="493163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endParaRPr lang="en-US" i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i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65344D-D2CC-41C6-9EF5-B7ED26F4DD45}"/>
              </a:ext>
            </a:extLst>
          </p:cNvPr>
          <p:cNvSpPr/>
          <p:nvPr/>
        </p:nvSpPr>
        <p:spPr>
          <a:xfrm>
            <a:off x="10875146" y="5024760"/>
            <a:ext cx="1316854" cy="15092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0F6E91-56CC-4C79-A991-483504128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92500" y="6330454"/>
            <a:ext cx="512268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AutoShape 4" descr="https://cdn-images-1.medium.com/max/1000/1*Go9WYJtDwEDUB4iZjEPXyA.png">
            <a:extLst>
              <a:ext uri="{FF2B5EF4-FFF2-40B4-BE49-F238E27FC236}">
                <a16:creationId xmlns:a16="http://schemas.microsoft.com/office/drawing/2014/main" id="{918377E2-9264-4F49-9E4E-D85330B5BFA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image30.png">
            <a:extLst>
              <a:ext uri="{FF2B5EF4-FFF2-40B4-BE49-F238E27FC236}">
                <a16:creationId xmlns:a16="http://schemas.microsoft.com/office/drawing/2014/main" id="{7F36061B-B254-4E41-81BD-7739F94901C1}"/>
              </a:ext>
            </a:extLst>
          </p:cNvPr>
          <p:cNvPicPr/>
          <p:nvPr/>
        </p:nvPicPr>
        <p:blipFill>
          <a:blip r:embed="rId2"/>
          <a:srcRect l="13782" b="27065"/>
          <a:stretch>
            <a:fillRect/>
          </a:stretch>
        </p:blipFill>
        <p:spPr>
          <a:xfrm>
            <a:off x="1088911" y="1276999"/>
            <a:ext cx="7401946" cy="434936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662781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035C1-32E2-4413-972B-0C09CF48D6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910" y="1246555"/>
            <a:ext cx="10274505" cy="987348"/>
          </a:xfrm>
        </p:spPr>
        <p:txBody>
          <a:bodyPr>
            <a:noAutofit/>
          </a:bodyPr>
          <a:lstStyle/>
          <a:p>
            <a:r>
              <a:rPr lang="en-US" sz="5400" i="0" cap="none" dirty="0">
                <a:latin typeface="Calibri" panose="020F0502020204030204" pitchFamily="34" charset="0"/>
                <a:cs typeface="Calibri" panose="020F0502020204030204" pitchFamily="34" charset="0"/>
              </a:rPr>
              <a:t>REFERENCES</a:t>
            </a:r>
            <a:br>
              <a:rPr lang="en-US" sz="5400" i="0" cap="none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5400" i="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88B5F2-40E0-4287-A08F-65CC1E8362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911" y="2258921"/>
            <a:ext cx="10274505" cy="3811052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1800" i="0" u="sng" dirty="0">
                <a:hlinkClick r:id="rId2"/>
              </a:rPr>
              <a:t>https://www.analyticsvidhya.com/blog/2017/05/25-must-know-terms-concepts-for-beginners-in-deep-learning/</a:t>
            </a:r>
            <a:endParaRPr lang="nl-NL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1800" i="0" u="sng" dirty="0">
                <a:hlinkClick r:id="rId3"/>
              </a:rPr>
              <a:t>https://www.kdnuggets.com/2017/08/deep-learning-neural-networks-primer-basic-concepts-beginners.html</a:t>
            </a:r>
            <a:endParaRPr lang="nl-NL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1800" i="0" u="sng" dirty="0">
                <a:hlinkClick r:id="rId4"/>
              </a:rPr>
              <a:t>https://devblogs.nvidia.com/deep-learning-nutshell-core-concepts/</a:t>
            </a:r>
            <a:endParaRPr lang="nl-NL" sz="1800" i="0" u="sng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i="0" u="sng" dirty="0">
                <a:hlinkClick r:id="rId5"/>
              </a:rPr>
              <a:t>https://towardsdatascience.com/a-beginner-introduction-to-tensorflow-part-1-6d139e038278</a:t>
            </a:r>
            <a:endParaRPr lang="en-US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i="0" u="sng" dirty="0">
                <a:hlinkClick r:id="rId6"/>
              </a:rPr>
              <a:t>https://www.ibm.com/developerworks/library/cc-machine-learning-deep-learning-architectures/index.html</a:t>
            </a:r>
            <a:endParaRPr lang="en-US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i="0" u="sng" dirty="0">
                <a:hlinkClick r:id="rId7"/>
              </a:rPr>
              <a:t>https://datahub.packtpub.com/deep-learning/top-10-deep-learning-frameworks/</a:t>
            </a:r>
            <a:endParaRPr lang="en-US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i="0" u="sng" dirty="0">
                <a:hlinkClick r:id="rId8"/>
              </a:rPr>
              <a:t>http://www.ritchieng.com/machine-learning-photo-ocr/</a:t>
            </a:r>
            <a:endParaRPr lang="en-US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i="0" u="sng" dirty="0">
                <a:hlinkClick r:id="rId9"/>
              </a:rPr>
              <a:t>https://dzone.com/articles/using-ocr-for-receipt-recognition</a:t>
            </a:r>
            <a:endParaRPr lang="en-US" sz="1800" dirty="0"/>
          </a:p>
          <a:p>
            <a:br>
              <a:rPr lang="en-US" dirty="0"/>
            </a:br>
            <a:endParaRPr lang="nl-NL" dirty="0"/>
          </a:p>
          <a:p>
            <a:br>
              <a:rPr lang="nl-NL" dirty="0"/>
            </a:br>
            <a:br>
              <a:rPr lang="nl-NL" dirty="0"/>
            </a:br>
            <a:endParaRPr lang="en-US" i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65344D-D2CC-41C6-9EF5-B7ED26F4DD45}"/>
              </a:ext>
            </a:extLst>
          </p:cNvPr>
          <p:cNvSpPr/>
          <p:nvPr/>
        </p:nvSpPr>
        <p:spPr>
          <a:xfrm>
            <a:off x="10875146" y="5024760"/>
            <a:ext cx="1316854" cy="15092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1096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035C1-32E2-4413-972B-0C09CF48D6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7974" y="2935326"/>
            <a:ext cx="10274505" cy="987348"/>
          </a:xfrm>
        </p:spPr>
        <p:txBody>
          <a:bodyPr>
            <a:noAutofit/>
          </a:bodyPr>
          <a:lstStyle/>
          <a:p>
            <a:pPr algn="ctr"/>
            <a:r>
              <a:rPr lang="en-US" sz="5400" i="0" cap="none" dirty="0">
                <a:latin typeface="Calibri" panose="020F0502020204030204" pitchFamily="34" charset="0"/>
                <a:cs typeface="Calibri" panose="020F0502020204030204" pitchFamily="34" charset="0"/>
              </a:rPr>
              <a:t>THANK YOU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65344D-D2CC-41C6-9EF5-B7ED26F4DD45}"/>
              </a:ext>
            </a:extLst>
          </p:cNvPr>
          <p:cNvSpPr/>
          <p:nvPr/>
        </p:nvSpPr>
        <p:spPr>
          <a:xfrm>
            <a:off x="10875146" y="5024760"/>
            <a:ext cx="1316854" cy="15092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70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D7FEE-E23B-48EE-9483-B48266E5D0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114054" cy="951837"/>
          </a:xfrm>
        </p:spPr>
        <p:txBody>
          <a:bodyPr>
            <a:normAutofit/>
          </a:bodyPr>
          <a:lstStyle/>
          <a:p>
            <a:r>
              <a:rPr lang="en-US" sz="5400" i="0" dirty="0">
                <a:latin typeface="Calibri" panose="020F0502020204030204" pitchFamily="34" charset="0"/>
                <a:cs typeface="Calibri" panose="020F0502020204030204" pitchFamily="34" charset="0"/>
              </a:rPr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8BEED2-2530-49AB-B644-D51E1D225E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8604" y="2095130"/>
            <a:ext cx="10541043" cy="430007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i="0" dirty="0">
                <a:latin typeface="Calibri" panose="020F0502020204030204" pitchFamily="34" charset="0"/>
                <a:cs typeface="Calibri" panose="020F0502020204030204" pitchFamily="34" charset="0"/>
              </a:rPr>
              <a:t>1. Image Search.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endParaRPr lang="en-US" i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400" i="0" dirty="0">
                <a:latin typeface="Calibri" panose="020F0502020204030204" pitchFamily="34" charset="0"/>
                <a:cs typeface="Calibri" panose="020F0502020204030204" pitchFamily="34" charset="0"/>
              </a:rPr>
              <a:t>2. Artificial Intelligence.</a:t>
            </a:r>
          </a:p>
          <a:p>
            <a:pPr>
              <a:lnSpc>
                <a:spcPct val="100000"/>
              </a:lnSpc>
            </a:pPr>
            <a:endParaRPr lang="en-US" i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400" i="0" dirty="0">
                <a:latin typeface="Calibri" panose="020F0502020204030204" pitchFamily="34" charset="0"/>
                <a:cs typeface="Calibri" panose="020F0502020204030204" pitchFamily="34" charset="0"/>
              </a:rPr>
              <a:t>3. Machine Learning.</a:t>
            </a:r>
          </a:p>
          <a:p>
            <a:pPr>
              <a:lnSpc>
                <a:spcPct val="100000"/>
              </a:lnSpc>
            </a:pPr>
            <a:endParaRPr lang="en-US" i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400" i="0" dirty="0">
                <a:latin typeface="Calibri" panose="020F0502020204030204" pitchFamily="34" charset="0"/>
                <a:cs typeface="Calibri" panose="020F0502020204030204" pitchFamily="34" charset="0"/>
              </a:rPr>
              <a:t>4.Deep Learning.</a:t>
            </a:r>
          </a:p>
          <a:p>
            <a:pPr>
              <a:lnSpc>
                <a:spcPct val="100000"/>
              </a:lnSpc>
            </a:pPr>
            <a:endParaRPr lang="en-US" sz="2400" i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2400" i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89736F-AD49-408B-BD7A-25EFAB549F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2314" y="1842117"/>
            <a:ext cx="6357333" cy="440204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975B528-6D14-49E3-B66C-2886A0BF17E4}"/>
              </a:ext>
            </a:extLst>
          </p:cNvPr>
          <p:cNvSpPr/>
          <p:nvPr/>
        </p:nvSpPr>
        <p:spPr>
          <a:xfrm>
            <a:off x="10875146" y="5015883"/>
            <a:ext cx="1316854" cy="15092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16667C-E24B-4433-8C33-1B6049561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81188" y="6314440"/>
            <a:ext cx="4878874" cy="365125"/>
          </a:xfrm>
        </p:spPr>
        <p:txBody>
          <a:bodyPr/>
          <a:lstStyle/>
          <a:p>
            <a:r>
              <a:rPr lang="en-US" dirty="0"/>
              <a:t>  image source : https://sebastianraschka.com/images/faq/ai- and-ml/ai-and-ml-1.png</a:t>
            </a:r>
          </a:p>
        </p:txBody>
      </p:sp>
    </p:spTree>
    <p:extLst>
      <p:ext uri="{BB962C8B-B14F-4D97-AF65-F5344CB8AC3E}">
        <p14:creationId xmlns:p14="http://schemas.microsoft.com/office/powerpoint/2010/main" val="1811950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A458-12C7-4B93-857B-50383BCE9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912" y="1143294"/>
            <a:ext cx="10434303" cy="596730"/>
          </a:xfrm>
        </p:spPr>
        <p:txBody>
          <a:bodyPr>
            <a:noAutofit/>
          </a:bodyPr>
          <a:lstStyle/>
          <a:p>
            <a:r>
              <a:rPr lang="en-US" sz="5400" i="0" dirty="0">
                <a:latin typeface="Calibri" panose="020F0502020204030204" pitchFamily="34" charset="0"/>
                <a:cs typeface="Calibri" panose="020F0502020204030204" pitchFamily="34" charset="0"/>
              </a:rPr>
              <a:t>Neural Network: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705EEF-1BD1-4410-9C46-AE5EA84D9E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911" y="2467991"/>
            <a:ext cx="5897815" cy="4208016"/>
          </a:xfrm>
        </p:spPr>
        <p:txBody>
          <a:bodyPr>
            <a:no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i="0" dirty="0">
                <a:latin typeface="Calibri" panose="020F0502020204030204" pitchFamily="34" charset="0"/>
                <a:cs typeface="Calibri" panose="020F0502020204030204" pitchFamily="34" charset="0"/>
              </a:rPr>
              <a:t>Artificial Intelligence mainly works using neural networks which is inspired by the neurons</a:t>
            </a:r>
          </a:p>
          <a:p>
            <a:r>
              <a:rPr lang="en-US" i="0" dirty="0">
                <a:latin typeface="Calibri" panose="020F0502020204030204" pitchFamily="34" charset="0"/>
                <a:cs typeface="Calibri" panose="020F0502020204030204" pitchFamily="34" charset="0"/>
              </a:rPr>
              <a:t>       in the brain.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i="0" dirty="0">
                <a:latin typeface="Calibri" panose="020F0502020204030204" pitchFamily="34" charset="0"/>
                <a:cs typeface="Calibri" panose="020F0502020204030204" pitchFamily="34" charset="0"/>
              </a:rPr>
              <a:t>The delta rule is often utilized by the most common class of ANNs called </a:t>
            </a:r>
            <a:r>
              <a:rPr lang="en-US" b="1" i="0" dirty="0">
                <a:latin typeface="Calibri" panose="020F0502020204030204" pitchFamily="34" charset="0"/>
                <a:cs typeface="Calibri" panose="020F0502020204030204" pitchFamily="34" charset="0"/>
              </a:rPr>
              <a:t>backpropagational neural networks </a:t>
            </a:r>
            <a:r>
              <a:rPr lang="en-US" i="0" dirty="0">
                <a:latin typeface="Calibri" panose="020F0502020204030204" pitchFamily="34" charset="0"/>
                <a:cs typeface="Calibri" panose="020F0502020204030204" pitchFamily="34" charset="0"/>
              </a:rPr>
              <a:t>(BPNNs).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i="0" dirty="0">
                <a:latin typeface="Calibri" panose="020F0502020204030204" pitchFamily="34" charset="0"/>
                <a:cs typeface="Calibri" panose="020F0502020204030204" pitchFamily="34" charset="0"/>
              </a:rPr>
              <a:t> The function which calculates the values at each neuron is called </a:t>
            </a:r>
            <a:r>
              <a:rPr lang="en-US" b="1" i="0" dirty="0">
                <a:latin typeface="Calibri" panose="020F0502020204030204" pitchFamily="34" charset="0"/>
                <a:cs typeface="Calibri" panose="020F0502020204030204" pitchFamily="34" charset="0"/>
              </a:rPr>
              <a:t>Sigmoid function.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b="1" i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b="1" i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5E7D5A-8BF6-4E8B-87D3-A87616C48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6726" y="1970427"/>
            <a:ext cx="4841283" cy="4208016"/>
          </a:xfrm>
          <a:prstGeom prst="rect">
            <a:avLst/>
          </a:prstGeom>
        </p:spPr>
      </p:pic>
      <p:sp>
        <p:nvSpPr>
          <p:cNvPr id="5" name="AutoShape 2" descr="{\displaystyle S(x)={\frac {1}{1+e^{-x}}}={\frac {e^{x}}{e^{x}+1}}.}">
            <a:extLst>
              <a:ext uri="{FF2B5EF4-FFF2-40B4-BE49-F238E27FC236}">
                <a16:creationId xmlns:a16="http://schemas.microsoft.com/office/drawing/2014/main" id="{17B726E8-6DFF-4D09-957D-FF29F767C3C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{\displaystyle S(x)={\frac {1}{1+e^{-x}}}={\frac {e^{x}}{e^{x}+1}}.}">
            <a:extLst>
              <a:ext uri="{FF2B5EF4-FFF2-40B4-BE49-F238E27FC236}">
                <a16:creationId xmlns:a16="http://schemas.microsoft.com/office/drawing/2014/main" id="{E3C2B4A0-A53B-4284-98F2-1B759B7A9B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6" descr="{\displaystyle S(x)={\frac {1}{1+e^{-x}}}={\frac {e^{x}}{e^{x}+1}}.}">
            <a:extLst>
              <a:ext uri="{FF2B5EF4-FFF2-40B4-BE49-F238E27FC236}">
                <a16:creationId xmlns:a16="http://schemas.microsoft.com/office/drawing/2014/main" id="{EC7810C9-701A-440D-BE4B-AA04C2C725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8" descr="{\displaystyle S(x)={\frac {1}{1+e^{-x}}}={\frac {e^{x}}{e^{x}+1}}.}">
            <a:extLst>
              <a:ext uri="{FF2B5EF4-FFF2-40B4-BE49-F238E27FC236}">
                <a16:creationId xmlns:a16="http://schemas.microsoft.com/office/drawing/2014/main" id="{B2A513CA-F745-49AC-8BD3-429B71D0C43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00800" y="3733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2E1E33BE-984E-453B-B99E-F010BC062D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22336" y="5548543"/>
            <a:ext cx="3147210" cy="6299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8E8F2F7-A41D-4C18-B235-1AF34C0F13B9}"/>
              </a:ext>
            </a:extLst>
          </p:cNvPr>
          <p:cNvSpPr/>
          <p:nvPr/>
        </p:nvSpPr>
        <p:spPr>
          <a:xfrm>
            <a:off x="10864788" y="4960104"/>
            <a:ext cx="1316854" cy="15092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1B1BAEB-F61B-4A36-BFD5-5D3CDD922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892248" y="6286745"/>
            <a:ext cx="4289393" cy="365125"/>
          </a:xfrm>
        </p:spPr>
        <p:txBody>
          <a:bodyPr/>
          <a:lstStyle/>
          <a:p>
            <a:r>
              <a:rPr lang="fr-FR" dirty="0"/>
              <a:t>image source : https://qph.ec.quoracdn.net/main-qimg-050d12c5da82f4f97fdd942d7777b8e4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681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EF16D9E-2FBD-406E-AA15-80E47B5480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615" y="236053"/>
            <a:ext cx="11026769" cy="33316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C812542-4C24-40BE-AF71-F9D8006EE139}"/>
              </a:ext>
            </a:extLst>
          </p:cNvPr>
          <p:cNvSpPr txBox="1"/>
          <p:nvPr/>
        </p:nvSpPr>
        <p:spPr>
          <a:xfrm>
            <a:off x="791851" y="3883843"/>
            <a:ext cx="74000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Sigmoid: Output is between 0 and 1.</a:t>
            </a:r>
          </a:p>
          <a:p>
            <a:r>
              <a:rPr lang="en-US" dirty="0"/>
              <a:t>Tanh :Output is between -1 and 1.</a:t>
            </a:r>
          </a:p>
          <a:p>
            <a:r>
              <a:rPr lang="en-US" dirty="0"/>
              <a:t>ReLU:Output is between 0 and 1.</a:t>
            </a:r>
          </a:p>
          <a:p>
            <a:br>
              <a:rPr lang="en-US" dirty="0"/>
            </a:b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198816-4027-4F71-8EB1-4C7764D962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4598" y="3761295"/>
            <a:ext cx="3984786" cy="2625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574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581E5-985F-44B5-B875-191CE933D8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913" y="1143294"/>
            <a:ext cx="10345526" cy="916326"/>
          </a:xfrm>
        </p:spPr>
        <p:txBody>
          <a:bodyPr>
            <a:normAutofit/>
          </a:bodyPr>
          <a:lstStyle/>
          <a:p>
            <a:r>
              <a:rPr lang="en-US" sz="5400" i="0" dirty="0">
                <a:latin typeface="Calibri" panose="020F0502020204030204" pitchFamily="34" charset="0"/>
                <a:cs typeface="Calibri" panose="020F0502020204030204" pitchFamily="34" charset="0"/>
              </a:rPr>
              <a:t>DEEP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AADF93-26FE-48DA-8AD6-9BEF87EEE3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912" y="1979720"/>
            <a:ext cx="10540836" cy="4264561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i="0" dirty="0">
                <a:latin typeface="Calibri" panose="020F0502020204030204" pitchFamily="34" charset="0"/>
                <a:cs typeface="Calibri" panose="020F0502020204030204" pitchFamily="34" charset="0"/>
              </a:rPr>
              <a:t>Deep learning is a subset of machine learning – a field that examines computer</a:t>
            </a:r>
          </a:p>
          <a:p>
            <a:r>
              <a:rPr lang="en-US" i="0" dirty="0">
                <a:latin typeface="Calibri" panose="020F0502020204030204" pitchFamily="34" charset="0"/>
                <a:cs typeface="Calibri" panose="020F0502020204030204" pitchFamily="34" charset="0"/>
              </a:rPr>
              <a:t>      algorithms that learn and improve on their own.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i="0" dirty="0">
                <a:latin typeface="Calibri" panose="020F0502020204030204" pitchFamily="34" charset="0"/>
                <a:cs typeface="Calibri" panose="020F0502020204030204" pitchFamily="34" charset="0"/>
              </a:rPr>
              <a:t>Deep learning is the implementation of neural networks with more than a single hidden layer of</a:t>
            </a:r>
          </a:p>
          <a:p>
            <a:r>
              <a:rPr lang="en-US" i="0" dirty="0">
                <a:latin typeface="Calibri" panose="020F0502020204030204" pitchFamily="34" charset="0"/>
                <a:cs typeface="Calibri" panose="020F0502020204030204" pitchFamily="34" charset="0"/>
              </a:rPr>
              <a:t>      neurons.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i="0" dirty="0"/>
              <a:t>In other words, deep learning is a way to automate predictive analytics.</a:t>
            </a:r>
            <a:endParaRPr lang="en-US" i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i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F2BD68-EE4A-4339-819C-E874BD6A5693}"/>
              </a:ext>
            </a:extLst>
          </p:cNvPr>
          <p:cNvSpPr/>
          <p:nvPr/>
        </p:nvSpPr>
        <p:spPr>
          <a:xfrm>
            <a:off x="10875146" y="4960104"/>
            <a:ext cx="1316854" cy="15092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859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035C1-32E2-4413-972B-0C09CF48D6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912" y="1143294"/>
            <a:ext cx="10274505" cy="987348"/>
          </a:xfrm>
        </p:spPr>
        <p:txBody>
          <a:bodyPr>
            <a:noAutofit/>
          </a:bodyPr>
          <a:lstStyle/>
          <a:p>
            <a:r>
              <a:rPr lang="en-US" sz="5400" i="0" dirty="0">
                <a:latin typeface="Calibri" panose="020F0502020204030204" pitchFamily="34" charset="0"/>
                <a:cs typeface="Calibri" panose="020F0502020204030204" pitchFamily="34" charset="0"/>
              </a:rPr>
              <a:t>DEEP learning Architectures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88B5F2-40E0-4287-A08F-65CC1E8362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911" y="1917577"/>
            <a:ext cx="10602979" cy="432670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i="0" dirty="0">
                <a:latin typeface="Calibri" panose="020F0502020204030204" pitchFamily="34" charset="0"/>
                <a:cs typeface="Calibri" panose="020F0502020204030204" pitchFamily="34" charset="0"/>
              </a:rPr>
              <a:t>• </a:t>
            </a:r>
            <a:r>
              <a:rPr lang="en-US" b="1" i="0" dirty="0">
                <a:latin typeface="Calibri" panose="020F0502020204030204" pitchFamily="34" charset="0"/>
                <a:cs typeface="Calibri" panose="020F0502020204030204" pitchFamily="34" charset="0"/>
              </a:rPr>
              <a:t>Recurrent neural networks</a:t>
            </a:r>
            <a:r>
              <a:rPr lang="en-US" i="0" dirty="0">
                <a:latin typeface="Calibri" panose="020F0502020204030204" pitchFamily="34" charset="0"/>
                <a:cs typeface="Calibri" panose="020F0502020204030204" pitchFamily="34" charset="0"/>
              </a:rPr>
              <a:t>(RNN)- Speech recognition, handwriting recognition</a:t>
            </a:r>
          </a:p>
          <a:p>
            <a:pPr>
              <a:lnSpc>
                <a:spcPct val="150000"/>
              </a:lnSpc>
            </a:pPr>
            <a:r>
              <a:rPr lang="en-US" i="0" dirty="0">
                <a:latin typeface="Calibri" panose="020F0502020204030204" pitchFamily="34" charset="0"/>
                <a:cs typeface="Calibri" panose="020F0502020204030204" pitchFamily="34" charset="0"/>
              </a:rPr>
              <a:t>• </a:t>
            </a:r>
            <a:r>
              <a:rPr lang="en-US" b="1" i="0" dirty="0">
                <a:latin typeface="Calibri" panose="020F0502020204030204" pitchFamily="34" charset="0"/>
                <a:cs typeface="Calibri" panose="020F0502020204030204" pitchFamily="34" charset="0"/>
              </a:rPr>
              <a:t>Convolution neural networks</a:t>
            </a:r>
            <a:r>
              <a:rPr lang="en-US" i="0" dirty="0">
                <a:latin typeface="Calibri" panose="020F0502020204030204" pitchFamily="34" charset="0"/>
                <a:cs typeface="Calibri" panose="020F0502020204030204" pitchFamily="34" charset="0"/>
              </a:rPr>
              <a:t>(CNN)- Image recognition, video analysis, natural language</a:t>
            </a:r>
          </a:p>
          <a:p>
            <a:pPr>
              <a:lnSpc>
                <a:spcPct val="150000"/>
              </a:lnSpc>
            </a:pPr>
            <a:r>
              <a:rPr lang="en-US" i="0" dirty="0">
                <a:latin typeface="Calibri" panose="020F0502020204030204" pitchFamily="34" charset="0"/>
                <a:cs typeface="Calibri" panose="020F0502020204030204" pitchFamily="34" charset="0"/>
              </a:rPr>
              <a:t>   processing</a:t>
            </a:r>
          </a:p>
          <a:p>
            <a:pPr>
              <a:lnSpc>
                <a:spcPct val="150000"/>
              </a:lnSpc>
            </a:pPr>
            <a:r>
              <a:rPr lang="en-US" i="0" dirty="0">
                <a:latin typeface="Calibri" panose="020F0502020204030204" pitchFamily="34" charset="0"/>
                <a:cs typeface="Calibri" panose="020F0502020204030204" pitchFamily="34" charset="0"/>
              </a:rPr>
              <a:t>• </a:t>
            </a:r>
            <a:r>
              <a:rPr lang="en-US" b="1" i="0" dirty="0">
                <a:latin typeface="Calibri" panose="020F0502020204030204" pitchFamily="34" charset="0"/>
                <a:cs typeface="Calibri" panose="020F0502020204030204" pitchFamily="34" charset="0"/>
              </a:rPr>
              <a:t>LSTM</a:t>
            </a:r>
            <a:r>
              <a:rPr lang="en-US" i="0" dirty="0">
                <a:latin typeface="Calibri" panose="020F0502020204030204" pitchFamily="34" charset="0"/>
                <a:cs typeface="Calibri" panose="020F0502020204030204" pitchFamily="34" charset="0"/>
              </a:rPr>
              <a:t>-Natural language text compression, handwriting recognition, speech recognition,</a:t>
            </a:r>
          </a:p>
          <a:p>
            <a:pPr>
              <a:lnSpc>
                <a:spcPct val="150000"/>
              </a:lnSpc>
            </a:pPr>
            <a:r>
              <a:rPr lang="en-US" i="0" dirty="0">
                <a:latin typeface="Calibri" panose="020F0502020204030204" pitchFamily="34" charset="0"/>
                <a:cs typeface="Calibri" panose="020F0502020204030204" pitchFamily="34" charset="0"/>
              </a:rPr>
              <a:t>   gesture recognition, image captioning</a:t>
            </a:r>
          </a:p>
          <a:p>
            <a:pPr>
              <a:lnSpc>
                <a:spcPct val="150000"/>
              </a:lnSpc>
            </a:pPr>
            <a:r>
              <a:rPr lang="en-US" i="0" dirty="0">
                <a:latin typeface="Calibri" panose="020F0502020204030204" pitchFamily="34" charset="0"/>
                <a:cs typeface="Calibri" panose="020F0502020204030204" pitchFamily="34" charset="0"/>
              </a:rPr>
              <a:t>• </a:t>
            </a:r>
            <a:r>
              <a:rPr lang="en-US" b="1" i="0" dirty="0">
                <a:latin typeface="Calibri" panose="020F0502020204030204" pitchFamily="34" charset="0"/>
                <a:cs typeface="Calibri" panose="020F0502020204030204" pitchFamily="34" charset="0"/>
              </a:rPr>
              <a:t>Deep beliefs networks</a:t>
            </a:r>
            <a:r>
              <a:rPr lang="en-US" i="0" dirty="0">
                <a:latin typeface="Calibri" panose="020F0502020204030204" pitchFamily="34" charset="0"/>
                <a:cs typeface="Calibri" panose="020F0502020204030204" pitchFamily="34" charset="0"/>
              </a:rPr>
              <a:t>(DBN)- Image recognition, information retrieval, natural language</a:t>
            </a:r>
          </a:p>
          <a:p>
            <a:pPr>
              <a:lnSpc>
                <a:spcPct val="150000"/>
              </a:lnSpc>
            </a:pPr>
            <a:r>
              <a:rPr lang="en-US" i="0" dirty="0">
                <a:latin typeface="Calibri" panose="020F0502020204030204" pitchFamily="34" charset="0"/>
                <a:cs typeface="Calibri" panose="020F0502020204030204" pitchFamily="34" charset="0"/>
              </a:rPr>
              <a:t>   understanding, failure prediction</a:t>
            </a:r>
          </a:p>
          <a:p>
            <a:pPr>
              <a:lnSpc>
                <a:spcPct val="150000"/>
              </a:lnSpc>
            </a:pPr>
            <a:r>
              <a:rPr lang="en-US" i="0" dirty="0">
                <a:latin typeface="Calibri" panose="020F0502020204030204" pitchFamily="34" charset="0"/>
                <a:cs typeface="Calibri" panose="020F0502020204030204" pitchFamily="34" charset="0"/>
              </a:rPr>
              <a:t>• </a:t>
            </a:r>
            <a:r>
              <a:rPr lang="en-US" b="1" i="0" dirty="0">
                <a:latin typeface="Calibri" panose="020F0502020204030204" pitchFamily="34" charset="0"/>
                <a:cs typeface="Calibri" panose="020F0502020204030204" pitchFamily="34" charset="0"/>
              </a:rPr>
              <a:t>Deep stacking networks</a:t>
            </a:r>
            <a:r>
              <a:rPr lang="en-US" i="0" dirty="0">
                <a:latin typeface="Calibri" panose="020F0502020204030204" pitchFamily="34" charset="0"/>
                <a:cs typeface="Calibri" panose="020F0502020204030204" pitchFamily="34" charset="0"/>
              </a:rPr>
              <a:t>(DSN)- Information retrieval, continuous speech recognition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65344D-D2CC-41C6-9EF5-B7ED26F4DD45}"/>
              </a:ext>
            </a:extLst>
          </p:cNvPr>
          <p:cNvSpPr/>
          <p:nvPr/>
        </p:nvSpPr>
        <p:spPr>
          <a:xfrm>
            <a:off x="10875146" y="5024760"/>
            <a:ext cx="1316854" cy="15092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893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1D68A-FF12-4CCC-A2B0-8773831689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912" y="1143294"/>
            <a:ext cx="10425425" cy="987348"/>
          </a:xfrm>
        </p:spPr>
        <p:txBody>
          <a:bodyPr>
            <a:normAutofit/>
          </a:bodyPr>
          <a:lstStyle/>
          <a:p>
            <a:r>
              <a:rPr lang="en-US" sz="4800" i="0" dirty="0">
                <a:latin typeface="Calibri" panose="020F0502020204030204" pitchFamily="34" charset="0"/>
                <a:cs typeface="Calibri" panose="020F0502020204030204" pitchFamily="34" charset="0"/>
              </a:rPr>
              <a:t>CNN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4EA33C-90FF-4521-A760-B40F00BB30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912" y="2130642"/>
            <a:ext cx="6190777" cy="4113639"/>
          </a:xfrm>
        </p:spPr>
        <p:txBody>
          <a:bodyPr>
            <a:normAutofit/>
          </a:bodyPr>
          <a:lstStyle/>
          <a:p>
            <a:r>
              <a:rPr lang="en-US" sz="2400" i="0" dirty="0">
                <a:latin typeface="Calibri" panose="020F0502020204030204" pitchFamily="34" charset="0"/>
                <a:cs typeface="Calibri" panose="020F0502020204030204" pitchFamily="34" charset="0"/>
              </a:rPr>
              <a:t>A CNN consists of an input and an output layer, as well as multiple hidden layers.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i="0" dirty="0">
                <a:latin typeface="Calibri" panose="020F0502020204030204" pitchFamily="34" charset="0"/>
                <a:cs typeface="Calibri" panose="020F0502020204030204" pitchFamily="34" charset="0"/>
              </a:rPr>
              <a:t>Filters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i="0" dirty="0">
                <a:latin typeface="Calibri" panose="020F0502020204030204" pitchFamily="34" charset="0"/>
                <a:cs typeface="Calibri" panose="020F0502020204030204" pitchFamily="34" charset="0"/>
              </a:rPr>
              <a:t>Padding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i="0" dirty="0">
                <a:latin typeface="Calibri" panose="020F0502020204030204" pitchFamily="34" charset="0"/>
                <a:cs typeface="Calibri" panose="020F0502020204030204" pitchFamily="34" charset="0"/>
              </a:rPr>
              <a:t>Pooling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i="0" dirty="0">
                <a:latin typeface="Calibri" panose="020F0502020204030204" pitchFamily="34" charset="0"/>
                <a:cs typeface="Calibri" panose="020F0502020204030204" pitchFamily="34" charset="0"/>
              </a:rPr>
              <a:t>Multiple Filters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C9D106-3C8A-4A55-B57F-6C5118A22C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8799" y="2627790"/>
            <a:ext cx="6643201" cy="3616491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F256B8-38CB-4020-A00F-BAD2B89E0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689" y="6314440"/>
            <a:ext cx="4696287" cy="365125"/>
          </a:xfrm>
        </p:spPr>
        <p:txBody>
          <a:bodyPr/>
          <a:lstStyle/>
          <a:p>
            <a:r>
              <a:rPr lang="fr-FR" dirty="0"/>
              <a:t>image source : http://www.mdpi.com/entropy/entropy-19-00242/article_deploy/html/images/entropy-19-00242-g001.png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622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035C1-32E2-4413-972B-0C09CF48D6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4137" y="533694"/>
            <a:ext cx="2368663" cy="987348"/>
          </a:xfrm>
        </p:spPr>
        <p:txBody>
          <a:bodyPr>
            <a:noAutofit/>
          </a:bodyPr>
          <a:lstStyle/>
          <a:p>
            <a:r>
              <a:rPr lang="en-US" sz="4000" i="0" cap="none" dirty="0">
                <a:latin typeface="Calibri" panose="020F0502020204030204" pitchFamily="34" charset="0"/>
                <a:cs typeface="Calibri" panose="020F0502020204030204" pitchFamily="34" charset="0"/>
              </a:rPr>
              <a:t>Filters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AE4761-8DE1-4897-9EA5-DAD7BC1025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137" y="1027368"/>
            <a:ext cx="3405600" cy="2470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19F19B2-DC9E-4BDB-8E76-715FBA9C0B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4499" y="1215301"/>
            <a:ext cx="4643438" cy="209453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F65344D-D2CC-41C6-9EF5-B7ED26F4DD45}"/>
              </a:ext>
            </a:extLst>
          </p:cNvPr>
          <p:cNvSpPr/>
          <p:nvPr/>
        </p:nvSpPr>
        <p:spPr>
          <a:xfrm>
            <a:off x="10875146" y="5024760"/>
            <a:ext cx="1316854" cy="15092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AD30D8-F65A-400D-8C6A-20489E9D0931}"/>
              </a:ext>
            </a:extLst>
          </p:cNvPr>
          <p:cNvSpPr txBox="1"/>
          <p:nvPr/>
        </p:nvSpPr>
        <p:spPr>
          <a:xfrm>
            <a:off x="5524499" y="533694"/>
            <a:ext cx="28133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Padding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3B06CF1-C11D-4277-A687-668DDAD6CA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8498" y="4403238"/>
            <a:ext cx="4386001" cy="173056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5B722B7-96D4-4ECF-8C8C-C2AB1263C40E}"/>
              </a:ext>
            </a:extLst>
          </p:cNvPr>
          <p:cNvSpPr txBox="1"/>
          <p:nvPr/>
        </p:nvSpPr>
        <p:spPr>
          <a:xfrm>
            <a:off x="984137" y="3596560"/>
            <a:ext cx="20002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Pooling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2C5F36-460D-4052-92FD-7DD30168E63E}"/>
              </a:ext>
            </a:extLst>
          </p:cNvPr>
          <p:cNvSpPr txBox="1"/>
          <p:nvPr/>
        </p:nvSpPr>
        <p:spPr>
          <a:xfrm>
            <a:off x="6096000" y="4002138"/>
            <a:ext cx="57085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weight extends to the entire depth of the input image. Therefore, convolution with a single weight matrix would result into a convolved output with a single depth dimension.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5AF429-8156-40B3-9B80-C7D7AC6F5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91417" y="6266204"/>
            <a:ext cx="5400583" cy="365125"/>
          </a:xfrm>
        </p:spPr>
        <p:txBody>
          <a:bodyPr/>
          <a:lstStyle/>
          <a:p>
            <a:r>
              <a:rPr lang="fr-FR" dirty="0"/>
              <a:t>image source :</a:t>
            </a:r>
            <a:r>
              <a:rPr lang="en-US" dirty="0"/>
              <a:t> https://s3-ap-south-1.amazonaws.com/av-blog-media/wp-content/uploads/2017/05/20073950/pooling.png</a:t>
            </a:r>
          </a:p>
        </p:txBody>
      </p:sp>
    </p:spTree>
    <p:extLst>
      <p:ext uri="{BB962C8B-B14F-4D97-AF65-F5344CB8AC3E}">
        <p14:creationId xmlns:p14="http://schemas.microsoft.com/office/powerpoint/2010/main" val="125584317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2343</TotalTime>
  <Words>1295</Words>
  <Application>Microsoft Office PowerPoint</Application>
  <PresentationFormat>Widescreen</PresentationFormat>
  <Paragraphs>157</Paragraphs>
  <Slides>28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Arial</vt:lpstr>
      <vt:lpstr>Calibri</vt:lpstr>
      <vt:lpstr>Century Schoolbook</vt:lpstr>
      <vt:lpstr>Corbel</vt:lpstr>
      <vt:lpstr>medium-content-serif-font</vt:lpstr>
      <vt:lpstr>Times New Roman</vt:lpstr>
      <vt:lpstr>Wingdings</vt:lpstr>
      <vt:lpstr>Headlines</vt:lpstr>
      <vt:lpstr>Deep learning for image search</vt:lpstr>
      <vt:lpstr>Contents</vt:lpstr>
      <vt:lpstr>Introduction</vt:lpstr>
      <vt:lpstr>Neural Network:</vt:lpstr>
      <vt:lpstr>PowerPoint Presentation</vt:lpstr>
      <vt:lpstr>DEEP learning</vt:lpstr>
      <vt:lpstr>DEEP learning Architectures</vt:lpstr>
      <vt:lpstr>CNN</vt:lpstr>
      <vt:lpstr>Filters</vt:lpstr>
      <vt:lpstr>RNN  A recurrent neural network (RNN) is a class of artificial neural network where connections between units form a directed cycle.  Unlike feedforward neural networks, RNNs can use their internal memory to process arbitrary sequences of inputs      Difference between CNN and RNN?</vt:lpstr>
      <vt:lpstr>PowerPoint Presentation</vt:lpstr>
      <vt:lpstr>DEEP learning Frameworks</vt:lpstr>
      <vt:lpstr>1.Tensorflow</vt:lpstr>
      <vt:lpstr> Tensors</vt:lpstr>
      <vt:lpstr>PowerPoint Presentation</vt:lpstr>
      <vt:lpstr>OPTICAL CHARACTER RECOGNITION</vt:lpstr>
      <vt:lpstr>Working of OCR</vt:lpstr>
      <vt:lpstr>SIAMESE ARCHITECTURE</vt:lpstr>
      <vt:lpstr>SIAMESE ARCHITECTURE</vt:lpstr>
      <vt:lpstr>PowerPoint Presentation</vt:lpstr>
      <vt:lpstr>AUTOENCODERS</vt:lpstr>
      <vt:lpstr>AUTOENCODERS</vt:lpstr>
      <vt:lpstr>CNN ARCHITECTURES</vt:lpstr>
      <vt:lpstr>PowerPoint Presentation</vt:lpstr>
      <vt:lpstr>ILSVRC </vt:lpstr>
      <vt:lpstr>IMPLENTATION</vt:lpstr>
      <vt:lpstr>REFERENCES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for image search</dc:title>
  <dc:creator>shrey malvi</dc:creator>
  <cp:lastModifiedBy>shrey malvi</cp:lastModifiedBy>
  <cp:revision>154</cp:revision>
  <dcterms:created xsi:type="dcterms:W3CDTF">2018-02-15T08:35:07Z</dcterms:created>
  <dcterms:modified xsi:type="dcterms:W3CDTF">2018-05-05T01:36:01Z</dcterms:modified>
</cp:coreProperties>
</file>