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A2C3181-B4AD-4161-94EA-CA0685AA45B2}" v="50" dt="2023-11-08T07:55:23.75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EC6A55-B039-4543-FD7B-3DDC0B700F8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90A447B7-AEA9-90B2-2E96-80CD6DE6A26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95086118-6A77-5671-B44A-E514C5B0F548}"/>
              </a:ext>
            </a:extLst>
          </p:cNvPr>
          <p:cNvSpPr>
            <a:spLocks noGrp="1"/>
          </p:cNvSpPr>
          <p:nvPr>
            <p:ph type="dt" sz="half" idx="10"/>
          </p:nvPr>
        </p:nvSpPr>
        <p:spPr/>
        <p:txBody>
          <a:bodyPr/>
          <a:lstStyle/>
          <a:p>
            <a:fld id="{8574BD0A-6E50-491C-8A04-2231511AF927}" type="datetimeFigureOut">
              <a:rPr lang="en-IN" smtClean="0"/>
              <a:t>08-11-2023</a:t>
            </a:fld>
            <a:endParaRPr lang="en-IN"/>
          </a:p>
        </p:txBody>
      </p:sp>
      <p:sp>
        <p:nvSpPr>
          <p:cNvPr id="5" name="Footer Placeholder 4">
            <a:extLst>
              <a:ext uri="{FF2B5EF4-FFF2-40B4-BE49-F238E27FC236}">
                <a16:creationId xmlns:a16="http://schemas.microsoft.com/office/drawing/2014/main" id="{8EC07B0A-87BC-46F7-EF1C-CA421BAA9C0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E25EBE8-D3D2-A058-E12C-F641B98DEBBA}"/>
              </a:ext>
            </a:extLst>
          </p:cNvPr>
          <p:cNvSpPr>
            <a:spLocks noGrp="1"/>
          </p:cNvSpPr>
          <p:nvPr>
            <p:ph type="sldNum" sz="quarter" idx="12"/>
          </p:nvPr>
        </p:nvSpPr>
        <p:spPr/>
        <p:txBody>
          <a:bodyPr/>
          <a:lstStyle/>
          <a:p>
            <a:fld id="{9C814E65-BF4F-44A8-B054-8391566A71C6}" type="slidenum">
              <a:rPr lang="en-IN" smtClean="0"/>
              <a:t>‹#›</a:t>
            </a:fld>
            <a:endParaRPr lang="en-IN"/>
          </a:p>
        </p:txBody>
      </p:sp>
    </p:spTree>
    <p:extLst>
      <p:ext uri="{BB962C8B-B14F-4D97-AF65-F5344CB8AC3E}">
        <p14:creationId xmlns:p14="http://schemas.microsoft.com/office/powerpoint/2010/main" val="36242013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B50204-D4F6-D542-58B1-126F218B076E}"/>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D95FC4F-07DA-F95D-E48C-9E275C52A7C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3188C5B-F15D-F507-6159-40D3B03064E6}"/>
              </a:ext>
            </a:extLst>
          </p:cNvPr>
          <p:cNvSpPr>
            <a:spLocks noGrp="1"/>
          </p:cNvSpPr>
          <p:nvPr>
            <p:ph type="dt" sz="half" idx="10"/>
          </p:nvPr>
        </p:nvSpPr>
        <p:spPr/>
        <p:txBody>
          <a:bodyPr/>
          <a:lstStyle/>
          <a:p>
            <a:fld id="{8574BD0A-6E50-491C-8A04-2231511AF927}" type="datetimeFigureOut">
              <a:rPr lang="en-IN" smtClean="0"/>
              <a:t>08-11-2023</a:t>
            </a:fld>
            <a:endParaRPr lang="en-IN"/>
          </a:p>
        </p:txBody>
      </p:sp>
      <p:sp>
        <p:nvSpPr>
          <p:cNvPr id="5" name="Footer Placeholder 4">
            <a:extLst>
              <a:ext uri="{FF2B5EF4-FFF2-40B4-BE49-F238E27FC236}">
                <a16:creationId xmlns:a16="http://schemas.microsoft.com/office/drawing/2014/main" id="{A95C5783-F993-241E-8536-6188EEBE189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571C637-5A3A-16BB-22B2-6E7B7039D214}"/>
              </a:ext>
            </a:extLst>
          </p:cNvPr>
          <p:cNvSpPr>
            <a:spLocks noGrp="1"/>
          </p:cNvSpPr>
          <p:nvPr>
            <p:ph type="sldNum" sz="quarter" idx="12"/>
          </p:nvPr>
        </p:nvSpPr>
        <p:spPr/>
        <p:txBody>
          <a:bodyPr/>
          <a:lstStyle/>
          <a:p>
            <a:fld id="{9C814E65-BF4F-44A8-B054-8391566A71C6}" type="slidenum">
              <a:rPr lang="en-IN" smtClean="0"/>
              <a:t>‹#›</a:t>
            </a:fld>
            <a:endParaRPr lang="en-IN"/>
          </a:p>
        </p:txBody>
      </p:sp>
    </p:spTree>
    <p:extLst>
      <p:ext uri="{BB962C8B-B14F-4D97-AF65-F5344CB8AC3E}">
        <p14:creationId xmlns:p14="http://schemas.microsoft.com/office/powerpoint/2010/main" val="1726429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20896C1-3A03-6DA0-1D04-F1BB07C1787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2A7D5E9-EC97-3AE1-4A30-BE24DD4F6E6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F60D0B7-3722-EE1F-8D2D-214B8F4DCFAC}"/>
              </a:ext>
            </a:extLst>
          </p:cNvPr>
          <p:cNvSpPr>
            <a:spLocks noGrp="1"/>
          </p:cNvSpPr>
          <p:nvPr>
            <p:ph type="dt" sz="half" idx="10"/>
          </p:nvPr>
        </p:nvSpPr>
        <p:spPr/>
        <p:txBody>
          <a:bodyPr/>
          <a:lstStyle/>
          <a:p>
            <a:fld id="{8574BD0A-6E50-491C-8A04-2231511AF927}" type="datetimeFigureOut">
              <a:rPr lang="en-IN" smtClean="0"/>
              <a:t>08-11-2023</a:t>
            </a:fld>
            <a:endParaRPr lang="en-IN"/>
          </a:p>
        </p:txBody>
      </p:sp>
      <p:sp>
        <p:nvSpPr>
          <p:cNvPr id="5" name="Footer Placeholder 4">
            <a:extLst>
              <a:ext uri="{FF2B5EF4-FFF2-40B4-BE49-F238E27FC236}">
                <a16:creationId xmlns:a16="http://schemas.microsoft.com/office/drawing/2014/main" id="{7209D7E8-DABC-4318-D2FC-8122B691A79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4499780-162F-7B3B-194B-5E71A1DEABAB}"/>
              </a:ext>
            </a:extLst>
          </p:cNvPr>
          <p:cNvSpPr>
            <a:spLocks noGrp="1"/>
          </p:cNvSpPr>
          <p:nvPr>
            <p:ph type="sldNum" sz="quarter" idx="12"/>
          </p:nvPr>
        </p:nvSpPr>
        <p:spPr/>
        <p:txBody>
          <a:bodyPr/>
          <a:lstStyle/>
          <a:p>
            <a:fld id="{9C814E65-BF4F-44A8-B054-8391566A71C6}" type="slidenum">
              <a:rPr lang="en-IN" smtClean="0"/>
              <a:t>‹#›</a:t>
            </a:fld>
            <a:endParaRPr lang="en-IN"/>
          </a:p>
        </p:txBody>
      </p:sp>
    </p:spTree>
    <p:extLst>
      <p:ext uri="{BB962C8B-B14F-4D97-AF65-F5344CB8AC3E}">
        <p14:creationId xmlns:p14="http://schemas.microsoft.com/office/powerpoint/2010/main" val="30100818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4555C9-D5AB-7411-6741-CA9F222A724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543513D-782E-4059-A84F-DE2B12D61D0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0A5CFEE-D026-D1B7-7727-F2577B9097A6}"/>
              </a:ext>
            </a:extLst>
          </p:cNvPr>
          <p:cNvSpPr>
            <a:spLocks noGrp="1"/>
          </p:cNvSpPr>
          <p:nvPr>
            <p:ph type="dt" sz="half" idx="10"/>
          </p:nvPr>
        </p:nvSpPr>
        <p:spPr/>
        <p:txBody>
          <a:bodyPr/>
          <a:lstStyle/>
          <a:p>
            <a:fld id="{8574BD0A-6E50-491C-8A04-2231511AF927}" type="datetimeFigureOut">
              <a:rPr lang="en-IN" smtClean="0"/>
              <a:t>08-11-2023</a:t>
            </a:fld>
            <a:endParaRPr lang="en-IN"/>
          </a:p>
        </p:txBody>
      </p:sp>
      <p:sp>
        <p:nvSpPr>
          <p:cNvPr id="5" name="Footer Placeholder 4">
            <a:extLst>
              <a:ext uri="{FF2B5EF4-FFF2-40B4-BE49-F238E27FC236}">
                <a16:creationId xmlns:a16="http://schemas.microsoft.com/office/drawing/2014/main" id="{53FDE49E-303B-3726-F762-2788EF68A8D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FF66EAE-265B-4B3D-0791-49CBA98A626B}"/>
              </a:ext>
            </a:extLst>
          </p:cNvPr>
          <p:cNvSpPr>
            <a:spLocks noGrp="1"/>
          </p:cNvSpPr>
          <p:nvPr>
            <p:ph type="sldNum" sz="quarter" idx="12"/>
          </p:nvPr>
        </p:nvSpPr>
        <p:spPr/>
        <p:txBody>
          <a:bodyPr/>
          <a:lstStyle/>
          <a:p>
            <a:fld id="{9C814E65-BF4F-44A8-B054-8391566A71C6}" type="slidenum">
              <a:rPr lang="en-IN" smtClean="0"/>
              <a:t>‹#›</a:t>
            </a:fld>
            <a:endParaRPr lang="en-IN"/>
          </a:p>
        </p:txBody>
      </p:sp>
    </p:spTree>
    <p:extLst>
      <p:ext uri="{BB962C8B-B14F-4D97-AF65-F5344CB8AC3E}">
        <p14:creationId xmlns:p14="http://schemas.microsoft.com/office/powerpoint/2010/main" val="24589569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902D7D-F594-4B8B-5729-8695916FB1D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B2B396AC-DF75-AEDE-A4F3-BECE3232AA4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ED68F71-B504-8342-75EF-1EE99231951D}"/>
              </a:ext>
            </a:extLst>
          </p:cNvPr>
          <p:cNvSpPr>
            <a:spLocks noGrp="1"/>
          </p:cNvSpPr>
          <p:nvPr>
            <p:ph type="dt" sz="half" idx="10"/>
          </p:nvPr>
        </p:nvSpPr>
        <p:spPr/>
        <p:txBody>
          <a:bodyPr/>
          <a:lstStyle/>
          <a:p>
            <a:fld id="{8574BD0A-6E50-491C-8A04-2231511AF927}" type="datetimeFigureOut">
              <a:rPr lang="en-IN" smtClean="0"/>
              <a:t>08-11-2023</a:t>
            </a:fld>
            <a:endParaRPr lang="en-IN"/>
          </a:p>
        </p:txBody>
      </p:sp>
      <p:sp>
        <p:nvSpPr>
          <p:cNvPr id="5" name="Footer Placeholder 4">
            <a:extLst>
              <a:ext uri="{FF2B5EF4-FFF2-40B4-BE49-F238E27FC236}">
                <a16:creationId xmlns:a16="http://schemas.microsoft.com/office/drawing/2014/main" id="{6F51EF1A-5990-A576-3E8D-F26DB1B2D58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B59A012-55FF-A783-DE94-CF5B9512B72C}"/>
              </a:ext>
            </a:extLst>
          </p:cNvPr>
          <p:cNvSpPr>
            <a:spLocks noGrp="1"/>
          </p:cNvSpPr>
          <p:nvPr>
            <p:ph type="sldNum" sz="quarter" idx="12"/>
          </p:nvPr>
        </p:nvSpPr>
        <p:spPr/>
        <p:txBody>
          <a:bodyPr/>
          <a:lstStyle/>
          <a:p>
            <a:fld id="{9C814E65-BF4F-44A8-B054-8391566A71C6}" type="slidenum">
              <a:rPr lang="en-IN" smtClean="0"/>
              <a:t>‹#›</a:t>
            </a:fld>
            <a:endParaRPr lang="en-IN"/>
          </a:p>
        </p:txBody>
      </p:sp>
    </p:spTree>
    <p:extLst>
      <p:ext uri="{BB962C8B-B14F-4D97-AF65-F5344CB8AC3E}">
        <p14:creationId xmlns:p14="http://schemas.microsoft.com/office/powerpoint/2010/main" val="1151709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D79DC6-9D27-DD27-5545-9E1FF6D56FD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8B37A45-B3E2-9575-388F-F13DF379022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29F92806-9BC1-9BAC-F1A8-1D4C6B5631C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4CA6B0A5-50A0-4EA2-0AAF-73580E7829E8}"/>
              </a:ext>
            </a:extLst>
          </p:cNvPr>
          <p:cNvSpPr>
            <a:spLocks noGrp="1"/>
          </p:cNvSpPr>
          <p:nvPr>
            <p:ph type="dt" sz="half" idx="10"/>
          </p:nvPr>
        </p:nvSpPr>
        <p:spPr/>
        <p:txBody>
          <a:bodyPr/>
          <a:lstStyle/>
          <a:p>
            <a:fld id="{8574BD0A-6E50-491C-8A04-2231511AF927}" type="datetimeFigureOut">
              <a:rPr lang="en-IN" smtClean="0"/>
              <a:t>08-11-2023</a:t>
            </a:fld>
            <a:endParaRPr lang="en-IN"/>
          </a:p>
        </p:txBody>
      </p:sp>
      <p:sp>
        <p:nvSpPr>
          <p:cNvPr id="6" name="Footer Placeholder 5">
            <a:extLst>
              <a:ext uri="{FF2B5EF4-FFF2-40B4-BE49-F238E27FC236}">
                <a16:creationId xmlns:a16="http://schemas.microsoft.com/office/drawing/2014/main" id="{58646134-6B52-29CB-A9CA-0A9F8FDA518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A4E260B-D88C-07A2-0E9E-19247D7A210E}"/>
              </a:ext>
            </a:extLst>
          </p:cNvPr>
          <p:cNvSpPr>
            <a:spLocks noGrp="1"/>
          </p:cNvSpPr>
          <p:nvPr>
            <p:ph type="sldNum" sz="quarter" idx="12"/>
          </p:nvPr>
        </p:nvSpPr>
        <p:spPr/>
        <p:txBody>
          <a:bodyPr/>
          <a:lstStyle/>
          <a:p>
            <a:fld id="{9C814E65-BF4F-44A8-B054-8391566A71C6}" type="slidenum">
              <a:rPr lang="en-IN" smtClean="0"/>
              <a:t>‹#›</a:t>
            </a:fld>
            <a:endParaRPr lang="en-IN"/>
          </a:p>
        </p:txBody>
      </p:sp>
    </p:spTree>
    <p:extLst>
      <p:ext uri="{BB962C8B-B14F-4D97-AF65-F5344CB8AC3E}">
        <p14:creationId xmlns:p14="http://schemas.microsoft.com/office/powerpoint/2010/main" val="31170134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D50B8D-0100-68BD-B1DC-71A32958C586}"/>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84D67AD-1284-4FB6-1A22-F620EE8E83F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E7B5C1B-21CE-3328-86E7-FA20D7189A4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263FCD45-C8C4-66BC-74E6-33CC474B2BD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4597695-F0DB-CE5E-E409-19F48B94E7F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CE12A8A9-E938-28EE-D6E0-8B55FA0ECED6}"/>
              </a:ext>
            </a:extLst>
          </p:cNvPr>
          <p:cNvSpPr>
            <a:spLocks noGrp="1"/>
          </p:cNvSpPr>
          <p:nvPr>
            <p:ph type="dt" sz="half" idx="10"/>
          </p:nvPr>
        </p:nvSpPr>
        <p:spPr/>
        <p:txBody>
          <a:bodyPr/>
          <a:lstStyle/>
          <a:p>
            <a:fld id="{8574BD0A-6E50-491C-8A04-2231511AF927}" type="datetimeFigureOut">
              <a:rPr lang="en-IN" smtClean="0"/>
              <a:t>08-11-2023</a:t>
            </a:fld>
            <a:endParaRPr lang="en-IN"/>
          </a:p>
        </p:txBody>
      </p:sp>
      <p:sp>
        <p:nvSpPr>
          <p:cNvPr id="8" name="Footer Placeholder 7">
            <a:extLst>
              <a:ext uri="{FF2B5EF4-FFF2-40B4-BE49-F238E27FC236}">
                <a16:creationId xmlns:a16="http://schemas.microsoft.com/office/drawing/2014/main" id="{FB2BD8B7-A449-0069-8519-BC826D9907B9}"/>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337A2703-2F10-06E0-C368-1D16C1FFAAB3}"/>
              </a:ext>
            </a:extLst>
          </p:cNvPr>
          <p:cNvSpPr>
            <a:spLocks noGrp="1"/>
          </p:cNvSpPr>
          <p:nvPr>
            <p:ph type="sldNum" sz="quarter" idx="12"/>
          </p:nvPr>
        </p:nvSpPr>
        <p:spPr/>
        <p:txBody>
          <a:bodyPr/>
          <a:lstStyle/>
          <a:p>
            <a:fld id="{9C814E65-BF4F-44A8-B054-8391566A71C6}" type="slidenum">
              <a:rPr lang="en-IN" smtClean="0"/>
              <a:t>‹#›</a:t>
            </a:fld>
            <a:endParaRPr lang="en-IN"/>
          </a:p>
        </p:txBody>
      </p:sp>
    </p:spTree>
    <p:extLst>
      <p:ext uri="{BB962C8B-B14F-4D97-AF65-F5344CB8AC3E}">
        <p14:creationId xmlns:p14="http://schemas.microsoft.com/office/powerpoint/2010/main" val="14948536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B06048-49EB-7059-4C09-E5C3AD3C9541}"/>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D3F2AFFE-6924-3F02-C557-21233CD62D0B}"/>
              </a:ext>
            </a:extLst>
          </p:cNvPr>
          <p:cNvSpPr>
            <a:spLocks noGrp="1"/>
          </p:cNvSpPr>
          <p:nvPr>
            <p:ph type="dt" sz="half" idx="10"/>
          </p:nvPr>
        </p:nvSpPr>
        <p:spPr/>
        <p:txBody>
          <a:bodyPr/>
          <a:lstStyle/>
          <a:p>
            <a:fld id="{8574BD0A-6E50-491C-8A04-2231511AF927}" type="datetimeFigureOut">
              <a:rPr lang="en-IN" smtClean="0"/>
              <a:t>08-11-2023</a:t>
            </a:fld>
            <a:endParaRPr lang="en-IN"/>
          </a:p>
        </p:txBody>
      </p:sp>
      <p:sp>
        <p:nvSpPr>
          <p:cNvPr id="4" name="Footer Placeholder 3">
            <a:extLst>
              <a:ext uri="{FF2B5EF4-FFF2-40B4-BE49-F238E27FC236}">
                <a16:creationId xmlns:a16="http://schemas.microsoft.com/office/drawing/2014/main" id="{855AA9E0-3DA9-3C8A-081E-069366378AA6}"/>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FE8B978D-1A8C-8127-6598-D48686E02962}"/>
              </a:ext>
            </a:extLst>
          </p:cNvPr>
          <p:cNvSpPr>
            <a:spLocks noGrp="1"/>
          </p:cNvSpPr>
          <p:nvPr>
            <p:ph type="sldNum" sz="quarter" idx="12"/>
          </p:nvPr>
        </p:nvSpPr>
        <p:spPr/>
        <p:txBody>
          <a:bodyPr/>
          <a:lstStyle/>
          <a:p>
            <a:fld id="{9C814E65-BF4F-44A8-B054-8391566A71C6}" type="slidenum">
              <a:rPr lang="en-IN" smtClean="0"/>
              <a:t>‹#›</a:t>
            </a:fld>
            <a:endParaRPr lang="en-IN"/>
          </a:p>
        </p:txBody>
      </p:sp>
    </p:spTree>
    <p:extLst>
      <p:ext uri="{BB962C8B-B14F-4D97-AF65-F5344CB8AC3E}">
        <p14:creationId xmlns:p14="http://schemas.microsoft.com/office/powerpoint/2010/main" val="32192696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5DB93DF-4F32-437C-D8DE-F192A232D8B2}"/>
              </a:ext>
            </a:extLst>
          </p:cNvPr>
          <p:cNvSpPr>
            <a:spLocks noGrp="1"/>
          </p:cNvSpPr>
          <p:nvPr>
            <p:ph type="dt" sz="half" idx="10"/>
          </p:nvPr>
        </p:nvSpPr>
        <p:spPr/>
        <p:txBody>
          <a:bodyPr/>
          <a:lstStyle/>
          <a:p>
            <a:fld id="{8574BD0A-6E50-491C-8A04-2231511AF927}" type="datetimeFigureOut">
              <a:rPr lang="en-IN" smtClean="0"/>
              <a:t>08-11-2023</a:t>
            </a:fld>
            <a:endParaRPr lang="en-IN"/>
          </a:p>
        </p:txBody>
      </p:sp>
      <p:sp>
        <p:nvSpPr>
          <p:cNvPr id="3" name="Footer Placeholder 2">
            <a:extLst>
              <a:ext uri="{FF2B5EF4-FFF2-40B4-BE49-F238E27FC236}">
                <a16:creationId xmlns:a16="http://schemas.microsoft.com/office/drawing/2014/main" id="{71F488C0-60D8-A141-151D-EBAC5E484C3D}"/>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D5764581-BD40-016E-A58C-4B6B26E8AAAF}"/>
              </a:ext>
            </a:extLst>
          </p:cNvPr>
          <p:cNvSpPr>
            <a:spLocks noGrp="1"/>
          </p:cNvSpPr>
          <p:nvPr>
            <p:ph type="sldNum" sz="quarter" idx="12"/>
          </p:nvPr>
        </p:nvSpPr>
        <p:spPr/>
        <p:txBody>
          <a:bodyPr/>
          <a:lstStyle/>
          <a:p>
            <a:fld id="{9C814E65-BF4F-44A8-B054-8391566A71C6}" type="slidenum">
              <a:rPr lang="en-IN" smtClean="0"/>
              <a:t>‹#›</a:t>
            </a:fld>
            <a:endParaRPr lang="en-IN"/>
          </a:p>
        </p:txBody>
      </p:sp>
    </p:spTree>
    <p:extLst>
      <p:ext uri="{BB962C8B-B14F-4D97-AF65-F5344CB8AC3E}">
        <p14:creationId xmlns:p14="http://schemas.microsoft.com/office/powerpoint/2010/main" val="40685933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A52209-D666-CEEC-F863-33012821902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F8CC98CA-97FE-8B16-0400-0D5A15C5E36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FDB157CB-DE6C-885E-6886-727A872A72C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CD1C51D-8039-D46E-6303-6888EDBCB941}"/>
              </a:ext>
            </a:extLst>
          </p:cNvPr>
          <p:cNvSpPr>
            <a:spLocks noGrp="1"/>
          </p:cNvSpPr>
          <p:nvPr>
            <p:ph type="dt" sz="half" idx="10"/>
          </p:nvPr>
        </p:nvSpPr>
        <p:spPr/>
        <p:txBody>
          <a:bodyPr/>
          <a:lstStyle/>
          <a:p>
            <a:fld id="{8574BD0A-6E50-491C-8A04-2231511AF927}" type="datetimeFigureOut">
              <a:rPr lang="en-IN" smtClean="0"/>
              <a:t>08-11-2023</a:t>
            </a:fld>
            <a:endParaRPr lang="en-IN"/>
          </a:p>
        </p:txBody>
      </p:sp>
      <p:sp>
        <p:nvSpPr>
          <p:cNvPr id="6" name="Footer Placeholder 5">
            <a:extLst>
              <a:ext uri="{FF2B5EF4-FFF2-40B4-BE49-F238E27FC236}">
                <a16:creationId xmlns:a16="http://schemas.microsoft.com/office/drawing/2014/main" id="{EA2F3B1E-5C35-25BA-0FCE-21F842B4C08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B598D64-3AA3-E5D8-6629-3FC4FC09A998}"/>
              </a:ext>
            </a:extLst>
          </p:cNvPr>
          <p:cNvSpPr>
            <a:spLocks noGrp="1"/>
          </p:cNvSpPr>
          <p:nvPr>
            <p:ph type="sldNum" sz="quarter" idx="12"/>
          </p:nvPr>
        </p:nvSpPr>
        <p:spPr/>
        <p:txBody>
          <a:bodyPr/>
          <a:lstStyle/>
          <a:p>
            <a:fld id="{9C814E65-BF4F-44A8-B054-8391566A71C6}" type="slidenum">
              <a:rPr lang="en-IN" smtClean="0"/>
              <a:t>‹#›</a:t>
            </a:fld>
            <a:endParaRPr lang="en-IN"/>
          </a:p>
        </p:txBody>
      </p:sp>
    </p:spTree>
    <p:extLst>
      <p:ext uri="{BB962C8B-B14F-4D97-AF65-F5344CB8AC3E}">
        <p14:creationId xmlns:p14="http://schemas.microsoft.com/office/powerpoint/2010/main" val="25061684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CF6C28-F0B8-E876-9461-E8C69DD20C3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DCD16C65-EAC1-6C01-02C0-340A7E96086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B14D646E-0D52-A0DB-E66C-9DC5DC27412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D2BC7A7-89BD-E45A-8CCB-F868156D2A66}"/>
              </a:ext>
            </a:extLst>
          </p:cNvPr>
          <p:cNvSpPr>
            <a:spLocks noGrp="1"/>
          </p:cNvSpPr>
          <p:nvPr>
            <p:ph type="dt" sz="half" idx="10"/>
          </p:nvPr>
        </p:nvSpPr>
        <p:spPr/>
        <p:txBody>
          <a:bodyPr/>
          <a:lstStyle/>
          <a:p>
            <a:fld id="{8574BD0A-6E50-491C-8A04-2231511AF927}" type="datetimeFigureOut">
              <a:rPr lang="en-IN" smtClean="0"/>
              <a:t>08-11-2023</a:t>
            </a:fld>
            <a:endParaRPr lang="en-IN"/>
          </a:p>
        </p:txBody>
      </p:sp>
      <p:sp>
        <p:nvSpPr>
          <p:cNvPr id="6" name="Footer Placeholder 5">
            <a:extLst>
              <a:ext uri="{FF2B5EF4-FFF2-40B4-BE49-F238E27FC236}">
                <a16:creationId xmlns:a16="http://schemas.microsoft.com/office/drawing/2014/main" id="{6A37027F-543F-2875-E9C0-2CBDD0816A4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4A438CA-5761-CD26-9CF4-D04571C3262F}"/>
              </a:ext>
            </a:extLst>
          </p:cNvPr>
          <p:cNvSpPr>
            <a:spLocks noGrp="1"/>
          </p:cNvSpPr>
          <p:nvPr>
            <p:ph type="sldNum" sz="quarter" idx="12"/>
          </p:nvPr>
        </p:nvSpPr>
        <p:spPr/>
        <p:txBody>
          <a:bodyPr/>
          <a:lstStyle/>
          <a:p>
            <a:fld id="{9C814E65-BF4F-44A8-B054-8391566A71C6}" type="slidenum">
              <a:rPr lang="en-IN" smtClean="0"/>
              <a:t>‹#›</a:t>
            </a:fld>
            <a:endParaRPr lang="en-IN"/>
          </a:p>
        </p:txBody>
      </p:sp>
    </p:spTree>
    <p:extLst>
      <p:ext uri="{BB962C8B-B14F-4D97-AF65-F5344CB8AC3E}">
        <p14:creationId xmlns:p14="http://schemas.microsoft.com/office/powerpoint/2010/main" val="10046729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27CCA2E-FE86-E0A8-C8C0-9C3AF25612A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79A3625-97BC-0543-4BDB-5CAB1CF999C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F00E293-FD89-7A29-B7AC-3C4C241DB02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574BD0A-6E50-491C-8A04-2231511AF927}" type="datetimeFigureOut">
              <a:rPr lang="en-IN" smtClean="0"/>
              <a:t>08-11-2023</a:t>
            </a:fld>
            <a:endParaRPr lang="en-IN"/>
          </a:p>
        </p:txBody>
      </p:sp>
      <p:sp>
        <p:nvSpPr>
          <p:cNvPr id="5" name="Footer Placeholder 4">
            <a:extLst>
              <a:ext uri="{FF2B5EF4-FFF2-40B4-BE49-F238E27FC236}">
                <a16:creationId xmlns:a16="http://schemas.microsoft.com/office/drawing/2014/main" id="{D5A8B94A-E7E3-FEE2-75C7-2FAF883F61D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012147E5-5BA9-1D61-3C8A-7E66A4B2CCA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C814E65-BF4F-44A8-B054-8391566A71C6}" type="slidenum">
              <a:rPr lang="en-IN" smtClean="0"/>
              <a:t>‹#›</a:t>
            </a:fld>
            <a:endParaRPr lang="en-IN"/>
          </a:p>
        </p:txBody>
      </p:sp>
    </p:spTree>
    <p:extLst>
      <p:ext uri="{BB962C8B-B14F-4D97-AF65-F5344CB8AC3E}">
        <p14:creationId xmlns:p14="http://schemas.microsoft.com/office/powerpoint/2010/main" val="30834693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A1A7C61-34BF-64B9-005D-D8E12FF8DFEE}"/>
              </a:ext>
            </a:extLst>
          </p:cNvPr>
          <p:cNvSpPr txBox="1"/>
          <p:nvPr/>
        </p:nvSpPr>
        <p:spPr>
          <a:xfrm>
            <a:off x="2605548" y="924899"/>
            <a:ext cx="6096000" cy="2290050"/>
          </a:xfrm>
          <a:prstGeom prst="rect">
            <a:avLst/>
          </a:prstGeom>
          <a:noFill/>
        </p:spPr>
        <p:txBody>
          <a:bodyPr wrap="square">
            <a:spAutoFit/>
          </a:bodyPr>
          <a:lstStyle/>
          <a:p>
            <a:pPr marL="216535" marR="785495" indent="-6350">
              <a:lnSpc>
                <a:spcPct val="107000"/>
              </a:lnSpc>
              <a:spcAft>
                <a:spcPts val="500"/>
              </a:spcAft>
            </a:pPr>
            <a:endParaRPr lang="en-IN" sz="3200" b="1" kern="100" dirty="0">
              <a:effectLst/>
              <a:latin typeface="Calibri" panose="020F0502020204030204" pitchFamily="34" charset="0"/>
              <a:ea typeface="Calibri" panose="020F0502020204030204" pitchFamily="34" charset="0"/>
            </a:endParaRPr>
          </a:p>
          <a:p>
            <a:pPr marL="216535" marR="785495" indent="-6350" algn="ctr">
              <a:lnSpc>
                <a:spcPct val="107000"/>
              </a:lnSpc>
              <a:spcAft>
                <a:spcPts val="500"/>
              </a:spcAft>
            </a:pPr>
            <a:r>
              <a:rPr kumimoji="0" lang="en-US" altLang="en-US" sz="3200" b="0" i="0" u="none" strike="noStrike" cap="none" normalizeH="0" baseline="0" dirty="0">
                <a:ln>
                  <a:noFill/>
                </a:ln>
                <a:solidFill>
                  <a:srgbClr val="000000"/>
                </a:solidFill>
                <a:effectLst/>
                <a:latin typeface="Arial" panose="020B0604020202020204" pitchFamily="34" charset="0"/>
                <a:ea typeface="Calibri" panose="020F0502020204030204" pitchFamily="34" charset="0"/>
              </a:rPr>
              <a:t>Second Evaluation Cyber Security </a:t>
            </a:r>
            <a:endParaRPr kumimoji="0" lang="en-US" altLang="en-US" sz="3200" b="0" i="0" u="none" strike="noStrike" cap="none" normalizeH="0" baseline="0" dirty="0">
              <a:ln>
                <a:noFill/>
              </a:ln>
              <a:solidFill>
                <a:schemeClr val="tx1"/>
              </a:solidFill>
              <a:effectLst/>
              <a:latin typeface="Arial" panose="020B0604020202020204" pitchFamily="34" charset="0"/>
            </a:endParaRPr>
          </a:p>
          <a:p>
            <a:pPr marL="216535" marR="785495" indent="-6350">
              <a:lnSpc>
                <a:spcPct val="107000"/>
              </a:lnSpc>
              <a:spcAft>
                <a:spcPts val="500"/>
              </a:spcAft>
            </a:pPr>
            <a:endParaRPr lang="en-IN" sz="3200" b="1" kern="100" dirty="0">
              <a:effectLst/>
              <a:latin typeface="Arial" panose="020B0604020202020204" pitchFamily="34" charset="0"/>
              <a:ea typeface="Arial" panose="020B0604020202020204" pitchFamily="34" charset="0"/>
            </a:endParaRPr>
          </a:p>
        </p:txBody>
      </p:sp>
      <p:sp>
        <p:nvSpPr>
          <p:cNvPr id="6" name="Rectangle 6">
            <a:extLst>
              <a:ext uri="{FF2B5EF4-FFF2-40B4-BE49-F238E27FC236}">
                <a16:creationId xmlns:a16="http://schemas.microsoft.com/office/drawing/2014/main" id="{BCEA855D-DBCD-7016-5C3E-AF6442982629}"/>
              </a:ext>
            </a:extLst>
          </p:cNvPr>
          <p:cNvSpPr>
            <a:spLocks noChangeArrowheads="1"/>
          </p:cNvSpPr>
          <p:nvPr/>
        </p:nvSpPr>
        <p:spPr bwMode="auto">
          <a:xfrm>
            <a:off x="3133735" y="3267777"/>
            <a:ext cx="4505529" cy="13946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algn="ctr" eaLnBrk="0" fontAlgn="base" hangingPunct="0">
              <a:spcBef>
                <a:spcPct val="0"/>
              </a:spcBef>
              <a:spcAft>
                <a:spcPct val="0"/>
              </a:spcAft>
            </a:pPr>
            <a:r>
              <a:rPr lang="en-US" altLang="en-US" sz="2800" dirty="0">
                <a:solidFill>
                  <a:srgbClr val="000000"/>
                </a:solidFill>
                <a:latin typeface="Arial" panose="020B0604020202020204" pitchFamily="34" charset="0"/>
                <a:ea typeface="Calibri" panose="020F0502020204030204" pitchFamily="34" charset="0"/>
              </a:rPr>
              <a:t>Name :- Shrey Mujumdar</a:t>
            </a:r>
            <a:endParaRPr lang="en-US" altLang="en-US" sz="2800" dirty="0">
              <a:latin typeface="Arial" panose="020B0604020202020204" pitchFamily="34" charset="0"/>
            </a:endParaRPr>
          </a:p>
          <a:p>
            <a:pPr lvl="0" algn="ctr" eaLnBrk="0" fontAlgn="base" hangingPunct="0">
              <a:spcBef>
                <a:spcPct val="0"/>
              </a:spcBef>
              <a:spcAft>
                <a:spcPct val="0"/>
              </a:spcAft>
            </a:pPr>
            <a:r>
              <a:rPr lang="en-US" altLang="en-US" sz="2800" dirty="0">
                <a:solidFill>
                  <a:srgbClr val="000000"/>
                </a:solidFill>
                <a:latin typeface="Arial" panose="020B0604020202020204" pitchFamily="34" charset="0"/>
                <a:ea typeface="Calibri" panose="020F0502020204030204" pitchFamily="34" charset="0"/>
              </a:rPr>
              <a:t>Roll No :- 2151030</a:t>
            </a:r>
            <a:endParaRPr lang="en-US" altLang="en-US" sz="2800" dirty="0">
              <a:latin typeface="Arial" panose="020B0604020202020204" pitchFamily="34" charset="0"/>
            </a:endParaRPr>
          </a:p>
          <a:p>
            <a:pPr marL="216535" marR="785495" indent="-6350">
              <a:lnSpc>
                <a:spcPct val="107000"/>
              </a:lnSpc>
              <a:spcAft>
                <a:spcPts val="500"/>
              </a:spcAft>
            </a:pPr>
            <a:endParaRPr lang="en-IN" sz="2800" b="1" kern="100" dirty="0">
              <a:effectLst/>
              <a:latin typeface="Calibri" panose="020F0502020204030204" pitchFamily="34" charset="0"/>
              <a:ea typeface="Calibri" panose="020F0502020204030204" pitchFamily="34" charset="0"/>
            </a:endParaRPr>
          </a:p>
        </p:txBody>
      </p:sp>
    </p:spTree>
    <p:extLst>
      <p:ext uri="{BB962C8B-B14F-4D97-AF65-F5344CB8AC3E}">
        <p14:creationId xmlns:p14="http://schemas.microsoft.com/office/powerpoint/2010/main" val="38810952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9352617-934F-F83B-B7D6-E7F82871FEDF}"/>
              </a:ext>
            </a:extLst>
          </p:cNvPr>
          <p:cNvSpPr txBox="1"/>
          <p:nvPr/>
        </p:nvSpPr>
        <p:spPr>
          <a:xfrm>
            <a:off x="757084" y="405775"/>
            <a:ext cx="11248103" cy="5139869"/>
          </a:xfrm>
          <a:prstGeom prst="rect">
            <a:avLst/>
          </a:prstGeom>
          <a:noFill/>
        </p:spPr>
        <p:txBody>
          <a:bodyPr wrap="square">
            <a:spAutoFit/>
          </a:bodyPr>
          <a:lstStyle/>
          <a:p>
            <a:pPr algn="ctr"/>
            <a:r>
              <a:rPr lang="en-US" sz="2800" dirty="0"/>
              <a:t>8. What role does public perception and trust play in the aftermath of a high-profile cybercrime incident, and how can a company rebuild its reputation? </a:t>
            </a:r>
          </a:p>
          <a:p>
            <a:pPr algn="ctr"/>
            <a:endParaRPr lang="en-US" sz="2800" dirty="0"/>
          </a:p>
          <a:p>
            <a:r>
              <a:rPr lang="en-US" dirty="0"/>
              <a:t>● </a:t>
            </a:r>
            <a:r>
              <a:rPr lang="en-US" sz="2400" dirty="0"/>
              <a:t>Public perception and trust play a significant role in the aftermath of a high-profile cybercrime incident. </a:t>
            </a:r>
          </a:p>
          <a:p>
            <a:r>
              <a:rPr lang="en-US" sz="2400" dirty="0"/>
              <a:t>● Companies must be transparent and proactive in their communication with affected customers and the public. </a:t>
            </a:r>
          </a:p>
          <a:p>
            <a:r>
              <a:rPr lang="en-US" sz="2400" dirty="0"/>
              <a:t>● Rebuilding reputation can be achieved through taking swift action to resolve the issue, providing support and compensation to affected customers, and demonstrating a commitment to improving cybersecurity measures. </a:t>
            </a:r>
          </a:p>
          <a:p>
            <a:r>
              <a:rPr lang="en-US" sz="2400" dirty="0"/>
              <a:t>● It may also be helpful to engage in public awareness campaigns about the importance of cybersecurity and privacy</a:t>
            </a:r>
            <a:endParaRPr lang="en-IN" sz="2400" dirty="0"/>
          </a:p>
        </p:txBody>
      </p:sp>
    </p:spTree>
    <p:extLst>
      <p:ext uri="{BB962C8B-B14F-4D97-AF65-F5344CB8AC3E}">
        <p14:creationId xmlns:p14="http://schemas.microsoft.com/office/powerpoint/2010/main" val="17359833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6">
            <a:extLst>
              <a:ext uri="{FF2B5EF4-FFF2-40B4-BE49-F238E27FC236}">
                <a16:creationId xmlns:a16="http://schemas.microsoft.com/office/drawing/2014/main" id="{FA487771-8DE7-AA72-2DB6-DBFBBFC98394}"/>
              </a:ext>
            </a:extLst>
          </p:cNvPr>
          <p:cNvSpPr>
            <a:spLocks noChangeArrowheads="1"/>
          </p:cNvSpPr>
          <p:nvPr/>
        </p:nvSpPr>
        <p:spPr bwMode="auto">
          <a:xfrm>
            <a:off x="-337779" y="4176374"/>
            <a:ext cx="29848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a:ln>
                  <a:noFill/>
                </a:ln>
                <a:solidFill>
                  <a:srgbClr val="000000"/>
                </a:solidFill>
                <a:effectLst/>
                <a:latin typeface="Arial" panose="020B0604020202020204" pitchFamily="34" charset="0"/>
                <a:ea typeface="Calibri" panose="020F0502020204030204" pitchFamily="34" charset="0"/>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0" name="Rectangle 10">
            <a:extLst>
              <a:ext uri="{FF2B5EF4-FFF2-40B4-BE49-F238E27FC236}">
                <a16:creationId xmlns:a16="http://schemas.microsoft.com/office/drawing/2014/main" id="{0457BE4D-BF24-7498-D79F-7F14633D1297}"/>
              </a:ext>
            </a:extLst>
          </p:cNvPr>
          <p:cNvSpPr>
            <a:spLocks noChangeArrowheads="1"/>
          </p:cNvSpPr>
          <p:nvPr/>
        </p:nvSpPr>
        <p:spPr bwMode="auto">
          <a:xfrm>
            <a:off x="93004" y="696210"/>
            <a:ext cx="11323598" cy="54655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215832" tIns="45720" rIns="785565" bIns="6348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600" b="0" i="0" u="none" strike="noStrike" cap="none" normalizeH="0" baseline="0" dirty="0">
                <a:ln>
                  <a:noFill/>
                </a:ln>
                <a:solidFill>
                  <a:srgbClr val="000000"/>
                </a:solidFill>
                <a:effectLst/>
                <a:latin typeface="Arial" panose="020B0604020202020204" pitchFamily="34" charset="0"/>
                <a:ea typeface="Calibri" panose="020F0502020204030204" pitchFamily="34" charset="0"/>
              </a:rPr>
              <a:t>Introduction to the Case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000000"/>
                </a:solidFill>
                <a:effectLst/>
                <a:latin typeface="Arial" panose="020B0604020202020204" pitchFamily="34" charset="0"/>
                <a:ea typeface="Calibri" panose="020F0502020204030204" pitchFamily="34" charset="0"/>
              </a:rPr>
              <a:t> </a:t>
            </a:r>
            <a:endParaRPr kumimoji="0" lang="en-US" altLang="en-US" sz="2400" b="0" i="0" u="none" strike="noStrike" cap="none" normalizeH="0" baseline="0" dirty="0">
              <a:ln>
                <a:noFill/>
              </a:ln>
              <a:solidFill>
                <a:srgbClr val="FFFFFF"/>
              </a:solidFill>
              <a:effectLst/>
              <a:latin typeface="Arial" panose="020B0604020202020204" pitchFamily="34" charset="0"/>
              <a:ea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Arial" panose="020B0604020202020204" pitchFamily="34" charset="0"/>
                <a:ea typeface="Calibri" panose="020F0502020204030204" pitchFamily="34" charset="0"/>
              </a:rPr>
              <a:t>In the heart of the bustling financial district, the prestigious Harmony National Bank (HNB)  has long been a symbol of trust and security. However, a dark cloud looms over HNB as it becomes the target of a sophisticated cybercrime operation.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rgbClr val="000000"/>
              </a:solidFill>
              <a:effectLst/>
              <a:latin typeface="Arial" panose="020B0604020202020204" pitchFamily="34" charset="0"/>
              <a:ea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Arial" panose="020B0604020202020204" pitchFamily="34" charset="0"/>
                <a:ea typeface="Calibri" panose="020F0502020204030204" pitchFamily="34" charset="0"/>
              </a:rPr>
              <a:t>The Incident: On a quiet Sunday night, the bank's security team noticed unusual activity in their network logs. An unidentified hacker had breached their firewall and joined unauthorized access to sensitive customer data, including account numbers, personal identification information, and financial transactions. The intrusion went unnoticed for several days, during which the attacker systematically siphoned off </a:t>
            </a:r>
            <a:r>
              <a:rPr kumimoji="0" lang="en-US" altLang="en-US" b="0" i="0" u="none" strike="noStrike" cap="none" normalizeH="0" baseline="0" dirty="0" err="1">
                <a:ln>
                  <a:noFill/>
                </a:ln>
                <a:solidFill>
                  <a:srgbClr val="000000"/>
                </a:solidFill>
                <a:effectLst/>
                <a:latin typeface="Arial" panose="020B0604020202020204" pitchFamily="34" charset="0"/>
                <a:ea typeface="Calibri" panose="020F0502020204030204" pitchFamily="34" charset="0"/>
              </a:rPr>
              <a:t>milions</a:t>
            </a:r>
            <a:r>
              <a:rPr kumimoji="0" lang="en-US" altLang="en-US" b="0" i="0" u="none" strike="noStrike" cap="none" normalizeH="0" baseline="0" dirty="0">
                <a:ln>
                  <a:noFill/>
                </a:ln>
                <a:solidFill>
                  <a:srgbClr val="000000"/>
                </a:solidFill>
                <a:effectLst/>
                <a:latin typeface="Arial" panose="020B0604020202020204" pitchFamily="34" charset="0"/>
                <a:ea typeface="Calibri" panose="020F0502020204030204" pitchFamily="34" charset="0"/>
              </a:rPr>
              <a:t> of dollars from customer accounts.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Arial" panose="020B0604020202020204" pitchFamily="34" charset="0"/>
                <a:ea typeface="Calibri" panose="020F0502020204030204" pitchFamily="34" charset="0"/>
              </a:rPr>
              <a:t>The bank immediately initiated a comprehensive investigation, involving internal and external cybersecurity experts, law enforcement agencies and forensic analysts. As they delved deeper, they uncovered a trail of digital breadcrumbs that led them to a complex web of cybercriminals operating from different parts of the world.</a:t>
            </a: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Arial" panose="020B0604020202020204" pitchFamily="34" charset="0"/>
                <a:ea typeface="Calibri" panose="020F0502020204030204" pitchFamily="34" charset="0"/>
              </a:rPr>
              <a:t> </a:t>
            </a: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5142930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0A29D5E8-13BD-B610-36A4-C0190CDCCC90}"/>
              </a:ext>
            </a:extLst>
          </p:cNvPr>
          <p:cNvSpPr>
            <a:spLocks noChangeArrowheads="1"/>
          </p:cNvSpPr>
          <p:nvPr/>
        </p:nvSpPr>
        <p:spPr bwMode="auto">
          <a:xfrm>
            <a:off x="226141" y="1033809"/>
            <a:ext cx="11739717" cy="12311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0000"/>
                </a:solidFill>
                <a:effectLst/>
                <a:latin typeface="Arial" panose="020B0604020202020204" pitchFamily="34" charset="0"/>
                <a:ea typeface="Calibri" panose="020F0502020204030204" pitchFamily="34" charset="0"/>
              </a:rPr>
              <a:t>1. How did the cybercriminals breach the bank's security systems, and what vulnerabilities did they exploit?</a:t>
            </a:r>
            <a:endParaRPr kumimoji="0" lang="en-US" altLang="en-US" sz="2800" b="0" i="0" u="none" strike="noStrike" cap="none" normalizeH="0" baseline="0" dirty="0">
              <a:ln>
                <a:noFill/>
              </a:ln>
              <a:solidFill>
                <a:schemeClr val="tx1"/>
              </a:solidFill>
              <a:effectLst/>
              <a:latin typeface="Arial" panose="020B0604020202020204"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latin typeface="Arial" panose="020B0604020202020204" pitchFamily="34" charset="0"/>
            </a:endParaRPr>
          </a:p>
        </p:txBody>
      </p:sp>
      <p:sp>
        <p:nvSpPr>
          <p:cNvPr id="6" name="Rectangle 5">
            <a:extLst>
              <a:ext uri="{FF2B5EF4-FFF2-40B4-BE49-F238E27FC236}">
                <a16:creationId xmlns:a16="http://schemas.microsoft.com/office/drawing/2014/main" id="{CBC1D2FF-A39D-D559-6080-3B951E23C510}"/>
              </a:ext>
            </a:extLst>
          </p:cNvPr>
          <p:cNvSpPr>
            <a:spLocks noChangeArrowheads="1"/>
          </p:cNvSpPr>
          <p:nvPr/>
        </p:nvSpPr>
        <p:spPr bwMode="auto">
          <a:xfrm>
            <a:off x="226141" y="2183281"/>
            <a:ext cx="12011130"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342900" marR="0" lvl="0" indent="-342900"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400" b="0" i="0" u="none" strike="noStrike" cap="none" normalizeH="0" baseline="0" dirty="0">
                <a:ln>
                  <a:noFill/>
                </a:ln>
                <a:solidFill>
                  <a:srgbClr val="000000"/>
                </a:solidFill>
                <a:effectLst/>
                <a:latin typeface="Arial" panose="020B0604020202020204" pitchFamily="34" charset="0"/>
                <a:ea typeface="Calibri" panose="020F0502020204030204" pitchFamily="34" charset="0"/>
              </a:rPr>
              <a:t>In order to breach the bank's security systems, the cybercriminals likely exploited various vulnerabilities, such as weak passwords, outdated software, phishing attacks, or social engineering tactics. </a:t>
            </a: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0" marR="0" lvl="0" indent="0"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rgbClr val="000000"/>
                </a:solidFill>
                <a:effectLst/>
                <a:latin typeface="Arial" panose="020B0604020202020204" pitchFamily="34" charset="0"/>
                <a:ea typeface="Calibri" panose="020F0502020204030204" pitchFamily="34" charset="0"/>
              </a:rPr>
              <a:t>   They may have also used malware or ransomware to gain access to the bank's systems</a:t>
            </a:r>
            <a:r>
              <a:rPr kumimoji="0" lang="en-US" altLang="en-US" sz="2000" b="0" i="0" u="none" strike="noStrike" cap="none" normalizeH="0" baseline="0" dirty="0">
                <a:ln>
                  <a:noFill/>
                </a:ln>
                <a:solidFill>
                  <a:srgbClr val="000000"/>
                </a:solidFill>
                <a:effectLst/>
                <a:latin typeface="Arial" panose="020B0604020202020204" pitchFamily="34" charset="0"/>
                <a:ea typeface="Calibri" panose="020F0502020204030204" pitchFamily="34" charset="0"/>
              </a:rPr>
              <a: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7150920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01EC5BF4-3CCF-E225-B204-DB5E9A9D8E13}"/>
              </a:ext>
            </a:extLst>
          </p:cNvPr>
          <p:cNvSpPr>
            <a:spLocks noChangeArrowheads="1"/>
          </p:cNvSpPr>
          <p:nvPr/>
        </p:nvSpPr>
        <p:spPr bwMode="auto">
          <a:xfrm>
            <a:off x="-80387" y="843472"/>
            <a:ext cx="10544070" cy="1384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R="0" lvl="0" algn="ctr" defTabSz="914400" rtl="0" eaLnBrk="0" fontAlgn="base" latinLnBrk="0" hangingPunct="0">
              <a:lnSpc>
                <a:spcPct val="100000"/>
              </a:lnSpc>
              <a:spcBef>
                <a:spcPct val="0"/>
              </a:spcBef>
              <a:spcAft>
                <a:spcPct val="0"/>
              </a:spcAft>
              <a:buClrTx/>
              <a:buSzTx/>
              <a:tabLst/>
            </a:pPr>
            <a:r>
              <a:rPr lang="en-US" sz="2800" dirty="0"/>
              <a:t>2. What were the motives behind the cyberattack on Harmony National Bank, and how did the attackers profit from their actions?</a:t>
            </a: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sp>
        <p:nvSpPr>
          <p:cNvPr id="6" name="Rectangle 5">
            <a:extLst>
              <a:ext uri="{FF2B5EF4-FFF2-40B4-BE49-F238E27FC236}">
                <a16:creationId xmlns:a16="http://schemas.microsoft.com/office/drawing/2014/main" id="{81FCF8C3-F15C-5027-B52B-321B9C600CCD}"/>
              </a:ext>
            </a:extLst>
          </p:cNvPr>
          <p:cNvSpPr>
            <a:spLocks noChangeArrowheads="1"/>
          </p:cNvSpPr>
          <p:nvPr/>
        </p:nvSpPr>
        <p:spPr bwMode="auto">
          <a:xfrm>
            <a:off x="90435" y="2342964"/>
            <a:ext cx="12101565"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000000"/>
                </a:solidFill>
                <a:effectLst/>
                <a:latin typeface="Arial" panose="020B0604020202020204" pitchFamily="34" charset="0"/>
                <a:ea typeface="Calibri" panose="020F0502020204030204" pitchFamily="34" charset="0"/>
              </a:rPr>
              <a:t>The motives behind the cyberattack on Harmony National Bank could be financial gain. </a:t>
            </a: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rgbClr val="000000"/>
                </a:solidFill>
                <a:effectLst/>
                <a:latin typeface="Arial" panose="020B0604020202020204" pitchFamily="34" charset="0"/>
                <a:ea typeface="Calibri" panose="020F0502020204030204" pitchFamily="34" charset="0"/>
              </a:rPr>
              <a:t>The attackers may have stolen sensitive customer data, such as account information or personal information, to commit identity theft or financial fraud.</a:t>
            </a: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rgbClr val="000000"/>
                </a:solidFill>
                <a:effectLst/>
                <a:latin typeface="Arial" panose="020B0604020202020204" pitchFamily="34" charset="0"/>
                <a:ea typeface="Calibri" panose="020F0502020204030204" pitchFamily="34" charset="0"/>
              </a:rPr>
              <a:t>They could profit from selling this data on the dark web or using it to carry out fraudulent transactions.</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8688064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6EACAFD-6056-C415-FB42-CBDA2692CD8F}"/>
              </a:ext>
            </a:extLst>
          </p:cNvPr>
          <p:cNvSpPr txBox="1"/>
          <p:nvPr/>
        </p:nvSpPr>
        <p:spPr>
          <a:xfrm>
            <a:off x="1160206" y="674638"/>
            <a:ext cx="9232491" cy="3970318"/>
          </a:xfrm>
          <a:prstGeom prst="rect">
            <a:avLst/>
          </a:prstGeom>
          <a:noFill/>
        </p:spPr>
        <p:txBody>
          <a:bodyPr wrap="square">
            <a:spAutoFit/>
          </a:bodyPr>
          <a:lstStyle/>
          <a:p>
            <a:pPr algn="ctr"/>
            <a:r>
              <a:rPr lang="en-US" sz="2800" dirty="0"/>
              <a:t>3. What immediate actions did the bank take to mitigate the damage and secure it's systems?</a:t>
            </a:r>
          </a:p>
          <a:p>
            <a:r>
              <a:rPr lang="en-US" sz="2800" dirty="0"/>
              <a:t> </a:t>
            </a:r>
          </a:p>
          <a:p>
            <a:r>
              <a:rPr lang="en-US" sz="2400" dirty="0"/>
              <a:t>● The bank took immediate actions to mitigate the damage and secure its system. </a:t>
            </a:r>
          </a:p>
          <a:p>
            <a:r>
              <a:rPr lang="en-US" sz="2400" dirty="0"/>
              <a:t>● These actions may include isolating affected systems, implementing stronger security measures, updating software and systems, conducting thorough security audits, notifying affected customers, and working with law enforcement agencies and cybersecurity experts to investigate and resolve the breach.</a:t>
            </a:r>
            <a:endParaRPr lang="en-IN" sz="2400" dirty="0"/>
          </a:p>
        </p:txBody>
      </p:sp>
    </p:spTree>
    <p:extLst>
      <p:ext uri="{BB962C8B-B14F-4D97-AF65-F5344CB8AC3E}">
        <p14:creationId xmlns:p14="http://schemas.microsoft.com/office/powerpoint/2010/main" val="21339769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2E6FABF-CE29-192A-8BBE-215208149D99}"/>
              </a:ext>
            </a:extLst>
          </p:cNvPr>
          <p:cNvSpPr txBox="1"/>
          <p:nvPr/>
        </p:nvSpPr>
        <p:spPr>
          <a:xfrm>
            <a:off x="983226" y="939261"/>
            <a:ext cx="10943303" cy="3600986"/>
          </a:xfrm>
          <a:prstGeom prst="rect">
            <a:avLst/>
          </a:prstGeom>
          <a:noFill/>
        </p:spPr>
        <p:txBody>
          <a:bodyPr wrap="square">
            <a:spAutoFit/>
          </a:bodyPr>
          <a:lstStyle/>
          <a:p>
            <a:pPr algn="ctr"/>
            <a:r>
              <a:rPr lang="en-US" sz="2800" dirty="0"/>
              <a:t>4. How did law enforcement agencies collaborate with the bank's cybersecurity team to track down the cybercriminals?</a:t>
            </a:r>
          </a:p>
          <a:p>
            <a:pPr algn="ctr"/>
            <a:endParaRPr lang="en-US" sz="2800" dirty="0"/>
          </a:p>
          <a:p>
            <a:r>
              <a:rPr lang="en-US" dirty="0"/>
              <a:t> </a:t>
            </a:r>
            <a:r>
              <a:rPr lang="en-US" sz="2400" dirty="0"/>
              <a:t>● Law enforcement agencies collaborated with the bank's cybersecurity team by sharing information, providing forensic analysis support, and possibly assisting with international jurisdiction issues. </a:t>
            </a:r>
          </a:p>
          <a:p>
            <a:r>
              <a:rPr lang="en-US" sz="2400" dirty="0"/>
              <a:t>● They may have also used their own resources, such as advanced cybersecurity tools and expertise, to track down the cybercriminals and gather evidence for potential prosecution</a:t>
            </a:r>
            <a:r>
              <a:rPr lang="en-US" dirty="0"/>
              <a:t>.</a:t>
            </a:r>
            <a:endParaRPr lang="en-IN" dirty="0"/>
          </a:p>
        </p:txBody>
      </p:sp>
    </p:spTree>
    <p:extLst>
      <p:ext uri="{BB962C8B-B14F-4D97-AF65-F5344CB8AC3E}">
        <p14:creationId xmlns:p14="http://schemas.microsoft.com/office/powerpoint/2010/main" val="12281006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AF083D4-BF0F-F2F6-2D1F-824369441761}"/>
              </a:ext>
            </a:extLst>
          </p:cNvPr>
          <p:cNvSpPr txBox="1"/>
          <p:nvPr/>
        </p:nvSpPr>
        <p:spPr>
          <a:xfrm>
            <a:off x="452285" y="939261"/>
            <a:ext cx="11405418" cy="3231654"/>
          </a:xfrm>
          <a:prstGeom prst="rect">
            <a:avLst/>
          </a:prstGeom>
          <a:noFill/>
        </p:spPr>
        <p:txBody>
          <a:bodyPr wrap="square">
            <a:spAutoFit/>
          </a:bodyPr>
          <a:lstStyle/>
          <a:p>
            <a:pPr algn="ctr"/>
            <a:r>
              <a:rPr lang="en-US" sz="2800" dirty="0"/>
              <a:t>5. What legal and ethical issues arose during the investigation, </a:t>
            </a:r>
            <a:r>
              <a:rPr lang="en-US" sz="2800" dirty="0" err="1"/>
              <a:t>especialy</a:t>
            </a:r>
            <a:r>
              <a:rPr lang="en-US" sz="2800" dirty="0"/>
              <a:t> in the context of international jurisdiction? </a:t>
            </a:r>
          </a:p>
          <a:p>
            <a:pPr algn="ctr"/>
            <a:endParaRPr lang="en-US" sz="2800" dirty="0"/>
          </a:p>
          <a:p>
            <a:r>
              <a:rPr lang="en-US" sz="2400" dirty="0"/>
              <a:t>● During the investigation, legal and ethical issues may arise, especially in the context of international jurisdiction. </a:t>
            </a:r>
          </a:p>
          <a:p>
            <a:r>
              <a:rPr lang="en-US" sz="2400" dirty="0"/>
              <a:t>● It can be challenging to coordinate efforts across different countries, as laws and regulations vary, and there may be jurisdictional conflicts. Additionally, issues related to privacy, data protection, and the use of advanced surveillance techniques may arise.</a:t>
            </a:r>
            <a:endParaRPr lang="en-IN" sz="2400" dirty="0"/>
          </a:p>
        </p:txBody>
      </p:sp>
    </p:spTree>
    <p:extLst>
      <p:ext uri="{BB962C8B-B14F-4D97-AF65-F5344CB8AC3E}">
        <p14:creationId xmlns:p14="http://schemas.microsoft.com/office/powerpoint/2010/main" val="31363667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B2B2ED0-B54B-6B10-38BA-5F9BBCCDCE7F}"/>
              </a:ext>
            </a:extLst>
          </p:cNvPr>
          <p:cNvSpPr txBox="1"/>
          <p:nvPr/>
        </p:nvSpPr>
        <p:spPr>
          <a:xfrm>
            <a:off x="1111045" y="843677"/>
            <a:ext cx="10392697" cy="3877985"/>
          </a:xfrm>
          <a:prstGeom prst="rect">
            <a:avLst/>
          </a:prstGeom>
          <a:noFill/>
        </p:spPr>
        <p:txBody>
          <a:bodyPr wrap="square">
            <a:spAutoFit/>
          </a:bodyPr>
          <a:lstStyle/>
          <a:p>
            <a:pPr algn="ctr"/>
            <a:r>
              <a:rPr lang="en-US" sz="2800" dirty="0"/>
              <a:t>6. What lessons can other financial institutions and organizations learn from this cybercrime case study to enhance their cybersecurity strategies? </a:t>
            </a:r>
          </a:p>
          <a:p>
            <a:endParaRPr lang="en-US" dirty="0"/>
          </a:p>
          <a:p>
            <a:r>
              <a:rPr lang="en-US" sz="2400" dirty="0"/>
              <a:t>● Other financial institutions and organizations can learn from this cybercrime case study to enhance their cybersecurity strategies. </a:t>
            </a:r>
          </a:p>
          <a:p>
            <a:r>
              <a:rPr lang="en-US" sz="2400" dirty="0"/>
              <a:t>● They should prioritize regular security audits, implement multi-factor authentication, educate employees about phishing and social engineering attacks, regularly update software and systems, and establish strong incident response plans.</a:t>
            </a:r>
            <a:endParaRPr lang="en-IN" sz="2400" dirty="0"/>
          </a:p>
        </p:txBody>
      </p:sp>
    </p:spTree>
    <p:extLst>
      <p:ext uri="{BB962C8B-B14F-4D97-AF65-F5344CB8AC3E}">
        <p14:creationId xmlns:p14="http://schemas.microsoft.com/office/powerpoint/2010/main" val="233196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6FF3D1A-ABBD-7149-F2B6-E0227A9D29AB}"/>
              </a:ext>
            </a:extLst>
          </p:cNvPr>
          <p:cNvSpPr txBox="1"/>
          <p:nvPr/>
        </p:nvSpPr>
        <p:spPr>
          <a:xfrm>
            <a:off x="717755" y="1055553"/>
            <a:ext cx="10717161" cy="4031873"/>
          </a:xfrm>
          <a:prstGeom prst="rect">
            <a:avLst/>
          </a:prstGeom>
          <a:noFill/>
        </p:spPr>
        <p:txBody>
          <a:bodyPr wrap="square">
            <a:spAutoFit/>
          </a:bodyPr>
          <a:lstStyle/>
          <a:p>
            <a:pPr algn="ctr"/>
            <a:r>
              <a:rPr lang="en-US" sz="2800" dirty="0"/>
              <a:t>7. What measures should be put in place to prevent a similar cyberattack in the future, and how can organizations better prepare for such incidents?</a:t>
            </a:r>
          </a:p>
          <a:p>
            <a:r>
              <a:rPr lang="en-US" dirty="0"/>
              <a:t> </a:t>
            </a:r>
            <a:r>
              <a:rPr lang="en-US" sz="2800" dirty="0"/>
              <a:t>● </a:t>
            </a:r>
            <a:r>
              <a:rPr lang="en-US" sz="2400" dirty="0"/>
              <a:t>To prevent a similar cyberattack in the future, organizations should invest in robust cybersecurity measures, such as advanced threat detection systems, network monitoring tools, and employee training programs. </a:t>
            </a:r>
          </a:p>
          <a:p>
            <a:r>
              <a:rPr lang="en-US" sz="2400" dirty="0"/>
              <a:t>● Regular penetration testing and vulnerability assessments can help identify and address weak points in the system. </a:t>
            </a:r>
          </a:p>
          <a:p>
            <a:r>
              <a:rPr lang="en-US" sz="2400" dirty="0"/>
              <a:t>● Companies should also prioritize building a culture of cybersecurity awareness and ensure that all employees understand and follow best practices.</a:t>
            </a:r>
            <a:endParaRPr lang="en-IN" sz="2400" dirty="0"/>
          </a:p>
        </p:txBody>
      </p:sp>
    </p:spTree>
    <p:extLst>
      <p:ext uri="{BB962C8B-B14F-4D97-AF65-F5344CB8AC3E}">
        <p14:creationId xmlns:p14="http://schemas.microsoft.com/office/powerpoint/2010/main" val="399430073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38</TotalTime>
  <Words>870</Words>
  <Application>Microsoft Office PowerPoint</Application>
  <PresentationFormat>Widescreen</PresentationFormat>
  <Paragraphs>46</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Shrey Mujumdar</dc:creator>
  <cp:lastModifiedBy>Shrey Mujumdar</cp:lastModifiedBy>
  <cp:revision>1</cp:revision>
  <dcterms:created xsi:type="dcterms:W3CDTF">2023-11-08T07:26:11Z</dcterms:created>
  <dcterms:modified xsi:type="dcterms:W3CDTF">2023-11-08T08:04:28Z</dcterms:modified>
</cp:coreProperties>
</file>