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HK Modular" charset="1" panose="00000800000000000000"/>
      <p:regular r:id="rId19"/>
    </p:embeddedFont>
    <p:embeddedFont>
      <p:font typeface="Horizon" charset="1" panose="02000500000000000000"/>
      <p:regular r:id="rId20"/>
    </p:embeddedFont>
    <p:embeddedFont>
      <p:font typeface="Poppins Light" charset="1" panose="00000400000000000000"/>
      <p:regular r:id="rId21"/>
    </p:embeddedFont>
    <p:embeddedFont>
      <p:font typeface="Poppins Bold" charset="1" panose="00000800000000000000"/>
      <p:regular r:id="rId22"/>
    </p:embeddedFont>
    <p:embeddedFont>
      <p:font typeface="Poppins Semi-Bold" charset="1" panose="00000700000000000000"/>
      <p:regular r:id="rId23"/>
    </p:embeddedFont>
    <p:embeddedFont>
      <p:font typeface="Poppins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jpe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0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4835" y="0"/>
            <a:ext cx="9030960" cy="11146926"/>
            <a:chOff x="0" y="0"/>
            <a:chExt cx="2378524" cy="29358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78524" cy="2935816"/>
            </a:xfrm>
            <a:custGeom>
              <a:avLst/>
              <a:gdLst/>
              <a:ahLst/>
              <a:cxnLst/>
              <a:rect r="r" b="b" t="t" l="l"/>
              <a:pathLst>
                <a:path h="2935816" w="2378524">
                  <a:moveTo>
                    <a:pt x="0" y="0"/>
                  </a:moveTo>
                  <a:lnTo>
                    <a:pt x="2378524" y="0"/>
                  </a:lnTo>
                  <a:lnTo>
                    <a:pt x="2378524" y="2935816"/>
                  </a:lnTo>
                  <a:lnTo>
                    <a:pt x="0" y="2935816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060F1F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78524" cy="2935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093303" y="3452635"/>
            <a:ext cx="14371257" cy="3381729"/>
            <a:chOff x="0" y="0"/>
            <a:chExt cx="3785022" cy="8906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85022" cy="890661"/>
            </a:xfrm>
            <a:custGeom>
              <a:avLst/>
              <a:gdLst/>
              <a:ahLst/>
              <a:cxnLst/>
              <a:rect r="r" b="b" t="t" l="l"/>
              <a:pathLst>
                <a:path h="890661" w="3785022">
                  <a:moveTo>
                    <a:pt x="0" y="0"/>
                  </a:moveTo>
                  <a:lnTo>
                    <a:pt x="3785022" y="0"/>
                  </a:lnTo>
                  <a:lnTo>
                    <a:pt x="3785022" y="890661"/>
                  </a:lnTo>
                  <a:lnTo>
                    <a:pt x="0" y="8906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C1C1">
                      <a:alpha val="25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785022" cy="890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9" id="19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093303" y="3855719"/>
            <a:ext cx="13585644" cy="2080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7"/>
              </a:lnSpc>
              <a:spcBef>
                <a:spcPct val="0"/>
              </a:spcBef>
            </a:pPr>
            <a:r>
              <a:rPr lang="en-US" sz="7534" spc="94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WIFI-THREAT DETECTOR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933059" y="8952162"/>
            <a:ext cx="8421882" cy="30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9"/>
              </a:lnSpc>
              <a:spcBef>
                <a:spcPct val="0"/>
              </a:spcBef>
            </a:pPr>
            <a:r>
              <a:rPr lang="en-US" sz="1962">
                <a:solidFill>
                  <a:srgbClr val="FFFFFF">
                    <a:alpha val="80784"/>
                  </a:srgbClr>
                </a:solidFill>
                <a:latin typeface="Horizon"/>
                <a:ea typeface="Horizon"/>
                <a:cs typeface="Horizon"/>
                <a:sym typeface="Horizon"/>
              </a:rPr>
              <a:t>BY: AARYA GHOSALKAR &amp; SHREYA DIXIT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55397" y="6286744"/>
            <a:ext cx="7977207" cy="26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sz="1775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Real-time Detection of Deauthentication Attacks in WiFi Networks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502262" y="8872583"/>
            <a:ext cx="5549677" cy="506253"/>
          </a:xfrm>
          <a:custGeom>
            <a:avLst/>
            <a:gdLst/>
            <a:ahLst/>
            <a:cxnLst/>
            <a:rect r="r" b="b" t="t" l="l"/>
            <a:pathLst>
              <a:path h="506253" w="5549677">
                <a:moveTo>
                  <a:pt x="0" y="0"/>
                </a:moveTo>
                <a:lnTo>
                  <a:pt x="5549676" y="0"/>
                </a:lnTo>
                <a:lnTo>
                  <a:pt x="5549676" y="506253"/>
                </a:lnTo>
                <a:lnTo>
                  <a:pt x="0" y="506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true" rot="-5400000">
            <a:off x="3407894" y="-149339"/>
            <a:ext cx="6732898" cy="10764808"/>
          </a:xfrm>
          <a:custGeom>
            <a:avLst/>
            <a:gdLst/>
            <a:ahLst/>
            <a:cxnLst/>
            <a:rect r="r" b="b" t="t" l="l"/>
            <a:pathLst>
              <a:path h="10764808" w="6732898">
                <a:moveTo>
                  <a:pt x="0" y="10764809"/>
                </a:moveTo>
                <a:lnTo>
                  <a:pt x="6732899" y="10764809"/>
                </a:lnTo>
                <a:lnTo>
                  <a:pt x="6732899" y="0"/>
                </a:lnTo>
                <a:lnTo>
                  <a:pt x="0" y="0"/>
                </a:lnTo>
                <a:lnTo>
                  <a:pt x="0" y="10764809"/>
                </a:lnTo>
                <a:close/>
              </a:path>
            </a:pathLst>
          </a:custGeom>
          <a:blipFill>
            <a:blip r:embed="rId7">
              <a:alphaModFix amt="65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3010476" y="1358302"/>
            <a:ext cx="3916530" cy="7749528"/>
            <a:chOff x="0" y="0"/>
            <a:chExt cx="2620010" cy="51841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9"/>
              <a:stretch>
                <a:fillRect l="-112628" t="0" r="-112628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10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697071" y="8993119"/>
            <a:ext cx="3160058" cy="26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sz="1775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www.reallygreatsite.com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887632" y="3068503"/>
            <a:ext cx="6914037" cy="728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6"/>
              </a:lnSpc>
              <a:spcBef>
                <a:spcPct val="0"/>
              </a:spcBef>
            </a:pPr>
            <a:r>
              <a:rPr lang="en-US" sz="5154" spc="64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Results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887632" y="4310768"/>
            <a:ext cx="7164307" cy="3303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1663" indent="-265831" lvl="1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Tool tested in a controlled lab network and public WiFi.</a:t>
            </a:r>
          </a:p>
          <a:p>
            <a:pPr algn="l" marL="531663" indent="-265831" lvl="1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Detected deauth frames from known attack tools (e.g., aireplay-ng).</a:t>
            </a:r>
          </a:p>
          <a:p>
            <a:pPr algn="l" marL="531663" indent="-265831" lvl="1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R</a:t>
            </a: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eal-time alerts with accurate attacker info.</a:t>
            </a:r>
          </a:p>
          <a:p>
            <a:pPr algn="l" marL="531663" indent="-265831" lvl="1">
              <a:lnSpc>
                <a:spcPts val="3373"/>
              </a:lnSpc>
              <a:buFont typeface="Arial"/>
              <a:buChar char="•"/>
            </a:pPr>
            <a:r>
              <a:rPr lang="en-US" sz="24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Minimal false positives in normal traffic.</a:t>
            </a:r>
          </a:p>
          <a:p>
            <a:pPr algn="l">
              <a:lnSpc>
                <a:spcPts val="282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646366" y="2674431"/>
            <a:ext cx="11641634" cy="1743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Future Improvements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66778" y="4861255"/>
            <a:ext cx="20465418" cy="3171529"/>
            <a:chOff x="0" y="0"/>
            <a:chExt cx="5390069" cy="8353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90069" cy="835300"/>
            </a:xfrm>
            <a:custGeom>
              <a:avLst/>
              <a:gdLst/>
              <a:ahLst/>
              <a:cxnLst/>
              <a:rect r="r" b="b" t="t" l="l"/>
              <a:pathLst>
                <a:path h="835300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835300"/>
                  </a:lnTo>
                  <a:lnTo>
                    <a:pt x="0" y="835300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5390069" cy="835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862708" y="2254215"/>
            <a:ext cx="5778569" cy="5778569"/>
            <a:chOff x="0" y="0"/>
            <a:chExt cx="14840029" cy="148400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274C3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-24712" t="0" r="-24712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412207" y="3402318"/>
            <a:ext cx="3487675" cy="1223269"/>
          </a:xfrm>
          <a:custGeom>
            <a:avLst/>
            <a:gdLst/>
            <a:ahLst/>
            <a:cxnLst/>
            <a:rect r="r" b="b" t="t" l="l"/>
            <a:pathLst>
              <a:path h="1223269" w="3487675">
                <a:moveTo>
                  <a:pt x="0" y="0"/>
                </a:moveTo>
                <a:lnTo>
                  <a:pt x="3487676" y="0"/>
                </a:lnTo>
                <a:lnTo>
                  <a:pt x="3487676" y="1223269"/>
                </a:lnTo>
                <a:lnTo>
                  <a:pt x="0" y="1223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547127" y="5045936"/>
            <a:ext cx="8185986" cy="2706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484" indent="-244242" lvl="1">
              <a:lnSpc>
                <a:spcPts val="3099"/>
              </a:lnSpc>
              <a:buFont typeface="Arial"/>
              <a:buChar char="•"/>
            </a:pPr>
            <a:r>
              <a:rPr lang="en-US" sz="22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Add prevention mechanism (block MAC / switch channel).</a:t>
            </a:r>
          </a:p>
          <a:p>
            <a:pPr algn="l" marL="488484" indent="-244242" lvl="1">
              <a:lnSpc>
                <a:spcPts val="3099"/>
              </a:lnSpc>
              <a:buFont typeface="Arial"/>
              <a:buChar char="•"/>
            </a:pPr>
            <a:r>
              <a:rPr lang="en-US" sz="22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Web dashboard with logging and analytics.</a:t>
            </a:r>
          </a:p>
          <a:p>
            <a:pPr algn="l" marL="488484" indent="-244242" lvl="1">
              <a:lnSpc>
                <a:spcPts val="3099"/>
              </a:lnSpc>
              <a:buFont typeface="Arial"/>
              <a:buChar char="•"/>
            </a:pPr>
            <a:r>
              <a:rPr lang="en-US" sz="22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Ex</a:t>
            </a:r>
            <a:r>
              <a:rPr lang="en-US" sz="22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tend to detect other WiFi attacks (e.g., beacon floods, probe spoofing).</a:t>
            </a:r>
          </a:p>
          <a:p>
            <a:pPr algn="l" marL="488484" indent="-244242" lvl="1">
              <a:lnSpc>
                <a:spcPts val="3099"/>
              </a:lnSpc>
              <a:buFont typeface="Arial"/>
              <a:buChar char="•"/>
            </a:pPr>
            <a:r>
              <a:rPr lang="en-US" sz="22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Deploy on Raspberry Pi for portable WiFi defense.</a:t>
            </a:r>
          </a:p>
          <a:p>
            <a:pPr algn="l">
              <a:lnSpc>
                <a:spcPts val="2825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191974"/>
            <a:ext cx="20465418" cy="3921724"/>
            <a:chOff x="0" y="0"/>
            <a:chExt cx="5390069" cy="10328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90069" cy="1032882"/>
            </a:xfrm>
            <a:custGeom>
              <a:avLst/>
              <a:gdLst/>
              <a:ahLst/>
              <a:cxnLst/>
              <a:rect r="r" b="b" t="t" l="l"/>
              <a:pathLst>
                <a:path h="1032882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1032882"/>
                  </a:lnTo>
                  <a:lnTo>
                    <a:pt x="0" y="1032882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31000"/>
                  </a:srgbClr>
                </a:gs>
                <a:gs pos="50000">
                  <a:srgbClr val="4F5661">
                    <a:alpha val="24335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390069" cy="1032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058375"/>
            <a:ext cx="392527" cy="392527"/>
            <a:chOff x="0" y="0"/>
            <a:chExt cx="103382" cy="1033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3382" cy="103382"/>
            </a:xfrm>
            <a:custGeom>
              <a:avLst/>
              <a:gdLst/>
              <a:ahLst/>
              <a:cxnLst/>
              <a:rect r="r" b="b" t="t" l="l"/>
              <a:pathLst>
                <a:path h="103382" w="103382">
                  <a:moveTo>
                    <a:pt x="0" y="0"/>
                  </a:moveTo>
                  <a:lnTo>
                    <a:pt x="103382" y="0"/>
                  </a:lnTo>
                  <a:lnTo>
                    <a:pt x="103382" y="103382"/>
                  </a:lnTo>
                  <a:lnTo>
                    <a:pt x="0" y="10338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63000"/>
                  </a:srgbClr>
                </a:gs>
                <a:gs pos="100000">
                  <a:srgbClr val="FFC1C1">
                    <a:alpha val="1575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03382" cy="103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542756" y="1794973"/>
            <a:ext cx="11275121" cy="879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55971" y="4911764"/>
            <a:ext cx="6530433" cy="695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6"/>
              </a:lnSpc>
              <a:spcBef>
                <a:spcPct val="0"/>
              </a:spcBef>
            </a:pPr>
            <a:r>
              <a:rPr lang="en-US" b="true" sz="249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Deauthentication attacks can severely impact WiFi security.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180317" y="5058375"/>
            <a:ext cx="392527" cy="392527"/>
            <a:chOff x="0" y="0"/>
            <a:chExt cx="103382" cy="1033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3382" cy="103382"/>
            </a:xfrm>
            <a:custGeom>
              <a:avLst/>
              <a:gdLst/>
              <a:ahLst/>
              <a:cxnLst/>
              <a:rect r="r" b="b" t="t" l="l"/>
              <a:pathLst>
                <a:path h="103382" w="103382">
                  <a:moveTo>
                    <a:pt x="0" y="0"/>
                  </a:moveTo>
                  <a:lnTo>
                    <a:pt x="103382" y="0"/>
                  </a:lnTo>
                  <a:lnTo>
                    <a:pt x="103382" y="103382"/>
                  </a:lnTo>
                  <a:lnTo>
                    <a:pt x="0" y="10338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63000"/>
                  </a:srgbClr>
                </a:gs>
                <a:gs pos="100000">
                  <a:srgbClr val="FFC1C1">
                    <a:alpha val="1575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03382" cy="103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839544" y="4911764"/>
            <a:ext cx="6012703" cy="695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6"/>
              </a:lnSpc>
              <a:spcBef>
                <a:spcPct val="0"/>
              </a:spcBef>
            </a:pPr>
            <a:r>
              <a:rPr lang="en-US" b="true" sz="2496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Our tool helps detect such threats quickly and effectively.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98429" y="7015343"/>
            <a:ext cx="392527" cy="392527"/>
            <a:chOff x="0" y="0"/>
            <a:chExt cx="103382" cy="10338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382" cy="103382"/>
            </a:xfrm>
            <a:custGeom>
              <a:avLst/>
              <a:gdLst/>
              <a:ahLst/>
              <a:cxnLst/>
              <a:rect r="r" b="b" t="t" l="l"/>
              <a:pathLst>
                <a:path h="103382" w="103382">
                  <a:moveTo>
                    <a:pt x="0" y="0"/>
                  </a:moveTo>
                  <a:lnTo>
                    <a:pt x="103382" y="0"/>
                  </a:lnTo>
                  <a:lnTo>
                    <a:pt x="103382" y="103382"/>
                  </a:lnTo>
                  <a:lnTo>
                    <a:pt x="0" y="10338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63000"/>
                  </a:srgbClr>
                </a:gs>
                <a:gs pos="100000">
                  <a:srgbClr val="FFC1C1">
                    <a:alpha val="1575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103382" cy="103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655971" y="7024868"/>
            <a:ext cx="7223998" cy="1362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6"/>
              </a:lnSpc>
            </a:pPr>
            <a:r>
              <a:rPr lang="en-US" sz="2496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Provides actionable insights for network administrators and users.</a:t>
            </a:r>
          </a:p>
          <a:p>
            <a:pPr algn="l">
              <a:lnSpc>
                <a:spcPts val="2696"/>
              </a:lnSpc>
            </a:pPr>
          </a:p>
          <a:p>
            <a:pPr algn="l">
              <a:lnSpc>
                <a:spcPts val="2696"/>
              </a:lnSpc>
              <a:spcBef>
                <a:spcPct val="0"/>
              </a:spcBef>
            </a:pPr>
          </a:p>
        </p:txBody>
      </p:sp>
      <p:grpSp>
        <p:nvGrpSpPr>
          <p:cNvPr name="Group 19" id="19"/>
          <p:cNvGrpSpPr/>
          <p:nvPr/>
        </p:nvGrpSpPr>
        <p:grpSpPr>
          <a:xfrm rot="0">
            <a:off x="9180317" y="7015343"/>
            <a:ext cx="392527" cy="392527"/>
            <a:chOff x="0" y="0"/>
            <a:chExt cx="103382" cy="1033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3382" cy="103382"/>
            </a:xfrm>
            <a:custGeom>
              <a:avLst/>
              <a:gdLst/>
              <a:ahLst/>
              <a:cxnLst/>
              <a:rect r="r" b="b" t="t" l="l"/>
              <a:pathLst>
                <a:path h="103382" w="103382">
                  <a:moveTo>
                    <a:pt x="0" y="0"/>
                  </a:moveTo>
                  <a:lnTo>
                    <a:pt x="103382" y="0"/>
                  </a:lnTo>
                  <a:lnTo>
                    <a:pt x="103382" y="103382"/>
                  </a:lnTo>
                  <a:lnTo>
                    <a:pt x="0" y="10338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63000"/>
                  </a:srgbClr>
                </a:gs>
                <a:gs pos="100000">
                  <a:srgbClr val="FFC1C1">
                    <a:alpha val="1575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103382" cy="1033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839544" y="6898308"/>
            <a:ext cx="6694297" cy="1028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6"/>
              </a:lnSpc>
            </a:pPr>
            <a:r>
              <a:rPr lang="en-US" sz="2496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Future improvements can enhance its utility and scalability.</a:t>
            </a:r>
          </a:p>
          <a:p>
            <a:pPr algn="l">
              <a:lnSpc>
                <a:spcPts val="2696"/>
              </a:lnSpc>
              <a:spcBef>
                <a:spcPct val="0"/>
              </a:spcBef>
            </a:pP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TextBox 34" id="34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1391939" y="859732"/>
            <a:ext cx="62331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13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28799" y="4422467"/>
            <a:ext cx="11030402" cy="91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7"/>
              </a:lnSpc>
            </a:pPr>
            <a:r>
              <a:rPr lang="en-US" sz="6433" spc="81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81965" y="6469252"/>
            <a:ext cx="7724071" cy="30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9"/>
              </a:lnSpc>
              <a:spcBef>
                <a:spcPct val="0"/>
              </a:spcBef>
            </a:pPr>
            <a:r>
              <a:rPr lang="en-US" sz="1962">
                <a:solidFill>
                  <a:srgbClr val="FFFFFF">
                    <a:alpha val="80784"/>
                  </a:srgbClr>
                </a:solidFill>
                <a:latin typeface="Horizon"/>
                <a:ea typeface="Horizon"/>
                <a:cs typeface="Horizon"/>
                <a:sym typeface="Horizon"/>
              </a:rPr>
              <a:t>BY: AARYA GHOSALKAR &amp; SHREYA DIXIT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B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2" id="12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691948" y="1930161"/>
            <a:ext cx="6401205" cy="7448674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4"/>
              <a:stretch>
                <a:fillRect l="-53204" t="0" r="-53204" b="0"/>
              </a:stretch>
            </a:blipFill>
            <a:ln w="66675" cap="sq">
              <a:gradFill>
                <a:gsLst>
                  <a:gs pos="0">
                    <a:srgbClr val="4274C3">
                      <a:alpha val="100000"/>
                    </a:srgbClr>
                  </a:gs>
                  <a:gs pos="50000">
                    <a:srgbClr val="FFFFFF">
                      <a:alpha val="78500"/>
                    </a:srgbClr>
                  </a:gs>
                  <a:gs pos="100000">
                    <a:srgbClr val="060F1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5152804" y="1909465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57354" y="2516718"/>
            <a:ext cx="9778906" cy="88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INTRODUCTION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2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9144000" y="6838882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62708" y="3866966"/>
            <a:ext cx="7010290" cy="5217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56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Overview:</a:t>
            </a:r>
          </a:p>
          <a:p>
            <a:pPr algn="l">
              <a:lnSpc>
                <a:spcPts val="3510"/>
              </a:lnSpc>
            </a:pP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 Python-based tool specifically for Windows that scans nearby WiFi networks.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Analyzes network security, detects potential threats (e.g., Evil Twin attacks), and presents results interactively.</a:t>
            </a:r>
          </a:p>
          <a:p>
            <a:pPr algn="l">
              <a:lnSpc>
                <a:spcPts val="2825"/>
              </a:lnSpc>
            </a:pPr>
          </a:p>
          <a:p>
            <a:pPr algn="l">
              <a:lnSpc>
                <a:spcPts val="3510"/>
              </a:lnSpc>
            </a:pPr>
            <a:r>
              <a:rPr lang="en-US" sz="256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Purpose:</a:t>
            </a:r>
          </a:p>
          <a:p>
            <a:pPr algn="l">
              <a:lnSpc>
                <a:spcPts val="2825"/>
              </a:lnSpc>
            </a:pP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To empower security professionals, IT teams, and public WiFi users with actionable insights on wireless network risks.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492450" y="4141698"/>
            <a:ext cx="31630720" cy="1637823"/>
            <a:chOff x="0" y="0"/>
            <a:chExt cx="8330724" cy="43136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30725" cy="431361"/>
            </a:xfrm>
            <a:custGeom>
              <a:avLst/>
              <a:gdLst/>
              <a:ahLst/>
              <a:cxnLst/>
              <a:rect r="r" b="b" t="t" l="l"/>
              <a:pathLst>
                <a:path h="431361" w="8330725">
                  <a:moveTo>
                    <a:pt x="0" y="0"/>
                  </a:moveTo>
                  <a:lnTo>
                    <a:pt x="8330725" y="0"/>
                  </a:lnTo>
                  <a:lnTo>
                    <a:pt x="8330725" y="431361"/>
                  </a:lnTo>
                  <a:lnTo>
                    <a:pt x="0" y="431361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8330724" cy="431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747121" y="4654466"/>
            <a:ext cx="12219358" cy="65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16"/>
              </a:lnSpc>
              <a:spcBef>
                <a:spcPct val="0"/>
              </a:spcBef>
            </a:pPr>
            <a:r>
              <a:rPr lang="en-US" sz="4644" spc="585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 Tools &amp; Technologies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0">
            <a:off x="1243798" y="5836671"/>
            <a:ext cx="6683406" cy="2849367"/>
          </a:xfrm>
          <a:custGeom>
            <a:avLst/>
            <a:gdLst/>
            <a:ahLst/>
            <a:cxnLst/>
            <a:rect r="r" b="b" t="t" l="l"/>
            <a:pathLst>
              <a:path h="2849367" w="6683406">
                <a:moveTo>
                  <a:pt x="6683406" y="2849367"/>
                </a:moveTo>
                <a:lnTo>
                  <a:pt x="0" y="2849367"/>
                </a:lnTo>
                <a:lnTo>
                  <a:pt x="0" y="0"/>
                </a:lnTo>
                <a:lnTo>
                  <a:pt x="6683406" y="0"/>
                </a:lnTo>
                <a:lnTo>
                  <a:pt x="6683406" y="284936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28771" y="2215407"/>
            <a:ext cx="3601141" cy="548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3"/>
              </a:lnSpc>
              <a:spcBef>
                <a:spcPct val="0"/>
              </a:spcBef>
            </a:pPr>
            <a:r>
              <a:rPr lang="en-US" b="true" sz="200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Programming Language: Python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07830" y="7280405"/>
            <a:ext cx="3601141" cy="548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3"/>
              </a:lnSpc>
              <a:spcBef>
                <a:spcPct val="0"/>
              </a:spcBef>
            </a:pPr>
            <a:r>
              <a:rPr lang="en-US" b="true" sz="200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Libraries Used: Scapy (for packet sniffing)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1243798" y="1385919"/>
            <a:ext cx="6465911" cy="2756641"/>
          </a:xfrm>
          <a:custGeom>
            <a:avLst/>
            <a:gdLst/>
            <a:ahLst/>
            <a:cxnLst/>
            <a:rect r="r" b="b" t="t" l="l"/>
            <a:pathLst>
              <a:path h="2756641" w="6465911">
                <a:moveTo>
                  <a:pt x="6465911" y="0"/>
                </a:moveTo>
                <a:lnTo>
                  <a:pt x="0" y="0"/>
                </a:lnTo>
                <a:lnTo>
                  <a:pt x="0" y="2756641"/>
                </a:lnTo>
                <a:lnTo>
                  <a:pt x="6465911" y="2756641"/>
                </a:lnTo>
                <a:lnTo>
                  <a:pt x="646591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9311072" y="1386781"/>
            <a:ext cx="6463888" cy="2755779"/>
          </a:xfrm>
          <a:custGeom>
            <a:avLst/>
            <a:gdLst/>
            <a:ahLst/>
            <a:cxnLst/>
            <a:rect r="r" b="b" t="t" l="l"/>
            <a:pathLst>
              <a:path h="2755779" w="6463888">
                <a:moveTo>
                  <a:pt x="6463888" y="0"/>
                </a:moveTo>
                <a:lnTo>
                  <a:pt x="0" y="0"/>
                </a:lnTo>
                <a:lnTo>
                  <a:pt x="0" y="2755779"/>
                </a:lnTo>
                <a:lnTo>
                  <a:pt x="6463888" y="2755779"/>
                </a:lnTo>
                <a:lnTo>
                  <a:pt x="646388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0">
            <a:off x="9311072" y="5779521"/>
            <a:ext cx="6913740" cy="2947566"/>
          </a:xfrm>
          <a:custGeom>
            <a:avLst/>
            <a:gdLst/>
            <a:ahLst/>
            <a:cxnLst/>
            <a:rect r="r" b="b" t="t" l="l"/>
            <a:pathLst>
              <a:path h="2947566" w="6913740">
                <a:moveTo>
                  <a:pt x="6913740" y="2947566"/>
                </a:moveTo>
                <a:lnTo>
                  <a:pt x="0" y="2947566"/>
                </a:lnTo>
                <a:lnTo>
                  <a:pt x="0" y="0"/>
                </a:lnTo>
                <a:lnTo>
                  <a:pt x="6913740" y="0"/>
                </a:lnTo>
                <a:lnTo>
                  <a:pt x="6913740" y="2947566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22647" y="2106965"/>
            <a:ext cx="3601141" cy="548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3"/>
              </a:lnSpc>
              <a:spcBef>
                <a:spcPct val="0"/>
              </a:spcBef>
            </a:pPr>
            <a:r>
              <a:rPr lang="en-US" b="true" sz="200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Hardware: WiFi adapter with monitor mode support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5470" y="7427346"/>
            <a:ext cx="3601141" cy="548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3"/>
              </a:lnSpc>
              <a:spcBef>
                <a:spcPct val="0"/>
              </a:spcBef>
            </a:pPr>
            <a:r>
              <a:rPr lang="en-US" b="true" sz="2003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Platform: Linux (e.g., Kali Linux, Ubuntu)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4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-1797219" y="1910649"/>
            <a:ext cx="26430578" cy="6785409"/>
            <a:chOff x="0" y="0"/>
            <a:chExt cx="6961140" cy="178710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61140" cy="1787104"/>
            </a:xfrm>
            <a:custGeom>
              <a:avLst/>
              <a:gdLst/>
              <a:ahLst/>
              <a:cxnLst/>
              <a:rect r="r" b="b" t="t" l="l"/>
              <a:pathLst>
                <a:path h="1787104" w="6961140">
                  <a:moveTo>
                    <a:pt x="0" y="0"/>
                  </a:moveTo>
                  <a:lnTo>
                    <a:pt x="6961140" y="0"/>
                  </a:lnTo>
                  <a:lnTo>
                    <a:pt x="6961140" y="1787104"/>
                  </a:lnTo>
                  <a:lnTo>
                    <a:pt x="0" y="1787104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6961140" cy="1787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14827807" y="4067413"/>
            <a:ext cx="20465418" cy="2152173"/>
            <a:chOff x="0" y="0"/>
            <a:chExt cx="5390069" cy="5668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390069" cy="566828"/>
            </a:xfrm>
            <a:custGeom>
              <a:avLst/>
              <a:gdLst/>
              <a:ahLst/>
              <a:cxnLst/>
              <a:rect r="r" b="b" t="t" l="l"/>
              <a:pathLst>
                <a:path h="566828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566828"/>
                  </a:lnTo>
                  <a:lnTo>
                    <a:pt x="0" y="566828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5390069" cy="566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92631" y="3663315"/>
            <a:ext cx="9283685" cy="302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40"/>
              </a:lnSpc>
            </a:pPr>
            <a:r>
              <a:rPr lang="en-US" sz="5500" spc="69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Our Solution – WiFi Threat Detector</a:t>
            </a:r>
          </a:p>
          <a:p>
            <a:pPr algn="l">
              <a:lnSpc>
                <a:spcPts val="5940"/>
              </a:lnSpc>
              <a:spcBef>
                <a:spcPct val="0"/>
              </a:spcBef>
            </a:pPr>
            <a:r>
              <a:rPr lang="en-US" sz="5500" spc="69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Main Features: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4278196" y="3985232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2"/>
                </a:lnTo>
                <a:lnTo>
                  <a:pt x="0" y="2033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343250" y="2221445"/>
            <a:ext cx="7245852" cy="6173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69" indent="-345435" lvl="1">
              <a:lnSpc>
                <a:spcPts val="3455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Automated WiFi Scanning every 120 seconds.</a:t>
            </a:r>
          </a:p>
          <a:p>
            <a:pPr algn="l" marL="690869" indent="-345435" lvl="1">
              <a:lnSpc>
                <a:spcPts val="3455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Threat</a:t>
            </a: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Analysis &amp; Scoring: Evaluates each network based on encryption and signal strength.</a:t>
            </a:r>
          </a:p>
          <a:p>
            <a:pPr algn="l" marL="690869" indent="-345435" lvl="1">
              <a:lnSpc>
                <a:spcPts val="3455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Historical Logging &amp; Trend Analysis: Uses an SQLite database.</a:t>
            </a:r>
          </a:p>
          <a:p>
            <a:pPr algn="l" marL="690869" indent="-345435" lvl="1">
              <a:lnSpc>
                <a:spcPts val="3455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eractive Dashboard: Filtering, sorting, and detailed views for each network.</a:t>
            </a:r>
          </a:p>
          <a:p>
            <a:pPr algn="l" marL="690869" indent="-345435" lvl="1">
              <a:lnSpc>
                <a:spcPts val="3455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CSV Export &amp; Advanced Security Check Simulation.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1088709" y="2250892"/>
            <a:ext cx="20465418" cy="1637823"/>
            <a:chOff x="0" y="0"/>
            <a:chExt cx="5390069" cy="43136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390069" cy="431361"/>
            </a:xfrm>
            <a:custGeom>
              <a:avLst/>
              <a:gdLst/>
              <a:ahLst/>
              <a:cxnLst/>
              <a:rect r="r" b="b" t="t" l="l"/>
              <a:pathLst>
                <a:path h="431361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431361"/>
                  </a:lnTo>
                  <a:lnTo>
                    <a:pt x="0" y="431361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5390069" cy="4313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07339" y="2355157"/>
            <a:ext cx="17118543" cy="1533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9"/>
              </a:lnSpc>
              <a:spcBef>
                <a:spcPct val="0"/>
              </a:spcBef>
            </a:pPr>
            <a:r>
              <a:rPr lang="en-US" sz="5499" spc="692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What is a Deauthentication Attack?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99805" y="5576157"/>
            <a:ext cx="13133612" cy="2063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0073" indent="-255037" lvl="1">
              <a:lnSpc>
                <a:spcPts val="3236"/>
              </a:lnSpc>
              <a:buFont typeface="Arial"/>
              <a:buChar char="•"/>
            </a:pPr>
            <a:r>
              <a:rPr lang="en-US" sz="23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Exploits 802.11 WiFi management frames.</a:t>
            </a:r>
          </a:p>
          <a:p>
            <a:pPr algn="l" marL="510073" indent="-255037" lvl="1">
              <a:lnSpc>
                <a:spcPts val="3236"/>
              </a:lnSpc>
              <a:buFont typeface="Arial"/>
              <a:buChar char="•"/>
            </a:pPr>
            <a:r>
              <a:rPr lang="en-US" sz="23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Forces a device to disconnect from the access point.</a:t>
            </a:r>
          </a:p>
          <a:p>
            <a:pPr algn="l" marL="510073" indent="-255037" lvl="1">
              <a:lnSpc>
                <a:spcPts val="3236"/>
              </a:lnSpc>
              <a:buFont typeface="Arial"/>
              <a:buChar char="•"/>
            </a:pPr>
            <a:r>
              <a:rPr lang="en-US" sz="23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No authentication is required to send a deauth frame.</a:t>
            </a:r>
          </a:p>
          <a:p>
            <a:pPr algn="l" marL="510073" indent="-255037" lvl="1">
              <a:lnSpc>
                <a:spcPts val="3236"/>
              </a:lnSpc>
              <a:buFont typeface="Arial"/>
              <a:buChar char="•"/>
            </a:pPr>
            <a:r>
              <a:rPr lang="en-US" sz="23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Common in Denial-of-Service (DoS) and Man-in-the-Middle (MITM) attacks.</a:t>
            </a:r>
          </a:p>
          <a:p>
            <a:pPr algn="l">
              <a:lnSpc>
                <a:spcPts val="323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646366" y="2674431"/>
            <a:ext cx="11641634" cy="1743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Why Detect Deauth Attacks?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166778" y="4861255"/>
            <a:ext cx="20465418" cy="2693385"/>
            <a:chOff x="0" y="0"/>
            <a:chExt cx="5390069" cy="7093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90069" cy="709369"/>
            </a:xfrm>
            <a:custGeom>
              <a:avLst/>
              <a:gdLst/>
              <a:ahLst/>
              <a:cxnLst/>
              <a:rect r="r" b="b" t="t" l="l"/>
              <a:pathLst>
                <a:path h="709369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709369"/>
                  </a:lnTo>
                  <a:lnTo>
                    <a:pt x="0" y="709369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5390069" cy="709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862708" y="2254215"/>
            <a:ext cx="5778569" cy="5778569"/>
            <a:chOff x="0" y="0"/>
            <a:chExt cx="14840029" cy="148400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274C3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-24712" t="0" r="-24712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412207" y="3402318"/>
            <a:ext cx="3487675" cy="1223269"/>
          </a:xfrm>
          <a:custGeom>
            <a:avLst/>
            <a:gdLst/>
            <a:ahLst/>
            <a:cxnLst/>
            <a:rect r="r" b="b" t="t" l="l"/>
            <a:pathLst>
              <a:path h="1223269" w="3487675">
                <a:moveTo>
                  <a:pt x="0" y="0"/>
                </a:moveTo>
                <a:lnTo>
                  <a:pt x="3487676" y="0"/>
                </a:lnTo>
                <a:lnTo>
                  <a:pt x="3487676" y="1223269"/>
                </a:lnTo>
                <a:lnTo>
                  <a:pt x="0" y="1223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1939" y="8872583"/>
            <a:ext cx="5549677" cy="506253"/>
          </a:xfrm>
          <a:custGeom>
            <a:avLst/>
            <a:gdLst/>
            <a:ahLst/>
            <a:cxnLst/>
            <a:rect r="r" b="b" t="t" l="l"/>
            <a:pathLst>
              <a:path h="506253" w="5549677">
                <a:moveTo>
                  <a:pt x="0" y="0"/>
                </a:moveTo>
                <a:lnTo>
                  <a:pt x="5549677" y="0"/>
                </a:lnTo>
                <a:lnTo>
                  <a:pt x="5549677" y="506253"/>
                </a:lnTo>
                <a:lnTo>
                  <a:pt x="0" y="506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586749" y="8993119"/>
            <a:ext cx="3160058" cy="26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sz="1775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www.reallygreatsite.com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47127" y="5045936"/>
            <a:ext cx="8185986" cy="250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06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Causes repeated disconnections and service disruption.</a:t>
            </a:r>
          </a:p>
          <a:p>
            <a:pPr algn="l" marL="445306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Can be used to capture WPA/WPA2 handshake for cracking passwords.</a:t>
            </a:r>
          </a:p>
          <a:p>
            <a:pPr algn="l" marL="445306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Often undetected by users and traditional firewalls.</a:t>
            </a:r>
          </a:p>
          <a:p>
            <a:pPr algn="l" marL="445306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Early detection helps in securing the network and raising awareness.</a:t>
            </a:r>
          </a:p>
          <a:p>
            <a:pPr algn="l">
              <a:lnSpc>
                <a:spcPts val="2825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true" rot="-5400000">
            <a:off x="3407894" y="-149339"/>
            <a:ext cx="6732898" cy="10764808"/>
          </a:xfrm>
          <a:custGeom>
            <a:avLst/>
            <a:gdLst/>
            <a:ahLst/>
            <a:cxnLst/>
            <a:rect r="r" b="b" t="t" l="l"/>
            <a:pathLst>
              <a:path h="10764808" w="6732898">
                <a:moveTo>
                  <a:pt x="0" y="10764809"/>
                </a:moveTo>
                <a:lnTo>
                  <a:pt x="6732899" y="10764809"/>
                </a:lnTo>
                <a:lnTo>
                  <a:pt x="6732899" y="0"/>
                </a:lnTo>
                <a:lnTo>
                  <a:pt x="0" y="0"/>
                </a:lnTo>
                <a:lnTo>
                  <a:pt x="0" y="10764809"/>
                </a:lnTo>
                <a:close/>
              </a:path>
            </a:pathLst>
          </a:custGeom>
          <a:blipFill>
            <a:blip r:embed="rId5">
              <a:alphaModFix amt="65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010476" y="1358302"/>
            <a:ext cx="3916530" cy="7749528"/>
            <a:chOff x="0" y="0"/>
            <a:chExt cx="2620010" cy="518414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7"/>
              <a:stretch>
                <a:fillRect l="-112628" t="0" r="-112628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7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887632" y="3068503"/>
            <a:ext cx="6914037" cy="728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6"/>
              </a:lnSpc>
              <a:spcBef>
                <a:spcPct val="0"/>
              </a:spcBef>
            </a:pPr>
            <a:r>
              <a:rPr lang="en-US" sz="5154" spc="64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Objectives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887632" y="4320293"/>
            <a:ext cx="7164307" cy="286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06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Develop a Python-based tool to detect deauth frames.</a:t>
            </a:r>
          </a:p>
          <a:p>
            <a:pPr algn="l" marL="445306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Monitor traffic using WiFi adapter in monitor mode.</a:t>
            </a:r>
          </a:p>
          <a:p>
            <a:pPr algn="l" marL="445306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Alert users in real-time upon detecting suspicious activity.</a:t>
            </a:r>
          </a:p>
          <a:p>
            <a:pPr algn="l" marL="445306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Display attacker MAC, timestamp, and packet count.</a:t>
            </a:r>
          </a:p>
          <a:p>
            <a:pPr algn="l">
              <a:lnSpc>
                <a:spcPts val="282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8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415552" y="2314972"/>
            <a:ext cx="20465418" cy="5817478"/>
            <a:chOff x="0" y="0"/>
            <a:chExt cx="5390069" cy="15321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90069" cy="1532175"/>
            </a:xfrm>
            <a:custGeom>
              <a:avLst/>
              <a:gdLst/>
              <a:ahLst/>
              <a:cxnLst/>
              <a:rect r="r" b="b" t="t" l="l"/>
              <a:pathLst>
                <a:path h="1532175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1532175"/>
                  </a:lnTo>
                  <a:lnTo>
                    <a:pt x="0" y="1532175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5390069" cy="1532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14827807" y="4067413"/>
            <a:ext cx="20465418" cy="2152173"/>
            <a:chOff x="0" y="0"/>
            <a:chExt cx="5390069" cy="56682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390069" cy="566828"/>
            </a:xfrm>
            <a:custGeom>
              <a:avLst/>
              <a:gdLst/>
              <a:ahLst/>
              <a:cxnLst/>
              <a:rect r="r" b="b" t="t" l="l"/>
              <a:pathLst>
                <a:path h="566828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566828"/>
                  </a:lnTo>
                  <a:lnTo>
                    <a:pt x="0" y="566828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5390069" cy="566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26598" y="4304052"/>
            <a:ext cx="7235272" cy="1743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working principle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-4278196" y="3985232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2"/>
                </a:lnTo>
                <a:lnTo>
                  <a:pt x="0" y="2033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410780" y="3141726"/>
            <a:ext cx="7245852" cy="4082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0" indent="-323845" lvl="1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Put WiFi adapter in monitor mode.</a:t>
            </a:r>
          </a:p>
          <a:p>
            <a:pPr algn="l" marL="647690" indent="-323845" lvl="1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Sniff network packets on selected channel.</a:t>
            </a:r>
          </a:p>
          <a:p>
            <a:pPr algn="l" marL="647690" indent="-323845" lvl="1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Identify deauthentication frames: Type 0, Subtype 12.</a:t>
            </a:r>
          </a:p>
          <a:p>
            <a:pPr algn="l" marL="647690" indent="-323845" lvl="1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Count frequency of packets from each source.</a:t>
            </a:r>
          </a:p>
          <a:p>
            <a:pPr algn="l" marL="647690" indent="-323845" lvl="1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Trigger alert if packets exceed threshold.</a:t>
            </a:r>
          </a:p>
          <a:p>
            <a:pPr algn="l">
              <a:lnSpc>
                <a:spcPts val="291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2708" y="795954"/>
            <a:ext cx="331984" cy="202810"/>
            <a:chOff x="0" y="0"/>
            <a:chExt cx="442646" cy="270414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442646" cy="63500"/>
              <a:chOff x="0" y="0"/>
              <a:chExt cx="87436" cy="125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05314"/>
              <a:ext cx="442646" cy="63500"/>
              <a:chOff x="0" y="0"/>
              <a:chExt cx="87436" cy="1254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206914"/>
              <a:ext cx="442646" cy="63500"/>
              <a:chOff x="0" y="0"/>
              <a:chExt cx="87436" cy="1254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7436" cy="12543"/>
              </a:xfrm>
              <a:custGeom>
                <a:avLst/>
                <a:gdLst/>
                <a:ahLst/>
                <a:cxnLst/>
                <a:rect r="r" b="b" t="t" l="l"/>
                <a:pathLst>
                  <a:path h="12543" w="87436">
                    <a:moveTo>
                      <a:pt x="0" y="0"/>
                    </a:moveTo>
                    <a:lnTo>
                      <a:pt x="87436" y="0"/>
                    </a:lnTo>
                    <a:lnTo>
                      <a:pt x="87436" y="12543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87436" cy="125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6927006" y="746082"/>
            <a:ext cx="332294" cy="302554"/>
          </a:xfrm>
          <a:custGeom>
            <a:avLst/>
            <a:gdLst/>
            <a:ahLst/>
            <a:cxnLst/>
            <a:rect r="r" b="b" t="t" l="l"/>
            <a:pathLst>
              <a:path h="302554" w="332294">
                <a:moveTo>
                  <a:pt x="0" y="0"/>
                </a:moveTo>
                <a:lnTo>
                  <a:pt x="332294" y="0"/>
                </a:lnTo>
                <a:lnTo>
                  <a:pt x="332294" y="302554"/>
                </a:lnTo>
                <a:lnTo>
                  <a:pt x="0" y="302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691948" y="1930161"/>
            <a:ext cx="6401205" cy="7448674"/>
            <a:chOff x="0" y="0"/>
            <a:chExt cx="6985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8500" cy="812800"/>
            </a:xfrm>
            <a:custGeom>
              <a:avLst/>
              <a:gdLst/>
              <a:ahLst/>
              <a:cxnLst/>
              <a:rect r="r" b="b" t="t" l="l"/>
              <a:pathLst>
                <a:path h="8128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blipFill>
              <a:blip r:embed="rId5"/>
              <a:stretch>
                <a:fillRect l="-53204" t="0" r="-53204" b="0"/>
              </a:stretch>
            </a:blipFill>
            <a:ln w="66675" cap="sq">
              <a:gradFill>
                <a:gsLst>
                  <a:gs pos="0">
                    <a:srgbClr val="4274C3">
                      <a:alpha val="100000"/>
                    </a:srgbClr>
                  </a:gs>
                  <a:gs pos="50000">
                    <a:srgbClr val="FFFFFF">
                      <a:alpha val="78500"/>
                    </a:srgbClr>
                  </a:gs>
                  <a:gs pos="100000">
                    <a:srgbClr val="060F1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5152804" y="1909465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862708" y="2516718"/>
            <a:ext cx="9607560" cy="88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3"/>
              </a:lnSpc>
              <a:spcBef>
                <a:spcPct val="0"/>
              </a:spcBef>
            </a:pPr>
            <a:r>
              <a:rPr lang="en-US" sz="6252" spc="78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Code Flow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91939" y="859732"/>
            <a:ext cx="528063" cy="139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7"/>
              </a:lnSpc>
              <a:spcBef>
                <a:spcPct val="0"/>
              </a:spcBef>
            </a:pPr>
            <a:r>
              <a:rPr lang="en-US" sz="997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PAGE 9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144000" y="6838882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862708" y="4198457"/>
            <a:ext cx="7010290" cy="447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561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scapy.sniff() listens to packets.</a:t>
            </a:r>
          </a:p>
          <a:p>
            <a:pPr algn="l" marL="561339" indent="-280669" lvl="1">
              <a:lnSpc>
                <a:spcPts val="3561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Packet handler checks for Dot11Deauth frames.</a:t>
            </a:r>
          </a:p>
          <a:p>
            <a:pPr algn="l" marL="561339" indent="-280669" lvl="1">
              <a:lnSpc>
                <a:spcPts val="3561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eauth count stored in a dictionary by MAC.</a:t>
            </a:r>
          </a:p>
          <a:p>
            <a:pPr algn="l" marL="561339" indent="-280669" lvl="1">
              <a:lnSpc>
                <a:spcPts val="3561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If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count &gt; 10/sec → print alert/log attack.</a:t>
            </a:r>
          </a:p>
          <a:p>
            <a:pPr algn="l" marL="561339" indent="-280669" lvl="1">
              <a:lnSpc>
                <a:spcPts val="3561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Optionally display popup or sound alert.</a:t>
            </a:r>
          </a:p>
          <a:p>
            <a:pPr algn="l">
              <a:lnSpc>
                <a:spcPts val="356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DAGnNZfBFYU</dc:identifier>
  <dcterms:modified xsi:type="dcterms:W3CDTF">2011-08-01T06:04:30Z</dcterms:modified>
  <cp:revision>1</cp:revision>
  <dc:title>Black Navy Futuristic Modern Cybersecurity Presentation</dc:title>
</cp:coreProperties>
</file>