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HK Modular" panose="020B0604020202020204" charset="0"/>
      <p:regular r:id="rId15"/>
    </p:embeddedFont>
    <p:embeddedFont>
      <p:font typeface="Horizon" panose="020B0604020202020204" charset="0"/>
      <p:regular r:id="rId16"/>
    </p:embeddedFont>
    <p:embeddedFont>
      <p:font typeface="Poppins" panose="00000500000000000000" pitchFamily="2" charset="0"/>
      <p:regular r:id="rId17"/>
    </p:embeddedFont>
    <p:embeddedFont>
      <p:font typeface="Poppins Bold" panose="00000800000000000000" charset="0"/>
      <p:regular r:id="rId18"/>
    </p:embeddedFont>
    <p:embeddedFont>
      <p:font typeface="Poppins Light" panose="00000400000000000000" pitchFamily="2" charset="0"/>
      <p:regular r:id="rId19"/>
    </p:embeddedFont>
    <p:embeddedFont>
      <p:font typeface="Poppins Semi-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rive.google.com/drive/folders/1Xk5IH9t-VoUUnBHxLz9kO3RRiTf3hTic?usp=shari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OvL9J5SwkdY?si=_xQpY4sGg88afccb" TargetMode="External"/><Relationship Id="rId5" Type="http://schemas.openxmlformats.org/officeDocument/2006/relationships/hyperlink" Target="https://github.com/shrey0718/WiFiThreatDetector" TargetMode="Externa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jpe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jpeg"/><Relationship Id="rId4" Type="http://schemas.openxmlformats.org/officeDocument/2006/relationships/image" Target="../media/image3.sv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68034" y="71482"/>
            <a:ext cx="9030960" cy="11146926"/>
            <a:chOff x="0" y="0"/>
            <a:chExt cx="2378524" cy="293581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78524" cy="2935816"/>
            </a:xfrm>
            <a:custGeom>
              <a:avLst/>
              <a:gdLst/>
              <a:ahLst/>
              <a:cxnLst/>
              <a:rect l="l" t="t" r="r" b="b"/>
              <a:pathLst>
                <a:path w="2378524" h="2935816">
                  <a:moveTo>
                    <a:pt x="0" y="0"/>
                  </a:moveTo>
                  <a:lnTo>
                    <a:pt x="2378524" y="0"/>
                  </a:lnTo>
                  <a:lnTo>
                    <a:pt x="2378524" y="2935816"/>
                  </a:lnTo>
                  <a:lnTo>
                    <a:pt x="0" y="2935816"/>
                  </a:lnTo>
                  <a:close/>
                </a:path>
              </a:pathLst>
            </a:custGeom>
            <a:gradFill rotWithShape="1">
              <a:gsLst>
                <a:gs pos="0">
                  <a:srgbClr val="071121">
                    <a:alpha val="100000"/>
                  </a:srgbClr>
                </a:gs>
                <a:gs pos="50000">
                  <a:srgbClr val="060F1F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2378524" cy="29358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087987" y="1455482"/>
            <a:ext cx="14371257" cy="3381729"/>
            <a:chOff x="0" y="0"/>
            <a:chExt cx="3785022" cy="89066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785022" cy="890661"/>
            </a:xfrm>
            <a:custGeom>
              <a:avLst/>
              <a:gdLst/>
              <a:ahLst/>
              <a:cxnLst/>
              <a:rect l="l" t="t" r="r" b="b"/>
              <a:pathLst>
                <a:path w="3785022" h="890661">
                  <a:moveTo>
                    <a:pt x="0" y="0"/>
                  </a:moveTo>
                  <a:lnTo>
                    <a:pt x="3785022" y="0"/>
                  </a:lnTo>
                  <a:lnTo>
                    <a:pt x="3785022" y="890661"/>
                  </a:lnTo>
                  <a:lnTo>
                    <a:pt x="0" y="8906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FFC1C1">
                      <a:alpha val="25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3785022" cy="8906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62708" y="795954"/>
            <a:ext cx="331984" cy="202810"/>
            <a:chOff x="0" y="0"/>
            <a:chExt cx="442646" cy="270414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442646" cy="63500"/>
              <a:chOff x="0" y="0"/>
              <a:chExt cx="87436" cy="1254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</p:grpSp>
      <p:sp>
        <p:nvSpPr>
          <p:cNvPr id="19" name="Freeform 19"/>
          <p:cNvSpPr/>
          <p:nvPr/>
        </p:nvSpPr>
        <p:spPr>
          <a:xfrm>
            <a:off x="16927006" y="746082"/>
            <a:ext cx="332294" cy="302554"/>
          </a:xfrm>
          <a:custGeom>
            <a:avLst/>
            <a:gdLst/>
            <a:ahLst/>
            <a:cxnLst/>
            <a:rect l="l" t="t" r="r" b="b"/>
            <a:pathLst>
              <a:path w="332294" h="30255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151782" y="1806045"/>
            <a:ext cx="13585644" cy="208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37"/>
              </a:lnSpc>
              <a:spcBef>
                <a:spcPct val="0"/>
              </a:spcBef>
            </a:pPr>
            <a:r>
              <a:rPr lang="en-US" sz="7534" spc="949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WIFI-THREAT DETECTOR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858000" y="9284360"/>
            <a:ext cx="8421882" cy="278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1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>
                    <a:alpha val="80784"/>
                  </a:srgbClr>
                </a:solidFill>
                <a:latin typeface="Horizon"/>
                <a:ea typeface="Horizon"/>
                <a:cs typeface="Horizon"/>
                <a:sym typeface="Horizon"/>
              </a:rPr>
              <a:t>BY:  SHREYA </a:t>
            </a:r>
            <a:r>
              <a:rPr lang="en-US" sz="2000" dirty="0" err="1">
                <a:solidFill>
                  <a:srgbClr val="FFFFFF">
                    <a:alpha val="80784"/>
                  </a:srgbClr>
                </a:solidFill>
                <a:latin typeface="Horizon"/>
                <a:ea typeface="Horizon"/>
                <a:cs typeface="Horizon"/>
                <a:sym typeface="Horizon"/>
              </a:rPr>
              <a:t>DIXit</a:t>
            </a:r>
            <a:r>
              <a:rPr lang="en-US" sz="2000" dirty="0">
                <a:solidFill>
                  <a:srgbClr val="FFFFFF">
                    <a:alpha val="80784"/>
                  </a:srgbClr>
                </a:solidFill>
                <a:latin typeface="Horizon"/>
                <a:ea typeface="Horizon"/>
                <a:cs typeface="Horizon"/>
                <a:sym typeface="Horizon"/>
              </a:rPr>
              <a:t>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91939" y="859732"/>
            <a:ext cx="528063" cy="139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674322" y="4268266"/>
            <a:ext cx="7977207" cy="265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7"/>
              </a:lnSpc>
              <a:spcBef>
                <a:spcPct val="0"/>
              </a:spcBef>
            </a:pPr>
            <a:r>
              <a:rPr lang="en-US" sz="1775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Real-time Detection of </a:t>
            </a:r>
            <a:r>
              <a:rPr lang="en-US" sz="1775" dirty="0" err="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Deauthentication</a:t>
            </a:r>
            <a:r>
              <a:rPr lang="en-US" sz="1775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Attacks in </a:t>
            </a:r>
            <a:r>
              <a:rPr lang="en-US" sz="1775" dirty="0" err="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WiFi</a:t>
            </a:r>
            <a:r>
              <a:rPr lang="en-US" sz="1775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Networks</a:t>
            </a: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B3D353B-0956-4F7A-A0E5-097DE93599F9}"/>
              </a:ext>
            </a:extLst>
          </p:cNvPr>
          <p:cNvSpPr/>
          <p:nvPr/>
        </p:nvSpPr>
        <p:spPr>
          <a:xfrm>
            <a:off x="1655970" y="5187774"/>
            <a:ext cx="14371257" cy="3381729"/>
          </a:xfrm>
          <a:custGeom>
            <a:avLst/>
            <a:gdLst/>
            <a:ahLst/>
            <a:cxnLst/>
            <a:rect l="l" t="t" r="r" b="b"/>
            <a:pathLst>
              <a:path w="3785022" h="890661">
                <a:moveTo>
                  <a:pt x="0" y="0"/>
                </a:moveTo>
                <a:lnTo>
                  <a:pt x="3785022" y="0"/>
                </a:lnTo>
                <a:lnTo>
                  <a:pt x="3785022" y="890661"/>
                </a:lnTo>
                <a:lnTo>
                  <a:pt x="0" y="89066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 cap="sq">
            <a:gradFill>
              <a:gsLst>
                <a:gs pos="0">
                  <a:srgbClr val="FFFFFF">
                    <a:alpha val="100000"/>
                  </a:srgbClr>
                </a:gs>
                <a:gs pos="100000">
                  <a:srgbClr val="FFC1C1">
                    <a:alpha val="2500"/>
                  </a:srgbClr>
                </a:gs>
              </a:gsLst>
              <a:lin ang="0"/>
            </a:gradFill>
            <a:prstDash val="solid"/>
            <a:miter/>
          </a:ln>
        </p:spPr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D44FFC-F984-74EB-3E3F-8EA0E621F73E}"/>
              </a:ext>
            </a:extLst>
          </p:cNvPr>
          <p:cNvSpPr txBox="1"/>
          <p:nvPr/>
        </p:nvSpPr>
        <p:spPr>
          <a:xfrm>
            <a:off x="2141149" y="5542641"/>
            <a:ext cx="1357420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Horizon" panose="020B0604020202020204" charset="0"/>
              </a:rPr>
              <a:t>GitHub repository Link – </a:t>
            </a:r>
            <a:r>
              <a:rPr lang="en-IN" sz="2800" dirty="0">
                <a:solidFill>
                  <a:schemeClr val="bg1"/>
                </a:solidFill>
                <a:highlight>
                  <a:srgbClr val="000000"/>
                </a:highlight>
                <a:hlinkClick r:id="rId5"/>
              </a:rPr>
              <a:t>https://github.com/shrey0718/WiFiThreatDetector </a:t>
            </a:r>
            <a:endParaRPr lang="en-IN" sz="2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lang="en-IN" dirty="0">
              <a:solidFill>
                <a:schemeClr val="bg1"/>
              </a:solidFill>
              <a:latin typeface="Horizon" panose="020B060402020202020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Horizon" panose="020B0604020202020204" charset="0"/>
              </a:rPr>
              <a:t>Demo Video </a:t>
            </a:r>
            <a:r>
              <a:rPr lang="en-IN" dirty="0" err="1">
                <a:solidFill>
                  <a:schemeClr val="bg1"/>
                </a:solidFill>
                <a:latin typeface="Horizon" panose="020B0604020202020204" charset="0"/>
              </a:rPr>
              <a:t>Youtube</a:t>
            </a:r>
            <a:r>
              <a:rPr lang="en-IN" dirty="0">
                <a:solidFill>
                  <a:schemeClr val="bg1"/>
                </a:solidFill>
                <a:latin typeface="Horizon" panose="020B0604020202020204" charset="0"/>
              </a:rPr>
              <a:t> link – </a:t>
            </a:r>
            <a:r>
              <a:rPr lang="en-IN" sz="2800" dirty="0">
                <a:solidFill>
                  <a:schemeClr val="bg1"/>
                </a:solidFill>
                <a:highlight>
                  <a:srgbClr val="000000"/>
                </a:highlight>
                <a:hlinkClick r:id="rId6"/>
              </a:rPr>
              <a:t>https://youtu.be/OvL9J5SwkdY?si=_xQpY4sGg88afccb</a:t>
            </a:r>
            <a:endParaRPr lang="en-IN" sz="28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  <a:latin typeface="Horizon" panose="020B0604020202020204" charset="0"/>
              </a:rPr>
              <a:t>Google drive link – </a:t>
            </a:r>
          </a:p>
          <a:p>
            <a:r>
              <a:rPr lang="en-IN" sz="2800" dirty="0">
                <a:solidFill>
                  <a:schemeClr val="bg1"/>
                </a:solidFill>
                <a:highlight>
                  <a:srgbClr val="000000"/>
                </a:highlight>
                <a:hlinkClick r:id="rId7"/>
              </a:rPr>
              <a:t>https://drive.google.com/drive/folders/1Xk5IH9t-VoUUnBHxLz9kO3RRiTf3hTic?usp=sharing</a:t>
            </a:r>
            <a:endParaRPr lang="en-IN" sz="24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62708" y="795954"/>
            <a:ext cx="331984" cy="202810"/>
            <a:chOff x="0" y="0"/>
            <a:chExt cx="442646" cy="27041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442646" cy="63500"/>
              <a:chOff x="0" y="0"/>
              <a:chExt cx="87436" cy="1254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16927006" y="746082"/>
            <a:ext cx="332294" cy="302554"/>
          </a:xfrm>
          <a:custGeom>
            <a:avLst/>
            <a:gdLst/>
            <a:ahLst/>
            <a:cxnLst/>
            <a:rect l="l" t="t" r="r" b="b"/>
            <a:pathLst>
              <a:path w="332294" h="30255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4502262" y="8872583"/>
            <a:ext cx="5549677" cy="506253"/>
          </a:xfrm>
          <a:custGeom>
            <a:avLst/>
            <a:gdLst/>
            <a:ahLst/>
            <a:cxnLst/>
            <a:rect l="l" t="t" r="r" b="b"/>
            <a:pathLst>
              <a:path w="5549677" h="506253">
                <a:moveTo>
                  <a:pt x="0" y="0"/>
                </a:moveTo>
                <a:lnTo>
                  <a:pt x="5549676" y="0"/>
                </a:lnTo>
                <a:lnTo>
                  <a:pt x="5549676" y="506253"/>
                </a:lnTo>
                <a:lnTo>
                  <a:pt x="0" y="506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5400000" flipV="1">
            <a:off x="3407894" y="-149339"/>
            <a:ext cx="6732898" cy="10764808"/>
          </a:xfrm>
          <a:custGeom>
            <a:avLst/>
            <a:gdLst/>
            <a:ahLst/>
            <a:cxnLst/>
            <a:rect l="l" t="t" r="r" b="b"/>
            <a:pathLst>
              <a:path w="6732898" h="10764808">
                <a:moveTo>
                  <a:pt x="0" y="10764809"/>
                </a:moveTo>
                <a:lnTo>
                  <a:pt x="6732899" y="10764809"/>
                </a:lnTo>
                <a:lnTo>
                  <a:pt x="6732899" y="0"/>
                </a:lnTo>
                <a:lnTo>
                  <a:pt x="0" y="0"/>
                </a:lnTo>
                <a:lnTo>
                  <a:pt x="0" y="10764809"/>
                </a:lnTo>
                <a:close/>
              </a:path>
            </a:pathLst>
          </a:custGeom>
          <a:blipFill>
            <a:blip r:embed="rId7">
              <a:alphaModFix amt="65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3010476" y="1358302"/>
            <a:ext cx="3916530" cy="7749528"/>
            <a:chOff x="0" y="0"/>
            <a:chExt cx="2620010" cy="5184140"/>
          </a:xfrm>
        </p:grpSpPr>
        <p:sp>
          <p:nvSpPr>
            <p:cNvPr id="17" name="Freeform 17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9"/>
              <a:stretch>
                <a:fillRect l="-112628" r="-112628"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1391939" y="859732"/>
            <a:ext cx="528063" cy="139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10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697071" y="8993119"/>
            <a:ext cx="3160058" cy="265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7"/>
              </a:lnSpc>
              <a:spcBef>
                <a:spcPct val="0"/>
              </a:spcBef>
            </a:pPr>
            <a:r>
              <a:rPr lang="en-US" sz="1775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www.reallygreatsite.com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887632" y="3068503"/>
            <a:ext cx="6914037" cy="728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66"/>
              </a:lnSpc>
              <a:spcBef>
                <a:spcPct val="0"/>
              </a:spcBef>
            </a:pPr>
            <a:r>
              <a:rPr lang="en-US" sz="5154" spc="64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Results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887632" y="4310768"/>
            <a:ext cx="7164307" cy="3303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1663" lvl="1" indent="-265831" algn="l">
              <a:lnSpc>
                <a:spcPts val="3373"/>
              </a:lnSpc>
              <a:buFont typeface="Arial"/>
              <a:buChar char="•"/>
            </a:pPr>
            <a:r>
              <a:rPr lang="en-US" sz="24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Tool tested in a controlled lab network and public WiFi.</a:t>
            </a:r>
          </a:p>
          <a:p>
            <a:pPr marL="531663" lvl="1" indent="-265831" algn="l">
              <a:lnSpc>
                <a:spcPts val="3373"/>
              </a:lnSpc>
              <a:buFont typeface="Arial"/>
              <a:buChar char="•"/>
            </a:pPr>
            <a:r>
              <a:rPr lang="en-US" sz="24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Detected deauth frames from known attack tools (e.g., aireplay-ng).</a:t>
            </a:r>
          </a:p>
          <a:p>
            <a:pPr marL="531663" lvl="1" indent="-265831" algn="l">
              <a:lnSpc>
                <a:spcPts val="3373"/>
              </a:lnSpc>
              <a:buFont typeface="Arial"/>
              <a:buChar char="•"/>
            </a:pPr>
            <a:r>
              <a:rPr lang="en-US" sz="24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Real-time alerts with accurate attacker info.</a:t>
            </a:r>
          </a:p>
          <a:p>
            <a:pPr marL="531663" lvl="1" indent="-265831" algn="l">
              <a:lnSpc>
                <a:spcPts val="3373"/>
              </a:lnSpc>
              <a:buFont typeface="Arial"/>
              <a:buChar char="•"/>
            </a:pPr>
            <a:r>
              <a:rPr lang="en-US" sz="24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Minimal false positives in normal traffic.</a:t>
            </a:r>
          </a:p>
          <a:p>
            <a:pPr algn="l">
              <a:lnSpc>
                <a:spcPts val="2825"/>
              </a:lnSpc>
            </a:pPr>
            <a:endParaRPr lang="en-US" sz="2462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62708" y="795954"/>
            <a:ext cx="331984" cy="202810"/>
            <a:chOff x="0" y="0"/>
            <a:chExt cx="442646" cy="27041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442646" cy="63500"/>
              <a:chOff x="0" y="0"/>
              <a:chExt cx="87436" cy="1254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16927006" y="746082"/>
            <a:ext cx="332294" cy="302554"/>
          </a:xfrm>
          <a:custGeom>
            <a:avLst/>
            <a:gdLst/>
            <a:ahLst/>
            <a:cxnLst/>
            <a:rect l="l" t="t" r="r" b="b"/>
            <a:pathLst>
              <a:path w="332294" h="30255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646366" y="2674431"/>
            <a:ext cx="11641634" cy="1743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53"/>
              </a:lnSpc>
              <a:spcBef>
                <a:spcPct val="0"/>
              </a:spcBef>
            </a:pPr>
            <a:r>
              <a:rPr lang="en-US" sz="6252" spc="787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Future Improvements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4166778" y="4861255"/>
            <a:ext cx="20465418" cy="3171529"/>
            <a:chOff x="0" y="0"/>
            <a:chExt cx="5390069" cy="8353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390069" cy="835300"/>
            </a:xfrm>
            <a:custGeom>
              <a:avLst/>
              <a:gdLst/>
              <a:ahLst/>
              <a:cxnLst/>
              <a:rect l="l" t="t" r="r" b="b"/>
              <a:pathLst>
                <a:path w="5390069" h="835300">
                  <a:moveTo>
                    <a:pt x="0" y="0"/>
                  </a:moveTo>
                  <a:lnTo>
                    <a:pt x="5390069" y="0"/>
                  </a:lnTo>
                  <a:lnTo>
                    <a:pt x="5390069" y="835300"/>
                  </a:lnTo>
                  <a:lnTo>
                    <a:pt x="0" y="835300"/>
                  </a:lnTo>
                  <a:close/>
                </a:path>
              </a:pathLst>
            </a:custGeom>
            <a:gradFill rotWithShape="1">
              <a:gsLst>
                <a:gs pos="0">
                  <a:srgbClr val="071121">
                    <a:alpha val="100000"/>
                  </a:srgbClr>
                </a:gs>
                <a:gs pos="50000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5390069" cy="835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7"/>
                </a:lnSpc>
              </a:pPr>
              <a:endParaRPr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862708" y="2254215"/>
            <a:ext cx="5778569" cy="5778569"/>
            <a:chOff x="0" y="0"/>
            <a:chExt cx="14840029" cy="14840029"/>
          </a:xfrm>
        </p:grpSpPr>
        <p:sp>
          <p:nvSpPr>
            <p:cNvPr id="19" name="Freeform 19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1">
              <a:gsLst>
                <a:gs pos="0">
                  <a:srgbClr val="4274C3">
                    <a:alpha val="100000"/>
                  </a:srgbClr>
                </a:gs>
                <a:gs pos="50000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id="20" name="Freeform 20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5"/>
              <a:stretch>
                <a:fillRect l="-24712" r="-24712"/>
              </a:stretch>
            </a:blipFill>
          </p:spPr>
        </p:sp>
      </p:grpSp>
      <p:sp>
        <p:nvSpPr>
          <p:cNvPr id="22" name="Freeform 22"/>
          <p:cNvSpPr/>
          <p:nvPr/>
        </p:nvSpPr>
        <p:spPr>
          <a:xfrm>
            <a:off x="-412207" y="3402318"/>
            <a:ext cx="3487675" cy="1223269"/>
          </a:xfrm>
          <a:custGeom>
            <a:avLst/>
            <a:gdLst/>
            <a:ahLst/>
            <a:cxnLst/>
            <a:rect l="l" t="t" r="r" b="b"/>
            <a:pathLst>
              <a:path w="3487675" h="1223269">
                <a:moveTo>
                  <a:pt x="0" y="0"/>
                </a:moveTo>
                <a:lnTo>
                  <a:pt x="3487676" y="0"/>
                </a:lnTo>
                <a:lnTo>
                  <a:pt x="3487676" y="1223269"/>
                </a:lnTo>
                <a:lnTo>
                  <a:pt x="0" y="12232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8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7547127" y="5045936"/>
            <a:ext cx="8185986" cy="2706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8484" lvl="1" indent="-244242" algn="l">
              <a:lnSpc>
                <a:spcPts val="3099"/>
              </a:lnSpc>
              <a:buFont typeface="Arial"/>
              <a:buChar char="•"/>
            </a:pPr>
            <a:r>
              <a:rPr lang="en-US" sz="22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Add prevention mechanism (block MAC / switch channel).</a:t>
            </a:r>
          </a:p>
          <a:p>
            <a:pPr marL="488484" lvl="1" indent="-244242" algn="l">
              <a:lnSpc>
                <a:spcPts val="3099"/>
              </a:lnSpc>
              <a:buFont typeface="Arial"/>
              <a:buChar char="•"/>
            </a:pPr>
            <a:r>
              <a:rPr lang="en-US" sz="22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Web dashboard with logging and analytics.</a:t>
            </a:r>
          </a:p>
          <a:p>
            <a:pPr marL="488484" lvl="1" indent="-244242" algn="l">
              <a:lnSpc>
                <a:spcPts val="3099"/>
              </a:lnSpc>
              <a:buFont typeface="Arial"/>
              <a:buChar char="•"/>
            </a:pPr>
            <a:r>
              <a:rPr lang="en-US" sz="22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Extend to detect other WiFi attacks (e.g., beacon floods, probe spoofing).</a:t>
            </a:r>
          </a:p>
          <a:p>
            <a:pPr marL="488484" lvl="1" indent="-244242" algn="l">
              <a:lnSpc>
                <a:spcPts val="3099"/>
              </a:lnSpc>
              <a:buFont typeface="Arial"/>
              <a:buChar char="•"/>
            </a:pPr>
            <a:r>
              <a:rPr lang="en-US" sz="22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Deploy on Raspberry Pi for portable WiFi defense.</a:t>
            </a:r>
          </a:p>
          <a:p>
            <a:pPr algn="l">
              <a:lnSpc>
                <a:spcPts val="2825"/>
              </a:lnSpc>
            </a:pPr>
            <a:endParaRPr lang="en-US" sz="2262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391939" y="859732"/>
            <a:ext cx="528063" cy="139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4191974"/>
            <a:ext cx="20465418" cy="3921724"/>
            <a:chOff x="0" y="0"/>
            <a:chExt cx="5390069" cy="10328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90069" cy="1032882"/>
            </a:xfrm>
            <a:custGeom>
              <a:avLst/>
              <a:gdLst/>
              <a:ahLst/>
              <a:cxnLst/>
              <a:rect l="l" t="t" r="r" b="b"/>
              <a:pathLst>
                <a:path w="5390069" h="1032882">
                  <a:moveTo>
                    <a:pt x="0" y="0"/>
                  </a:moveTo>
                  <a:lnTo>
                    <a:pt x="5390069" y="0"/>
                  </a:lnTo>
                  <a:lnTo>
                    <a:pt x="5390069" y="1032882"/>
                  </a:lnTo>
                  <a:lnTo>
                    <a:pt x="0" y="1032882"/>
                  </a:lnTo>
                  <a:close/>
                </a:path>
              </a:pathLst>
            </a:custGeom>
            <a:gradFill rotWithShape="1">
              <a:gsLst>
                <a:gs pos="0">
                  <a:srgbClr val="071121">
                    <a:alpha val="31000"/>
                  </a:srgbClr>
                </a:gs>
                <a:gs pos="50000">
                  <a:srgbClr val="4F5661">
                    <a:alpha val="24335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5390069" cy="10328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5058375"/>
            <a:ext cx="392527" cy="392527"/>
            <a:chOff x="0" y="0"/>
            <a:chExt cx="103382" cy="10338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3382" cy="103382"/>
            </a:xfrm>
            <a:custGeom>
              <a:avLst/>
              <a:gdLst/>
              <a:ahLst/>
              <a:cxnLst/>
              <a:rect l="l" t="t" r="r" b="b"/>
              <a:pathLst>
                <a:path w="103382" h="103382">
                  <a:moveTo>
                    <a:pt x="0" y="0"/>
                  </a:moveTo>
                  <a:lnTo>
                    <a:pt x="103382" y="0"/>
                  </a:lnTo>
                  <a:lnTo>
                    <a:pt x="103382" y="103382"/>
                  </a:lnTo>
                  <a:lnTo>
                    <a:pt x="0" y="103382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3000"/>
                  </a:srgbClr>
                </a:gs>
                <a:gs pos="100000">
                  <a:srgbClr val="FFC1C1">
                    <a:alpha val="1575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03382" cy="1033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7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542756" y="1794973"/>
            <a:ext cx="11275121" cy="879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3"/>
              </a:lnSpc>
              <a:spcBef>
                <a:spcPct val="0"/>
              </a:spcBef>
            </a:pPr>
            <a:r>
              <a:rPr lang="en-US" sz="6252" spc="787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55971" y="4911764"/>
            <a:ext cx="6530433" cy="695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6"/>
              </a:lnSpc>
              <a:spcBef>
                <a:spcPct val="0"/>
              </a:spcBef>
            </a:pPr>
            <a:r>
              <a:rPr lang="en-US" sz="2496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Deauthentication attacks can severely impact WiFi security.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180317" y="5058375"/>
            <a:ext cx="392527" cy="392527"/>
            <a:chOff x="0" y="0"/>
            <a:chExt cx="103382" cy="10338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3382" cy="103382"/>
            </a:xfrm>
            <a:custGeom>
              <a:avLst/>
              <a:gdLst/>
              <a:ahLst/>
              <a:cxnLst/>
              <a:rect l="l" t="t" r="r" b="b"/>
              <a:pathLst>
                <a:path w="103382" h="103382">
                  <a:moveTo>
                    <a:pt x="0" y="0"/>
                  </a:moveTo>
                  <a:lnTo>
                    <a:pt x="103382" y="0"/>
                  </a:lnTo>
                  <a:lnTo>
                    <a:pt x="103382" y="103382"/>
                  </a:lnTo>
                  <a:lnTo>
                    <a:pt x="0" y="103382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3000"/>
                  </a:srgbClr>
                </a:gs>
                <a:gs pos="100000">
                  <a:srgbClr val="FFC1C1">
                    <a:alpha val="1575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103382" cy="1033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7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839544" y="4911764"/>
            <a:ext cx="6012703" cy="695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6"/>
              </a:lnSpc>
              <a:spcBef>
                <a:spcPct val="0"/>
              </a:spcBef>
            </a:pPr>
            <a:r>
              <a:rPr lang="en-US" sz="2496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Our tool helps detect such threats quickly and effectively.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998429" y="7015343"/>
            <a:ext cx="392527" cy="392527"/>
            <a:chOff x="0" y="0"/>
            <a:chExt cx="103382" cy="1033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3382" cy="103382"/>
            </a:xfrm>
            <a:custGeom>
              <a:avLst/>
              <a:gdLst/>
              <a:ahLst/>
              <a:cxnLst/>
              <a:rect l="l" t="t" r="r" b="b"/>
              <a:pathLst>
                <a:path w="103382" h="103382">
                  <a:moveTo>
                    <a:pt x="0" y="0"/>
                  </a:moveTo>
                  <a:lnTo>
                    <a:pt x="103382" y="0"/>
                  </a:lnTo>
                  <a:lnTo>
                    <a:pt x="103382" y="103382"/>
                  </a:lnTo>
                  <a:lnTo>
                    <a:pt x="0" y="103382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3000"/>
                  </a:srgbClr>
                </a:gs>
                <a:gs pos="100000">
                  <a:srgbClr val="FFC1C1">
                    <a:alpha val="1575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103382" cy="1033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7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655971" y="7024868"/>
            <a:ext cx="7223998" cy="1362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6"/>
              </a:lnSpc>
            </a:pPr>
            <a:r>
              <a:rPr lang="en-US" sz="2496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Provides actionable insights for network administrators and users.</a:t>
            </a:r>
          </a:p>
          <a:p>
            <a:pPr algn="l">
              <a:lnSpc>
                <a:spcPts val="2696"/>
              </a:lnSpc>
            </a:pPr>
            <a:endParaRPr lang="en-US" sz="2496" b="1">
              <a:solidFill>
                <a:srgbClr val="FFFFFF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  <a:p>
            <a:pPr algn="l">
              <a:lnSpc>
                <a:spcPts val="2696"/>
              </a:lnSpc>
              <a:spcBef>
                <a:spcPct val="0"/>
              </a:spcBef>
            </a:pPr>
            <a:endParaRPr lang="en-US" sz="2496" b="1">
              <a:solidFill>
                <a:srgbClr val="FFFFFF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9180317" y="7015343"/>
            <a:ext cx="392527" cy="392527"/>
            <a:chOff x="0" y="0"/>
            <a:chExt cx="103382" cy="10338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3382" cy="103382"/>
            </a:xfrm>
            <a:custGeom>
              <a:avLst/>
              <a:gdLst/>
              <a:ahLst/>
              <a:cxnLst/>
              <a:rect l="l" t="t" r="r" b="b"/>
              <a:pathLst>
                <a:path w="103382" h="103382">
                  <a:moveTo>
                    <a:pt x="0" y="0"/>
                  </a:moveTo>
                  <a:lnTo>
                    <a:pt x="103382" y="0"/>
                  </a:lnTo>
                  <a:lnTo>
                    <a:pt x="103382" y="103382"/>
                  </a:lnTo>
                  <a:lnTo>
                    <a:pt x="0" y="103382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3000"/>
                  </a:srgbClr>
                </a:gs>
                <a:gs pos="100000">
                  <a:srgbClr val="FFC1C1">
                    <a:alpha val="1575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0"/>
              <a:ext cx="103382" cy="1033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7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9839544" y="6898308"/>
            <a:ext cx="6694297" cy="1028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6"/>
              </a:lnSpc>
            </a:pPr>
            <a:r>
              <a:rPr lang="en-US" sz="2496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Future improvements can enhance its utility and scalability.</a:t>
            </a:r>
          </a:p>
          <a:p>
            <a:pPr algn="l">
              <a:lnSpc>
                <a:spcPts val="2696"/>
              </a:lnSpc>
              <a:spcBef>
                <a:spcPct val="0"/>
              </a:spcBef>
            </a:pPr>
            <a:endParaRPr lang="en-US" sz="2496" b="1">
              <a:solidFill>
                <a:srgbClr val="FFFFFF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</p:txBody>
      </p:sp>
      <p:sp>
        <p:nvSpPr>
          <p:cNvPr id="23" name="Freeform 23"/>
          <p:cNvSpPr/>
          <p:nvPr/>
        </p:nvSpPr>
        <p:spPr>
          <a:xfrm>
            <a:off x="16927006" y="746082"/>
            <a:ext cx="332294" cy="302554"/>
          </a:xfrm>
          <a:custGeom>
            <a:avLst/>
            <a:gdLst/>
            <a:ahLst/>
            <a:cxnLst/>
            <a:rect l="l" t="t" r="r" b="b"/>
            <a:pathLst>
              <a:path w="332294" h="30255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862708" y="795954"/>
            <a:ext cx="331984" cy="202810"/>
            <a:chOff x="0" y="0"/>
            <a:chExt cx="442646" cy="270414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442646" cy="63500"/>
              <a:chOff x="0" y="0"/>
              <a:chExt cx="87436" cy="12543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</p:grpSp>
      <p:sp>
        <p:nvSpPr>
          <p:cNvPr id="34" name="TextBox 34"/>
          <p:cNvSpPr txBox="1"/>
          <p:nvPr/>
        </p:nvSpPr>
        <p:spPr>
          <a:xfrm>
            <a:off x="1391939" y="859732"/>
            <a:ext cx="528063" cy="139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62708" y="795954"/>
            <a:ext cx="331984" cy="202810"/>
            <a:chOff x="0" y="0"/>
            <a:chExt cx="442646" cy="27041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442646" cy="63500"/>
              <a:chOff x="0" y="0"/>
              <a:chExt cx="87436" cy="1254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</p:grpSp>
      <p:sp>
        <p:nvSpPr>
          <p:cNvPr id="13" name="TextBox 13"/>
          <p:cNvSpPr txBox="1"/>
          <p:nvPr/>
        </p:nvSpPr>
        <p:spPr>
          <a:xfrm>
            <a:off x="1391939" y="859732"/>
            <a:ext cx="623313" cy="139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13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628799" y="4096450"/>
            <a:ext cx="11030402" cy="913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47"/>
              </a:lnSpc>
            </a:pPr>
            <a:r>
              <a:rPr lang="en-US" sz="6433" spc="810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THANK YOU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315200" y="6738065"/>
            <a:ext cx="7724071" cy="277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19"/>
              </a:lnSpc>
              <a:spcBef>
                <a:spcPct val="0"/>
              </a:spcBef>
            </a:pPr>
            <a:r>
              <a:rPr lang="en-US" sz="1962" dirty="0">
                <a:solidFill>
                  <a:srgbClr val="FFFFFF">
                    <a:alpha val="80784"/>
                  </a:srgbClr>
                </a:solidFill>
                <a:latin typeface="Horizon"/>
                <a:ea typeface="Horizon"/>
                <a:cs typeface="Horizon"/>
                <a:sym typeface="Horizon"/>
              </a:rPr>
              <a:t>BY: SHREYA DIXIT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A54F26-1EB0-6B74-3510-07485F48609B}"/>
              </a:ext>
            </a:extLst>
          </p:cNvPr>
          <p:cNvSpPr txBox="1"/>
          <p:nvPr/>
        </p:nvSpPr>
        <p:spPr>
          <a:xfrm>
            <a:off x="6400800" y="7019943"/>
            <a:ext cx="74434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Horizon" panose="020B0604020202020204" charset="0"/>
              </a:rPr>
              <a:t>Email id :  </a:t>
            </a:r>
            <a:r>
              <a:rPr lang="en-IN" sz="2800" dirty="0">
                <a:solidFill>
                  <a:schemeClr val="bg1"/>
                </a:solidFill>
              </a:rPr>
              <a:t>shreyald69@gmail.com                                                        </a:t>
            </a:r>
            <a:r>
              <a:rPr lang="en-IN" dirty="0">
                <a:latin typeface="Horizon" panose="020B0604020202020204" charset="0"/>
              </a:rPr>
              <a:t>L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B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708" y="795954"/>
            <a:ext cx="331984" cy="202810"/>
            <a:chOff x="0" y="0"/>
            <a:chExt cx="442646" cy="27041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42646" cy="63500"/>
              <a:chOff x="0" y="0"/>
              <a:chExt cx="87436" cy="1254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</p:grpSp>
      <p:sp>
        <p:nvSpPr>
          <p:cNvPr id="12" name="Freeform 12"/>
          <p:cNvSpPr/>
          <p:nvPr/>
        </p:nvSpPr>
        <p:spPr>
          <a:xfrm>
            <a:off x="16927006" y="746082"/>
            <a:ext cx="332294" cy="302554"/>
          </a:xfrm>
          <a:custGeom>
            <a:avLst/>
            <a:gdLst/>
            <a:ahLst/>
            <a:cxnLst/>
            <a:rect l="l" t="t" r="r" b="b"/>
            <a:pathLst>
              <a:path w="332294" h="30255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0691948" y="1930161"/>
            <a:ext cx="6401205" cy="7448674"/>
            <a:chOff x="0" y="0"/>
            <a:chExt cx="6985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4"/>
              <a:stretch>
                <a:fillRect l="-53204" r="-53204"/>
              </a:stretch>
            </a:blipFill>
            <a:ln w="66675" cap="sq">
              <a:gradFill>
                <a:gsLst>
                  <a:gs pos="0">
                    <a:srgbClr val="4274C3">
                      <a:alpha val="100000"/>
                    </a:srgbClr>
                  </a:gs>
                  <a:gs pos="50000">
                    <a:srgbClr val="FFFFFF">
                      <a:alpha val="78500"/>
                    </a:srgbClr>
                  </a:gs>
                  <a:gs pos="100000">
                    <a:srgbClr val="060F1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</p:grpSp>
      <p:sp>
        <p:nvSpPr>
          <p:cNvPr id="15" name="Freeform 15"/>
          <p:cNvSpPr/>
          <p:nvPr/>
        </p:nvSpPr>
        <p:spPr>
          <a:xfrm>
            <a:off x="15152804" y="1909465"/>
            <a:ext cx="5798308" cy="2033701"/>
          </a:xfrm>
          <a:custGeom>
            <a:avLst/>
            <a:gdLst/>
            <a:ahLst/>
            <a:cxnLst/>
            <a:rect l="l" t="t" r="r" b="b"/>
            <a:pathLst>
              <a:path w="5798308" h="2033701">
                <a:moveTo>
                  <a:pt x="0" y="0"/>
                </a:moveTo>
                <a:lnTo>
                  <a:pt x="5798308" y="0"/>
                </a:lnTo>
                <a:lnTo>
                  <a:pt x="5798308" y="2033701"/>
                </a:lnTo>
                <a:lnTo>
                  <a:pt x="0" y="20337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857354" y="2516718"/>
            <a:ext cx="9778906" cy="885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53"/>
              </a:lnSpc>
              <a:spcBef>
                <a:spcPct val="0"/>
              </a:spcBef>
            </a:pPr>
            <a:r>
              <a:rPr lang="en-US" sz="6252" spc="787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INTRODUCTION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91939" y="859732"/>
            <a:ext cx="528063" cy="139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2</a:t>
            </a:r>
          </a:p>
        </p:txBody>
      </p:sp>
      <p:sp>
        <p:nvSpPr>
          <p:cNvPr id="18" name="Freeform 18"/>
          <p:cNvSpPr/>
          <p:nvPr/>
        </p:nvSpPr>
        <p:spPr>
          <a:xfrm>
            <a:off x="9144000" y="6838882"/>
            <a:ext cx="5798308" cy="2033701"/>
          </a:xfrm>
          <a:custGeom>
            <a:avLst/>
            <a:gdLst/>
            <a:ahLst/>
            <a:cxnLst/>
            <a:rect l="l" t="t" r="r" b="b"/>
            <a:pathLst>
              <a:path w="5798308" h="2033701">
                <a:moveTo>
                  <a:pt x="0" y="0"/>
                </a:moveTo>
                <a:lnTo>
                  <a:pt x="5798308" y="0"/>
                </a:lnTo>
                <a:lnTo>
                  <a:pt x="5798308" y="2033701"/>
                </a:lnTo>
                <a:lnTo>
                  <a:pt x="0" y="20337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862708" y="3866966"/>
            <a:ext cx="7010290" cy="5217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0"/>
              </a:lnSpc>
            </a:pPr>
            <a:r>
              <a:rPr lang="en-US" sz="2562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Overview:</a:t>
            </a:r>
          </a:p>
          <a:p>
            <a:pPr algn="l">
              <a:lnSpc>
                <a:spcPts val="3510"/>
              </a:lnSpc>
            </a:pPr>
            <a:endParaRPr lang="en-US" sz="2562" b="1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45305" lvl="1" indent="-222653" algn="l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 Python-based tool specifically for Windows that scans nearby WiFi networks.</a:t>
            </a:r>
          </a:p>
          <a:p>
            <a:pPr marL="445305" lvl="1" indent="-222653" algn="l">
              <a:lnSpc>
                <a:spcPts val="2825"/>
              </a:lnSpc>
              <a:buFont typeface="Arial"/>
              <a:buChar char="•"/>
            </a:pPr>
            <a:endParaRPr lang="en-US" sz="2062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45305" lvl="1" indent="-222653" algn="l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Analyzes network security, detects potential threats (e.g., Evil Twin attacks), and presents results interactively.</a:t>
            </a:r>
          </a:p>
          <a:p>
            <a:pPr algn="l">
              <a:lnSpc>
                <a:spcPts val="2825"/>
              </a:lnSpc>
            </a:pPr>
            <a:endParaRPr lang="en-US" sz="2062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algn="l">
              <a:lnSpc>
                <a:spcPts val="3510"/>
              </a:lnSpc>
            </a:pPr>
            <a:r>
              <a:rPr lang="en-US" sz="2562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Purpose:</a:t>
            </a:r>
          </a:p>
          <a:p>
            <a:pPr algn="l">
              <a:lnSpc>
                <a:spcPts val="2825"/>
              </a:lnSpc>
            </a:pPr>
            <a:endParaRPr lang="en-US" sz="2562" b="1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45305" lvl="1" indent="-222653" algn="l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To empower security professionals, IT teams, and public WiFi users with actionable insights on wireless network risks.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927006" y="746082"/>
            <a:ext cx="332294" cy="302554"/>
          </a:xfrm>
          <a:custGeom>
            <a:avLst/>
            <a:gdLst/>
            <a:ahLst/>
            <a:cxnLst/>
            <a:rect l="l" t="t" r="r" b="b"/>
            <a:pathLst>
              <a:path w="332294" h="30255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5492450" y="4141698"/>
            <a:ext cx="31630720" cy="1637823"/>
            <a:chOff x="0" y="0"/>
            <a:chExt cx="8330724" cy="43136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330725" cy="431361"/>
            </a:xfrm>
            <a:custGeom>
              <a:avLst/>
              <a:gdLst/>
              <a:ahLst/>
              <a:cxnLst/>
              <a:rect l="l" t="t" r="r" b="b"/>
              <a:pathLst>
                <a:path w="8330725" h="431361">
                  <a:moveTo>
                    <a:pt x="0" y="0"/>
                  </a:moveTo>
                  <a:lnTo>
                    <a:pt x="8330725" y="0"/>
                  </a:lnTo>
                  <a:lnTo>
                    <a:pt x="8330725" y="431361"/>
                  </a:lnTo>
                  <a:lnTo>
                    <a:pt x="0" y="431361"/>
                  </a:lnTo>
                  <a:close/>
                </a:path>
              </a:pathLst>
            </a:custGeom>
            <a:gradFill rotWithShape="1">
              <a:gsLst>
                <a:gs pos="0">
                  <a:srgbClr val="060F1F">
                    <a:alpha val="0"/>
                  </a:srgbClr>
                </a:gs>
                <a:gs pos="33333">
                  <a:srgbClr val="071121">
                    <a:alpha val="100000"/>
                  </a:srgbClr>
                </a:gs>
                <a:gs pos="66667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8330724" cy="4313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7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747121" y="4654466"/>
            <a:ext cx="12219358" cy="659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16"/>
              </a:lnSpc>
              <a:spcBef>
                <a:spcPct val="0"/>
              </a:spcBef>
            </a:pPr>
            <a:r>
              <a:rPr lang="en-US" sz="4644" spc="585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 Tools &amp; Technologies</a:t>
            </a:r>
          </a:p>
        </p:txBody>
      </p:sp>
      <p:sp>
        <p:nvSpPr>
          <p:cNvPr id="8" name="Freeform 8"/>
          <p:cNvSpPr/>
          <p:nvPr/>
        </p:nvSpPr>
        <p:spPr>
          <a:xfrm flipH="1" flipV="1">
            <a:off x="1243798" y="5836671"/>
            <a:ext cx="6683406" cy="2849367"/>
          </a:xfrm>
          <a:custGeom>
            <a:avLst/>
            <a:gdLst/>
            <a:ahLst/>
            <a:cxnLst/>
            <a:rect l="l" t="t" r="r" b="b"/>
            <a:pathLst>
              <a:path w="6683406" h="2849367">
                <a:moveTo>
                  <a:pt x="6683406" y="2849367"/>
                </a:moveTo>
                <a:lnTo>
                  <a:pt x="0" y="2849367"/>
                </a:lnTo>
                <a:lnTo>
                  <a:pt x="0" y="0"/>
                </a:lnTo>
                <a:lnTo>
                  <a:pt x="6683406" y="0"/>
                </a:lnTo>
                <a:lnTo>
                  <a:pt x="6683406" y="2849367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628771" y="2215407"/>
            <a:ext cx="3601141" cy="548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3"/>
              </a:lnSpc>
              <a:spcBef>
                <a:spcPct val="0"/>
              </a:spcBef>
            </a:pPr>
            <a:r>
              <a:rPr lang="en-US" sz="2003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Programming Language: Python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07830" y="7280405"/>
            <a:ext cx="3601141" cy="548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3"/>
              </a:lnSpc>
              <a:spcBef>
                <a:spcPct val="0"/>
              </a:spcBef>
            </a:pPr>
            <a:r>
              <a:rPr lang="en-US" sz="2003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Libraries Used: Scapy (for packet sniffing)</a:t>
            </a:r>
          </a:p>
        </p:txBody>
      </p:sp>
      <p:sp>
        <p:nvSpPr>
          <p:cNvPr id="11" name="Freeform 11"/>
          <p:cNvSpPr/>
          <p:nvPr/>
        </p:nvSpPr>
        <p:spPr>
          <a:xfrm flipH="1">
            <a:off x="1243798" y="1385919"/>
            <a:ext cx="6465911" cy="2756641"/>
          </a:xfrm>
          <a:custGeom>
            <a:avLst/>
            <a:gdLst/>
            <a:ahLst/>
            <a:cxnLst/>
            <a:rect l="l" t="t" r="r" b="b"/>
            <a:pathLst>
              <a:path w="6465911" h="2756641">
                <a:moveTo>
                  <a:pt x="6465911" y="0"/>
                </a:moveTo>
                <a:lnTo>
                  <a:pt x="0" y="0"/>
                </a:lnTo>
                <a:lnTo>
                  <a:pt x="0" y="2756641"/>
                </a:lnTo>
                <a:lnTo>
                  <a:pt x="6465911" y="2756641"/>
                </a:lnTo>
                <a:lnTo>
                  <a:pt x="646591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9311072" y="1386781"/>
            <a:ext cx="6463888" cy="2755779"/>
          </a:xfrm>
          <a:custGeom>
            <a:avLst/>
            <a:gdLst/>
            <a:ahLst/>
            <a:cxnLst/>
            <a:rect l="l" t="t" r="r" b="b"/>
            <a:pathLst>
              <a:path w="6463888" h="2755779">
                <a:moveTo>
                  <a:pt x="6463888" y="0"/>
                </a:moveTo>
                <a:lnTo>
                  <a:pt x="0" y="0"/>
                </a:lnTo>
                <a:lnTo>
                  <a:pt x="0" y="2755779"/>
                </a:lnTo>
                <a:lnTo>
                  <a:pt x="6463888" y="2755779"/>
                </a:lnTo>
                <a:lnTo>
                  <a:pt x="646388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 flipV="1">
            <a:off x="9311072" y="5779521"/>
            <a:ext cx="6913740" cy="2947566"/>
          </a:xfrm>
          <a:custGeom>
            <a:avLst/>
            <a:gdLst/>
            <a:ahLst/>
            <a:cxnLst/>
            <a:rect l="l" t="t" r="r" b="b"/>
            <a:pathLst>
              <a:path w="6913740" h="2947566">
                <a:moveTo>
                  <a:pt x="6913740" y="2947566"/>
                </a:moveTo>
                <a:lnTo>
                  <a:pt x="0" y="2947566"/>
                </a:lnTo>
                <a:lnTo>
                  <a:pt x="0" y="0"/>
                </a:lnTo>
                <a:lnTo>
                  <a:pt x="6913740" y="0"/>
                </a:lnTo>
                <a:lnTo>
                  <a:pt x="6913740" y="294756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522647" y="2106965"/>
            <a:ext cx="3601141" cy="548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3"/>
              </a:lnSpc>
              <a:spcBef>
                <a:spcPct val="0"/>
              </a:spcBef>
            </a:pPr>
            <a:r>
              <a:rPr lang="en-US" sz="2003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Hardware: WiFi adapter with monitor mode support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25470" y="7427346"/>
            <a:ext cx="3601141" cy="283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3"/>
              </a:lnSpc>
              <a:spcBef>
                <a:spcPct val="0"/>
              </a:spcBef>
            </a:pPr>
            <a:r>
              <a:rPr lang="en-US" sz="2003" b="1" dirty="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Platform: Windows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862708" y="795954"/>
            <a:ext cx="331984" cy="202810"/>
            <a:chOff x="0" y="0"/>
            <a:chExt cx="442646" cy="270414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442646" cy="63500"/>
              <a:chOff x="0" y="0"/>
              <a:chExt cx="87436" cy="1254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391939" y="859732"/>
            <a:ext cx="528063" cy="139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62708" y="795954"/>
            <a:ext cx="331984" cy="202810"/>
            <a:chOff x="0" y="0"/>
            <a:chExt cx="442646" cy="27041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442646" cy="63500"/>
              <a:chOff x="0" y="0"/>
              <a:chExt cx="87436" cy="1254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16927006" y="746082"/>
            <a:ext cx="332294" cy="302554"/>
          </a:xfrm>
          <a:custGeom>
            <a:avLst/>
            <a:gdLst/>
            <a:ahLst/>
            <a:cxnLst/>
            <a:rect l="l" t="t" r="r" b="b"/>
            <a:pathLst>
              <a:path w="332294" h="30255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391939" y="859732"/>
            <a:ext cx="528063" cy="139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4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-1797219" y="1910649"/>
            <a:ext cx="26430578" cy="6785409"/>
            <a:chOff x="0" y="0"/>
            <a:chExt cx="6961140" cy="178710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961140" cy="1787104"/>
            </a:xfrm>
            <a:custGeom>
              <a:avLst/>
              <a:gdLst/>
              <a:ahLst/>
              <a:cxnLst/>
              <a:rect l="l" t="t" r="r" b="b"/>
              <a:pathLst>
                <a:path w="6961140" h="1787104">
                  <a:moveTo>
                    <a:pt x="0" y="0"/>
                  </a:moveTo>
                  <a:lnTo>
                    <a:pt x="6961140" y="0"/>
                  </a:lnTo>
                  <a:lnTo>
                    <a:pt x="6961140" y="1787104"/>
                  </a:lnTo>
                  <a:lnTo>
                    <a:pt x="0" y="1787104"/>
                  </a:lnTo>
                  <a:close/>
                </a:path>
              </a:pathLst>
            </a:custGeom>
            <a:gradFill rotWithShape="1">
              <a:gsLst>
                <a:gs pos="0">
                  <a:srgbClr val="060F1F">
                    <a:alpha val="0"/>
                  </a:srgbClr>
                </a:gs>
                <a:gs pos="33333">
                  <a:srgbClr val="071121">
                    <a:alpha val="100000"/>
                  </a:srgbClr>
                </a:gs>
                <a:gs pos="66667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6961140" cy="17871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7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-14827807" y="4067413"/>
            <a:ext cx="20465418" cy="2152173"/>
            <a:chOff x="0" y="0"/>
            <a:chExt cx="5390069" cy="56682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390069" cy="566828"/>
            </a:xfrm>
            <a:custGeom>
              <a:avLst/>
              <a:gdLst/>
              <a:ahLst/>
              <a:cxnLst/>
              <a:rect l="l" t="t" r="r" b="b"/>
              <a:pathLst>
                <a:path w="5390069" h="566828">
                  <a:moveTo>
                    <a:pt x="0" y="0"/>
                  </a:moveTo>
                  <a:lnTo>
                    <a:pt x="5390069" y="0"/>
                  </a:lnTo>
                  <a:lnTo>
                    <a:pt x="5390069" y="566828"/>
                  </a:lnTo>
                  <a:lnTo>
                    <a:pt x="0" y="566828"/>
                  </a:lnTo>
                  <a:close/>
                </a:path>
              </a:pathLst>
            </a:custGeom>
            <a:gradFill rotWithShape="1">
              <a:gsLst>
                <a:gs pos="0">
                  <a:srgbClr val="060F1F">
                    <a:alpha val="0"/>
                  </a:srgbClr>
                </a:gs>
                <a:gs pos="33333">
                  <a:srgbClr val="071121">
                    <a:alpha val="100000"/>
                  </a:srgbClr>
                </a:gs>
                <a:gs pos="66667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0" y="0"/>
              <a:ext cx="5390069" cy="5668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7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92631" y="3663315"/>
            <a:ext cx="9283685" cy="3027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sz="5500" spc="693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Our Solution – WiFi Threat Detector</a:t>
            </a:r>
          </a:p>
          <a:p>
            <a:pPr algn="l">
              <a:lnSpc>
                <a:spcPts val="5940"/>
              </a:lnSpc>
              <a:spcBef>
                <a:spcPct val="0"/>
              </a:spcBef>
            </a:pPr>
            <a:r>
              <a:rPr lang="en-US" sz="5500" spc="693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Main Features:</a:t>
            </a:r>
          </a:p>
        </p:txBody>
      </p:sp>
      <p:sp>
        <p:nvSpPr>
          <p:cNvPr id="22" name="Freeform 22"/>
          <p:cNvSpPr/>
          <p:nvPr/>
        </p:nvSpPr>
        <p:spPr>
          <a:xfrm>
            <a:off x="-4278196" y="3985232"/>
            <a:ext cx="5798308" cy="2033701"/>
          </a:xfrm>
          <a:custGeom>
            <a:avLst/>
            <a:gdLst/>
            <a:ahLst/>
            <a:cxnLst/>
            <a:rect l="l" t="t" r="r" b="b"/>
            <a:pathLst>
              <a:path w="5798308" h="2033701">
                <a:moveTo>
                  <a:pt x="0" y="0"/>
                </a:moveTo>
                <a:lnTo>
                  <a:pt x="5798308" y="0"/>
                </a:lnTo>
                <a:lnTo>
                  <a:pt x="5798308" y="2033702"/>
                </a:lnTo>
                <a:lnTo>
                  <a:pt x="0" y="20337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0343250" y="2221445"/>
            <a:ext cx="7245852" cy="6173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69" lvl="1" indent="-345435" algn="l">
              <a:lnSpc>
                <a:spcPts val="3455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Automated WiFi Scanning every 120 seconds.</a:t>
            </a:r>
          </a:p>
          <a:p>
            <a:pPr marL="690869" lvl="1" indent="-345435" algn="l">
              <a:lnSpc>
                <a:spcPts val="3455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Threat Analysis &amp; Scoring: Evaluates each network based on encryption and signal strength.</a:t>
            </a:r>
          </a:p>
          <a:p>
            <a:pPr marL="690869" lvl="1" indent="-345435" algn="l">
              <a:lnSpc>
                <a:spcPts val="3455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Historical Logging &amp; Trend Analysis: Uses an SQLite database.</a:t>
            </a:r>
          </a:p>
          <a:p>
            <a:pPr marL="690869" lvl="1" indent="-345435" algn="l">
              <a:lnSpc>
                <a:spcPts val="3455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Interactive Dashboard: Filtering, sorting, and detailed views for each network.</a:t>
            </a:r>
          </a:p>
          <a:p>
            <a:pPr marL="690869" lvl="1" indent="-345435" algn="l">
              <a:lnSpc>
                <a:spcPts val="3455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CSV Export &amp; Advanced Security Check Simulation.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62708" y="795954"/>
            <a:ext cx="331984" cy="202810"/>
            <a:chOff x="0" y="0"/>
            <a:chExt cx="442646" cy="27041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442646" cy="63500"/>
              <a:chOff x="0" y="0"/>
              <a:chExt cx="87436" cy="1254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16927006" y="746082"/>
            <a:ext cx="332294" cy="302554"/>
          </a:xfrm>
          <a:custGeom>
            <a:avLst/>
            <a:gdLst/>
            <a:ahLst/>
            <a:cxnLst/>
            <a:rect l="l" t="t" r="r" b="b"/>
            <a:pathLst>
              <a:path w="332294" h="30255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-1088709" y="2250892"/>
            <a:ext cx="20465418" cy="1637823"/>
            <a:chOff x="0" y="0"/>
            <a:chExt cx="5390069" cy="43136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90069" cy="431361"/>
            </a:xfrm>
            <a:custGeom>
              <a:avLst/>
              <a:gdLst/>
              <a:ahLst/>
              <a:cxnLst/>
              <a:rect l="l" t="t" r="r" b="b"/>
              <a:pathLst>
                <a:path w="5390069" h="431361">
                  <a:moveTo>
                    <a:pt x="0" y="0"/>
                  </a:moveTo>
                  <a:lnTo>
                    <a:pt x="5390069" y="0"/>
                  </a:lnTo>
                  <a:lnTo>
                    <a:pt x="5390069" y="431361"/>
                  </a:lnTo>
                  <a:lnTo>
                    <a:pt x="0" y="431361"/>
                  </a:lnTo>
                  <a:close/>
                </a:path>
              </a:pathLst>
            </a:custGeom>
            <a:gradFill rotWithShape="1">
              <a:gsLst>
                <a:gs pos="0">
                  <a:srgbClr val="071121">
                    <a:alpha val="100000"/>
                  </a:srgbClr>
                </a:gs>
                <a:gs pos="50000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5390069" cy="4313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7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391939" y="859732"/>
            <a:ext cx="528063" cy="139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07339" y="2355157"/>
            <a:ext cx="17118543" cy="1533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9"/>
              </a:lnSpc>
              <a:spcBef>
                <a:spcPct val="0"/>
              </a:spcBef>
            </a:pPr>
            <a:r>
              <a:rPr lang="en-US" sz="5499" spc="692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What is a Deauthentication Attack?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99805" y="5576157"/>
            <a:ext cx="13133612" cy="2063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0073" lvl="1" indent="-255037" algn="l">
              <a:lnSpc>
                <a:spcPts val="3236"/>
              </a:lnSpc>
              <a:buFont typeface="Arial"/>
              <a:buChar char="•"/>
            </a:pPr>
            <a:r>
              <a:rPr lang="en-US" sz="23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Exploits 802.11 WiFi management frames.</a:t>
            </a:r>
          </a:p>
          <a:p>
            <a:pPr marL="510073" lvl="1" indent="-255037" algn="l">
              <a:lnSpc>
                <a:spcPts val="3236"/>
              </a:lnSpc>
              <a:buFont typeface="Arial"/>
              <a:buChar char="•"/>
            </a:pPr>
            <a:r>
              <a:rPr lang="en-US" sz="23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Forces a device to disconnect from the access point.</a:t>
            </a:r>
          </a:p>
          <a:p>
            <a:pPr marL="510073" lvl="1" indent="-255037" algn="l">
              <a:lnSpc>
                <a:spcPts val="3236"/>
              </a:lnSpc>
              <a:buFont typeface="Arial"/>
              <a:buChar char="•"/>
            </a:pPr>
            <a:r>
              <a:rPr lang="en-US" sz="23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No authentication is required to send a deauth frame.</a:t>
            </a:r>
          </a:p>
          <a:p>
            <a:pPr marL="510073" lvl="1" indent="-255037" algn="l">
              <a:lnSpc>
                <a:spcPts val="3236"/>
              </a:lnSpc>
              <a:buFont typeface="Arial"/>
              <a:buChar char="•"/>
            </a:pPr>
            <a:r>
              <a:rPr lang="en-US" sz="23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Common in Denial-of-Service (DoS) and Man-in-the-Middle (MITM) attacks.</a:t>
            </a:r>
          </a:p>
          <a:p>
            <a:pPr algn="l">
              <a:lnSpc>
                <a:spcPts val="3236"/>
              </a:lnSpc>
            </a:pPr>
            <a:endParaRPr lang="en-US" sz="2362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62708" y="795954"/>
            <a:ext cx="331984" cy="202810"/>
            <a:chOff x="0" y="0"/>
            <a:chExt cx="442646" cy="27041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442646" cy="63500"/>
              <a:chOff x="0" y="0"/>
              <a:chExt cx="87436" cy="1254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16927006" y="746082"/>
            <a:ext cx="332294" cy="302554"/>
          </a:xfrm>
          <a:custGeom>
            <a:avLst/>
            <a:gdLst/>
            <a:ahLst/>
            <a:cxnLst/>
            <a:rect l="l" t="t" r="r" b="b"/>
            <a:pathLst>
              <a:path w="332294" h="30255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646366" y="2674431"/>
            <a:ext cx="11641634" cy="1743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53"/>
              </a:lnSpc>
              <a:spcBef>
                <a:spcPct val="0"/>
              </a:spcBef>
            </a:pPr>
            <a:r>
              <a:rPr lang="en-US" sz="6252" spc="787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Why Detect Deauth Attacks?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4166778" y="4861255"/>
            <a:ext cx="20465418" cy="2693385"/>
            <a:chOff x="0" y="0"/>
            <a:chExt cx="5390069" cy="70936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390069" cy="709369"/>
            </a:xfrm>
            <a:custGeom>
              <a:avLst/>
              <a:gdLst/>
              <a:ahLst/>
              <a:cxnLst/>
              <a:rect l="l" t="t" r="r" b="b"/>
              <a:pathLst>
                <a:path w="5390069" h="709369">
                  <a:moveTo>
                    <a:pt x="0" y="0"/>
                  </a:moveTo>
                  <a:lnTo>
                    <a:pt x="5390069" y="0"/>
                  </a:lnTo>
                  <a:lnTo>
                    <a:pt x="5390069" y="709369"/>
                  </a:lnTo>
                  <a:lnTo>
                    <a:pt x="0" y="709369"/>
                  </a:lnTo>
                  <a:close/>
                </a:path>
              </a:pathLst>
            </a:custGeom>
            <a:gradFill rotWithShape="1">
              <a:gsLst>
                <a:gs pos="0">
                  <a:srgbClr val="071121">
                    <a:alpha val="100000"/>
                  </a:srgbClr>
                </a:gs>
                <a:gs pos="50000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5390069" cy="7093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7"/>
                </a:lnSpc>
              </a:pPr>
              <a:endParaRPr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862708" y="2254215"/>
            <a:ext cx="5778569" cy="5778569"/>
            <a:chOff x="0" y="0"/>
            <a:chExt cx="14840029" cy="14840029"/>
          </a:xfrm>
        </p:grpSpPr>
        <p:sp>
          <p:nvSpPr>
            <p:cNvPr id="19" name="Freeform 19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1">
              <a:gsLst>
                <a:gs pos="0">
                  <a:srgbClr val="4274C3">
                    <a:alpha val="100000"/>
                  </a:srgbClr>
                </a:gs>
                <a:gs pos="50000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id="20" name="Freeform 20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5"/>
              <a:stretch>
                <a:fillRect l="-24712" r="-24712"/>
              </a:stretch>
            </a:blipFill>
          </p:spPr>
        </p:sp>
      </p:grpSp>
      <p:sp>
        <p:nvSpPr>
          <p:cNvPr id="22" name="Freeform 22"/>
          <p:cNvSpPr/>
          <p:nvPr/>
        </p:nvSpPr>
        <p:spPr>
          <a:xfrm>
            <a:off x="-412207" y="3402318"/>
            <a:ext cx="3487675" cy="1223269"/>
          </a:xfrm>
          <a:custGeom>
            <a:avLst/>
            <a:gdLst/>
            <a:ahLst/>
            <a:cxnLst/>
            <a:rect l="l" t="t" r="r" b="b"/>
            <a:pathLst>
              <a:path w="3487675" h="1223269">
                <a:moveTo>
                  <a:pt x="0" y="0"/>
                </a:moveTo>
                <a:lnTo>
                  <a:pt x="3487676" y="0"/>
                </a:lnTo>
                <a:lnTo>
                  <a:pt x="3487676" y="1223269"/>
                </a:lnTo>
                <a:lnTo>
                  <a:pt x="0" y="12232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8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391939" y="8872583"/>
            <a:ext cx="5549677" cy="506253"/>
          </a:xfrm>
          <a:custGeom>
            <a:avLst/>
            <a:gdLst/>
            <a:ahLst/>
            <a:cxnLst/>
            <a:rect l="l" t="t" r="r" b="b"/>
            <a:pathLst>
              <a:path w="5549677" h="506253">
                <a:moveTo>
                  <a:pt x="0" y="0"/>
                </a:moveTo>
                <a:lnTo>
                  <a:pt x="5549677" y="0"/>
                </a:lnTo>
                <a:lnTo>
                  <a:pt x="5549677" y="506253"/>
                </a:lnTo>
                <a:lnTo>
                  <a:pt x="0" y="5062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2586749" y="8993119"/>
            <a:ext cx="3160058" cy="265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7"/>
              </a:lnSpc>
              <a:spcBef>
                <a:spcPct val="0"/>
              </a:spcBef>
            </a:pPr>
            <a:r>
              <a:rPr lang="en-US" sz="1775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www.reallygreatsite.com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547127" y="5045936"/>
            <a:ext cx="8185986" cy="250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45306" lvl="1" indent="-222653" algn="l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Causes repeated disconnections and service disruption.</a:t>
            </a:r>
          </a:p>
          <a:p>
            <a:pPr marL="445306" lvl="1" indent="-222653" algn="l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Can be used to capture WPA/WPA2 handshake for cracking passwords.</a:t>
            </a:r>
          </a:p>
          <a:p>
            <a:pPr marL="445306" lvl="1" indent="-222653" algn="l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Often undetected by users and traditional firewalls.</a:t>
            </a:r>
          </a:p>
          <a:p>
            <a:pPr marL="445306" lvl="1" indent="-222653" algn="l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Early detection helps in securing the network and raising awareness.</a:t>
            </a:r>
          </a:p>
          <a:p>
            <a:pPr algn="l">
              <a:lnSpc>
                <a:spcPts val="2825"/>
              </a:lnSpc>
            </a:pPr>
            <a:endParaRPr lang="en-US" sz="2062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391939" y="859732"/>
            <a:ext cx="528063" cy="139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62708" y="795954"/>
            <a:ext cx="331984" cy="202810"/>
            <a:chOff x="0" y="0"/>
            <a:chExt cx="442646" cy="27041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442646" cy="63500"/>
              <a:chOff x="0" y="0"/>
              <a:chExt cx="87436" cy="1254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16927006" y="746082"/>
            <a:ext cx="332294" cy="302554"/>
          </a:xfrm>
          <a:custGeom>
            <a:avLst/>
            <a:gdLst/>
            <a:ahLst/>
            <a:cxnLst/>
            <a:rect l="l" t="t" r="r" b="b"/>
            <a:pathLst>
              <a:path w="332294" h="30255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 flipV="1">
            <a:off x="3407894" y="-149339"/>
            <a:ext cx="6732898" cy="10764808"/>
          </a:xfrm>
          <a:custGeom>
            <a:avLst/>
            <a:gdLst/>
            <a:ahLst/>
            <a:cxnLst/>
            <a:rect l="l" t="t" r="r" b="b"/>
            <a:pathLst>
              <a:path w="6732898" h="10764808">
                <a:moveTo>
                  <a:pt x="0" y="10764809"/>
                </a:moveTo>
                <a:lnTo>
                  <a:pt x="6732899" y="10764809"/>
                </a:lnTo>
                <a:lnTo>
                  <a:pt x="6732899" y="0"/>
                </a:lnTo>
                <a:lnTo>
                  <a:pt x="0" y="0"/>
                </a:lnTo>
                <a:lnTo>
                  <a:pt x="0" y="10764809"/>
                </a:lnTo>
                <a:close/>
              </a:path>
            </a:pathLst>
          </a:custGeom>
          <a:blipFill>
            <a:blip r:embed="rId5">
              <a:alphaModFix amt="65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3010476" y="1358302"/>
            <a:ext cx="3916530" cy="7749528"/>
            <a:chOff x="0" y="0"/>
            <a:chExt cx="2620010" cy="5184140"/>
          </a:xfrm>
        </p:grpSpPr>
        <p:sp>
          <p:nvSpPr>
            <p:cNvPr id="16" name="Freeform 1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7"/>
              <a:stretch>
                <a:fillRect l="-112628" r="-112628"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391939" y="859732"/>
            <a:ext cx="528063" cy="139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7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887632" y="3068503"/>
            <a:ext cx="6914037" cy="728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66"/>
              </a:lnSpc>
              <a:spcBef>
                <a:spcPct val="0"/>
              </a:spcBef>
            </a:pPr>
            <a:r>
              <a:rPr lang="en-US" sz="5154" spc="64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Objectives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887632" y="4320293"/>
            <a:ext cx="7164307" cy="2865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45306" lvl="1" indent="-222653" algn="l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Develop a Python-based tool to detect deauth frames.</a:t>
            </a:r>
          </a:p>
          <a:p>
            <a:pPr marL="445306" lvl="1" indent="-222653" algn="l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Monitor traffic using WiFi adapter in monitor mode.</a:t>
            </a:r>
          </a:p>
          <a:p>
            <a:pPr marL="445306" lvl="1" indent="-222653" algn="l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Alert users in real-time upon detecting suspicious activity.</a:t>
            </a:r>
          </a:p>
          <a:p>
            <a:pPr marL="445306" lvl="1" indent="-222653" algn="l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Display attacker MAC, timestamp, and packet count.</a:t>
            </a:r>
          </a:p>
          <a:p>
            <a:pPr algn="l">
              <a:lnSpc>
                <a:spcPts val="2825"/>
              </a:lnSpc>
            </a:pPr>
            <a:endParaRPr lang="en-US" sz="2062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62708" y="795954"/>
            <a:ext cx="331984" cy="202810"/>
            <a:chOff x="0" y="0"/>
            <a:chExt cx="442646" cy="27041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442646" cy="63500"/>
              <a:chOff x="0" y="0"/>
              <a:chExt cx="87436" cy="1254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16927006" y="746082"/>
            <a:ext cx="332294" cy="302554"/>
          </a:xfrm>
          <a:custGeom>
            <a:avLst/>
            <a:gdLst/>
            <a:ahLst/>
            <a:cxnLst/>
            <a:rect l="l" t="t" r="r" b="b"/>
            <a:pathLst>
              <a:path w="332294" h="30255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391939" y="859732"/>
            <a:ext cx="528063" cy="139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8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4415552" y="2314972"/>
            <a:ext cx="20465418" cy="5817478"/>
            <a:chOff x="0" y="0"/>
            <a:chExt cx="5390069" cy="153217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390069" cy="1532175"/>
            </a:xfrm>
            <a:custGeom>
              <a:avLst/>
              <a:gdLst/>
              <a:ahLst/>
              <a:cxnLst/>
              <a:rect l="l" t="t" r="r" b="b"/>
              <a:pathLst>
                <a:path w="5390069" h="1532175">
                  <a:moveTo>
                    <a:pt x="0" y="0"/>
                  </a:moveTo>
                  <a:lnTo>
                    <a:pt x="5390069" y="0"/>
                  </a:lnTo>
                  <a:lnTo>
                    <a:pt x="5390069" y="1532175"/>
                  </a:lnTo>
                  <a:lnTo>
                    <a:pt x="0" y="1532175"/>
                  </a:lnTo>
                  <a:close/>
                </a:path>
              </a:pathLst>
            </a:custGeom>
            <a:gradFill rotWithShape="1">
              <a:gsLst>
                <a:gs pos="0">
                  <a:srgbClr val="060F1F">
                    <a:alpha val="0"/>
                  </a:srgbClr>
                </a:gs>
                <a:gs pos="33333">
                  <a:srgbClr val="071121">
                    <a:alpha val="100000"/>
                  </a:srgbClr>
                </a:gs>
                <a:gs pos="66667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5390069" cy="1532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7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-14827807" y="4067413"/>
            <a:ext cx="20465418" cy="2152173"/>
            <a:chOff x="0" y="0"/>
            <a:chExt cx="5390069" cy="56682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390069" cy="566828"/>
            </a:xfrm>
            <a:custGeom>
              <a:avLst/>
              <a:gdLst/>
              <a:ahLst/>
              <a:cxnLst/>
              <a:rect l="l" t="t" r="r" b="b"/>
              <a:pathLst>
                <a:path w="5390069" h="566828">
                  <a:moveTo>
                    <a:pt x="0" y="0"/>
                  </a:moveTo>
                  <a:lnTo>
                    <a:pt x="5390069" y="0"/>
                  </a:lnTo>
                  <a:lnTo>
                    <a:pt x="5390069" y="566828"/>
                  </a:lnTo>
                  <a:lnTo>
                    <a:pt x="0" y="566828"/>
                  </a:lnTo>
                  <a:close/>
                </a:path>
              </a:pathLst>
            </a:custGeom>
            <a:gradFill rotWithShape="1">
              <a:gsLst>
                <a:gs pos="0">
                  <a:srgbClr val="060F1F">
                    <a:alpha val="0"/>
                  </a:srgbClr>
                </a:gs>
                <a:gs pos="33333">
                  <a:srgbClr val="071121">
                    <a:alpha val="100000"/>
                  </a:srgbClr>
                </a:gs>
                <a:gs pos="66667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0" y="0"/>
              <a:ext cx="5390069" cy="5668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7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626598" y="4304052"/>
            <a:ext cx="7235272" cy="1743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53"/>
              </a:lnSpc>
              <a:spcBef>
                <a:spcPct val="0"/>
              </a:spcBef>
            </a:pPr>
            <a:r>
              <a:rPr lang="en-US" sz="6252" spc="787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working principle</a:t>
            </a:r>
          </a:p>
        </p:txBody>
      </p:sp>
      <p:sp>
        <p:nvSpPr>
          <p:cNvPr id="22" name="Freeform 22"/>
          <p:cNvSpPr/>
          <p:nvPr/>
        </p:nvSpPr>
        <p:spPr>
          <a:xfrm>
            <a:off x="-4278196" y="3985232"/>
            <a:ext cx="5798308" cy="2033701"/>
          </a:xfrm>
          <a:custGeom>
            <a:avLst/>
            <a:gdLst/>
            <a:ahLst/>
            <a:cxnLst/>
            <a:rect l="l" t="t" r="r" b="b"/>
            <a:pathLst>
              <a:path w="5798308" h="2033701">
                <a:moveTo>
                  <a:pt x="0" y="0"/>
                </a:moveTo>
                <a:lnTo>
                  <a:pt x="5798308" y="0"/>
                </a:lnTo>
                <a:lnTo>
                  <a:pt x="5798308" y="2033702"/>
                </a:lnTo>
                <a:lnTo>
                  <a:pt x="0" y="20337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0410780" y="3141726"/>
            <a:ext cx="7245852" cy="4082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0" lvl="1" indent="-323845" algn="l">
              <a:lnSpc>
                <a:spcPts val="323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Put WiFi adapter in monitor mode.</a:t>
            </a:r>
          </a:p>
          <a:p>
            <a:pPr marL="647690" lvl="1" indent="-323845" algn="l">
              <a:lnSpc>
                <a:spcPts val="323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Sniff network packets on selected channel.</a:t>
            </a:r>
          </a:p>
          <a:p>
            <a:pPr marL="647690" lvl="1" indent="-323845" algn="l">
              <a:lnSpc>
                <a:spcPts val="323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Identify deauthentication frames: Type 0, Subtype 12.</a:t>
            </a:r>
          </a:p>
          <a:p>
            <a:pPr marL="647690" lvl="1" indent="-323845" algn="l">
              <a:lnSpc>
                <a:spcPts val="323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Count frequency of packets from each source.</a:t>
            </a:r>
          </a:p>
          <a:p>
            <a:pPr marL="647690" lvl="1" indent="-323845" algn="l">
              <a:lnSpc>
                <a:spcPts val="323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Trigger alert if packets exceed threshold.</a:t>
            </a:r>
          </a:p>
          <a:p>
            <a:pPr algn="l">
              <a:lnSpc>
                <a:spcPts val="2915"/>
              </a:lnSpc>
              <a:spcBef>
                <a:spcPct val="0"/>
              </a:spcBef>
            </a:pPr>
            <a:endParaRPr lang="en-US" sz="29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62708" y="795954"/>
            <a:ext cx="331984" cy="202810"/>
            <a:chOff x="0" y="0"/>
            <a:chExt cx="442646" cy="27041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442646" cy="63500"/>
              <a:chOff x="0" y="0"/>
              <a:chExt cx="87436" cy="1254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7436" cy="12543"/>
              </a:xfrm>
              <a:custGeom>
                <a:avLst/>
                <a:gdLst/>
                <a:ahLst/>
                <a:cxnLst/>
                <a:rect l="l" t="t" r="r" b="b"/>
                <a:pathLst>
                  <a:path w="87436" h="12543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7"/>
                  </a:lnSpc>
                </a:pPr>
                <a:endParaRPr/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16927006" y="746082"/>
            <a:ext cx="332294" cy="302554"/>
          </a:xfrm>
          <a:custGeom>
            <a:avLst/>
            <a:gdLst/>
            <a:ahLst/>
            <a:cxnLst/>
            <a:rect l="l" t="t" r="r" b="b"/>
            <a:pathLst>
              <a:path w="332294" h="30255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0691948" y="1930161"/>
            <a:ext cx="6401205" cy="7448674"/>
            <a:chOff x="0" y="0"/>
            <a:chExt cx="6985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5"/>
              <a:stretch>
                <a:fillRect l="-53204" r="-53204"/>
              </a:stretch>
            </a:blipFill>
            <a:ln w="66675" cap="sq">
              <a:gradFill>
                <a:gsLst>
                  <a:gs pos="0">
                    <a:srgbClr val="4274C3">
                      <a:alpha val="100000"/>
                    </a:srgbClr>
                  </a:gs>
                  <a:gs pos="50000">
                    <a:srgbClr val="FFFFFF">
                      <a:alpha val="78500"/>
                    </a:srgbClr>
                  </a:gs>
                  <a:gs pos="100000">
                    <a:srgbClr val="060F1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</p:grpSp>
      <p:sp>
        <p:nvSpPr>
          <p:cNvPr id="16" name="Freeform 16"/>
          <p:cNvSpPr/>
          <p:nvPr/>
        </p:nvSpPr>
        <p:spPr>
          <a:xfrm>
            <a:off x="15152804" y="1909465"/>
            <a:ext cx="5798308" cy="2033701"/>
          </a:xfrm>
          <a:custGeom>
            <a:avLst/>
            <a:gdLst/>
            <a:ahLst/>
            <a:cxnLst/>
            <a:rect l="l" t="t" r="r" b="b"/>
            <a:pathLst>
              <a:path w="5798308" h="2033701">
                <a:moveTo>
                  <a:pt x="0" y="0"/>
                </a:moveTo>
                <a:lnTo>
                  <a:pt x="5798308" y="0"/>
                </a:lnTo>
                <a:lnTo>
                  <a:pt x="5798308" y="2033701"/>
                </a:lnTo>
                <a:lnTo>
                  <a:pt x="0" y="20337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62708" y="2516718"/>
            <a:ext cx="9607560" cy="885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53"/>
              </a:lnSpc>
              <a:spcBef>
                <a:spcPct val="0"/>
              </a:spcBef>
            </a:pPr>
            <a:r>
              <a:rPr lang="en-US" sz="6252" spc="787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Code Flow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91939" y="859732"/>
            <a:ext cx="528063" cy="139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9</a:t>
            </a:r>
          </a:p>
        </p:txBody>
      </p:sp>
      <p:sp>
        <p:nvSpPr>
          <p:cNvPr id="19" name="Freeform 19"/>
          <p:cNvSpPr/>
          <p:nvPr/>
        </p:nvSpPr>
        <p:spPr>
          <a:xfrm>
            <a:off x="9144000" y="6838882"/>
            <a:ext cx="5798308" cy="2033701"/>
          </a:xfrm>
          <a:custGeom>
            <a:avLst/>
            <a:gdLst/>
            <a:ahLst/>
            <a:cxnLst/>
            <a:rect l="l" t="t" r="r" b="b"/>
            <a:pathLst>
              <a:path w="5798308" h="2033701">
                <a:moveTo>
                  <a:pt x="0" y="0"/>
                </a:moveTo>
                <a:lnTo>
                  <a:pt x="5798308" y="0"/>
                </a:lnTo>
                <a:lnTo>
                  <a:pt x="5798308" y="2033701"/>
                </a:lnTo>
                <a:lnTo>
                  <a:pt x="0" y="20337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862708" y="4198457"/>
            <a:ext cx="7010290" cy="44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69" algn="l">
              <a:lnSpc>
                <a:spcPts val="3561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scapy.sniff() listens to packets.</a:t>
            </a:r>
          </a:p>
          <a:p>
            <a:pPr marL="561339" lvl="1" indent="-280669" algn="l">
              <a:lnSpc>
                <a:spcPts val="3561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Packet handler checks for Dot11Deauth frames.</a:t>
            </a:r>
          </a:p>
          <a:p>
            <a:pPr marL="561339" lvl="1" indent="-280669" algn="l">
              <a:lnSpc>
                <a:spcPts val="3561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Deauth count stored in a dictionary by MAC.</a:t>
            </a:r>
          </a:p>
          <a:p>
            <a:pPr marL="561339" lvl="1" indent="-280669" algn="l">
              <a:lnSpc>
                <a:spcPts val="3561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If count &gt; 10/sec → print alert/log attack.</a:t>
            </a:r>
          </a:p>
          <a:p>
            <a:pPr marL="561339" lvl="1" indent="-280669" algn="l">
              <a:lnSpc>
                <a:spcPts val="3561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Optionally display popup or sound alert.</a:t>
            </a:r>
          </a:p>
          <a:p>
            <a:pPr algn="l">
              <a:lnSpc>
                <a:spcPts val="3561"/>
              </a:lnSpc>
            </a:pPr>
            <a:endParaRPr lang="en-US" sz="25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601</Words>
  <Application>Microsoft Office PowerPoint</Application>
  <PresentationFormat>Custom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Poppins</vt:lpstr>
      <vt:lpstr>HK Modular</vt:lpstr>
      <vt:lpstr>Poppins Semi-Bold</vt:lpstr>
      <vt:lpstr>Arial</vt:lpstr>
      <vt:lpstr>Poppins Bold</vt:lpstr>
      <vt:lpstr>Calibri</vt:lpstr>
      <vt:lpstr>Horizon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Navy Futuristic Modern Cybersecurity Presentation</dc:title>
  <cp:lastModifiedBy>Lalkrishna Dixit</cp:lastModifiedBy>
  <cp:revision>4</cp:revision>
  <dcterms:created xsi:type="dcterms:W3CDTF">2006-08-16T00:00:00Z</dcterms:created>
  <dcterms:modified xsi:type="dcterms:W3CDTF">2025-05-13T11:03:35Z</dcterms:modified>
  <dc:identifier>DAGnNZfBFYU</dc:identifier>
</cp:coreProperties>
</file>