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Helvetica Neue"/>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italic.fntdata"/><Relationship Id="rId6" Type="http://schemas.openxmlformats.org/officeDocument/2006/relationships/slide" Target="slides/slide1.xml"/><Relationship Id="rId18"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2c5dca8c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2c5dca8c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2c5dca8c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2c5dca8c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2c5dca8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2c5dca8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2c5dca8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2c5dca8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2c5dca8c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2c5dca8c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2c5dca8c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2c5dca8c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2c5dca8c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2c5dca8c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2c5dca8c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2c5dca8c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2c5dca8c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2c5dca8c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2c5dca8c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2c5dca8c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Neuron level interpretation of Deep NLP model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Shreya Goyal (015251990)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600">
                <a:solidFill>
                  <a:schemeClr val="dk1"/>
                </a:solidFill>
                <a:latin typeface="Georgia"/>
                <a:ea typeface="Georgia"/>
                <a:cs typeface="Georgia"/>
                <a:sym typeface="Georgia"/>
              </a:rPr>
              <a:t>Ablation</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While ablation has been used to discover salient neurons for the model, it has also been used to evaluate the efficacy of the rankings. The idea is to ablate neurons in the model in the order of their importance. For neuron ranking to be correct, removing the top neurons should result in larger drop in performance compared to removing same amount of random or bottom neurons from that list.</a:t>
            </a:r>
            <a:endParaRPr sz="16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rPr b="1" lang="en" sz="1600">
                <a:solidFill>
                  <a:srgbClr val="292929"/>
                </a:solidFill>
                <a:highlight>
                  <a:srgbClr val="FFFFFF"/>
                </a:highlight>
                <a:latin typeface="Georgia"/>
                <a:ea typeface="Georgia"/>
                <a:cs typeface="Georgia"/>
                <a:sym typeface="Georgia"/>
              </a:rPr>
              <a:t>Classification Performance</a:t>
            </a:r>
            <a:endParaRPr b="1" sz="160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rPr lang="en" sz="1600">
                <a:solidFill>
                  <a:srgbClr val="292929"/>
                </a:solidFill>
                <a:highlight>
                  <a:srgbClr val="FFFFFF"/>
                </a:highlight>
                <a:latin typeface="Georgia"/>
                <a:ea typeface="Georgia"/>
                <a:cs typeface="Georgia"/>
                <a:sym typeface="Georgia"/>
              </a:rPr>
              <a:t>Given salient neurons with respect to a concept, a simple method to evaluate their correctness is to train a classifier using them as features and predict the concept of interest. </a:t>
            </a:r>
            <a:endParaRPr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lnSpc>
                <a:spcPct val="123529"/>
              </a:lnSpc>
              <a:spcBef>
                <a:spcPts val="2900"/>
              </a:spcBef>
              <a:spcAft>
                <a:spcPts val="0"/>
              </a:spcAft>
              <a:buClr>
                <a:schemeClr val="dk1"/>
              </a:buClr>
              <a:buSzPct val="66666"/>
              <a:buFont typeface="Arial"/>
              <a:buNone/>
            </a:pPr>
            <a:r>
              <a:rPr b="1" lang="en" sz="1650">
                <a:solidFill>
                  <a:srgbClr val="292929"/>
                </a:solidFill>
                <a:highlight>
                  <a:srgbClr val="FFFFFF"/>
                </a:highlight>
                <a:latin typeface="Helvetica Neue"/>
                <a:ea typeface="Helvetica Neue"/>
                <a:cs typeface="Helvetica Neue"/>
                <a:sym typeface="Helvetica Neue"/>
              </a:rPr>
              <a:t>Controlling model behavior</a:t>
            </a:r>
            <a:endParaRPr b="1" sz="1650">
              <a:solidFill>
                <a:srgbClr val="292929"/>
              </a:solidFill>
              <a:highlight>
                <a:srgbClr val="FFFFFF"/>
              </a:highlight>
              <a:latin typeface="Helvetica Neue"/>
              <a:ea typeface="Helvetica Neue"/>
              <a:cs typeface="Helvetica Neue"/>
              <a:sym typeface="Helvetica Neue"/>
            </a:endParaRPr>
          </a:p>
          <a:p>
            <a:pPr indent="0" lvl="0" marL="0" rtl="0" algn="l">
              <a:spcBef>
                <a:spcPts val="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By manipulating the values of the switch neuron at test time, researchers were able to successfully change output translations from present to past tense. The authors additionally found neurons that capture gender and number agreement concepts and manipulated them to control the system’s output.</a:t>
            </a:r>
            <a:endParaRPr sz="1600">
              <a:solidFill>
                <a:srgbClr val="292929"/>
              </a:solidFill>
              <a:highlight>
                <a:srgbClr val="FFFFFF"/>
              </a:highlight>
              <a:latin typeface="Georgia"/>
              <a:ea typeface="Georgia"/>
              <a:cs typeface="Georgia"/>
              <a:sym typeface="Georgia"/>
            </a:endParaRPr>
          </a:p>
          <a:p>
            <a:pPr indent="0" lvl="0" marL="0" rtl="0" algn="l">
              <a:lnSpc>
                <a:spcPct val="123529"/>
              </a:lnSpc>
              <a:spcBef>
                <a:spcPts val="2900"/>
              </a:spcBef>
              <a:spcAft>
                <a:spcPts val="0"/>
              </a:spcAft>
              <a:buNone/>
            </a:pPr>
            <a:r>
              <a:rPr b="1" lang="en" sz="1650">
                <a:solidFill>
                  <a:srgbClr val="292929"/>
                </a:solidFill>
                <a:highlight>
                  <a:srgbClr val="FFFFFF"/>
                </a:highlight>
                <a:latin typeface="Helvetica Neue"/>
                <a:ea typeface="Helvetica Neue"/>
                <a:cs typeface="Helvetica Neue"/>
                <a:sym typeface="Helvetica Neue"/>
              </a:rPr>
              <a:t>Model Distillation and Efficiency</a:t>
            </a:r>
            <a:endParaRPr b="1" sz="1650">
              <a:solidFill>
                <a:srgbClr val="292929"/>
              </a:solidFill>
              <a:highlight>
                <a:srgbClr val="FFFFFF"/>
              </a:highlight>
              <a:latin typeface="Helvetica Neue"/>
              <a:ea typeface="Helvetica Neue"/>
              <a:cs typeface="Helvetica Neue"/>
              <a:sym typeface="Helvetica Neue"/>
            </a:endParaRPr>
          </a:p>
          <a:p>
            <a:pPr indent="0" lvl="0" marL="0" rtl="0" algn="l">
              <a:lnSpc>
                <a:spcPct val="123529"/>
              </a:lnSpc>
              <a:spcBef>
                <a:spcPts val="2900"/>
              </a:spcBef>
              <a:spcAft>
                <a:spcPts val="0"/>
              </a:spcAft>
              <a:buClr>
                <a:schemeClr val="dk1"/>
              </a:buClr>
              <a:buSzPct val="68750"/>
              <a:buFont typeface="Arial"/>
              <a:buNone/>
            </a:pPr>
            <a:r>
              <a:rPr lang="en" sz="1600">
                <a:solidFill>
                  <a:srgbClr val="292929"/>
                </a:solidFill>
                <a:highlight>
                  <a:srgbClr val="FFFFFF"/>
                </a:highlight>
                <a:latin typeface="Georgia"/>
                <a:ea typeface="Georgia"/>
                <a:cs typeface="Georgia"/>
                <a:sym typeface="Georgia"/>
              </a:rPr>
              <a:t>Someone devised an efficient feature-based transfer learning procedure, stemmed from their redundancy analysis. By exploiting layer and neuron-specific redundancy in the transformer models, they were able to reduce the feature set size to less than 100 neurons for several tasks while maintaining more than 97% of the performance. </a:t>
            </a:r>
            <a:endParaRPr sz="1650">
              <a:solidFill>
                <a:srgbClr val="292929"/>
              </a:solidFill>
              <a:highlight>
                <a:srgbClr val="FFFFFF"/>
              </a:highlight>
              <a:latin typeface="Helvetica Neue"/>
              <a:ea typeface="Helvetica Neue"/>
              <a:cs typeface="Helvetica Neue"/>
              <a:sym typeface="Helvetica Neue"/>
            </a:endParaRPr>
          </a:p>
          <a:p>
            <a:pPr indent="0" lvl="0" marL="0" rtl="0" algn="l">
              <a:spcBef>
                <a:spcPts val="0"/>
              </a:spcBef>
              <a:spcAft>
                <a:spcPts val="1200"/>
              </a:spcAft>
              <a:buNone/>
            </a:pPr>
            <a:r>
              <a:t/>
            </a:r>
            <a:endParaRPr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900">
                <a:solidFill>
                  <a:srgbClr val="292929"/>
                </a:solidFill>
                <a:highlight>
                  <a:srgbClr val="FFFFFF"/>
                </a:highlight>
                <a:latin typeface="Georgia"/>
                <a:ea typeface="Georgia"/>
                <a:cs typeface="Georgia"/>
                <a:sym typeface="Georgia"/>
              </a:rPr>
              <a:t>The proliferation of deep neural networks in various domains has seen an increased need for the interpretability of these methods. A plethora of research has been carried out to analyze and understand components of the deep neural network models. Preliminary work done along these lines and papers that surveyed such were focused on a more high-level representation analysis.</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neurons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292929"/>
                </a:solidFill>
                <a:highlight>
                  <a:srgbClr val="FFFFFF"/>
                </a:highlight>
                <a:latin typeface="Georgia"/>
                <a:ea typeface="Georgia"/>
                <a:cs typeface="Georgia"/>
                <a:sym typeface="Georgia"/>
              </a:rPr>
              <a:t>State-of-the-art neural networks, such as RNNs or Transformer models consist of various components such as blocks, layers, attention heads, gates/cells, etc. We use the term neuron to refer to the output of a single dimension from any of the aforementioned neural network components. For example, in the BERT base model, the output of a layer block has 768 neurons and the output of an attention head has 64 neurons. In the literature, neurons have also been referred to as features, experts, and units.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Objective of Neuron Analysis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292929"/>
                </a:solidFill>
                <a:highlight>
                  <a:srgbClr val="FFFFFF"/>
                </a:highlight>
                <a:latin typeface="Georgia"/>
                <a:ea typeface="Georgia"/>
                <a:cs typeface="Georgia"/>
                <a:sym typeface="Georgia"/>
              </a:rPr>
              <a:t>Given a neural network model, neuron analysis aims to identify neurons that: i) learn a specific concept, or ii) are important to the model. An important facet is that some methods require a concept C as an additional input, in which case the importance is computed against the concept, while other methods just require the model M, where importance is measured with respect to the overall model and not a specific concept. For example, considering gender as a concept, the goal of neuron analysis would be to extract neurons from a model that encodes gender information.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292929"/>
                </a:solidFill>
                <a:highlight>
                  <a:srgbClr val="FFFFFF"/>
                </a:highlight>
                <a:latin typeface="Georgia"/>
                <a:ea typeface="Georgia"/>
                <a:cs typeface="Georgia"/>
                <a:sym typeface="Georgia"/>
              </a:rPr>
              <a:t>A simple way to discover the role of neurons is through visualizing their activations and manually identifying patterns over a set of sentences. However given the large number of neurons in a neural network model, it is cumbersome to visualize all of them.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Corpus Rank</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292929"/>
                </a:solidFill>
                <a:highlight>
                  <a:srgbClr val="FFFFFF"/>
                </a:highlight>
                <a:latin typeface="Georgia"/>
                <a:ea typeface="Georgia"/>
                <a:cs typeface="Georgia"/>
                <a:sym typeface="Georgia"/>
              </a:rPr>
              <a:t>Given a neuron, the Corpus Rank method sorts sentences based on the activation values. The top sentences are then visualized to identify a concept the neuron is representing. For example, In a survey, it is mentioned that words that maximally activate a neuron by analyzing its top-k context from the corpus. The Corpus Rank method makes the process less cumbersome by reducing the search space to only the top sentences, as opposed to the Visualization method where the entire corpus or a random subset is analyzed by a human.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Corpus Generation</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292929"/>
                </a:solidFill>
                <a:highlight>
                  <a:srgbClr val="FFFFFF"/>
                </a:highlight>
                <a:latin typeface="Georgia"/>
                <a:ea typeface="Georgia"/>
                <a:cs typeface="Georgia"/>
                <a:sym typeface="Georgia"/>
              </a:rPr>
              <a:t>Corpus rank methods are efficacious in identifying neurons focusing on lexical concepts. However, their space of analysis is limited to the underlying corpus. It is possible that a neuron represents a diverse concept not featured in the corpus. The Corpus Generation method addresses this problem by generating novel sentences that maximize a neuron’s activations.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Mask based corpus selection</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292929"/>
                </a:solidFill>
                <a:highlight>
                  <a:srgbClr val="FFFFFF"/>
                </a:highlight>
                <a:latin typeface="Georgia"/>
                <a:ea typeface="Georgia"/>
                <a:cs typeface="Georgia"/>
                <a:sym typeface="Georgia"/>
              </a:rPr>
              <a:t>The corpus rank and corpus generation methods require humans in the loop to analyze the concepts that are represented by the neurons. Now we discuss a set of methods that automatically select a concept given a neuron. In a paper few researchers have proposed a Masked-based Corpus Selection method to determine important neurons with respect to a concept.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Neuron Probing</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292929"/>
                </a:solidFill>
                <a:highlight>
                  <a:srgbClr val="FFFFFF"/>
                </a:highlight>
                <a:latin typeface="Georgia"/>
                <a:ea typeface="Georgia"/>
                <a:cs typeface="Georgia"/>
                <a:sym typeface="Georgia"/>
              </a:rPr>
              <a:t>The visualization and corpus-based methods involve analyzing neurons from a data perspective, relying on sentences from corpora or automatically generating them. The Neuron Probing method trains a post-hoc classifier to identify neurons with respect to a pre-defined concept. Specifically, given supervised data for a concept, say Noun, it extracts activations of all the noun words in context.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