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19AF3F-63C1-40EA-B510-24C7D1FB83F9}">
  <a:tblStyle styleId="{6519AF3F-63C1-40EA-B510-24C7D1FB8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28090d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28090d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MinersGO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69" name="Google Shape;69;p13"/>
          <p:cNvSpPr txBox="1"/>
          <p:nvPr>
            <p:ph idx="4294967295" type="title"/>
          </p:nvPr>
        </p:nvSpPr>
        <p:spPr>
          <a:xfrm>
            <a:off x="231725" y="3047794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Shreya Goyal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>
            <p:ph idx="4294967295" type="body"/>
          </p:nvPr>
        </p:nvSpPr>
        <p:spPr>
          <a:xfrm>
            <a:off x="231725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015251990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>
            <p:ph idx="4294967295" type="title"/>
          </p:nvPr>
        </p:nvSpPr>
        <p:spPr>
          <a:xfrm>
            <a:off x="3266164" y="3047800"/>
            <a:ext cx="23475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Anirudh Ganguly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>
            <p:ph idx="4294967295" type="title"/>
          </p:nvPr>
        </p:nvSpPr>
        <p:spPr>
          <a:xfrm>
            <a:off x="6638600" y="3047800"/>
            <a:ext cx="19089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Riddhi Jain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>
            <p:ph idx="4294967295" type="body"/>
          </p:nvPr>
        </p:nvSpPr>
        <p:spPr>
          <a:xfrm>
            <a:off x="3440551" y="3572425"/>
            <a:ext cx="21720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201F1E"/>
                </a:solidFill>
                <a:highlight>
                  <a:srgbClr val="FFFFFF"/>
                </a:highlight>
              </a:rPr>
              <a:t>015268071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>
            <p:ph idx="4294967295" type="body"/>
          </p:nvPr>
        </p:nvSpPr>
        <p:spPr>
          <a:xfrm>
            <a:off x="6625823" y="3572425"/>
            <a:ext cx="19218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014600716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>
            <p:ph idx="4294967295" type="title"/>
          </p:nvPr>
        </p:nvSpPr>
        <p:spPr>
          <a:xfrm>
            <a:off x="7084765" y="15566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225" y="1318375"/>
            <a:ext cx="1921800" cy="19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75" y="1390800"/>
            <a:ext cx="184937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2025" y="1319476"/>
            <a:ext cx="1849500" cy="1923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71900" y="738725"/>
            <a:ext cx="82221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89475" y="2200638"/>
            <a:ext cx="42660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262A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Discovering the </a:t>
            </a:r>
            <a:r>
              <a:rPr lang="en" sz="1200">
                <a:solidFill>
                  <a:srgbClr val="1D262A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appropriate</a:t>
            </a:r>
            <a:r>
              <a:rPr lang="en" sz="1200">
                <a:solidFill>
                  <a:srgbClr val="1D262A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 profile among the large number of candidates can be a very tedious task. This study focuses on resume retrieval based on indexing as a result of simple query </a:t>
            </a:r>
            <a:r>
              <a:rPr lang="en" sz="1200">
                <a:solidFill>
                  <a:srgbClr val="1D262A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200">
                <a:solidFill>
                  <a:srgbClr val="1D262A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 unstructured data. Ranking scores of resumes will be computed based on the keyword matching with the query. Then this result will be feed to the data-driven and content based filtering algorithms to obtain improvements in resume retrieval. After all this processing, top ranking resumes will be displayed.</a:t>
            </a:r>
            <a:endParaRPr sz="1200">
              <a:solidFill>
                <a:srgbClr val="1D262A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24" y="1827913"/>
            <a:ext cx="4265876" cy="28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60950" y="368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25" y="1948500"/>
            <a:ext cx="4253274" cy="28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291375" y="1948575"/>
            <a:ext cx="44445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Key Components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Web Interface - This provides an interface to enter the query text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Document discovery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This service scans and discovers new resumes that are available to the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Indexer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This performs preprocessing on the text in resume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Indexes - This is the processed data stored in the system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71900" y="738725"/>
            <a:ext cx="8222100" cy="4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cxnSp>
        <p:nvCxnSpPr>
          <p:cNvPr id="98" name="Google Shape;98;p16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>
            <p:ph type="title"/>
          </p:nvPr>
        </p:nvSpPr>
        <p:spPr>
          <a:xfrm>
            <a:off x="976112" y="2550237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1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976100" y="2930254"/>
            <a:ext cx="1814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Preprocess the text and transform unstructured data to structured data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3387775" y="1937050"/>
            <a:ext cx="8400" cy="1698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>
            <p:ph type="title"/>
          </p:nvPr>
        </p:nvSpPr>
        <p:spPr>
          <a:xfrm>
            <a:off x="3442812" y="190070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442800" y="2228325"/>
            <a:ext cx="18141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 information retrieval techniques to match each resume with the search query and return the highest ranking resumes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6410425" y="1684675"/>
            <a:ext cx="1861200" cy="2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Step 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504625" y="1915174"/>
            <a:ext cx="18141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Improve retrieval performance  by clustering the resumes. Unsupervised clustering algorithms like KNN or hierarchical clustering can be used 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>
            <a:off x="929030" y="3448273"/>
            <a:ext cx="6993309" cy="1520400"/>
            <a:chOff x="929030" y="3219673"/>
            <a:chExt cx="6993309" cy="1520400"/>
          </a:xfrm>
        </p:grpSpPr>
        <p:cxnSp>
          <p:nvCxnSpPr>
            <p:cNvPr id="107" name="Google Shape;107;p16"/>
            <p:cNvCxnSpPr>
              <a:stCxn id="108" idx="6"/>
              <a:endCxn id="109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08" name="Google Shape;108;p1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1" name="Google Shape;111;p16"/>
          <p:cNvCxnSpPr/>
          <p:nvPr/>
        </p:nvCxnSpPr>
        <p:spPr>
          <a:xfrm>
            <a:off x="6410425" y="1721525"/>
            <a:ext cx="43800" cy="1907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Milestones</a:t>
            </a:r>
            <a:r>
              <a:rPr lang="en" sz="1400"/>
              <a:t> </a:t>
            </a:r>
            <a:r>
              <a:rPr i="1" lang="en" sz="1400"/>
              <a:t> </a:t>
            </a:r>
            <a:endParaRPr i="1" sz="1600"/>
          </a:p>
        </p:txBody>
      </p:sp>
      <p:cxnSp>
        <p:nvCxnSpPr>
          <p:cNvPr id="117" name="Google Shape;117;p17"/>
          <p:cNvCxnSpPr/>
          <p:nvPr/>
        </p:nvCxnSpPr>
        <p:spPr>
          <a:xfrm flipH="1" rot="10800000">
            <a:off x="680050" y="2164765"/>
            <a:ext cx="1260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8" name="Google Shape;118;p17"/>
          <p:cNvSpPr txBox="1"/>
          <p:nvPr>
            <p:ph type="title"/>
          </p:nvPr>
        </p:nvSpPr>
        <p:spPr>
          <a:xfrm>
            <a:off x="295534" y="2467900"/>
            <a:ext cx="456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#1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92643" y="2284338"/>
            <a:ext cx="28599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Information Extraction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Sentence Breaking and Tagging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2656825" y="32937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7"/>
          <p:cNvSpPr txBox="1"/>
          <p:nvPr>
            <p:ph type="title"/>
          </p:nvPr>
        </p:nvSpPr>
        <p:spPr>
          <a:xfrm>
            <a:off x="2142321" y="3331950"/>
            <a:ext cx="5145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#2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699125" y="3293700"/>
            <a:ext cx="28599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cleaning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Unstructured to Structured Data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Visualizing features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>
            <a:off x="4652225" y="207201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" name="Google Shape;124;p17"/>
          <p:cNvSpPr txBox="1"/>
          <p:nvPr>
            <p:ph type="title"/>
          </p:nvPr>
        </p:nvSpPr>
        <p:spPr>
          <a:xfrm>
            <a:off x="4182033" y="2506152"/>
            <a:ext cx="592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#3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704975" y="2201625"/>
            <a:ext cx="33483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Apply machine learning algorithms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Improve the accuracy iteratively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6979225" y="3054146"/>
            <a:ext cx="17400" cy="11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7" name="Google Shape;127;p17"/>
          <p:cNvSpPr txBox="1"/>
          <p:nvPr>
            <p:ph type="title"/>
          </p:nvPr>
        </p:nvSpPr>
        <p:spPr>
          <a:xfrm>
            <a:off x="6471050" y="3293550"/>
            <a:ext cx="4563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7048500" y="3331950"/>
            <a:ext cx="21993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Evaluate Model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Conclude and Summarize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Research Paper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323125" y="2901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{6519AF3F-63C1-40EA-B510-24C7D1FB83F9}</a:tableStyleId>
              </a:tblPr>
              <a:tblGrid>
                <a:gridCol w="2158675"/>
                <a:gridCol w="2158675"/>
                <a:gridCol w="2158675"/>
                <a:gridCol w="215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10/03/2020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10/24/2020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11/14/2020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11/30/2020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