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311" r:id="rId3"/>
    <p:sldId id="312" r:id="rId4"/>
    <p:sldId id="256" r:id="rId5"/>
    <p:sldId id="308" r:id="rId6"/>
    <p:sldId id="309" r:id="rId7"/>
    <p:sldId id="288" r:id="rId8"/>
    <p:sldId id="310" r:id="rId9"/>
    <p:sldId id="315" r:id="rId10"/>
    <p:sldId id="289" r:id="rId11"/>
    <p:sldId id="290" r:id="rId12"/>
    <p:sldId id="31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938"/>
    <a:srgbClr val="F5EA5A"/>
    <a:srgbClr val="00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>
        <p:scale>
          <a:sx n="100" d="100"/>
          <a:sy n="100" d="100"/>
        </p:scale>
        <p:origin x="300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F418-D31A-43EE-A0C4-DE0D40923F98}" type="datetimeFigureOut">
              <a:rPr lang="en-CA" smtClean="0"/>
              <a:t>2019-05-29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7A79B-AE40-4F3A-AC33-553894F26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29.05.2019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aggle.com/currie32/crimes-in-chicago" TargetMode="External"/><Relationship Id="rId4" Type="http://schemas.openxmlformats.org/officeDocument/2006/relationships/hyperlink" Target="https://commons.wikimedia.org/wiki/File:Chicago_skyline,_viewed_from_John_Hancock_Center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aggle.com/currie32/crimes-in-chicago" TargetMode="External"/><Relationship Id="rId4" Type="http://schemas.openxmlformats.org/officeDocument/2006/relationships/hyperlink" Target="https://commons.wikimedia.org/wiki/File:Chicago_skyline,_viewed_from_John_Hancock_Center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aggle.com/currie32/crimes-in-chicago" TargetMode="External"/><Relationship Id="rId4" Type="http://schemas.openxmlformats.org/officeDocument/2006/relationships/hyperlink" Target="https://commons.wikimedia.org/wiki/File:Chicago_skyline,_viewed_from_John_Hancock_Center.jp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fb.com/prophet-forecasting-at-scal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acebook.github.io/prophet/docs/quick_start.html#python-ap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fb.com/prophet-forecasting-at-scal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55AF82FD-70D0-4793-B03F-0D79000D8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FACEBOOK PROPHET EXPECTED OUTPUT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80095" y="3114261"/>
            <a:ext cx="3040912" cy="1124422"/>
          </a:xfrm>
          <a:prstGeom prst="roundRect">
            <a:avLst/>
          </a:prstGeom>
          <a:solidFill>
            <a:srgbClr val="E859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/>
              <a:t>FACEBOOK PROPHET</a:t>
            </a:r>
            <a:endParaRPr lang="en-CA" b="1" dirty="0"/>
          </a:p>
        </p:txBody>
      </p:sp>
      <p:sp>
        <p:nvSpPr>
          <p:cNvPr id="11" name="Right Arrow 10"/>
          <p:cNvSpPr/>
          <p:nvPr/>
        </p:nvSpPr>
        <p:spPr>
          <a:xfrm>
            <a:off x="7520269" y="3435514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/>
          <p:cNvSpPr/>
          <p:nvPr/>
        </p:nvSpPr>
        <p:spPr>
          <a:xfrm>
            <a:off x="3630678" y="3409772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686" y="2768467"/>
            <a:ext cx="3873082" cy="217229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66" y="2867673"/>
            <a:ext cx="3486621" cy="232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9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FACEBOOK PROPHET EXPECTED OUTPUT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40738" y="1310843"/>
            <a:ext cx="12244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Expected Outcome:</a:t>
            </a:r>
            <a:endParaRPr lang="en-CA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437" y="2119049"/>
            <a:ext cx="6572250" cy="368617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197505" y="1680175"/>
            <a:ext cx="0" cy="4340379"/>
          </a:xfrm>
          <a:prstGeom prst="line">
            <a:avLst/>
          </a:prstGeom>
          <a:ln w="571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7222781" y="1632549"/>
            <a:ext cx="950614" cy="2121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163251" y="155394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FUTURE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6246891" y="2454102"/>
            <a:ext cx="950614" cy="2121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6462138" y="2200741"/>
            <a:ext cx="6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PAST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79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FACEBOOK PROPHET EXPECTED OUTPUT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0" y="1779604"/>
            <a:ext cx="6367462" cy="420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3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AF9898D4-1FF4-435A-BDEE-4F725B5269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AE183B50-3512-4384-862E-9038367CA9A0}"/>
              </a:ext>
            </a:extLst>
          </p:cNvPr>
          <p:cNvSpPr/>
          <p:nvPr/>
        </p:nvSpPr>
        <p:spPr>
          <a:xfrm>
            <a:off x="472210" y="568978"/>
            <a:ext cx="5429826" cy="1232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PROPHET</a:t>
            </a:r>
          </a:p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TIME SERIES</a:t>
            </a:r>
            <a:endParaRPr lang="ru-RU" sz="3400" b="1" dirty="0">
              <a:solidFill>
                <a:srgbClr val="F5EA5A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DD24317-F75C-4AD2-94DC-6670677F75AA}"/>
              </a:ext>
            </a:extLst>
          </p:cNvPr>
          <p:cNvSpPr/>
          <p:nvPr/>
        </p:nvSpPr>
        <p:spPr>
          <a:xfrm>
            <a:off x="464590" y="2351366"/>
            <a:ext cx="9827492" cy="1728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CHICAGO</a:t>
            </a:r>
          </a:p>
          <a:p>
            <a:pPr>
              <a:lnSpc>
                <a:spcPts val="6600"/>
              </a:lnSpc>
            </a:pPr>
            <a:r>
              <a:rPr lang="en-US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CRIME RATE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19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AF9898D4-1FF4-435A-BDEE-4F725B5269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AE183B50-3512-4384-862E-9038367CA9A0}"/>
              </a:ext>
            </a:extLst>
          </p:cNvPr>
          <p:cNvSpPr/>
          <p:nvPr/>
        </p:nvSpPr>
        <p:spPr>
          <a:xfrm>
            <a:off x="472210" y="568978"/>
            <a:ext cx="5429826" cy="1232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PROPHET</a:t>
            </a:r>
          </a:p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TIME SERIES</a:t>
            </a:r>
            <a:endParaRPr lang="ru-RU" sz="3400" b="1" dirty="0">
              <a:solidFill>
                <a:srgbClr val="F5EA5A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DD24317-F75C-4AD2-94DC-6670677F75AA}"/>
              </a:ext>
            </a:extLst>
          </p:cNvPr>
          <p:cNvSpPr/>
          <p:nvPr/>
        </p:nvSpPr>
        <p:spPr>
          <a:xfrm>
            <a:off x="464590" y="2351366"/>
            <a:ext cx="448765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CA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PROBLEM STATEMENT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04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575852" y="1533323"/>
            <a:ext cx="67103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</a:t>
            </a:r>
            <a:r>
              <a:rPr lang="en-CA" dirty="0"/>
              <a:t>Chicago Crime dataset contains a summary of the reported crimes occurred in the City of Chicago from 2001 to 2017.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Dataset has been obtained from the Chicago Police Department's CLEAR (Citizen Law Enforcement Analysis and Reporting)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Dataset contains the following columns: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ID: Unique identifier for the record.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Case Number: The Chicago Police Department RD Number (Records Division Number), which is unique to the incident.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Date: Date when the incident occurred.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Block: address where the incident occurred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IUCR: The Illinois </a:t>
            </a:r>
            <a:r>
              <a:rPr lang="en-CA" dirty="0" smtClean="0"/>
              <a:t>Uniform </a:t>
            </a:r>
            <a:r>
              <a:rPr lang="en-CA" dirty="0"/>
              <a:t>Crime Reporting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Primary Type: The primary description of the IUCR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Description: The secondary description of the IUCR code, a subcategory of the primary description.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294" y="2271194"/>
            <a:ext cx="4293027" cy="28588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86400" y="6177711"/>
            <a:ext cx="67056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0" dirty="0"/>
              <a:t>Image Source: </a:t>
            </a:r>
            <a:r>
              <a:rPr lang="en-CA" sz="1050" u="sng" dirty="0">
                <a:hlinkClick r:id="rId4"/>
              </a:rPr>
              <a:t>https://commons.wikimedia.org/wiki/File:Chicago_skyline,_</a:t>
            </a:r>
            <a:r>
              <a:rPr lang="en-CA" sz="1050" u="sng" dirty="0" smtClean="0">
                <a:hlinkClick r:id="rId4"/>
              </a:rPr>
              <a:t>viewed_from_John_Hancock_Center.jpg</a:t>
            </a:r>
            <a:endParaRPr lang="en-CA" sz="1050" u="sng" dirty="0" smtClean="0"/>
          </a:p>
          <a:p>
            <a:r>
              <a:rPr lang="en-CA" sz="1050" dirty="0" err="1"/>
              <a:t>Datasource</a:t>
            </a:r>
            <a:r>
              <a:rPr lang="en-CA" sz="1050" dirty="0"/>
              <a:t>: </a:t>
            </a:r>
            <a:r>
              <a:rPr lang="en-CA" sz="1050" u="sng" dirty="0">
                <a:hlinkClick r:id="rId5"/>
              </a:rPr>
              <a:t>https://www.kaggle.com/currie32/crimes-in-chicago</a:t>
            </a:r>
            <a:endParaRPr lang="en-CA" sz="1050" dirty="0"/>
          </a:p>
          <a:p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0431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231821" y="1434104"/>
            <a:ext cx="68217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Location Description: Description of the location where the incident occurred.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Arrest: Indicates whether an arrest was made.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Domestic: Indicates whether the incident was domestic-related as defined by the Illinois Domestic Violence Act.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Beat: Indicates the beat where the incident occurred. A beat is the smallest police geographic area – each beat has a dedicated police beat car.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District: Indicates </a:t>
            </a:r>
            <a:r>
              <a:rPr lang="en-CA" dirty="0" smtClean="0"/>
              <a:t>police </a:t>
            </a:r>
            <a:r>
              <a:rPr lang="en-CA" dirty="0" smtClean="0"/>
              <a:t>district where the incident occurred.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Ward: The ward (City Council district) where </a:t>
            </a:r>
            <a:r>
              <a:rPr lang="en-CA" dirty="0" smtClean="0"/>
              <a:t>incident </a:t>
            </a:r>
            <a:r>
              <a:rPr lang="en-CA" dirty="0" smtClean="0"/>
              <a:t>occurred.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Community Area: Indicates the community area where the incident occurred. Chicago has 77 community areas.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FBI Code: Indicates the crime classification as outlined in the FBI's National Incident-Based Reporting System (NIBRS).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294" y="2271194"/>
            <a:ext cx="4293027" cy="28588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86400" y="6177711"/>
            <a:ext cx="67056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0" dirty="0"/>
              <a:t>Image Source: </a:t>
            </a:r>
            <a:r>
              <a:rPr lang="en-CA" sz="1050" u="sng" dirty="0">
                <a:hlinkClick r:id="rId4"/>
              </a:rPr>
              <a:t>https://commons.wikimedia.org/wiki/File:Chicago_skyline,_</a:t>
            </a:r>
            <a:r>
              <a:rPr lang="en-CA" sz="1050" u="sng" dirty="0" smtClean="0">
                <a:hlinkClick r:id="rId4"/>
              </a:rPr>
              <a:t>viewed_from_John_Hancock_Center.jpg</a:t>
            </a:r>
            <a:endParaRPr lang="en-CA" sz="1050" u="sng" dirty="0" smtClean="0"/>
          </a:p>
          <a:p>
            <a:r>
              <a:rPr lang="en-CA" sz="1050" dirty="0" err="1"/>
              <a:t>Datasource</a:t>
            </a:r>
            <a:r>
              <a:rPr lang="en-CA" sz="1050" dirty="0"/>
              <a:t>: </a:t>
            </a:r>
            <a:r>
              <a:rPr lang="en-CA" sz="1050" u="sng" dirty="0">
                <a:hlinkClick r:id="rId5"/>
              </a:rPr>
              <a:t>https://www.kaggle.com/currie32/crimes-in-chicago</a:t>
            </a:r>
            <a:endParaRPr lang="en-CA" sz="1050" dirty="0"/>
          </a:p>
          <a:p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160858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231821" y="1434104"/>
            <a:ext cx="682179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X Coordinate: The x coordinate of the location where the incident occurred in </a:t>
            </a:r>
            <a:r>
              <a:rPr lang="en-CA" dirty="0" smtClean="0"/>
              <a:t>State of Illinois.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Y </a:t>
            </a:r>
            <a:r>
              <a:rPr lang="en-CA" dirty="0" smtClean="0"/>
              <a:t>Coordinate: The y coordinate of the location where the incident occurred in State </a:t>
            </a:r>
            <a:r>
              <a:rPr lang="en-CA" dirty="0" smtClean="0"/>
              <a:t>of Illinois.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Year</a:t>
            </a:r>
            <a:r>
              <a:rPr lang="en-CA" dirty="0" smtClean="0"/>
              <a:t>: Year the incident occurred.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Updated On: Date and time the record was last updated.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Latitude: The latitude of the location where the incident occurred. This location is shifted from the actual location for partial redaction but falls on the same block.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Longitude: The longitude of the location where the incident occurred. This location is shifted from the actual location for partial redaction but falls on the same block.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Location: The location where the incident occurred</a:t>
            </a:r>
            <a:endParaRPr lang="en-CA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294" y="2271194"/>
            <a:ext cx="4293027" cy="28588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86400" y="6177711"/>
            <a:ext cx="67056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0" dirty="0"/>
              <a:t>Image Source: </a:t>
            </a:r>
            <a:r>
              <a:rPr lang="en-CA" sz="1050" u="sng" dirty="0">
                <a:hlinkClick r:id="rId4"/>
              </a:rPr>
              <a:t>https://commons.wikimedia.org/wiki/File:Chicago_skyline,_</a:t>
            </a:r>
            <a:r>
              <a:rPr lang="en-CA" sz="1050" u="sng" dirty="0" smtClean="0">
                <a:hlinkClick r:id="rId4"/>
              </a:rPr>
              <a:t>viewed_from_John_Hancock_Center.jpg</a:t>
            </a:r>
            <a:endParaRPr lang="en-CA" sz="1050" u="sng" dirty="0" smtClean="0"/>
          </a:p>
          <a:p>
            <a:r>
              <a:rPr lang="en-CA" sz="1050" dirty="0" err="1"/>
              <a:t>Datasource</a:t>
            </a:r>
            <a:r>
              <a:rPr lang="en-CA" sz="1050" dirty="0"/>
              <a:t>: </a:t>
            </a:r>
            <a:r>
              <a:rPr lang="en-CA" sz="1050" u="sng" dirty="0">
                <a:hlinkClick r:id="rId5"/>
              </a:rPr>
              <a:t>https://www.kaggle.com/currie32/crimes-in-chicago</a:t>
            </a:r>
            <a:endParaRPr lang="en-CA" sz="1050" dirty="0"/>
          </a:p>
          <a:p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21311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A6568567-C1B6-488D-8FAE-B64345D20E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3778AC86-F5A7-47F0-9187-15403F3C516D}"/>
              </a:ext>
            </a:extLst>
          </p:cNvPr>
          <p:cNvSpPr/>
          <p:nvPr/>
        </p:nvSpPr>
        <p:spPr>
          <a:xfrm>
            <a:off x="256361" y="948079"/>
            <a:ext cx="5166665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CA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 </a:t>
            </a:r>
            <a:r>
              <a:rPr lang="en-CA" sz="49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IS FACEBOOK PROPHET?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9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FACEBOOK PROPHET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26279" y="1206441"/>
            <a:ext cx="11261333" cy="4786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Prophet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is open source software released by Facebook’s Core Data Science team.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Prophet is a procedure for forecasting time series data based on an additive model where non-linear trends are fit with yearly, weekly, and daily seasonality, plus holiday effects.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Prophet works best with time series that have strong seasonal effects and several seasons of historical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For more information, please check this out: </a:t>
            </a:r>
            <a:endParaRPr lang="en-CA" sz="2000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  <a:hlinkClick r:id="rId3"/>
              </a:rPr>
              <a:t>https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  <a:hlinkClick r:id="rId3"/>
              </a:rPr>
              <a:t>://research.fb.com/prophet-forecasting-at-scale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  <a:hlinkClick r:id="rId3"/>
              </a:rPr>
              <a:t>/</a:t>
            </a:r>
            <a:endParaRPr lang="en-CA" sz="2000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  <a:hlinkClick r:id="rId4"/>
              </a:rPr>
              <a:t>https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  <a:hlinkClick r:id="rId4"/>
              </a:rPr>
              <a:t>://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  <a:hlinkClick r:id="rId4"/>
              </a:rPr>
              <a:t>facebook.github.io/prophet/docs/quick_start.html#python-api</a:t>
            </a:r>
            <a:endParaRPr lang="en-CA" sz="2000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0" indent="0">
              <a:buNone/>
            </a:pPr>
            <a:r>
              <a:rPr lang="en-CA" sz="2000" b="1" u="sng" dirty="0" smtClean="0">
                <a:latin typeface="Montserrat" charset="0"/>
                <a:ea typeface="Montserrat" charset="0"/>
                <a:cs typeface="Montserrat" charset="0"/>
              </a:rPr>
              <a:t>NOTE: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You must install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fbprophet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package as follows: pip install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fbprophet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If you encounter an error, try: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conda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install -c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conda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-forge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fbprophet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FACEBOOK PROPHET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526279" y="1206441"/>
                <a:ext cx="11261333" cy="4786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Prophet implements an </a:t>
                </a: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</a:rPr>
                  <a:t>additive regression model with four </a:t>
                </a: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elements: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000" dirty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</a:rPr>
                  <a:t>A piecewise </a:t>
                </a: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linear, Prophet </a:t>
                </a: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</a:rPr>
                  <a:t>automatically </a:t>
                </a: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picks up change points in the data and identifies any change in trends. 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A </a:t>
                </a: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</a:rPr>
                  <a:t>yearly seasonal component modeled using Fourier series.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</a:rPr>
                  <a:t>A weekly seasonal </a:t>
                </a: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component.</a:t>
                </a:r>
                <a:endParaRPr lang="en-CA" sz="2000" dirty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</a:rPr>
                  <a:t>A </a:t>
                </a: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holiday list that can be manually provided.</a:t>
                </a:r>
                <a:endParaRPr lang="en-CA" sz="2000" dirty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000" dirty="0" smtClean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Additive Regression model takes the form: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𝑌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=</m:t>
                      </m:r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ontserrat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ontserrat" charset="0"/>
                            </a:rPr>
                            <m:t>𝛽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ontserrat" charset="0"/>
                            </a:rPr>
                            <m:t>0</m:t>
                          </m:r>
                        </m:sub>
                      </m:sSub>
                      <m:r>
                        <a:rPr lang="en-CA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ontserrat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nary>
                    </m:oMath>
                  </m:oMathPara>
                </a14:m>
                <a:endParaRPr lang="en-CA" sz="1600" dirty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The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𝑓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𝑗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(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𝑥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𝑗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)</m:t>
                    </m:r>
                  </m:oMath>
                </a14:m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 are unknown smoothing functions fit from the data </a:t>
                </a:r>
                <a:endParaRPr lang="en-CA" sz="2000" dirty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0" indent="0">
                  <a:buNone/>
                </a:pPr>
                <a:endParaRPr lang="en-CA" sz="2000" dirty="0" smtClean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  <a:hlinkClick r:id="rId3"/>
                  </a:rPr>
                  <a:t>Reference: https</a:t>
                </a: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  <a:hlinkClick r:id="rId3"/>
                  </a:rPr>
                  <a:t>://research.fb.com/prophet-forecasting-at-scale/</a:t>
                </a:r>
                <a:endParaRPr lang="en-CA" sz="2000" dirty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000" dirty="0">
                  <a:latin typeface="Montserrat" charset="0"/>
                  <a:ea typeface="Montserrat" charset="0"/>
                  <a:cs typeface="Montserrat" charset="0"/>
                </a:endParaRPr>
              </a:p>
            </p:txBody>
          </p:sp>
        </mc:Choice>
        <mc:Fallback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9" y="1206441"/>
                <a:ext cx="11261333" cy="4786953"/>
              </a:xfrm>
              <a:prstGeom prst="rect">
                <a:avLst/>
              </a:prstGeom>
              <a:blipFill rotWithShape="0">
                <a:blip r:embed="rId4"/>
                <a:stretch>
                  <a:fillRect l="-974" t="-1401" b="-3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7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632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Montserrat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Ryan Ahmed</cp:lastModifiedBy>
  <cp:revision>75</cp:revision>
  <dcterms:created xsi:type="dcterms:W3CDTF">2019-05-23T09:27:58Z</dcterms:created>
  <dcterms:modified xsi:type="dcterms:W3CDTF">2019-05-29T20:00:16Z</dcterms:modified>
</cp:coreProperties>
</file>