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67" r:id="rId3"/>
    <p:sldId id="257" r:id="rId4"/>
    <p:sldId id="258" r:id="rId5"/>
    <p:sldId id="259" r:id="rId6"/>
    <p:sldId id="268" r:id="rId7"/>
    <p:sldId id="260" r:id="rId8"/>
    <p:sldId id="261" r:id="rId9"/>
    <p:sldId id="262" r:id="rId10"/>
    <p:sldId id="263" r:id="rId11"/>
    <p:sldId id="264" r:id="rId12"/>
    <p:sldId id="269" r:id="rId13"/>
    <p:sldId id="265" r:id="rId14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592">
          <p15:clr>
            <a:srgbClr val="A4A3A4"/>
          </p15:clr>
        </p15:guide>
        <p15:guide id="2" pos="460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>
        <p:scale>
          <a:sx n="65" d="100"/>
          <a:sy n="65" d="100"/>
        </p:scale>
        <p:origin x="-168" y="-48"/>
      </p:cViewPr>
      <p:guideLst>
        <p:guide orient="horz" pos="2592"/>
        <p:guide pos="460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565525" cy="7318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660900" y="0"/>
            <a:ext cx="3567113" cy="7318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20E71B-56A2-4353-9F25-947C3E38A6B3}" type="datetimeFigureOut">
              <a:rPr lang="en-IN" smtClean="0"/>
              <a:t>30/07/2024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762000" y="1096963"/>
            <a:ext cx="9753600" cy="5486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822325" y="6950075"/>
            <a:ext cx="6584950" cy="65833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3896975"/>
            <a:ext cx="3565525" cy="7302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660900" y="13896975"/>
            <a:ext cx="3567113" cy="7302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0A29F2-8189-4FB6-9714-33877BC0CF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7442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iencedirect.com/science/article/abs/pii/S1476927102000981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journals.plos.org/plosone/article?id=10.1371/journal.pone.0258625" TargetMode="External"/><Relationship Id="rId4" Type="http://schemas.openxmlformats.org/officeDocument/2006/relationships/hyperlink" Target="https://ieeexplore.ieee.org/abstract/document/4803770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EF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9728"/>
            <a:ext cx="14630400" cy="8229600"/>
          </a:xfrm>
          <a:prstGeom prst="rect">
            <a:avLst/>
          </a:prstGeom>
          <a:solidFill>
            <a:srgbClr val="FFFAFA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52610" y="1680210"/>
            <a:ext cx="4869180" cy="4869180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941858" y="891755"/>
            <a:ext cx="7530934" cy="336184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8825"/>
              </a:lnSpc>
              <a:buNone/>
            </a:pPr>
            <a:r>
              <a:rPr lang="en-US" sz="6000" b="1" dirty="0">
                <a:solidFill>
                  <a:srgbClr val="1F1E1E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Protein Superfamily </a:t>
            </a:r>
            <a:r>
              <a:rPr lang="en-US" sz="6000" b="1" dirty="0" smtClean="0">
                <a:solidFill>
                  <a:srgbClr val="1F1E1E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Classification Using CNN</a:t>
            </a:r>
            <a:endParaRPr lang="en-US" sz="6000" dirty="0"/>
          </a:p>
        </p:txBody>
      </p:sp>
      <p:sp>
        <p:nvSpPr>
          <p:cNvPr id="13" name="Text 3"/>
          <p:cNvSpPr/>
          <p:nvPr/>
        </p:nvSpPr>
        <p:spPr>
          <a:xfrm>
            <a:off x="864035" y="5203852"/>
            <a:ext cx="4398627" cy="40600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197"/>
              </a:lnSpc>
              <a:buNone/>
            </a:pPr>
            <a:r>
              <a:rPr lang="en-US" sz="2400" b="1" dirty="0" smtClean="0">
                <a:solidFill>
                  <a:srgbClr val="1F1E1E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PROJECT TEAM MEMBERS</a:t>
            </a:r>
            <a:endParaRPr lang="en-US" sz="2400" dirty="0"/>
          </a:p>
        </p:txBody>
      </p:sp>
      <p:sp>
        <p:nvSpPr>
          <p:cNvPr id="14" name="Text 5"/>
          <p:cNvSpPr/>
          <p:nvPr/>
        </p:nvSpPr>
        <p:spPr>
          <a:xfrm>
            <a:off x="5601406" y="5222027"/>
            <a:ext cx="3248501" cy="40600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197"/>
              </a:lnSpc>
              <a:buNone/>
            </a:pPr>
            <a:r>
              <a:rPr lang="en-US" sz="2400" b="1" dirty="0" smtClean="0">
                <a:solidFill>
                  <a:srgbClr val="1F1E1E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PROJECT GUIDE</a:t>
            </a:r>
            <a:endParaRPr lang="en-US" sz="2400" dirty="0"/>
          </a:p>
        </p:txBody>
      </p:sp>
      <p:sp>
        <p:nvSpPr>
          <p:cNvPr id="15" name="Text 4"/>
          <p:cNvSpPr/>
          <p:nvPr/>
        </p:nvSpPr>
        <p:spPr>
          <a:xfrm>
            <a:off x="864035" y="5759291"/>
            <a:ext cx="4398627" cy="15801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 smtClean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Shreeharsh Joshi</a:t>
            </a:r>
          </a:p>
          <a:p>
            <a:pPr marL="0" indent="0">
              <a:lnSpc>
                <a:spcPts val="3110"/>
              </a:lnSpc>
              <a:buNone/>
            </a:pPr>
            <a:r>
              <a:rPr lang="en-US" sz="1944" dirty="0" smtClean="0">
                <a:solidFill>
                  <a:srgbClr val="3B3535"/>
                </a:solidFill>
                <a:latin typeface="Sora" pitchFamily="34" charset="0"/>
                <a:ea typeface="Sora" pitchFamily="34" charset="-122"/>
              </a:rPr>
              <a:t>Shreyas C</a:t>
            </a:r>
          </a:p>
          <a:p>
            <a:pPr marL="0" indent="0">
              <a:lnSpc>
                <a:spcPts val="3110"/>
              </a:lnSpc>
              <a:buNone/>
            </a:pPr>
            <a:r>
              <a:rPr lang="en-US" sz="1944" dirty="0" smtClean="0">
                <a:solidFill>
                  <a:srgbClr val="3B3535"/>
                </a:solidFill>
                <a:latin typeface="Sora" pitchFamily="34" charset="0"/>
                <a:ea typeface="Sora" pitchFamily="34" charset="-122"/>
              </a:rPr>
              <a:t>Sinchana Poojary</a:t>
            </a:r>
          </a:p>
          <a:p>
            <a:pPr marL="0" indent="0">
              <a:lnSpc>
                <a:spcPts val="3110"/>
              </a:lnSpc>
              <a:buNone/>
            </a:pPr>
            <a:r>
              <a:rPr lang="en-US" sz="1944" dirty="0" smtClean="0">
                <a:solidFill>
                  <a:srgbClr val="3B3535"/>
                </a:solidFill>
                <a:latin typeface="Sora" pitchFamily="34" charset="0"/>
                <a:ea typeface="Sora" pitchFamily="34" charset="-122"/>
              </a:rPr>
              <a:t>Sreevalli R</a:t>
            </a:r>
            <a:endParaRPr lang="en-US" sz="1944" dirty="0"/>
          </a:p>
        </p:txBody>
      </p:sp>
      <p:sp>
        <p:nvSpPr>
          <p:cNvPr id="16" name="Text 6"/>
          <p:cNvSpPr/>
          <p:nvPr/>
        </p:nvSpPr>
        <p:spPr>
          <a:xfrm>
            <a:off x="5601406" y="5779368"/>
            <a:ext cx="3248501" cy="197524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 smtClean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Dr. Suresh Y</a:t>
            </a:r>
          </a:p>
          <a:p>
            <a:pPr marL="0" indent="0">
              <a:lnSpc>
                <a:spcPts val="3110"/>
              </a:lnSpc>
              <a:buNone/>
            </a:pPr>
            <a:r>
              <a:rPr lang="en-US" sz="1944" dirty="0" smtClean="0">
                <a:solidFill>
                  <a:srgbClr val="3B3535"/>
                </a:solidFill>
                <a:latin typeface="Sora" pitchFamily="34" charset="0"/>
                <a:ea typeface="Sora" pitchFamily="34" charset="-122"/>
              </a:rPr>
              <a:t>Professor &amp; Asst. HOD</a:t>
            </a:r>
          </a:p>
          <a:p>
            <a:pPr marL="0" indent="0">
              <a:lnSpc>
                <a:spcPts val="3110"/>
              </a:lnSpc>
              <a:buNone/>
            </a:pPr>
            <a:r>
              <a:rPr lang="en-US" sz="1944" dirty="0" smtClean="0">
                <a:solidFill>
                  <a:srgbClr val="3B3535"/>
                </a:solidFill>
                <a:latin typeface="Sora" pitchFamily="34" charset="0"/>
                <a:ea typeface="Sora" pitchFamily="34" charset="-122"/>
              </a:rPr>
              <a:t>Dept. of CSE</a:t>
            </a:r>
            <a:endParaRPr lang="en-US" sz="1944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EF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AFA"/>
          </a:solidFill>
          <a:ln/>
        </p:spPr>
      </p:sp>
      <p:sp>
        <p:nvSpPr>
          <p:cNvPr id="4" name="Text 2"/>
          <p:cNvSpPr/>
          <p:nvPr/>
        </p:nvSpPr>
        <p:spPr>
          <a:xfrm>
            <a:off x="864037" y="1913453"/>
            <a:ext cx="7297103" cy="81212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6395"/>
              </a:lnSpc>
              <a:buNone/>
            </a:pPr>
            <a:r>
              <a:rPr lang="en-US" sz="5116" b="1" dirty="0">
                <a:solidFill>
                  <a:srgbClr val="1F1E1E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System Requirements</a:t>
            </a:r>
            <a:endParaRPr lang="en-US" sz="5116" dirty="0"/>
          </a:p>
        </p:txBody>
      </p:sp>
      <p:sp>
        <p:nvSpPr>
          <p:cNvPr id="5" name="Text 3"/>
          <p:cNvSpPr/>
          <p:nvPr/>
        </p:nvSpPr>
        <p:spPr>
          <a:xfrm>
            <a:off x="864037" y="3342680"/>
            <a:ext cx="3923943" cy="40600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197"/>
              </a:lnSpc>
              <a:buNone/>
            </a:pPr>
            <a:r>
              <a:rPr lang="en-US" sz="2558" b="1" dirty="0">
                <a:solidFill>
                  <a:srgbClr val="1F1E1E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Software Requirements</a:t>
            </a:r>
            <a:endParaRPr lang="en-US" sz="2558" dirty="0"/>
          </a:p>
        </p:txBody>
      </p:sp>
      <p:sp>
        <p:nvSpPr>
          <p:cNvPr id="6" name="Text 4"/>
          <p:cNvSpPr/>
          <p:nvPr/>
        </p:nvSpPr>
        <p:spPr>
          <a:xfrm>
            <a:off x="1258967" y="3995499"/>
            <a:ext cx="5755124" cy="3950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3110"/>
              </a:lnSpc>
              <a:buSzPct val="100000"/>
              <a:buChar char="•"/>
            </a:pPr>
            <a:r>
              <a:rPr lang="en-US" sz="1944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OS: Linux (Ubuntu, CentOS) or Windows 10</a:t>
            </a:r>
            <a:endParaRPr lang="en-US" sz="1944" dirty="0"/>
          </a:p>
        </p:txBody>
      </p:sp>
      <p:sp>
        <p:nvSpPr>
          <p:cNvPr id="7" name="Text 5"/>
          <p:cNvSpPr/>
          <p:nvPr/>
        </p:nvSpPr>
        <p:spPr>
          <a:xfrm>
            <a:off x="1258967" y="4476869"/>
            <a:ext cx="5755124" cy="3950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3110"/>
              </a:lnSpc>
              <a:buSzPct val="100000"/>
              <a:buChar char="•"/>
            </a:pPr>
            <a:r>
              <a:rPr lang="en-US" sz="1944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Frameworks: TensorFlow, PyTorch, or Keras</a:t>
            </a:r>
            <a:endParaRPr lang="en-US" sz="1944" dirty="0"/>
          </a:p>
        </p:txBody>
      </p:sp>
      <p:sp>
        <p:nvSpPr>
          <p:cNvPr id="8" name="Text 6"/>
          <p:cNvSpPr/>
          <p:nvPr/>
        </p:nvSpPr>
        <p:spPr>
          <a:xfrm>
            <a:off x="1258967" y="4958239"/>
            <a:ext cx="5755124" cy="7900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ts val="3110"/>
              </a:lnSpc>
              <a:buSzPct val="100000"/>
              <a:buChar char="•"/>
            </a:pPr>
            <a:r>
              <a:rPr lang="en-US" sz="1944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Tools: Biopython, scikit-bio, NumPy, Pandas, Matplotlib, Seaborn</a:t>
            </a:r>
            <a:endParaRPr lang="en-US" sz="1944" dirty="0"/>
          </a:p>
        </p:txBody>
      </p:sp>
      <p:sp>
        <p:nvSpPr>
          <p:cNvPr id="9" name="Text 7"/>
          <p:cNvSpPr/>
          <p:nvPr/>
        </p:nvSpPr>
        <p:spPr>
          <a:xfrm>
            <a:off x="1258967" y="5834658"/>
            <a:ext cx="5755124" cy="3950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3110"/>
              </a:lnSpc>
              <a:buSzPct val="100000"/>
              <a:buChar char="•"/>
            </a:pPr>
            <a:r>
              <a:rPr lang="en-US" sz="1944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IDE: Jupyter Notebook, Visual Studio Code</a:t>
            </a:r>
            <a:endParaRPr lang="en-US" sz="1944" dirty="0"/>
          </a:p>
        </p:txBody>
      </p:sp>
      <p:sp>
        <p:nvSpPr>
          <p:cNvPr id="10" name="Text 8"/>
          <p:cNvSpPr/>
          <p:nvPr/>
        </p:nvSpPr>
        <p:spPr>
          <a:xfrm>
            <a:off x="7623929" y="3342680"/>
            <a:ext cx="4054554" cy="40600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197"/>
              </a:lnSpc>
              <a:buNone/>
            </a:pPr>
            <a:r>
              <a:rPr lang="en-US" sz="2558" b="1" dirty="0">
                <a:solidFill>
                  <a:srgbClr val="1F1E1E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Hardware Requirements</a:t>
            </a:r>
            <a:endParaRPr lang="en-US" sz="2558" dirty="0"/>
          </a:p>
        </p:txBody>
      </p:sp>
      <p:sp>
        <p:nvSpPr>
          <p:cNvPr id="11" name="Text 9"/>
          <p:cNvSpPr/>
          <p:nvPr/>
        </p:nvSpPr>
        <p:spPr>
          <a:xfrm>
            <a:off x="8018859" y="3995499"/>
            <a:ext cx="5755124" cy="3950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3110"/>
              </a:lnSpc>
              <a:buSzPct val="100000"/>
              <a:buChar char="•"/>
            </a:pPr>
            <a:r>
              <a:rPr lang="en-US" sz="1944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Computer with a multi-core processor</a:t>
            </a:r>
            <a:endParaRPr lang="en-US" sz="1944" dirty="0"/>
          </a:p>
        </p:txBody>
      </p:sp>
      <p:sp>
        <p:nvSpPr>
          <p:cNvPr id="12" name="Text 10"/>
          <p:cNvSpPr/>
          <p:nvPr/>
        </p:nvSpPr>
        <p:spPr>
          <a:xfrm>
            <a:off x="8018859" y="4476869"/>
            <a:ext cx="5755124" cy="3950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3110"/>
              </a:lnSpc>
              <a:buSzPct val="100000"/>
              <a:buChar char="•"/>
            </a:pPr>
            <a:r>
              <a:rPr lang="en-US" sz="1944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8 GB or more of RAM</a:t>
            </a:r>
            <a:endParaRPr lang="en-US" sz="1944" dirty="0"/>
          </a:p>
        </p:txBody>
      </p:sp>
      <p:sp>
        <p:nvSpPr>
          <p:cNvPr id="13" name="Text 11"/>
          <p:cNvSpPr/>
          <p:nvPr/>
        </p:nvSpPr>
        <p:spPr>
          <a:xfrm>
            <a:off x="8018859" y="4958239"/>
            <a:ext cx="5755124" cy="3950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3110"/>
              </a:lnSpc>
              <a:buSzPct val="100000"/>
              <a:buChar char="•"/>
            </a:pPr>
            <a:r>
              <a:rPr lang="en-US" sz="1944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512 GB or more of storage</a:t>
            </a:r>
            <a:endParaRPr lang="en-US" sz="1944" dirty="0"/>
          </a:p>
        </p:txBody>
      </p:sp>
      <p:sp>
        <p:nvSpPr>
          <p:cNvPr id="14" name="Text 12"/>
          <p:cNvSpPr/>
          <p:nvPr/>
        </p:nvSpPr>
        <p:spPr>
          <a:xfrm>
            <a:off x="8018859" y="5439608"/>
            <a:ext cx="5755124" cy="3950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3110"/>
              </a:lnSpc>
              <a:buSzPct val="100000"/>
              <a:buChar char="•"/>
            </a:pPr>
            <a:r>
              <a:rPr lang="en-US" sz="1944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High-performance storage (e.g., SSD)</a:t>
            </a:r>
            <a:endParaRPr lang="en-US" sz="1944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EF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AFA"/>
          </a:solidFill>
          <a:ln/>
        </p:spPr>
      </p:sp>
      <p:sp>
        <p:nvSpPr>
          <p:cNvPr id="4" name="Text 2"/>
          <p:cNvSpPr/>
          <p:nvPr/>
        </p:nvSpPr>
        <p:spPr>
          <a:xfrm>
            <a:off x="864037" y="1253609"/>
            <a:ext cx="6497003" cy="81212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6395"/>
              </a:lnSpc>
              <a:buNone/>
            </a:pPr>
            <a:r>
              <a:rPr lang="en-US" sz="5116" b="1" dirty="0">
                <a:solidFill>
                  <a:srgbClr val="1F1E1E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Conclusion</a:t>
            </a:r>
            <a:endParaRPr lang="en-US" sz="5116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037" y="2436019"/>
            <a:ext cx="4300776" cy="987504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1110853" y="3793808"/>
            <a:ext cx="3807143" cy="8120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3197"/>
              </a:lnSpc>
              <a:buNone/>
            </a:pPr>
            <a:r>
              <a:rPr lang="en-US" sz="2558" b="1" dirty="0">
                <a:solidFill>
                  <a:srgbClr val="3B353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Advancing Bioinformatics</a:t>
            </a:r>
            <a:endParaRPr lang="en-US" sz="2558" dirty="0"/>
          </a:p>
        </p:txBody>
      </p:sp>
      <p:sp>
        <p:nvSpPr>
          <p:cNvPr id="7" name="Text 4"/>
          <p:cNvSpPr/>
          <p:nvPr/>
        </p:nvSpPr>
        <p:spPr>
          <a:xfrm>
            <a:off x="1110853" y="4753928"/>
            <a:ext cx="3807143" cy="197524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3110"/>
              </a:lnSpc>
              <a:buNone/>
            </a:pPr>
            <a:r>
              <a:rPr lang="en-US" sz="1944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This project advances protein superfamily classification, enhancing bioinformatics research and biomedical applications.</a:t>
            </a:r>
            <a:endParaRPr lang="en-US" sz="1944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4812" y="2436019"/>
            <a:ext cx="4300776" cy="987504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5411629" y="3793808"/>
            <a:ext cx="3807143" cy="8120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3197"/>
              </a:lnSpc>
              <a:buNone/>
            </a:pPr>
            <a:r>
              <a:rPr lang="en-US" sz="2558" b="1" dirty="0">
                <a:solidFill>
                  <a:srgbClr val="3B353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Computational Techniques</a:t>
            </a:r>
            <a:endParaRPr lang="en-US" sz="2558" dirty="0"/>
          </a:p>
        </p:txBody>
      </p:sp>
      <p:sp>
        <p:nvSpPr>
          <p:cNvPr id="10" name="Text 6"/>
          <p:cNvSpPr/>
          <p:nvPr/>
        </p:nvSpPr>
        <p:spPr>
          <a:xfrm>
            <a:off x="5411629" y="4753928"/>
            <a:ext cx="3807143" cy="15801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3110"/>
              </a:lnSpc>
              <a:buNone/>
            </a:pPr>
            <a:r>
              <a:rPr lang="en-US" sz="1944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Utilizing advanced computational techniques, it provides insights into protein behaviors and interactions.</a:t>
            </a:r>
            <a:endParaRPr lang="en-US" sz="1944" dirty="0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65588" y="2436019"/>
            <a:ext cx="4300776" cy="987504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9712404" y="3793808"/>
            <a:ext cx="3248501" cy="40600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197"/>
              </a:lnSpc>
              <a:buNone/>
            </a:pPr>
            <a:r>
              <a:rPr lang="en-US" sz="2558" b="1" dirty="0">
                <a:solidFill>
                  <a:srgbClr val="3B353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Future Innovations</a:t>
            </a:r>
            <a:endParaRPr lang="en-US" sz="2558" dirty="0"/>
          </a:p>
        </p:txBody>
      </p:sp>
      <p:sp>
        <p:nvSpPr>
          <p:cNvPr id="13" name="Text 8"/>
          <p:cNvSpPr/>
          <p:nvPr/>
        </p:nvSpPr>
        <p:spPr>
          <a:xfrm>
            <a:off x="9712404" y="4347924"/>
            <a:ext cx="3807143" cy="118514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3110"/>
              </a:lnSpc>
              <a:buNone/>
            </a:pPr>
            <a:r>
              <a:rPr lang="en-US" sz="1944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This paves the way for future innovations in molecular biology and medicine.</a:t>
            </a:r>
            <a:endParaRPr lang="en-US" sz="1944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EF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AFA"/>
          </a:solidFill>
          <a:ln/>
        </p:spPr>
      </p:sp>
      <p:sp>
        <p:nvSpPr>
          <p:cNvPr id="4" name="Text 2"/>
          <p:cNvSpPr/>
          <p:nvPr/>
        </p:nvSpPr>
        <p:spPr>
          <a:xfrm>
            <a:off x="864037" y="1253609"/>
            <a:ext cx="6497003" cy="81212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6395"/>
              </a:lnSpc>
              <a:buNone/>
            </a:pPr>
            <a:r>
              <a:rPr lang="en-US" sz="5116" b="1" dirty="0" smtClean="0">
                <a:solidFill>
                  <a:srgbClr val="1F1E1E"/>
                </a:solidFill>
                <a:latin typeface="Alexandria" pitchFamily="34" charset="0"/>
                <a:ea typeface="Alexandria" pitchFamily="34" charset="-122"/>
              </a:rPr>
              <a:t>References</a:t>
            </a:r>
            <a:endParaRPr lang="en-US" sz="5116" dirty="0"/>
          </a:p>
        </p:txBody>
      </p:sp>
      <p:sp>
        <p:nvSpPr>
          <p:cNvPr id="13" name="Text 8"/>
          <p:cNvSpPr/>
          <p:nvPr/>
        </p:nvSpPr>
        <p:spPr>
          <a:xfrm>
            <a:off x="1249340" y="2558035"/>
            <a:ext cx="9344081" cy="118514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lnSpc>
                <a:spcPts val="3110"/>
              </a:lnSpc>
              <a:buFont typeface="Arial" pitchFamily="34" charset="0"/>
              <a:buChar char="•"/>
            </a:pPr>
            <a:r>
              <a:rPr lang="en-US" sz="1944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  <a:hlinkClick r:id="rId3"/>
              </a:rPr>
              <a:t>https://</a:t>
            </a:r>
            <a:r>
              <a:rPr lang="en-US" sz="1944" dirty="0" smtClean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  <a:hlinkClick r:id="rId3"/>
              </a:rPr>
              <a:t>www.sciencedirect.com/science/article/abs/pii/S1476927102000981</a:t>
            </a:r>
            <a:endParaRPr lang="en-US" sz="1944" dirty="0" smtClean="0">
              <a:solidFill>
                <a:srgbClr val="3B3535"/>
              </a:solidFill>
              <a:latin typeface="Sora" pitchFamily="34" charset="0"/>
              <a:ea typeface="Sora" pitchFamily="34" charset="-122"/>
              <a:cs typeface="Sora" pitchFamily="34" charset="-120"/>
            </a:endParaRPr>
          </a:p>
          <a:p>
            <a:pPr marL="342900" indent="-342900">
              <a:lnSpc>
                <a:spcPts val="3110"/>
              </a:lnSpc>
              <a:buFont typeface="Arial" pitchFamily="34" charset="0"/>
              <a:buChar char="•"/>
            </a:pPr>
            <a:r>
              <a:rPr lang="en-US" sz="1944" dirty="0">
                <a:hlinkClick r:id="rId4"/>
              </a:rPr>
              <a:t>https://</a:t>
            </a:r>
            <a:r>
              <a:rPr lang="en-US" sz="1944" dirty="0" smtClean="0">
                <a:hlinkClick r:id="rId4"/>
              </a:rPr>
              <a:t>ieeexplore.ieee.org/abstract/document/4803770</a:t>
            </a:r>
            <a:endParaRPr lang="en-US" sz="1944" dirty="0" smtClean="0"/>
          </a:p>
          <a:p>
            <a:pPr marL="342900" indent="-342900">
              <a:lnSpc>
                <a:spcPts val="3110"/>
              </a:lnSpc>
              <a:buFont typeface="Arial" pitchFamily="34" charset="0"/>
              <a:buChar char="•"/>
            </a:pPr>
            <a:r>
              <a:rPr lang="en-US" sz="1944" dirty="0">
                <a:hlinkClick r:id="rId5"/>
              </a:rPr>
              <a:t>https://</a:t>
            </a:r>
            <a:r>
              <a:rPr lang="en-US" sz="1944" dirty="0" smtClean="0">
                <a:hlinkClick r:id="rId5"/>
              </a:rPr>
              <a:t>journals.plos.org/plosone/article?id=10.1371/journal.pone.0258625</a:t>
            </a:r>
            <a:r>
              <a:rPr lang="en-US" sz="1944" dirty="0" smtClean="0"/>
              <a:t> </a:t>
            </a:r>
            <a:endParaRPr lang="en-US" sz="1944" dirty="0"/>
          </a:p>
        </p:txBody>
      </p:sp>
    </p:spTree>
    <p:extLst>
      <p:ext uri="{BB962C8B-B14F-4D97-AF65-F5344CB8AC3E}">
        <p14:creationId xmlns:p14="http://schemas.microsoft.com/office/powerpoint/2010/main" val="2655588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EF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AFA"/>
          </a:solidFill>
          <a:ln/>
        </p:spPr>
      </p:sp>
      <p:sp>
        <p:nvSpPr>
          <p:cNvPr id="4" name="Text 2"/>
          <p:cNvSpPr/>
          <p:nvPr/>
        </p:nvSpPr>
        <p:spPr>
          <a:xfrm>
            <a:off x="3616965" y="3596944"/>
            <a:ext cx="6497003" cy="81212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6395"/>
              </a:lnSpc>
              <a:buNone/>
            </a:pPr>
            <a:r>
              <a:rPr lang="en-US" sz="8000" b="1" dirty="0">
                <a:solidFill>
                  <a:srgbClr val="1F1E1E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THANK YOU</a:t>
            </a:r>
            <a:endParaRPr lang="en-US" sz="8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EF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AFA"/>
          </a:solidFill>
          <a:ln/>
        </p:spPr>
      </p:sp>
      <p:sp>
        <p:nvSpPr>
          <p:cNvPr id="4" name="Text 2"/>
          <p:cNvSpPr/>
          <p:nvPr/>
        </p:nvSpPr>
        <p:spPr>
          <a:xfrm>
            <a:off x="864037" y="1975009"/>
            <a:ext cx="6497003" cy="81212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6395"/>
              </a:lnSpc>
              <a:buNone/>
            </a:pPr>
            <a:r>
              <a:rPr lang="en-US" sz="5116" b="1" dirty="0" smtClean="0">
                <a:solidFill>
                  <a:srgbClr val="1F1E1E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Abstract</a:t>
            </a:r>
            <a:endParaRPr lang="en-US" sz="5116" dirty="0"/>
          </a:p>
        </p:txBody>
      </p:sp>
      <p:sp>
        <p:nvSpPr>
          <p:cNvPr id="6" name="Text 4"/>
          <p:cNvSpPr/>
          <p:nvPr/>
        </p:nvSpPr>
        <p:spPr>
          <a:xfrm>
            <a:off x="864036" y="3324701"/>
            <a:ext cx="12229393" cy="15801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3110"/>
              </a:lnSpc>
            </a:pPr>
            <a:r>
              <a:rPr lang="en-US" sz="1944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This study presents a CNN-based </a:t>
            </a:r>
            <a:r>
              <a:rPr lang="en-US" sz="2000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approach</a:t>
            </a:r>
            <a:r>
              <a:rPr lang="en-US" sz="1944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 for protein superfamily classification, integrating sequence and structural data to improve accuracy and efficiency, thus advancing bioinformatics and healthcare.</a:t>
            </a:r>
            <a:endParaRPr lang="en-US" sz="1944" dirty="0"/>
          </a:p>
        </p:txBody>
      </p:sp>
    </p:spTree>
    <p:extLst>
      <p:ext uri="{BB962C8B-B14F-4D97-AF65-F5344CB8AC3E}">
        <p14:creationId xmlns:p14="http://schemas.microsoft.com/office/powerpoint/2010/main" val="282810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EF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AFA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17368" y="1644968"/>
            <a:ext cx="4939665" cy="4939665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765572" y="963454"/>
            <a:ext cx="5756196" cy="71949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666"/>
              </a:lnSpc>
              <a:buNone/>
            </a:pPr>
            <a:r>
              <a:rPr lang="en-US" sz="4532" b="1" dirty="0">
                <a:solidFill>
                  <a:srgbClr val="1F1E1E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Vision and Mission</a:t>
            </a:r>
            <a:endParaRPr lang="en-US" sz="4532" dirty="0"/>
          </a:p>
        </p:txBody>
      </p:sp>
      <p:sp>
        <p:nvSpPr>
          <p:cNvPr id="7" name="Shape 3"/>
          <p:cNvSpPr/>
          <p:nvPr/>
        </p:nvSpPr>
        <p:spPr>
          <a:xfrm>
            <a:off x="765572" y="2010966"/>
            <a:ext cx="7612856" cy="2343269"/>
          </a:xfrm>
          <a:prstGeom prst="roundRect">
            <a:avLst>
              <a:gd name="adj" fmla="val 3921"/>
            </a:avLst>
          </a:prstGeom>
          <a:solidFill>
            <a:srgbClr val="D5DCF6"/>
          </a:solidFill>
          <a:ln w="7620">
            <a:solidFill>
              <a:srgbClr val="BBC2DC"/>
            </a:solidFill>
            <a:prstDash val="solid"/>
          </a:ln>
        </p:spPr>
      </p:sp>
      <p:sp>
        <p:nvSpPr>
          <p:cNvPr id="8" name="Text 4"/>
          <p:cNvSpPr/>
          <p:nvPr/>
        </p:nvSpPr>
        <p:spPr>
          <a:xfrm>
            <a:off x="991910" y="2237303"/>
            <a:ext cx="2878098" cy="35968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33"/>
              </a:lnSpc>
              <a:buNone/>
            </a:pPr>
            <a:r>
              <a:rPr lang="en-US" sz="2266" b="1" dirty="0">
                <a:solidFill>
                  <a:srgbClr val="3B353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Vision</a:t>
            </a:r>
            <a:endParaRPr lang="en-US" sz="2266" dirty="0"/>
          </a:p>
        </p:txBody>
      </p:sp>
      <p:sp>
        <p:nvSpPr>
          <p:cNvPr id="9" name="Text 5"/>
          <p:cNvSpPr/>
          <p:nvPr/>
        </p:nvSpPr>
        <p:spPr>
          <a:xfrm>
            <a:off x="991910" y="2728198"/>
            <a:ext cx="7160181" cy="13996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56"/>
              </a:lnSpc>
              <a:buNone/>
            </a:pPr>
            <a:r>
              <a:rPr lang="en-US" sz="1722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Our vision is to revolutionize protein superfamily classification through advanced Convolutional Neural Networks (CNNs), eliminating the limitations of traditional methods by seamlessly integrating sequence and structural data.</a:t>
            </a:r>
            <a:endParaRPr lang="en-US" sz="1722" dirty="0"/>
          </a:p>
        </p:txBody>
      </p:sp>
      <p:sp>
        <p:nvSpPr>
          <p:cNvPr id="10" name="Shape 6"/>
          <p:cNvSpPr/>
          <p:nvPr/>
        </p:nvSpPr>
        <p:spPr>
          <a:xfrm>
            <a:off x="765572" y="4572953"/>
            <a:ext cx="7612856" cy="2693194"/>
          </a:xfrm>
          <a:prstGeom prst="roundRect">
            <a:avLst>
              <a:gd name="adj" fmla="val 3411"/>
            </a:avLst>
          </a:prstGeom>
          <a:solidFill>
            <a:srgbClr val="D5DCF6"/>
          </a:solidFill>
          <a:ln w="7620">
            <a:solidFill>
              <a:srgbClr val="BBC2DC"/>
            </a:solidFill>
            <a:prstDash val="solid"/>
          </a:ln>
        </p:spPr>
      </p:sp>
      <p:sp>
        <p:nvSpPr>
          <p:cNvPr id="11" name="Text 7"/>
          <p:cNvSpPr/>
          <p:nvPr/>
        </p:nvSpPr>
        <p:spPr>
          <a:xfrm>
            <a:off x="991910" y="4799290"/>
            <a:ext cx="2878098" cy="35968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33"/>
              </a:lnSpc>
              <a:buNone/>
            </a:pPr>
            <a:r>
              <a:rPr lang="en-US" sz="2266" b="1" dirty="0">
                <a:solidFill>
                  <a:srgbClr val="3B353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Mission</a:t>
            </a:r>
            <a:endParaRPr lang="en-US" sz="2266" dirty="0"/>
          </a:p>
        </p:txBody>
      </p:sp>
      <p:sp>
        <p:nvSpPr>
          <p:cNvPr id="12" name="Text 8"/>
          <p:cNvSpPr/>
          <p:nvPr/>
        </p:nvSpPr>
        <p:spPr>
          <a:xfrm>
            <a:off x="991910" y="5290185"/>
            <a:ext cx="7160181" cy="174962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56"/>
              </a:lnSpc>
              <a:buNone/>
            </a:pPr>
            <a:r>
              <a:rPr lang="en-US" sz="1722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To develop a CNN-based classification model that integrates sequence and structural data to address the labour-intensive nature and limited capture of protein structures and functions in current methods, enhancing accuracy, efficiency, and automation in bioinformatics and healthcare research.</a:t>
            </a:r>
            <a:endParaRPr lang="en-US" sz="1722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EF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AFA"/>
          </a:solidFill>
          <a:ln/>
        </p:spPr>
      </p:sp>
      <p:sp>
        <p:nvSpPr>
          <p:cNvPr id="4" name="Text 2"/>
          <p:cNvSpPr/>
          <p:nvPr/>
        </p:nvSpPr>
        <p:spPr>
          <a:xfrm>
            <a:off x="864037" y="1975009"/>
            <a:ext cx="6497003" cy="81212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6395"/>
              </a:lnSpc>
              <a:buNone/>
            </a:pPr>
            <a:r>
              <a:rPr lang="en-US" sz="5116" b="1" dirty="0">
                <a:solidFill>
                  <a:srgbClr val="1F1E1E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Introduction</a:t>
            </a:r>
            <a:endParaRPr lang="en-US" sz="5116" dirty="0"/>
          </a:p>
        </p:txBody>
      </p:sp>
      <p:sp>
        <p:nvSpPr>
          <p:cNvPr id="5" name="Text 3"/>
          <p:cNvSpPr/>
          <p:nvPr/>
        </p:nvSpPr>
        <p:spPr>
          <a:xfrm>
            <a:off x="864037" y="3404235"/>
            <a:ext cx="3248501" cy="40600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197"/>
              </a:lnSpc>
              <a:buNone/>
            </a:pPr>
            <a:r>
              <a:rPr lang="en-US" sz="2558" b="1" dirty="0">
                <a:solidFill>
                  <a:srgbClr val="1F1E1E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Existing Systems</a:t>
            </a:r>
            <a:endParaRPr lang="en-US" sz="2558" dirty="0"/>
          </a:p>
        </p:txBody>
      </p:sp>
      <p:sp>
        <p:nvSpPr>
          <p:cNvPr id="6" name="Text 4"/>
          <p:cNvSpPr/>
          <p:nvPr/>
        </p:nvSpPr>
        <p:spPr>
          <a:xfrm>
            <a:off x="864037" y="4057055"/>
            <a:ext cx="6150054" cy="15801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Current methods for protein superfamily classification are labor-intensive and limited in their ability to capture the full scope of protein structures and functions.</a:t>
            </a:r>
            <a:endParaRPr lang="en-US" sz="1944" dirty="0"/>
          </a:p>
        </p:txBody>
      </p:sp>
      <p:sp>
        <p:nvSpPr>
          <p:cNvPr id="7" name="Text 5"/>
          <p:cNvSpPr/>
          <p:nvPr/>
        </p:nvSpPr>
        <p:spPr>
          <a:xfrm>
            <a:off x="7623929" y="3404235"/>
            <a:ext cx="3248501" cy="40600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197"/>
              </a:lnSpc>
              <a:buNone/>
            </a:pPr>
            <a:r>
              <a:rPr lang="en-US" sz="2558" b="1" dirty="0">
                <a:solidFill>
                  <a:srgbClr val="1F1E1E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Proposed Idea</a:t>
            </a:r>
            <a:endParaRPr lang="en-US" sz="2558" dirty="0"/>
          </a:p>
        </p:txBody>
      </p:sp>
      <p:sp>
        <p:nvSpPr>
          <p:cNvPr id="8" name="Text 6"/>
          <p:cNvSpPr/>
          <p:nvPr/>
        </p:nvSpPr>
        <p:spPr>
          <a:xfrm>
            <a:off x="7623929" y="4057055"/>
            <a:ext cx="6150054" cy="197524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We propose using CNNs for protein superfamily classification, automating feature extraction and surpassing traditional methods, to enhance our understanding of biological functions and evolution.</a:t>
            </a:r>
            <a:endParaRPr lang="en-US" sz="1944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EF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AFA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991" y="1677591"/>
            <a:ext cx="4874419" cy="4874419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6343293" y="871538"/>
            <a:ext cx="6585585" cy="8054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6342"/>
              </a:lnSpc>
              <a:buNone/>
            </a:pPr>
            <a:r>
              <a:rPr lang="en-US" sz="5074" b="1" dirty="0">
                <a:solidFill>
                  <a:srgbClr val="1F1E1E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Scope of the Project</a:t>
            </a:r>
            <a:endParaRPr lang="en-US" sz="5074" dirty="0"/>
          </a:p>
        </p:txBody>
      </p:sp>
      <p:sp>
        <p:nvSpPr>
          <p:cNvPr id="7" name="Shape 3"/>
          <p:cNvSpPr/>
          <p:nvPr/>
        </p:nvSpPr>
        <p:spPr>
          <a:xfrm>
            <a:off x="6343293" y="2319576"/>
            <a:ext cx="550902" cy="550902"/>
          </a:xfrm>
          <a:prstGeom prst="roundRect">
            <a:avLst>
              <a:gd name="adj" fmla="val 18667"/>
            </a:avLst>
          </a:prstGeom>
          <a:solidFill>
            <a:srgbClr val="D5DCF6"/>
          </a:solidFill>
          <a:ln w="15240">
            <a:solidFill>
              <a:srgbClr val="BBC2DC"/>
            </a:solidFill>
            <a:prstDash val="solid"/>
          </a:ln>
        </p:spPr>
      </p:sp>
      <p:sp>
        <p:nvSpPr>
          <p:cNvPr id="8" name="Text 4"/>
          <p:cNvSpPr/>
          <p:nvPr/>
        </p:nvSpPr>
        <p:spPr>
          <a:xfrm>
            <a:off x="6542723" y="2401729"/>
            <a:ext cx="151924" cy="38659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044"/>
              </a:lnSpc>
              <a:buNone/>
            </a:pPr>
            <a:r>
              <a:rPr lang="en-US" sz="3044" b="1" dirty="0">
                <a:solidFill>
                  <a:srgbClr val="3B353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1</a:t>
            </a:r>
            <a:endParaRPr lang="en-US" sz="3044" dirty="0"/>
          </a:p>
        </p:txBody>
      </p:sp>
      <p:sp>
        <p:nvSpPr>
          <p:cNvPr id="9" name="Text 5"/>
          <p:cNvSpPr/>
          <p:nvPr/>
        </p:nvSpPr>
        <p:spPr>
          <a:xfrm>
            <a:off x="7138987" y="2319576"/>
            <a:ext cx="3221593" cy="40266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171"/>
              </a:lnSpc>
              <a:buNone/>
            </a:pPr>
            <a:r>
              <a:rPr lang="en-US" sz="2537" b="1" dirty="0">
                <a:solidFill>
                  <a:srgbClr val="3B353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Dataset</a:t>
            </a:r>
            <a:endParaRPr lang="en-US" sz="2537" dirty="0"/>
          </a:p>
        </p:txBody>
      </p:sp>
      <p:sp>
        <p:nvSpPr>
          <p:cNvPr id="10" name="Text 6"/>
          <p:cNvSpPr/>
          <p:nvPr/>
        </p:nvSpPr>
        <p:spPr>
          <a:xfrm>
            <a:off x="7138987" y="2869049"/>
            <a:ext cx="6634520" cy="78319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085"/>
              </a:lnSpc>
              <a:buNone/>
            </a:pPr>
            <a:r>
              <a:rPr lang="en-US" sz="1928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This project uses an 80,000 protein sequence dataset to develop a CNN-based classification model.</a:t>
            </a:r>
            <a:endParaRPr lang="en-US" sz="1928" dirty="0"/>
          </a:p>
        </p:txBody>
      </p:sp>
      <p:sp>
        <p:nvSpPr>
          <p:cNvPr id="11" name="Shape 7"/>
          <p:cNvSpPr/>
          <p:nvPr/>
        </p:nvSpPr>
        <p:spPr>
          <a:xfrm>
            <a:off x="6343293" y="4172426"/>
            <a:ext cx="550902" cy="550902"/>
          </a:xfrm>
          <a:prstGeom prst="roundRect">
            <a:avLst>
              <a:gd name="adj" fmla="val 18667"/>
            </a:avLst>
          </a:prstGeom>
          <a:solidFill>
            <a:srgbClr val="D5DCF6"/>
          </a:solidFill>
          <a:ln w="15240">
            <a:solidFill>
              <a:srgbClr val="BBC2DC"/>
            </a:solidFill>
            <a:prstDash val="solid"/>
          </a:ln>
        </p:spPr>
      </p:sp>
      <p:sp>
        <p:nvSpPr>
          <p:cNvPr id="12" name="Text 8"/>
          <p:cNvSpPr/>
          <p:nvPr/>
        </p:nvSpPr>
        <p:spPr>
          <a:xfrm>
            <a:off x="6503313" y="4254579"/>
            <a:ext cx="230743" cy="38659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044"/>
              </a:lnSpc>
              <a:buNone/>
            </a:pPr>
            <a:r>
              <a:rPr lang="en-US" sz="3044" b="1" dirty="0">
                <a:solidFill>
                  <a:srgbClr val="3B353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2</a:t>
            </a:r>
            <a:endParaRPr lang="en-US" sz="3044" dirty="0"/>
          </a:p>
        </p:txBody>
      </p:sp>
      <p:sp>
        <p:nvSpPr>
          <p:cNvPr id="13" name="Text 9"/>
          <p:cNvSpPr/>
          <p:nvPr/>
        </p:nvSpPr>
        <p:spPr>
          <a:xfrm>
            <a:off x="7138987" y="4172426"/>
            <a:ext cx="3221593" cy="40266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171"/>
              </a:lnSpc>
              <a:buNone/>
            </a:pPr>
            <a:r>
              <a:rPr lang="en-US" sz="2537" b="1" dirty="0">
                <a:solidFill>
                  <a:srgbClr val="3B353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Focus</a:t>
            </a:r>
            <a:endParaRPr lang="en-US" sz="2537" dirty="0"/>
          </a:p>
        </p:txBody>
      </p:sp>
      <p:sp>
        <p:nvSpPr>
          <p:cNvPr id="14" name="Text 10"/>
          <p:cNvSpPr/>
          <p:nvPr/>
        </p:nvSpPr>
        <p:spPr>
          <a:xfrm>
            <a:off x="7138987" y="4721900"/>
            <a:ext cx="6634520" cy="78319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085"/>
              </a:lnSpc>
              <a:buNone/>
            </a:pPr>
            <a:r>
              <a:rPr lang="en-US" sz="1928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The project focuses on accuracy and recall in protein superfamily classification.</a:t>
            </a:r>
            <a:endParaRPr lang="en-US" sz="1928" dirty="0"/>
          </a:p>
        </p:txBody>
      </p:sp>
      <p:sp>
        <p:nvSpPr>
          <p:cNvPr id="15" name="Shape 11"/>
          <p:cNvSpPr/>
          <p:nvPr/>
        </p:nvSpPr>
        <p:spPr>
          <a:xfrm>
            <a:off x="6343293" y="6025277"/>
            <a:ext cx="550902" cy="550902"/>
          </a:xfrm>
          <a:prstGeom prst="roundRect">
            <a:avLst>
              <a:gd name="adj" fmla="val 18667"/>
            </a:avLst>
          </a:prstGeom>
          <a:solidFill>
            <a:srgbClr val="D5DCF6"/>
          </a:solidFill>
          <a:ln w="15240">
            <a:solidFill>
              <a:srgbClr val="BBC2DC"/>
            </a:solidFill>
            <a:prstDash val="solid"/>
          </a:ln>
        </p:spPr>
      </p:sp>
      <p:sp>
        <p:nvSpPr>
          <p:cNvPr id="16" name="Text 12"/>
          <p:cNvSpPr/>
          <p:nvPr/>
        </p:nvSpPr>
        <p:spPr>
          <a:xfrm>
            <a:off x="6503075" y="6107430"/>
            <a:ext cx="231219" cy="38659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044"/>
              </a:lnSpc>
              <a:buNone/>
            </a:pPr>
            <a:r>
              <a:rPr lang="en-US" sz="3044" b="1" dirty="0">
                <a:solidFill>
                  <a:srgbClr val="3B353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3</a:t>
            </a:r>
            <a:endParaRPr lang="en-US" sz="3044" dirty="0"/>
          </a:p>
        </p:txBody>
      </p:sp>
      <p:sp>
        <p:nvSpPr>
          <p:cNvPr id="17" name="Text 13"/>
          <p:cNvSpPr/>
          <p:nvPr/>
        </p:nvSpPr>
        <p:spPr>
          <a:xfrm>
            <a:off x="7138987" y="6025277"/>
            <a:ext cx="3221593" cy="40266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171"/>
              </a:lnSpc>
              <a:buNone/>
            </a:pPr>
            <a:r>
              <a:rPr lang="en-US" sz="2537" b="1" dirty="0">
                <a:solidFill>
                  <a:srgbClr val="3B353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Future Goals</a:t>
            </a:r>
            <a:endParaRPr lang="en-US" sz="2537" dirty="0"/>
          </a:p>
        </p:txBody>
      </p:sp>
      <p:sp>
        <p:nvSpPr>
          <p:cNvPr id="18" name="Text 14"/>
          <p:cNvSpPr/>
          <p:nvPr/>
        </p:nvSpPr>
        <p:spPr>
          <a:xfrm>
            <a:off x="7138987" y="6574750"/>
            <a:ext cx="6634520" cy="78319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085"/>
              </a:lnSpc>
              <a:buNone/>
            </a:pPr>
            <a:r>
              <a:rPr lang="en-US" sz="1928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Future goals include scaling and integrating advanced machine learning techniques.</a:t>
            </a:r>
            <a:endParaRPr lang="en-US" sz="1928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EF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19456"/>
            <a:ext cx="14630400" cy="8229600"/>
          </a:xfrm>
          <a:prstGeom prst="rect">
            <a:avLst/>
          </a:prstGeom>
          <a:solidFill>
            <a:srgbClr val="FFFAFA"/>
          </a:solidFill>
          <a:ln/>
        </p:spPr>
      </p:sp>
      <p:sp>
        <p:nvSpPr>
          <p:cNvPr id="4" name="Text 2"/>
          <p:cNvSpPr/>
          <p:nvPr/>
        </p:nvSpPr>
        <p:spPr>
          <a:xfrm>
            <a:off x="1943219" y="528638"/>
            <a:ext cx="6346746" cy="61460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840"/>
              </a:lnSpc>
              <a:buNone/>
            </a:pPr>
            <a:r>
              <a:rPr lang="en-US" sz="3872" b="1" dirty="0" smtClean="0">
                <a:solidFill>
                  <a:srgbClr val="1F1E1E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Literature Survey</a:t>
            </a:r>
            <a:endParaRPr lang="en-US" sz="3872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674523"/>
              </p:ext>
            </p:extLst>
          </p:nvPr>
        </p:nvGraphicFramePr>
        <p:xfrm>
          <a:off x="2050223" y="1298225"/>
          <a:ext cx="11471224" cy="6646680"/>
        </p:xfrm>
        <a:graphic>
          <a:graphicData uri="http://schemas.openxmlformats.org/drawingml/2006/table">
            <a:tbl>
              <a:tblPr firstRow="1" firstCol="1" lastCol="1" bandRow="1">
                <a:tableStyleId>{5C22544A-7EE6-4342-B048-85BDC9FD1C3A}</a:tableStyleId>
              </a:tblPr>
              <a:tblGrid>
                <a:gridCol w="801776"/>
                <a:gridCol w="1787703"/>
                <a:gridCol w="2455524"/>
                <a:gridCol w="2383605"/>
                <a:gridCol w="1630427"/>
                <a:gridCol w="2412189"/>
              </a:tblGrid>
              <a:tr h="46619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dirty="0" smtClean="0">
                          <a:effectLst/>
                          <a:latin typeface="Sora"/>
                          <a:ea typeface="Sora"/>
                        </a:rPr>
                        <a:t>Paper No.</a:t>
                      </a:r>
                      <a:endParaRPr lang="en-US" sz="1200" dirty="0">
                        <a:effectLst/>
                        <a:latin typeface="Sora"/>
                        <a:ea typeface="Sora"/>
                        <a:cs typeface="Times New Roman" panose="02020603050405020304" pitchFamily="18" charset="0"/>
                      </a:endParaRPr>
                    </a:p>
                  </a:txBody>
                  <a:tcPr marL="8206" marR="8206" marT="8206" marB="8206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  <a:latin typeface="Sora"/>
                          <a:ea typeface="Sora"/>
                        </a:rPr>
                        <a:t>Title</a:t>
                      </a:r>
                      <a:endParaRPr lang="en-US" sz="1400" dirty="0">
                        <a:effectLst/>
                        <a:latin typeface="Sora"/>
                        <a:ea typeface="Sora"/>
                        <a:cs typeface="Times New Roman" panose="02020603050405020304" pitchFamily="18" charset="0"/>
                      </a:endParaRPr>
                    </a:p>
                  </a:txBody>
                  <a:tcPr marL="8206" marR="8206" marT="8206" marB="8206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  <a:latin typeface="Sora"/>
                          <a:ea typeface="Sora"/>
                        </a:rPr>
                        <a:t>Description</a:t>
                      </a:r>
                      <a:endParaRPr lang="en-US" sz="1400" dirty="0">
                        <a:effectLst/>
                        <a:latin typeface="Sora"/>
                        <a:ea typeface="Sora"/>
                        <a:cs typeface="Times New Roman" panose="02020603050405020304" pitchFamily="18" charset="0"/>
                      </a:endParaRPr>
                    </a:p>
                  </a:txBody>
                  <a:tcPr marL="8206" marR="8206" marT="8206" marB="8206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  <a:latin typeface="Sora"/>
                          <a:ea typeface="Sora"/>
                        </a:rPr>
                        <a:t>Implementation</a:t>
                      </a:r>
                      <a:endParaRPr lang="en-US" sz="1400" dirty="0">
                        <a:effectLst/>
                        <a:latin typeface="Sora"/>
                        <a:ea typeface="Sora"/>
                        <a:cs typeface="Times New Roman" panose="02020603050405020304" pitchFamily="18" charset="0"/>
                      </a:endParaRPr>
                    </a:p>
                  </a:txBody>
                  <a:tcPr marL="8206" marR="8206" marT="8206" marB="8206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  <a:latin typeface="Sora"/>
                          <a:ea typeface="Sora"/>
                        </a:rPr>
                        <a:t>Accuracy Level (%)</a:t>
                      </a:r>
                      <a:endParaRPr lang="en-US" sz="1200" dirty="0">
                        <a:effectLst/>
                        <a:latin typeface="Sora"/>
                        <a:ea typeface="Sora"/>
                        <a:cs typeface="Times New Roman" panose="02020603050405020304" pitchFamily="18" charset="0"/>
                      </a:endParaRPr>
                    </a:p>
                  </a:txBody>
                  <a:tcPr marL="8206" marR="8206" marT="8206" marB="8206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  <a:latin typeface="Sora"/>
                          <a:ea typeface="Sora"/>
                        </a:rPr>
                        <a:t>Remarks</a:t>
                      </a:r>
                      <a:endParaRPr lang="en-US" sz="1400" dirty="0">
                        <a:effectLst/>
                        <a:latin typeface="Sora"/>
                        <a:ea typeface="Sora"/>
                        <a:cs typeface="Times New Roman" panose="02020603050405020304" pitchFamily="18" charset="0"/>
                      </a:endParaRPr>
                    </a:p>
                  </a:txBody>
                  <a:tcPr marL="8206" marR="8206" marT="8206" marB="8206" anchor="ctr"/>
                </a:tc>
              </a:tr>
              <a:tr h="132114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  <a:latin typeface="Sora"/>
                          <a:ea typeface="Sora"/>
                        </a:rPr>
                        <a:t>1</a:t>
                      </a:r>
                      <a:endParaRPr lang="en-US" sz="1400" dirty="0">
                        <a:effectLst/>
                        <a:latin typeface="Sora"/>
                        <a:ea typeface="Sora"/>
                        <a:cs typeface="Times New Roman" panose="02020603050405020304" pitchFamily="18" charset="0"/>
                      </a:endParaRPr>
                    </a:p>
                  </a:txBody>
                  <a:tcPr marL="8206" marR="8206" marT="8206" marB="8206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dirty="0" smtClean="0">
                          <a:effectLst/>
                          <a:latin typeface="Sora"/>
                          <a:ea typeface="Sora"/>
                        </a:rPr>
                        <a:t>DeepLoc</a:t>
                      </a:r>
                      <a:endParaRPr lang="en-US" sz="1400" dirty="0">
                        <a:effectLst/>
                        <a:latin typeface="Sora"/>
                        <a:ea typeface="Sora"/>
                        <a:cs typeface="Times New Roman" panose="02020603050405020304" pitchFamily="18" charset="0"/>
                      </a:endParaRPr>
                    </a:p>
                  </a:txBody>
                  <a:tcPr marL="8206" marR="8206" marT="8206" marB="8206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  <a:latin typeface="Sora"/>
                          <a:ea typeface="Sora"/>
                        </a:rPr>
                        <a:t>Predicts subcellular localization of proteins using deep neural networks.</a:t>
                      </a:r>
                      <a:endParaRPr lang="en-US" sz="1400" dirty="0">
                        <a:effectLst/>
                        <a:latin typeface="Sora"/>
                        <a:ea typeface="Sora"/>
                        <a:cs typeface="Times New Roman" panose="02020603050405020304" pitchFamily="18" charset="0"/>
                      </a:endParaRPr>
                    </a:p>
                  </a:txBody>
                  <a:tcPr marL="8206" marR="8206" marT="8206" marB="8206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  <a:latin typeface="Sora"/>
                          <a:ea typeface="Sora"/>
                        </a:rPr>
                        <a:t>Implemented using a deep neural network trained on large protein datasets.</a:t>
                      </a:r>
                      <a:endParaRPr lang="en-US" sz="1400" dirty="0">
                        <a:effectLst/>
                        <a:latin typeface="Sora"/>
                        <a:ea typeface="Sora"/>
                        <a:cs typeface="Times New Roman" panose="02020603050405020304" pitchFamily="18" charset="0"/>
                      </a:endParaRPr>
                    </a:p>
                  </a:txBody>
                  <a:tcPr marL="8206" marR="8206" marT="8206" marB="8206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1" dirty="0">
                          <a:effectLst/>
                          <a:latin typeface="Sora"/>
                          <a:ea typeface="Sora"/>
                        </a:rPr>
                        <a:t>~89%</a:t>
                      </a:r>
                      <a:endParaRPr lang="en-US" sz="1400" b="1" dirty="0">
                        <a:effectLst/>
                        <a:latin typeface="Sora"/>
                        <a:ea typeface="Sora"/>
                        <a:cs typeface="Times New Roman" panose="02020603050405020304" pitchFamily="18" charset="0"/>
                      </a:endParaRPr>
                    </a:p>
                  </a:txBody>
                  <a:tcPr marL="8206" marR="8206" marT="8206" marB="8206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0" dirty="0">
                          <a:effectLst/>
                          <a:latin typeface="Sora"/>
                          <a:ea typeface="Sora"/>
                        </a:rPr>
                        <a:t>Requires large datasets for training; computationally intensive.</a:t>
                      </a:r>
                      <a:endParaRPr lang="en-US" sz="1400" b="0" dirty="0">
                        <a:effectLst/>
                        <a:latin typeface="Sora"/>
                        <a:ea typeface="Sora"/>
                        <a:cs typeface="Times New Roman" panose="02020603050405020304" pitchFamily="18" charset="0"/>
                      </a:endParaRPr>
                    </a:p>
                  </a:txBody>
                  <a:tcPr marL="8206" marR="8206" marT="8206" marB="8206" anchor="ctr"/>
                </a:tc>
              </a:tr>
              <a:tr h="174862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  <a:latin typeface="Sora"/>
                          <a:ea typeface="Sora"/>
                        </a:rPr>
                        <a:t>2</a:t>
                      </a:r>
                      <a:endParaRPr lang="en-US" sz="1400" dirty="0">
                        <a:effectLst/>
                        <a:latin typeface="Sora"/>
                        <a:ea typeface="Sora"/>
                        <a:cs typeface="Times New Roman" panose="02020603050405020304" pitchFamily="18" charset="0"/>
                      </a:endParaRPr>
                    </a:p>
                  </a:txBody>
                  <a:tcPr marL="8206" marR="8206" marT="8206" marB="8206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  <a:latin typeface="Sora"/>
                          <a:ea typeface="Sora"/>
                        </a:rPr>
                        <a:t>Fuzzy Rule-Based Classification</a:t>
                      </a:r>
                      <a:endParaRPr lang="en-US" sz="1400" dirty="0">
                        <a:effectLst/>
                        <a:latin typeface="Sora"/>
                        <a:ea typeface="Sora"/>
                        <a:cs typeface="Times New Roman" panose="02020603050405020304" pitchFamily="18" charset="0"/>
                      </a:endParaRPr>
                    </a:p>
                  </a:txBody>
                  <a:tcPr marL="8206" marR="8206" marT="8206" marB="8206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  <a:latin typeface="Sora"/>
                          <a:ea typeface="Sora"/>
                        </a:rPr>
                        <a:t>Utilizes fuzzy rule-based systems to classify protein sequences into superfamilies.</a:t>
                      </a:r>
                      <a:endParaRPr lang="en-US" sz="1400" dirty="0">
                        <a:effectLst/>
                        <a:latin typeface="Sora"/>
                        <a:ea typeface="Sora"/>
                        <a:cs typeface="Times New Roman" panose="02020603050405020304" pitchFamily="18" charset="0"/>
                      </a:endParaRPr>
                    </a:p>
                  </a:txBody>
                  <a:tcPr marL="8206" marR="8206" marT="8206" marB="8206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  <a:latin typeface="Sora"/>
                          <a:ea typeface="Sora"/>
                        </a:rPr>
                        <a:t>Implemented with a fuzzy rule-based system, compared with non-fuzzy decision tree-based classifier.</a:t>
                      </a:r>
                      <a:endParaRPr lang="en-US" sz="1400" dirty="0">
                        <a:effectLst/>
                        <a:latin typeface="Sora"/>
                        <a:ea typeface="Sora"/>
                        <a:cs typeface="Times New Roman" panose="02020603050405020304" pitchFamily="18" charset="0"/>
                      </a:endParaRPr>
                    </a:p>
                  </a:txBody>
                  <a:tcPr marL="8206" marR="8206" marT="8206" marB="8206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1" dirty="0">
                          <a:effectLst/>
                          <a:latin typeface="Sora"/>
                          <a:ea typeface="Sora"/>
                        </a:rPr>
                        <a:t>~76-81%</a:t>
                      </a:r>
                      <a:endParaRPr lang="en-US" sz="1400" b="1" dirty="0">
                        <a:effectLst/>
                        <a:latin typeface="Sora"/>
                        <a:ea typeface="Sora"/>
                        <a:cs typeface="Times New Roman" panose="02020603050405020304" pitchFamily="18" charset="0"/>
                      </a:endParaRPr>
                    </a:p>
                  </a:txBody>
                  <a:tcPr marL="8206" marR="8206" marT="8206" marB="8206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0" dirty="0">
                          <a:effectLst/>
                          <a:latin typeface="Sora"/>
                          <a:ea typeface="Sora"/>
                        </a:rPr>
                        <a:t>Fuzzy rules are human-readable but system complexity increases with exchange n-grams.</a:t>
                      </a:r>
                      <a:endParaRPr lang="en-US" sz="1400" b="0" dirty="0">
                        <a:effectLst/>
                        <a:latin typeface="Sora"/>
                        <a:ea typeface="Sora"/>
                        <a:cs typeface="Times New Roman" panose="02020603050405020304" pitchFamily="18" charset="0"/>
                      </a:endParaRPr>
                    </a:p>
                  </a:txBody>
                  <a:tcPr marL="8206" marR="8206" marT="8206" marB="8206" anchor="ctr"/>
                </a:tc>
              </a:tr>
              <a:tr h="174862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  <a:latin typeface="Sora"/>
                          <a:ea typeface="Sora"/>
                        </a:rPr>
                        <a:t>3</a:t>
                      </a:r>
                      <a:endParaRPr lang="en-US" sz="1400" dirty="0">
                        <a:effectLst/>
                        <a:latin typeface="Sora"/>
                        <a:ea typeface="Sora"/>
                        <a:cs typeface="Times New Roman" panose="02020603050405020304" pitchFamily="18" charset="0"/>
                      </a:endParaRPr>
                    </a:p>
                  </a:txBody>
                  <a:tcPr marL="8206" marR="8206" marT="8206" marB="8206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  <a:latin typeface="Sora"/>
                          <a:ea typeface="Sora"/>
                        </a:rPr>
                        <a:t>PCA and Neural Networks</a:t>
                      </a:r>
                      <a:endParaRPr lang="en-US" sz="1400" dirty="0">
                        <a:effectLst/>
                        <a:latin typeface="Sora"/>
                        <a:ea typeface="Sora"/>
                        <a:cs typeface="Times New Roman" panose="02020603050405020304" pitchFamily="18" charset="0"/>
                      </a:endParaRPr>
                    </a:p>
                  </a:txBody>
                  <a:tcPr marL="8206" marR="8206" marT="8206" marB="8206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  <a:latin typeface="Sora"/>
                          <a:ea typeface="Sora"/>
                        </a:rPr>
                        <a:t>Applies PCA and a two-dimensional neural network to classify human protein sequences.</a:t>
                      </a:r>
                      <a:endParaRPr lang="en-US" sz="1400" dirty="0">
                        <a:effectLst/>
                        <a:latin typeface="Sora"/>
                        <a:ea typeface="Sora"/>
                        <a:cs typeface="Times New Roman" panose="02020603050405020304" pitchFamily="18" charset="0"/>
                      </a:endParaRPr>
                    </a:p>
                  </a:txBody>
                  <a:tcPr marL="8206" marR="8206" marT="8206" marB="8206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  <a:latin typeface="Sora"/>
                          <a:ea typeface="Sora"/>
                        </a:rPr>
                        <a:t>Uses PCA for dimensionality reduction followed by a neural network for classification.</a:t>
                      </a:r>
                      <a:endParaRPr lang="en-US" sz="1400" dirty="0">
                        <a:effectLst/>
                        <a:latin typeface="Sora"/>
                        <a:ea typeface="Sora"/>
                        <a:cs typeface="Times New Roman" panose="02020603050405020304" pitchFamily="18" charset="0"/>
                      </a:endParaRPr>
                    </a:p>
                  </a:txBody>
                  <a:tcPr marL="8206" marR="8206" marT="8206" marB="8206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1" dirty="0">
                          <a:effectLst/>
                          <a:latin typeface="Sora"/>
                          <a:ea typeface="Sora"/>
                        </a:rPr>
                        <a:t>~68-80% (inertia explained)</a:t>
                      </a:r>
                      <a:endParaRPr lang="en-US" sz="900" b="1" dirty="0">
                        <a:effectLst/>
                        <a:latin typeface="Sora"/>
                        <a:ea typeface="Sora"/>
                        <a:cs typeface="Times New Roman" panose="02020603050405020304" pitchFamily="18" charset="0"/>
                      </a:endParaRPr>
                    </a:p>
                  </a:txBody>
                  <a:tcPr marL="8206" marR="8206" marT="8206" marB="8206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0" dirty="0">
                          <a:effectLst/>
                          <a:latin typeface="Sora"/>
                          <a:ea typeface="Sora"/>
                        </a:rPr>
                        <a:t>Time-consuming training process; classification accuracy varies with neuron map configuration.</a:t>
                      </a:r>
                      <a:endParaRPr lang="en-US" sz="1400" b="0" dirty="0">
                        <a:effectLst/>
                        <a:latin typeface="Sora"/>
                        <a:ea typeface="Sora"/>
                        <a:cs typeface="Times New Roman" panose="02020603050405020304" pitchFamily="18" charset="0"/>
                      </a:endParaRPr>
                    </a:p>
                  </a:txBody>
                  <a:tcPr marL="8206" marR="8206" marT="8206" marB="8206" anchor="ctr"/>
                </a:tc>
              </a:tr>
              <a:tr h="132114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Sora"/>
                          <a:ea typeface="Sora"/>
                          <a:cs typeface="+mn-cs"/>
                        </a:rPr>
                        <a:t>4</a:t>
                      </a:r>
                      <a:endParaRPr lang="en-US" sz="1400" dirty="0">
                        <a:effectLst/>
                        <a:latin typeface="Sora"/>
                        <a:ea typeface="Sora"/>
                        <a:cs typeface="Times New Roman" panose="02020603050405020304" pitchFamily="18" charset="0"/>
                      </a:endParaRPr>
                    </a:p>
                  </a:txBody>
                  <a:tcPr marL="8206" marR="8206" marT="8206" marB="8206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  <a:latin typeface="Sora"/>
                          <a:ea typeface="Sora"/>
                        </a:rPr>
                        <a:t>Support Vector Machines</a:t>
                      </a:r>
                      <a:endParaRPr lang="en-US" sz="1400" dirty="0">
                        <a:effectLst/>
                        <a:latin typeface="Sora"/>
                        <a:ea typeface="Sora"/>
                        <a:cs typeface="Times New Roman" panose="02020603050405020304" pitchFamily="18" charset="0"/>
                      </a:endParaRPr>
                    </a:p>
                  </a:txBody>
                  <a:tcPr marL="8206" marR="8206" marT="8206" marB="8206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  <a:latin typeface="Sora"/>
                          <a:ea typeface="Sora"/>
                        </a:rPr>
                        <a:t>Uses SVMs for protein secondary structure prediction.</a:t>
                      </a:r>
                      <a:endParaRPr lang="en-US" sz="1400" dirty="0">
                        <a:effectLst/>
                        <a:latin typeface="Sora"/>
                        <a:ea typeface="Sora"/>
                        <a:cs typeface="Times New Roman" panose="02020603050405020304" pitchFamily="18" charset="0"/>
                      </a:endParaRPr>
                    </a:p>
                  </a:txBody>
                  <a:tcPr marL="8206" marR="8206" marT="8206" marB="8206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  <a:latin typeface="Sora"/>
                          <a:ea typeface="Sora"/>
                        </a:rPr>
                        <a:t>Implemented with SVM, relies on physicochemical properties of amino acids.</a:t>
                      </a:r>
                      <a:endParaRPr lang="en-US" sz="1400" dirty="0">
                        <a:effectLst/>
                        <a:latin typeface="Sora"/>
                        <a:ea typeface="Sora"/>
                        <a:cs typeface="Times New Roman" panose="02020603050405020304" pitchFamily="18" charset="0"/>
                      </a:endParaRPr>
                    </a:p>
                  </a:txBody>
                  <a:tcPr marL="8206" marR="8206" marT="8206" marB="8206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1" dirty="0">
                          <a:effectLst/>
                          <a:latin typeface="Sora"/>
                          <a:ea typeface="Sora"/>
                        </a:rPr>
                        <a:t>~83%</a:t>
                      </a:r>
                      <a:endParaRPr lang="en-US" sz="1400" b="1" dirty="0">
                        <a:effectLst/>
                        <a:latin typeface="Sora"/>
                        <a:ea typeface="Sora"/>
                        <a:cs typeface="Times New Roman" panose="02020603050405020304" pitchFamily="18" charset="0"/>
                      </a:endParaRPr>
                    </a:p>
                  </a:txBody>
                  <a:tcPr marL="8206" marR="8206" marT="8206" marB="8206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0" dirty="0">
                          <a:solidFill>
                            <a:schemeClr val="bg1"/>
                          </a:solidFill>
                          <a:effectLst/>
                          <a:latin typeface="Sora"/>
                          <a:ea typeface="Sora"/>
                        </a:rPr>
                        <a:t>High computational cost for large datasets; limited interpretability.</a:t>
                      </a:r>
                      <a:endParaRPr lang="en-US" sz="1400" b="0" dirty="0">
                        <a:solidFill>
                          <a:schemeClr val="bg1"/>
                        </a:solidFill>
                        <a:effectLst/>
                        <a:latin typeface="Sora"/>
                        <a:ea typeface="Sora"/>
                        <a:cs typeface="Times New Roman" panose="02020603050405020304" pitchFamily="18" charset="0"/>
                      </a:endParaRPr>
                    </a:p>
                  </a:txBody>
                  <a:tcPr marL="8206" marR="8206" marT="8206" marB="8206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4087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EF9"/>
          </a:solidFill>
          <a:ln/>
        </p:spPr>
      </p:sp>
      <p:sp>
        <p:nvSpPr>
          <p:cNvPr id="3" name="Shape 1"/>
          <p:cNvSpPr/>
          <p:nvPr/>
        </p:nvSpPr>
        <p:spPr>
          <a:xfrm>
            <a:off x="9728" y="-603114"/>
            <a:ext cx="14630400" cy="8229600"/>
          </a:xfrm>
          <a:prstGeom prst="rect">
            <a:avLst/>
          </a:prstGeom>
          <a:solidFill>
            <a:srgbClr val="FFFAFA"/>
          </a:solidFill>
          <a:ln/>
        </p:spPr>
      </p:sp>
      <p:sp>
        <p:nvSpPr>
          <p:cNvPr id="4" name="Text 2"/>
          <p:cNvSpPr/>
          <p:nvPr/>
        </p:nvSpPr>
        <p:spPr>
          <a:xfrm>
            <a:off x="864037" y="2120027"/>
            <a:ext cx="6522125" cy="81212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6395"/>
              </a:lnSpc>
              <a:buNone/>
            </a:pPr>
            <a:r>
              <a:rPr lang="en-US" sz="5116" b="1" dirty="0">
                <a:solidFill>
                  <a:srgbClr val="1F1E1E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Problem Statement</a:t>
            </a:r>
            <a:endParaRPr lang="en-US" sz="5116" dirty="0"/>
          </a:p>
        </p:txBody>
      </p:sp>
      <p:sp>
        <p:nvSpPr>
          <p:cNvPr id="6" name="Text 4"/>
          <p:cNvSpPr/>
          <p:nvPr/>
        </p:nvSpPr>
        <p:spPr>
          <a:xfrm>
            <a:off x="1542812" y="3580090"/>
            <a:ext cx="3248501" cy="40600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197"/>
              </a:lnSpc>
              <a:buNone/>
            </a:pPr>
            <a:r>
              <a:rPr lang="en-US" sz="2558" b="1" dirty="0">
                <a:solidFill>
                  <a:srgbClr val="3B353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 </a:t>
            </a:r>
            <a:endParaRPr lang="en-US" sz="2558" dirty="0"/>
          </a:p>
        </p:txBody>
      </p:sp>
      <p:sp>
        <p:nvSpPr>
          <p:cNvPr id="7" name="Text 5"/>
          <p:cNvSpPr/>
          <p:nvPr/>
        </p:nvSpPr>
        <p:spPr>
          <a:xfrm>
            <a:off x="1203424" y="3248990"/>
            <a:ext cx="12223552" cy="197524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To develop a Convolutional Neural Network (CNN)-based model that integrates sequence and structural data to address the labour-intensive nature and limited capture of protein structures and functions in current methods for protein superfamily classification</a:t>
            </a:r>
            <a:r>
              <a:rPr lang="en-US" sz="1944" dirty="0" smtClean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.</a:t>
            </a:r>
            <a:endParaRPr lang="en-US" sz="1944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EF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AFA"/>
          </a:solidFill>
          <a:ln/>
        </p:spPr>
      </p:sp>
      <p:sp>
        <p:nvSpPr>
          <p:cNvPr id="4" name="Text 2"/>
          <p:cNvSpPr/>
          <p:nvPr/>
        </p:nvSpPr>
        <p:spPr>
          <a:xfrm>
            <a:off x="1943219" y="528638"/>
            <a:ext cx="6346746" cy="61460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840"/>
              </a:lnSpc>
              <a:buNone/>
            </a:pPr>
            <a:r>
              <a:rPr lang="en-US" sz="3872" b="1" dirty="0">
                <a:solidFill>
                  <a:srgbClr val="1F1E1E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Functional Requirements</a:t>
            </a:r>
            <a:endParaRPr lang="en-US" sz="3872" dirty="0"/>
          </a:p>
        </p:txBody>
      </p:sp>
      <p:sp>
        <p:nvSpPr>
          <p:cNvPr id="5" name="Shape 3"/>
          <p:cNvSpPr/>
          <p:nvPr/>
        </p:nvSpPr>
        <p:spPr>
          <a:xfrm>
            <a:off x="1943219" y="1516856"/>
            <a:ext cx="5278636" cy="1405890"/>
          </a:xfrm>
          <a:prstGeom prst="roundRect">
            <a:avLst>
              <a:gd name="adj" fmla="val 5582"/>
            </a:avLst>
          </a:prstGeom>
          <a:solidFill>
            <a:srgbClr val="D5DCF6"/>
          </a:solidFill>
          <a:ln w="7620">
            <a:solidFill>
              <a:srgbClr val="BBC2DC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2137648" y="1711285"/>
            <a:ext cx="2458522" cy="30730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420"/>
              </a:lnSpc>
              <a:buNone/>
            </a:pPr>
            <a:r>
              <a:rPr lang="en-US" sz="1936" b="1" dirty="0">
                <a:solidFill>
                  <a:srgbClr val="3B353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Data Selection</a:t>
            </a:r>
            <a:endParaRPr lang="en-US" sz="1936" dirty="0"/>
          </a:p>
        </p:txBody>
      </p:sp>
      <p:sp>
        <p:nvSpPr>
          <p:cNvPr id="7" name="Text 5"/>
          <p:cNvSpPr/>
          <p:nvPr/>
        </p:nvSpPr>
        <p:spPr>
          <a:xfrm>
            <a:off x="2137648" y="2130623"/>
            <a:ext cx="4889778" cy="59769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354"/>
              </a:lnSpc>
              <a:buNone/>
            </a:pPr>
            <a:r>
              <a:rPr lang="en-US" sz="1471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Selecting the appropriate dataset for model development.</a:t>
            </a:r>
            <a:endParaRPr lang="en-US" sz="1471" dirty="0"/>
          </a:p>
        </p:txBody>
      </p:sp>
      <p:sp>
        <p:nvSpPr>
          <p:cNvPr id="8" name="Shape 6"/>
          <p:cNvSpPr/>
          <p:nvPr/>
        </p:nvSpPr>
        <p:spPr>
          <a:xfrm>
            <a:off x="7408664" y="1516856"/>
            <a:ext cx="5278636" cy="1405890"/>
          </a:xfrm>
          <a:prstGeom prst="roundRect">
            <a:avLst>
              <a:gd name="adj" fmla="val 5582"/>
            </a:avLst>
          </a:prstGeom>
          <a:solidFill>
            <a:srgbClr val="D5DCF6"/>
          </a:solidFill>
          <a:ln w="7620">
            <a:solidFill>
              <a:srgbClr val="BBC2DC"/>
            </a:solidFill>
            <a:prstDash val="solid"/>
          </a:ln>
        </p:spPr>
      </p:sp>
      <p:sp>
        <p:nvSpPr>
          <p:cNvPr id="9" name="Text 7"/>
          <p:cNvSpPr/>
          <p:nvPr/>
        </p:nvSpPr>
        <p:spPr>
          <a:xfrm>
            <a:off x="7603093" y="1711285"/>
            <a:ext cx="4224218" cy="30730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420"/>
              </a:lnSpc>
              <a:buNone/>
            </a:pPr>
            <a:r>
              <a:rPr lang="en-US" sz="1936" b="1" dirty="0">
                <a:solidFill>
                  <a:srgbClr val="3B353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Data Cleaning and Pre-processing</a:t>
            </a:r>
            <a:endParaRPr lang="en-US" sz="1936" dirty="0"/>
          </a:p>
        </p:txBody>
      </p:sp>
      <p:sp>
        <p:nvSpPr>
          <p:cNvPr id="10" name="Text 8"/>
          <p:cNvSpPr/>
          <p:nvPr/>
        </p:nvSpPr>
        <p:spPr>
          <a:xfrm>
            <a:off x="7603093" y="2130623"/>
            <a:ext cx="4889778" cy="29884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354"/>
              </a:lnSpc>
              <a:buNone/>
            </a:pPr>
            <a:r>
              <a:rPr lang="en-US" sz="1471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Cleaning and preparing the data for model input.</a:t>
            </a:r>
            <a:endParaRPr lang="en-US" sz="1471" dirty="0"/>
          </a:p>
        </p:txBody>
      </p:sp>
      <p:sp>
        <p:nvSpPr>
          <p:cNvPr id="11" name="Shape 9"/>
          <p:cNvSpPr/>
          <p:nvPr/>
        </p:nvSpPr>
        <p:spPr>
          <a:xfrm>
            <a:off x="1943219" y="3109555"/>
            <a:ext cx="5278636" cy="1405890"/>
          </a:xfrm>
          <a:prstGeom prst="roundRect">
            <a:avLst>
              <a:gd name="adj" fmla="val 5582"/>
            </a:avLst>
          </a:prstGeom>
          <a:solidFill>
            <a:srgbClr val="D5DCF6"/>
          </a:solidFill>
          <a:ln w="7620">
            <a:solidFill>
              <a:srgbClr val="BBC2DC"/>
            </a:solidFill>
            <a:prstDash val="solid"/>
          </a:ln>
        </p:spPr>
      </p:sp>
      <p:sp>
        <p:nvSpPr>
          <p:cNvPr id="12" name="Text 10"/>
          <p:cNvSpPr/>
          <p:nvPr/>
        </p:nvSpPr>
        <p:spPr>
          <a:xfrm>
            <a:off x="2137648" y="3303984"/>
            <a:ext cx="2458522" cy="30730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420"/>
              </a:lnSpc>
              <a:buNone/>
            </a:pPr>
            <a:r>
              <a:rPr lang="en-US" sz="1936" b="1" dirty="0">
                <a:solidFill>
                  <a:srgbClr val="3B353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Transformation</a:t>
            </a:r>
            <a:endParaRPr lang="en-US" sz="1936" dirty="0"/>
          </a:p>
        </p:txBody>
      </p:sp>
      <p:sp>
        <p:nvSpPr>
          <p:cNvPr id="13" name="Text 11"/>
          <p:cNvSpPr/>
          <p:nvPr/>
        </p:nvSpPr>
        <p:spPr>
          <a:xfrm>
            <a:off x="2137648" y="3723323"/>
            <a:ext cx="4889778" cy="59769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354"/>
              </a:lnSpc>
              <a:buNone/>
            </a:pPr>
            <a:r>
              <a:rPr lang="en-US" sz="1471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Transforming the data into a format suitable for the CNN model.</a:t>
            </a:r>
            <a:endParaRPr lang="en-US" sz="1471" dirty="0"/>
          </a:p>
        </p:txBody>
      </p:sp>
      <p:sp>
        <p:nvSpPr>
          <p:cNvPr id="14" name="Shape 12"/>
          <p:cNvSpPr/>
          <p:nvPr/>
        </p:nvSpPr>
        <p:spPr>
          <a:xfrm>
            <a:off x="7408664" y="3109555"/>
            <a:ext cx="5278636" cy="1405890"/>
          </a:xfrm>
          <a:prstGeom prst="roundRect">
            <a:avLst>
              <a:gd name="adj" fmla="val 5582"/>
            </a:avLst>
          </a:prstGeom>
          <a:solidFill>
            <a:srgbClr val="D5DCF6"/>
          </a:solidFill>
          <a:ln w="7620">
            <a:solidFill>
              <a:srgbClr val="BBC2DC"/>
            </a:solidFill>
            <a:prstDash val="solid"/>
          </a:ln>
        </p:spPr>
      </p:sp>
      <p:sp>
        <p:nvSpPr>
          <p:cNvPr id="15" name="Text 13"/>
          <p:cNvSpPr/>
          <p:nvPr/>
        </p:nvSpPr>
        <p:spPr>
          <a:xfrm>
            <a:off x="7603093" y="3303984"/>
            <a:ext cx="2527102" cy="30730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420"/>
              </a:lnSpc>
              <a:buNone/>
            </a:pPr>
            <a:r>
              <a:rPr lang="en-US" sz="1936" b="1" dirty="0">
                <a:solidFill>
                  <a:srgbClr val="3B353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Model Development</a:t>
            </a:r>
            <a:endParaRPr lang="en-US" sz="1936" dirty="0"/>
          </a:p>
        </p:txBody>
      </p:sp>
      <p:sp>
        <p:nvSpPr>
          <p:cNvPr id="16" name="Text 14"/>
          <p:cNvSpPr/>
          <p:nvPr/>
        </p:nvSpPr>
        <p:spPr>
          <a:xfrm>
            <a:off x="7603093" y="3723323"/>
            <a:ext cx="4889778" cy="59769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354"/>
              </a:lnSpc>
              <a:buNone/>
            </a:pPr>
            <a:r>
              <a:rPr lang="en-US" sz="1471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Designing and implementing the </a:t>
            </a:r>
            <a:r>
              <a:rPr lang="en-US" sz="1471" dirty="0" smtClean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CNN-based classification </a:t>
            </a:r>
            <a:r>
              <a:rPr lang="en-US" sz="1471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model.</a:t>
            </a:r>
            <a:endParaRPr lang="en-US" sz="1471" dirty="0"/>
          </a:p>
        </p:txBody>
      </p:sp>
      <p:sp>
        <p:nvSpPr>
          <p:cNvPr id="17" name="Shape 15"/>
          <p:cNvSpPr/>
          <p:nvPr/>
        </p:nvSpPr>
        <p:spPr>
          <a:xfrm>
            <a:off x="1943219" y="4702254"/>
            <a:ext cx="5278636" cy="1405890"/>
          </a:xfrm>
          <a:prstGeom prst="roundRect">
            <a:avLst>
              <a:gd name="adj" fmla="val 5582"/>
            </a:avLst>
          </a:prstGeom>
          <a:solidFill>
            <a:srgbClr val="D5DCF6"/>
          </a:solidFill>
          <a:ln w="7620">
            <a:solidFill>
              <a:srgbClr val="BBC2DC"/>
            </a:solidFill>
            <a:prstDash val="solid"/>
          </a:ln>
        </p:spPr>
      </p:sp>
      <p:sp>
        <p:nvSpPr>
          <p:cNvPr id="18" name="Text 16"/>
          <p:cNvSpPr/>
          <p:nvPr/>
        </p:nvSpPr>
        <p:spPr>
          <a:xfrm>
            <a:off x="2137648" y="4896683"/>
            <a:ext cx="3753326" cy="30730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420"/>
              </a:lnSpc>
              <a:buNone/>
            </a:pPr>
            <a:r>
              <a:rPr lang="en-US" sz="1936" b="1" dirty="0">
                <a:solidFill>
                  <a:srgbClr val="3B353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Model Training and Validation</a:t>
            </a:r>
            <a:endParaRPr lang="en-US" sz="1936" dirty="0"/>
          </a:p>
        </p:txBody>
      </p:sp>
      <p:sp>
        <p:nvSpPr>
          <p:cNvPr id="19" name="Text 17"/>
          <p:cNvSpPr/>
          <p:nvPr/>
        </p:nvSpPr>
        <p:spPr>
          <a:xfrm>
            <a:off x="2137648" y="5316022"/>
            <a:ext cx="4889778" cy="29884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354"/>
              </a:lnSpc>
              <a:buNone/>
            </a:pPr>
            <a:r>
              <a:rPr lang="en-US" sz="1471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Training the model and validating its performance.</a:t>
            </a:r>
            <a:endParaRPr lang="en-US" sz="1471" dirty="0"/>
          </a:p>
        </p:txBody>
      </p:sp>
      <p:sp>
        <p:nvSpPr>
          <p:cNvPr id="20" name="Shape 18"/>
          <p:cNvSpPr/>
          <p:nvPr/>
        </p:nvSpPr>
        <p:spPr>
          <a:xfrm>
            <a:off x="7408664" y="4702254"/>
            <a:ext cx="5278636" cy="1405890"/>
          </a:xfrm>
          <a:prstGeom prst="roundRect">
            <a:avLst>
              <a:gd name="adj" fmla="val 5582"/>
            </a:avLst>
          </a:prstGeom>
          <a:solidFill>
            <a:srgbClr val="D5DCF6"/>
          </a:solidFill>
          <a:ln w="7620">
            <a:solidFill>
              <a:srgbClr val="BBC2DC"/>
            </a:solidFill>
            <a:prstDash val="solid"/>
          </a:ln>
        </p:spPr>
      </p:sp>
      <p:sp>
        <p:nvSpPr>
          <p:cNvPr id="21" name="Text 19"/>
          <p:cNvSpPr/>
          <p:nvPr/>
        </p:nvSpPr>
        <p:spPr>
          <a:xfrm>
            <a:off x="7603093" y="4896683"/>
            <a:ext cx="2458522" cy="30730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420"/>
              </a:lnSpc>
              <a:buNone/>
            </a:pPr>
            <a:r>
              <a:rPr lang="en-US" sz="1936" b="1" dirty="0">
                <a:solidFill>
                  <a:srgbClr val="3B353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Evaluation</a:t>
            </a:r>
            <a:endParaRPr lang="en-US" sz="1936" dirty="0"/>
          </a:p>
        </p:txBody>
      </p:sp>
      <p:sp>
        <p:nvSpPr>
          <p:cNvPr id="22" name="Text 20"/>
          <p:cNvSpPr/>
          <p:nvPr/>
        </p:nvSpPr>
        <p:spPr>
          <a:xfrm>
            <a:off x="7603093" y="5316022"/>
            <a:ext cx="4889778" cy="59769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354"/>
              </a:lnSpc>
              <a:buNone/>
            </a:pPr>
            <a:r>
              <a:rPr lang="en-US" sz="1471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Evaluating the model's accuracy, efficiency, and robustness.</a:t>
            </a:r>
            <a:endParaRPr lang="en-US" sz="1471" dirty="0"/>
          </a:p>
        </p:txBody>
      </p:sp>
      <p:sp>
        <p:nvSpPr>
          <p:cNvPr id="23" name="Shape 21"/>
          <p:cNvSpPr/>
          <p:nvPr/>
        </p:nvSpPr>
        <p:spPr>
          <a:xfrm>
            <a:off x="1943219" y="6294953"/>
            <a:ext cx="5278636" cy="1405890"/>
          </a:xfrm>
          <a:prstGeom prst="roundRect">
            <a:avLst>
              <a:gd name="adj" fmla="val 5582"/>
            </a:avLst>
          </a:prstGeom>
          <a:solidFill>
            <a:srgbClr val="D5DCF6"/>
          </a:solidFill>
          <a:ln w="7620">
            <a:solidFill>
              <a:srgbClr val="BBC2DC"/>
            </a:solidFill>
            <a:prstDash val="solid"/>
          </a:ln>
        </p:spPr>
      </p:sp>
      <p:sp>
        <p:nvSpPr>
          <p:cNvPr id="24" name="Text 22"/>
          <p:cNvSpPr/>
          <p:nvPr/>
        </p:nvSpPr>
        <p:spPr>
          <a:xfrm>
            <a:off x="2137648" y="6489383"/>
            <a:ext cx="3549134" cy="30730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420"/>
              </a:lnSpc>
              <a:buNone/>
            </a:pPr>
            <a:r>
              <a:rPr lang="en-US" sz="1936" b="1" dirty="0">
                <a:solidFill>
                  <a:srgbClr val="3B353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Deployment and Integration</a:t>
            </a:r>
            <a:endParaRPr lang="en-US" sz="1936" dirty="0"/>
          </a:p>
        </p:txBody>
      </p:sp>
      <p:sp>
        <p:nvSpPr>
          <p:cNvPr id="25" name="Text 23"/>
          <p:cNvSpPr/>
          <p:nvPr/>
        </p:nvSpPr>
        <p:spPr>
          <a:xfrm>
            <a:off x="2137648" y="6908721"/>
            <a:ext cx="4889778" cy="59769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354"/>
              </a:lnSpc>
              <a:buNone/>
            </a:pPr>
            <a:r>
              <a:rPr lang="en-US" sz="1471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Deploying the model and integrating it into the bioinformatics workflow.</a:t>
            </a:r>
            <a:endParaRPr lang="en-US" sz="1471" dirty="0"/>
          </a:p>
        </p:txBody>
      </p:sp>
      <p:sp>
        <p:nvSpPr>
          <p:cNvPr id="26" name="Shape 24"/>
          <p:cNvSpPr/>
          <p:nvPr/>
        </p:nvSpPr>
        <p:spPr>
          <a:xfrm>
            <a:off x="7408664" y="6294953"/>
            <a:ext cx="5278636" cy="1405890"/>
          </a:xfrm>
          <a:prstGeom prst="roundRect">
            <a:avLst>
              <a:gd name="adj" fmla="val 5582"/>
            </a:avLst>
          </a:prstGeom>
          <a:solidFill>
            <a:srgbClr val="D5DCF6"/>
          </a:solidFill>
          <a:ln w="7620">
            <a:solidFill>
              <a:srgbClr val="BBC2DC"/>
            </a:solidFill>
            <a:prstDash val="solid"/>
          </a:ln>
        </p:spPr>
      </p:sp>
      <p:sp>
        <p:nvSpPr>
          <p:cNvPr id="27" name="Text 25"/>
          <p:cNvSpPr/>
          <p:nvPr/>
        </p:nvSpPr>
        <p:spPr>
          <a:xfrm>
            <a:off x="7603093" y="6489383"/>
            <a:ext cx="3619857" cy="30730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420"/>
              </a:lnSpc>
              <a:buNone/>
            </a:pPr>
            <a:r>
              <a:rPr lang="en-US" sz="1936" b="1" dirty="0" smtClean="0">
                <a:solidFill>
                  <a:srgbClr val="3B353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Monitoring</a:t>
            </a:r>
            <a:endParaRPr lang="en-US" sz="1936" dirty="0"/>
          </a:p>
        </p:txBody>
      </p:sp>
      <p:sp>
        <p:nvSpPr>
          <p:cNvPr id="28" name="Text 26"/>
          <p:cNvSpPr/>
          <p:nvPr/>
        </p:nvSpPr>
        <p:spPr>
          <a:xfrm>
            <a:off x="7603093" y="6908721"/>
            <a:ext cx="4889778" cy="59769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354"/>
              </a:lnSpc>
              <a:buNone/>
            </a:pPr>
            <a:r>
              <a:rPr lang="en-US" sz="1471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Continuously </a:t>
            </a:r>
            <a:r>
              <a:rPr lang="en-US" sz="1471" dirty="0" smtClean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monitoring the </a:t>
            </a:r>
            <a:r>
              <a:rPr lang="en-US" sz="1471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model's performance.</a:t>
            </a:r>
            <a:endParaRPr lang="en-US" sz="147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EF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377833"/>
          </a:xfrm>
          <a:prstGeom prst="rect">
            <a:avLst/>
          </a:prstGeom>
          <a:solidFill>
            <a:srgbClr val="FFFAFA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16027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2346603" y="2635448"/>
            <a:ext cx="6990159" cy="56852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476"/>
              </a:lnSpc>
              <a:buNone/>
            </a:pPr>
            <a:r>
              <a:rPr lang="en-US" sz="3581" b="1" dirty="0">
                <a:solidFill>
                  <a:srgbClr val="1F1E1E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Non-Functional Requirements</a:t>
            </a:r>
            <a:endParaRPr lang="en-US" sz="3581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0343" y="3463171"/>
            <a:ext cx="431959" cy="431959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2779395" y="4067889"/>
            <a:ext cx="2273856" cy="2842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238"/>
              </a:lnSpc>
              <a:buNone/>
            </a:pPr>
            <a:r>
              <a:rPr lang="en-US" sz="1791" b="1" dirty="0">
                <a:solidFill>
                  <a:srgbClr val="3B353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Performance</a:t>
            </a:r>
            <a:endParaRPr lang="en-US" sz="1791" dirty="0"/>
          </a:p>
        </p:txBody>
      </p:sp>
      <p:sp>
        <p:nvSpPr>
          <p:cNvPr id="8" name="Text 4"/>
          <p:cNvSpPr/>
          <p:nvPr/>
        </p:nvSpPr>
        <p:spPr>
          <a:xfrm>
            <a:off x="2346603" y="4455676"/>
            <a:ext cx="3139559" cy="82974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177"/>
              </a:lnSpc>
              <a:buNone/>
            </a:pPr>
            <a:r>
              <a:rPr lang="en-US" sz="1361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The model must deliver high accuracy and efficiency in protein superfamily classification.</a:t>
            </a:r>
            <a:endParaRPr lang="en-US" sz="1361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99102" y="3463171"/>
            <a:ext cx="431959" cy="431959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6178153" y="4067889"/>
            <a:ext cx="2273856" cy="2842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238"/>
              </a:lnSpc>
              <a:buNone/>
            </a:pPr>
            <a:r>
              <a:rPr lang="en-US" sz="1791" b="1" dirty="0">
                <a:solidFill>
                  <a:srgbClr val="3B353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Scalability</a:t>
            </a:r>
            <a:endParaRPr lang="en-US" sz="1791" dirty="0"/>
          </a:p>
        </p:txBody>
      </p:sp>
      <p:sp>
        <p:nvSpPr>
          <p:cNvPr id="11" name="Text 6"/>
          <p:cNvSpPr/>
          <p:nvPr/>
        </p:nvSpPr>
        <p:spPr>
          <a:xfrm>
            <a:off x="5745361" y="4455676"/>
            <a:ext cx="3139559" cy="82974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177"/>
              </a:lnSpc>
              <a:buNone/>
            </a:pPr>
            <a:r>
              <a:rPr lang="en-US" sz="1361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The system must be able to handle large-scale protein datasets and future growth in data volume.</a:t>
            </a:r>
            <a:endParaRPr lang="en-US" sz="1361" dirty="0"/>
          </a:p>
        </p:txBody>
      </p:sp>
      <p:pic>
        <p:nvPicPr>
          <p:cNvPr id="12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97979" y="3463171"/>
            <a:ext cx="431959" cy="431959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9577030" y="4067889"/>
            <a:ext cx="2273856" cy="2842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238"/>
              </a:lnSpc>
              <a:buNone/>
            </a:pPr>
            <a:r>
              <a:rPr lang="en-US" sz="1791" b="1" dirty="0">
                <a:solidFill>
                  <a:srgbClr val="3B353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Security</a:t>
            </a:r>
            <a:endParaRPr lang="en-US" sz="1791" dirty="0"/>
          </a:p>
        </p:txBody>
      </p:sp>
      <p:sp>
        <p:nvSpPr>
          <p:cNvPr id="14" name="Text 8"/>
          <p:cNvSpPr/>
          <p:nvPr/>
        </p:nvSpPr>
        <p:spPr>
          <a:xfrm>
            <a:off x="9144119" y="4455676"/>
            <a:ext cx="3139678" cy="82974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177"/>
              </a:lnSpc>
              <a:buNone/>
            </a:pPr>
            <a:r>
              <a:rPr lang="en-US" sz="1361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The system must ensure the confidentiality and integrity of sensitive biological data.</a:t>
            </a:r>
            <a:endParaRPr lang="en-US" sz="1361" dirty="0"/>
          </a:p>
        </p:txBody>
      </p:sp>
      <p:pic>
        <p:nvPicPr>
          <p:cNvPr id="15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99723" y="5803821"/>
            <a:ext cx="431959" cy="431959"/>
          </a:xfrm>
          <a:prstGeom prst="rect">
            <a:avLst/>
          </a:prstGeom>
        </p:spPr>
      </p:pic>
      <p:sp>
        <p:nvSpPr>
          <p:cNvPr id="16" name="Text 9"/>
          <p:cNvSpPr/>
          <p:nvPr/>
        </p:nvSpPr>
        <p:spPr>
          <a:xfrm>
            <a:off x="4478774" y="6408539"/>
            <a:ext cx="2273856" cy="2842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238"/>
              </a:lnSpc>
              <a:buNone/>
            </a:pPr>
            <a:r>
              <a:rPr lang="en-US" sz="1791" b="1" dirty="0">
                <a:solidFill>
                  <a:srgbClr val="3B353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Usability</a:t>
            </a:r>
            <a:endParaRPr lang="en-US" sz="1791" dirty="0"/>
          </a:p>
        </p:txBody>
      </p:sp>
      <p:sp>
        <p:nvSpPr>
          <p:cNvPr id="17" name="Text 10"/>
          <p:cNvSpPr/>
          <p:nvPr/>
        </p:nvSpPr>
        <p:spPr>
          <a:xfrm>
            <a:off x="4045982" y="6796326"/>
            <a:ext cx="3139559" cy="110632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177"/>
              </a:lnSpc>
              <a:buNone/>
            </a:pPr>
            <a:r>
              <a:rPr lang="en-US" sz="1361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The system must be user-friendly and accessible to bioinformatics researchers and healthcare professionals.</a:t>
            </a:r>
            <a:endParaRPr lang="en-US" sz="1361" dirty="0"/>
          </a:p>
        </p:txBody>
      </p:sp>
      <p:pic>
        <p:nvPicPr>
          <p:cNvPr id="18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98481" y="5803821"/>
            <a:ext cx="431959" cy="431959"/>
          </a:xfrm>
          <a:prstGeom prst="rect">
            <a:avLst/>
          </a:prstGeom>
        </p:spPr>
      </p:pic>
      <p:sp>
        <p:nvSpPr>
          <p:cNvPr id="19" name="Text 11"/>
          <p:cNvSpPr/>
          <p:nvPr/>
        </p:nvSpPr>
        <p:spPr>
          <a:xfrm>
            <a:off x="7877532" y="6408539"/>
            <a:ext cx="2273856" cy="2842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238"/>
              </a:lnSpc>
              <a:buNone/>
            </a:pPr>
            <a:r>
              <a:rPr lang="en-US" sz="1791" b="1" dirty="0">
                <a:solidFill>
                  <a:srgbClr val="3B353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Reliability</a:t>
            </a:r>
            <a:endParaRPr lang="en-US" sz="1791" dirty="0"/>
          </a:p>
        </p:txBody>
      </p:sp>
      <p:sp>
        <p:nvSpPr>
          <p:cNvPr id="20" name="Text 12"/>
          <p:cNvSpPr/>
          <p:nvPr/>
        </p:nvSpPr>
        <p:spPr>
          <a:xfrm>
            <a:off x="7444740" y="6796326"/>
            <a:ext cx="3139559" cy="110632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177"/>
              </a:lnSpc>
              <a:buNone/>
            </a:pPr>
            <a:r>
              <a:rPr lang="en-US" sz="1361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Ensure consistent and accurate classification results across different datasets and usage scenarios.</a:t>
            </a:r>
            <a:endParaRPr lang="en-US" sz="136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</TotalTime>
  <Words>774</Words>
  <Application>Microsoft Office PowerPoint</Application>
  <PresentationFormat>Custom</PresentationFormat>
  <Paragraphs>130</Paragraphs>
  <Slides>13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DELL</cp:lastModifiedBy>
  <cp:revision>21</cp:revision>
  <dcterms:created xsi:type="dcterms:W3CDTF">2024-07-22T15:53:58Z</dcterms:created>
  <dcterms:modified xsi:type="dcterms:W3CDTF">2024-07-29T18:35:23Z</dcterms:modified>
</cp:coreProperties>
</file>