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6858000" cx="12192000"/>
  <p:notesSz cx="6858000" cy="9144000"/>
  <p:embeddedFontLst>
    <p:embeddedFont>
      <p:font typeface="Libre Baskerville"/>
      <p:regular r:id="rId22"/>
      <p:bold r:id="rId23"/>
      <p: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B7822D09-B96E-465B-BB61-A8B3F840DFDC}">
  <a:tblStyle styleId="{B7822D09-B96E-465B-BB61-A8B3F840DFDC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fill>
          <a:solidFill>
            <a:srgbClr val="E6E6E6"/>
          </a:solidFill>
        </a:fill>
      </a:tcStyle>
    </a:band1H>
    <a:band2H>
      <a:tcTxStyle/>
    </a:band2H>
    <a:band1V>
      <a:tcTxStyle/>
      <a:tcStyle>
        <a:fill>
          <a:solidFill>
            <a:srgbClr val="E6E6E6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dk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dk1"/>
          </a:solidFill>
        </a:fill>
      </a:tcStyle>
    </a:firstCol>
    <a:lastRow>
      <a:tcTxStyle b="on" i="off"/>
      <a:tcStyle>
        <a:tcBdr>
          <a:top>
            <a:ln cap="flat" cmpd="sng" w="508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lt1"/>
          </a:solidFill>
        </a:fill>
      </a:tcStyle>
    </a:lastRow>
    <a:seCell>
      <a:tcTxStyle b="on" i="off">
        <a:font>
          <a:latin typeface="Calibri"/>
          <a:ea typeface="Calibri"/>
          <a:cs typeface="Calibri"/>
        </a:font>
        <a:schemeClr val="dk1"/>
      </a:tcTxStyle>
    </a:seCell>
    <a:swCell>
      <a:tcTxStyle b="on" i="off">
        <a:font>
          <a:latin typeface="Calibri"/>
          <a:ea typeface="Calibri"/>
          <a:cs typeface="Calibri"/>
        </a:font>
        <a:schemeClr val="dk1"/>
      </a:tcTx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dk1"/>
          </a:solidFill>
        </a:fill>
      </a:tcStyle>
    </a:firstRow>
    <a:neCell>
      <a:tcTxStyle/>
    </a:neCell>
    <a:nwCell>
      <a:tcTxStyle/>
    </a:nwCell>
  </a:tblStyle>
  <a:tblStyle styleId="{AA3996B6-B1F8-473C-B5AF-308900594BB2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CECE7"/>
          </a:solidFill>
        </a:fill>
      </a:tcStyle>
    </a:wholeTbl>
    <a:band1H>
      <a:tcTxStyle/>
      <a:tcStyle>
        <a:fill>
          <a:solidFill>
            <a:srgbClr val="F8D6CC"/>
          </a:solidFill>
        </a:fill>
      </a:tcStyle>
    </a:band1H>
    <a:band2H>
      <a:tcTxStyle/>
    </a:band2H>
    <a:band1V>
      <a:tcTxStyle/>
      <a:tcStyle>
        <a:fill>
          <a:solidFill>
            <a:srgbClr val="F8D6CC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2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2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2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2"/>
          </a:solidFill>
        </a:fill>
      </a:tcStyle>
    </a:firstRow>
    <a:neCell>
      <a:tcTxStyle/>
    </a:neCell>
    <a:nwCell>
      <a:tcTxStyle/>
    </a:nwCell>
  </a:tblStyle>
  <a:tblStyle styleId="{C72892F4-3884-428F-9DD1-FAEEEED6428B}" styleName="Table_2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6E6E6"/>
          </a:solidFill>
        </a:fill>
      </a:tcStyle>
    </a:wholeTbl>
    <a:band1H>
      <a:tcTxStyle/>
      <a:tcStyle>
        <a:fill>
          <a:solidFill>
            <a:srgbClr val="CACACA"/>
          </a:solidFill>
        </a:fill>
      </a:tcStyle>
    </a:band1H>
    <a:band2H>
      <a:tcTxStyle/>
    </a:band2H>
    <a:band1V>
      <a:tcTxStyle/>
      <a:tcStyle>
        <a:fill>
          <a:solidFill>
            <a:srgbClr val="CACACA"/>
          </a:solidFill>
        </a:fill>
      </a:tcStyle>
    </a:band1V>
    <a:band2V>
      <a:tcTxStyle/>
    </a:band2V>
    <a:lastCol>
      <a:tcTxStyle b="on" i="off"/>
    </a:lastCol>
    <a:firstCol>
      <a:tcTxStyle b="on" i="off"/>
    </a:firstCol>
    <a:lastRow>
      <a:tcTxStyle b="on" i="off"/>
      <a:tcStyle>
        <a:tcBdr>
          <a:top>
            <a:ln cap="flat" cmpd="sng" w="508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rgbClr val="E6E6E6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dk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font" Target="fonts/LibreBaskerville-regular.fntdata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24" Type="http://schemas.openxmlformats.org/officeDocument/2006/relationships/font" Target="fonts/LibreBaskerville-italic.fntdata"/><Relationship Id="rId12" Type="http://schemas.openxmlformats.org/officeDocument/2006/relationships/slide" Target="slides/slide7.xml"/><Relationship Id="rId23" Type="http://schemas.openxmlformats.org/officeDocument/2006/relationships/font" Target="fonts/LibreBaskerville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Relationship Id="rId4" Type="http://schemas.openxmlformats.org/officeDocument/2006/relationships/image" Target="../media/image3.png"/><Relationship Id="rId11" Type="http://schemas.openxmlformats.org/officeDocument/2006/relationships/image" Target="../media/image6.png"/><Relationship Id="rId10" Type="http://schemas.openxmlformats.org/officeDocument/2006/relationships/image" Target="../media/image13.png"/><Relationship Id="rId9" Type="http://schemas.openxmlformats.org/officeDocument/2006/relationships/image" Target="../media/image18.png"/><Relationship Id="rId5" Type="http://schemas.openxmlformats.org/officeDocument/2006/relationships/image" Target="../media/image2.png"/><Relationship Id="rId6" Type="http://schemas.openxmlformats.org/officeDocument/2006/relationships/image" Target="../media/image8.png"/><Relationship Id="rId7" Type="http://schemas.openxmlformats.org/officeDocument/2006/relationships/image" Target="../media/image14.png"/><Relationship Id="rId8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Relationship Id="rId4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6746627" y="982085"/>
            <a:ext cx="4645250" cy="288911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Libre Baskerville"/>
              <a:buNone/>
            </a:pPr>
            <a:r>
              <a:rPr lang="en-US">
                <a:latin typeface="Libre Baskerville"/>
                <a:ea typeface="Libre Baskerville"/>
                <a:cs typeface="Libre Baskerville"/>
                <a:sym typeface="Libre Baskerville"/>
              </a:rPr>
              <a:t>Yelp </a:t>
            </a:r>
            <a:br>
              <a:rPr lang="en-US">
                <a:latin typeface="Libre Baskerville"/>
                <a:ea typeface="Libre Baskerville"/>
                <a:cs typeface="Libre Baskerville"/>
                <a:sym typeface="Libre Baskerville"/>
              </a:rPr>
            </a:br>
            <a:r>
              <a:rPr lang="en-US">
                <a:latin typeface="Libre Baskerville"/>
                <a:ea typeface="Libre Baskerville"/>
                <a:cs typeface="Libre Baskerville"/>
                <a:sym typeface="Libre Baskerville"/>
              </a:rPr>
              <a:t>Spam/Review Detection</a:t>
            </a:r>
            <a:endParaRPr/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6746627" y="4750893"/>
            <a:ext cx="4645250" cy="1452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50"/>
              <a:buNone/>
            </a:pPr>
            <a:r>
              <a:rPr lang="en-US" sz="1850">
                <a:latin typeface="Arial"/>
                <a:ea typeface="Arial"/>
                <a:cs typeface="Arial"/>
                <a:sym typeface="Arial"/>
              </a:rPr>
              <a:t>Presented By</a:t>
            </a:r>
            <a:endParaRPr/>
          </a:p>
          <a:p>
            <a:pPr indent="0" lvl="0" marL="0" rtl="0" algn="r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50"/>
              <a:buNone/>
            </a:pPr>
            <a:r>
              <a:rPr lang="en-US" sz="1850">
                <a:latin typeface="Arial"/>
                <a:ea typeface="Arial"/>
                <a:cs typeface="Arial"/>
                <a:sym typeface="Arial"/>
              </a:rPr>
              <a:t>Kunj Parikh -</a:t>
            </a:r>
            <a:r>
              <a:rPr lang="en-US" sz="1942">
                <a:latin typeface="Arial"/>
                <a:ea typeface="Arial"/>
                <a:cs typeface="Arial"/>
                <a:sym typeface="Arial"/>
              </a:rPr>
              <a:t>012532065</a:t>
            </a:r>
            <a:r>
              <a:rPr lang="en-US" sz="1850"/>
              <a:t> </a:t>
            </a:r>
            <a:r>
              <a:rPr lang="en-US" sz="1850"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rtl="0" algn="r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50"/>
              <a:buNone/>
            </a:pPr>
            <a:r>
              <a:rPr lang="en-US" sz="1850">
                <a:latin typeface="Arial"/>
                <a:ea typeface="Arial"/>
                <a:cs typeface="Arial"/>
                <a:sym typeface="Arial"/>
              </a:rPr>
              <a:t>Neha Bindle  - 013763126</a:t>
            </a:r>
            <a:endParaRPr/>
          </a:p>
          <a:p>
            <a:pPr indent="0" lvl="0" marL="0" rtl="0" algn="r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50"/>
              <a:buNone/>
            </a:pPr>
            <a:r>
              <a:rPr lang="en-US" sz="1850">
                <a:latin typeface="Arial"/>
                <a:ea typeface="Arial"/>
                <a:cs typeface="Arial"/>
                <a:sym typeface="Arial"/>
              </a:rPr>
              <a:t>Shrey Patel - 012430652</a:t>
            </a:r>
            <a:endParaRPr/>
          </a:p>
        </p:txBody>
      </p:sp>
      <p:pic>
        <p:nvPicPr>
          <p:cNvPr id="86" name="Google Shape;8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9382" y="1764381"/>
            <a:ext cx="4047843" cy="19610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2"/>
          <p:cNvSpPr/>
          <p:nvPr/>
        </p:nvSpPr>
        <p:spPr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cap="sq" cmpd="thinThick" w="12700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22"/>
          <p:cNvSpPr txBox="1"/>
          <p:nvPr>
            <p:ph type="title"/>
          </p:nvPr>
        </p:nvSpPr>
        <p:spPr>
          <a:xfrm>
            <a:off x="522943" y="299160"/>
            <a:ext cx="11139854" cy="93044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Libre Baskerville"/>
              <a:buNone/>
            </a:pPr>
            <a:r>
              <a:rPr b="1" lang="en-US" sz="5400" u="sng">
                <a:solidFill>
                  <a:srgbClr val="FFFFFF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Neural Networks</a:t>
            </a:r>
            <a:endParaRPr/>
          </a:p>
        </p:txBody>
      </p:sp>
      <p:cxnSp>
        <p:nvCxnSpPr>
          <p:cNvPr id="204" name="Google Shape;204;p22"/>
          <p:cNvCxnSpPr/>
          <p:nvPr/>
        </p:nvCxnSpPr>
        <p:spPr>
          <a:xfrm>
            <a:off x="2209800" y="1448631"/>
            <a:ext cx="7772400" cy="0"/>
          </a:xfrm>
          <a:prstGeom prst="straightConnector1">
            <a:avLst/>
          </a:prstGeom>
          <a:noFill/>
          <a:ln cap="flat" cmpd="sng" w="22225">
            <a:solidFill>
              <a:srgbClr val="D9D9D9"/>
            </a:solidFill>
            <a:prstDash val="solid"/>
            <a:miter lim="800000"/>
            <a:headEnd len="sm" w="sm" type="none"/>
            <a:tailEnd len="sm" w="sm" type="none"/>
          </a:ln>
        </p:spPr>
      </p:cxnSp>
      <p:graphicFrame>
        <p:nvGraphicFramePr>
          <p:cNvPr id="205" name="Google Shape;205;p22"/>
          <p:cNvGraphicFramePr/>
          <p:nvPr/>
        </p:nvGraphicFramePr>
        <p:xfrm>
          <a:off x="522943" y="177375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{B7822D09-B96E-465B-BB61-A8B3F840DFDC}</a:tableStyleId>
              </a:tblPr>
              <a:tblGrid>
                <a:gridCol w="2753050"/>
                <a:gridCol w="2722000"/>
                <a:gridCol w="2686350"/>
                <a:gridCol w="2762425"/>
              </a:tblGrid>
              <a:tr h="10034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Neural Network with LSTM</a:t>
                      </a:r>
                      <a:endParaRPr sz="1600" u="none" cap="none" strike="noStrike">
                        <a:solidFill>
                          <a:srgbClr val="3F3F3F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T="121375" marB="121375" marR="121375" marL="2023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Neural Network with extra 1D CNN on top of LSTM layer</a:t>
                      </a:r>
                      <a:endParaRPr sz="1600" u="none" cap="none" strike="noStrike">
                        <a:solidFill>
                          <a:srgbClr val="3F3F3F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T="121375" marB="121375" marR="121375" marL="2023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Neural network with Bidirectional recurrent layers</a:t>
                      </a:r>
                      <a:endParaRPr sz="1600" u="none" cap="none" strike="noStrike">
                        <a:solidFill>
                          <a:srgbClr val="3F3F3F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T="121375" marB="121375" marR="121375" marL="2023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Neural network using RNN</a:t>
                      </a:r>
                      <a:endParaRPr sz="1600" u="none" cap="none" strike="noStrike">
                        <a:solidFill>
                          <a:srgbClr val="3F3F3F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T="121375" marB="121375" marR="121375" marL="202300"/>
                </a:tc>
              </a:tr>
              <a:tr h="998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Embedding layer, LSTM layer, and output of LSTM Layer was fed into hidden fully connected layer</a:t>
                      </a:r>
                      <a:endParaRPr sz="1600" u="none" cap="none" strike="noStrike">
                        <a:solidFill>
                          <a:srgbClr val="3F3F3F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T="105200" marB="105200" marR="105200" marL="2023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Combination of recurrent neural network with LSTM and Convolutional layer</a:t>
                      </a:r>
                      <a:endParaRPr sz="1600" u="none" cap="none" strike="noStrike">
                        <a:solidFill>
                          <a:srgbClr val="3F3F3F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T="105200" marB="105200" marR="105200" marL="2023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solidFill>
                            <a:schemeClr val="dk1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Frequently used for NLP for richer data representations</a:t>
                      </a:r>
                      <a:endParaRPr/>
                    </a:p>
                  </a:txBody>
                  <a:tcPr marT="105200" marB="105200" marR="105200" marL="2023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solidFill>
                            <a:schemeClr val="dk1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Trained with padded sequence </a:t>
                      </a:r>
                      <a:endParaRPr/>
                    </a:p>
                  </a:txBody>
                  <a:tcPr marT="105200" marB="105200" marR="105200" marL="202300"/>
                </a:tc>
              </a:tr>
              <a:tr h="998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solidFill>
                            <a:schemeClr val="dk1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10,000 most common words were used as features</a:t>
                      </a:r>
                      <a:endParaRPr/>
                    </a:p>
                  </a:txBody>
                  <a:tcPr marT="105200" marB="105200" marR="105200" marL="2023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solidFill>
                            <a:schemeClr val="dk1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Dropout layer was added after embedding layer and convolutional layer</a:t>
                      </a:r>
                      <a:endParaRPr/>
                    </a:p>
                  </a:txBody>
                  <a:tcPr marT="105200" marB="105200" marR="105200" marL="2023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solidFill>
                            <a:schemeClr val="dk1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Bidirectional recurrent layer after embedding layer</a:t>
                      </a:r>
                      <a:endParaRPr/>
                    </a:p>
                  </a:txBody>
                  <a:tcPr marT="105200" marB="105200" marR="105200" marL="2023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solidFill>
                            <a:schemeClr val="dk1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Need to change weight matrices so recurrent unit provides output for input sequence</a:t>
                      </a:r>
                      <a:endParaRPr/>
                    </a:p>
                  </a:txBody>
                  <a:tcPr marT="105200" marB="105200" marR="105200" marL="202300"/>
                </a:tc>
              </a:tr>
              <a:tr h="998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solidFill>
                            <a:schemeClr val="dk1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20 percent dropout, 0.2 Validation split</a:t>
                      </a:r>
                      <a:endParaRPr/>
                    </a:p>
                  </a:txBody>
                  <a:tcPr marT="105200" marB="105200" marR="105200" marL="2023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Libre Baskerville"/>
                        <a:buNone/>
                      </a:pPr>
                      <a:r>
                        <a:rPr lang="en-US" sz="1600" u="none" cap="none" strike="noStrike">
                          <a:solidFill>
                            <a:schemeClr val="dk1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20 percent dropout, 0.2 Validation split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 u="none" cap="none" strike="noStrike">
                        <a:solidFill>
                          <a:schemeClr val="dk1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T="105200" marB="105200" marR="105200" marL="2023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solidFill>
                            <a:schemeClr val="dk1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Separate instance of this layer for chronological processing and reversed order processing</a:t>
                      </a:r>
                      <a:endParaRPr/>
                    </a:p>
                  </a:txBody>
                  <a:tcPr marT="105200" marB="105200" marR="105200" marL="2023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solidFill>
                            <a:schemeClr val="dk1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5 percent validation split</a:t>
                      </a:r>
                      <a:endParaRPr/>
                    </a:p>
                  </a:txBody>
                  <a:tcPr marT="105200" marB="105200" marR="105200" marL="202300"/>
                </a:tc>
              </a:tr>
            </a:tbl>
          </a:graphicData>
        </a:graphic>
      </p:graphicFrame>
      <p:pic>
        <p:nvPicPr>
          <p:cNvPr id="206" name="Google Shape;206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33594" y="5799594"/>
            <a:ext cx="1058406" cy="10584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1" name="Google Shape;211;p23"/>
          <p:cNvGraphicFramePr/>
          <p:nvPr/>
        </p:nvGraphicFramePr>
        <p:xfrm>
          <a:off x="690215" y="13998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{AA3996B6-B1F8-473C-B5AF-308900594BB2}</a:tableStyleId>
              </a:tblPr>
              <a:tblGrid>
                <a:gridCol w="2670000"/>
                <a:gridCol w="2670000"/>
                <a:gridCol w="2670000"/>
                <a:gridCol w="2670000"/>
              </a:tblGrid>
              <a:tr h="11362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Libre Baskerville"/>
                        <a:buNone/>
                      </a:pPr>
                      <a:r>
                        <a:rPr lang="en-US" sz="1800" u="none" cap="none" strike="noStrike"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Neural Network with LSTM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D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Libre Baskerville"/>
                        <a:buNone/>
                      </a:pPr>
                      <a:r>
                        <a:rPr b="1" lang="en-US" sz="1800">
                          <a:solidFill>
                            <a:schemeClr val="lt1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Neural Network with extra 1D CNN on top of LSTM layer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D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Libre Baskerville"/>
                        <a:buNone/>
                      </a:pPr>
                      <a:r>
                        <a:rPr b="1" lang="en-US" sz="1800">
                          <a:solidFill>
                            <a:schemeClr val="lt1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Neural network with Bidirectional recurrent layers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b="1" sz="1800">
                        <a:solidFill>
                          <a:schemeClr val="lt1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T="45725" marB="45725" marR="91450" marL="91450">
                    <a:solidFill>
                      <a:srgbClr val="D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b="1" sz="1800">
                        <a:solidFill>
                          <a:schemeClr val="lt1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Libre Baskerville"/>
                        <a:buNone/>
                      </a:pPr>
                      <a:r>
                        <a:rPr b="1" lang="en-US" sz="1800">
                          <a:solidFill>
                            <a:schemeClr val="lt1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Neural network using RNN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b="1" sz="1800">
                        <a:solidFill>
                          <a:schemeClr val="lt1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T="45725" marB="45725" marR="91450" marL="91450">
                    <a:solidFill>
                      <a:srgbClr val="D00000"/>
                    </a:solidFill>
                  </a:tcPr>
                </a:tc>
              </a:tr>
            </a:tbl>
          </a:graphicData>
        </a:graphic>
      </p:graphicFrame>
      <p:pic>
        <p:nvPicPr>
          <p:cNvPr descr="https://lh6.googleusercontent.com/JpRd5iL1w23D1JlvuvRICLMvsR3YrNk63umTaJkZqrpEqsSN-_BFQqQjl4JcGCS9l9gtfsKdmVnU-AqgZJ1pT-M82iHPsD7kQmPLkrAAdE8fZQ2d-jBDYhQyY2yTU9APjdjaBHGK" id="212" name="Google Shape;212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6596" y="2177527"/>
            <a:ext cx="2781299" cy="182329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lh4.googleusercontent.com/9QrWMoiZ1uNAMb-7DyiYVwde5d6wU7m-bFHj8r7rtIGnfLSoEVWKI5Zlambr3IeGRFDMb33C6SXzXSfTQ87BA8mcffp6kBlWm8-mFD6Te5PQPa0bCKSSkK38vQMnTS9ajeQwNDGL" id="213" name="Google Shape;213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0215" y="4247727"/>
            <a:ext cx="2657764" cy="183190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lh4.googleusercontent.com/dUPOi6gBhg01hXK4FRsL19I87WuNvXhEqNF5H81LCIBiRhI1dnbt8BV6kxsuUq3eTwJcYvTJa5rdKfYBD1WKXZ16zRKsMtn4V-J1un63rAMTgG49_g6XIM_CXGSe8o6FvCzyERBi" id="214" name="Google Shape;214;p2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98562" y="2177527"/>
            <a:ext cx="2438400" cy="163986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lh3.googleusercontent.com/IRjLLvqiAtLVz9Q1PbVNQPgJjTUamI8OsaF-iIHsdvzllXUU9tImLGkNERfldzA_uRwqpgEHHAg5AizB4ZjCSHKF3ckcIQFgkhqXZ991_BEAYaPqCsuLNcPZhkgCXbOH5vvU_cmm" id="215" name="Google Shape;215;p2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639584" y="4343749"/>
            <a:ext cx="2474432" cy="163986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lh6.googleusercontent.com/89CPzW79WJjakdgUfLLb2Y-hPTapRB8VGy9PzLPtES6tFL0mHzLP5A9KRpHNE1vVHlBWoNt1DMbIi0GeaupSB_sAmBIIgpCo9kkGCST9MuJLodmeM91jFhMhyotp5rh1WMg9Omnk" id="216" name="Google Shape;216;p2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325707" y="2161162"/>
            <a:ext cx="2438400" cy="157430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lh4.googleusercontent.com/qIM1W--J5LtDyLI0CXAkRhvrggfLMm1d-l5wEHyVg47PjEc8qjrD9Zrwz2NXHKWjfJpFZ2Dunfk6wV_dpBXfNc6-DLP3BnoZfX64p0uy3cSaoDCaBk73k8e9pM4EPY7g83o6RJ8-" id="217" name="Google Shape;217;p2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354824" y="4165571"/>
            <a:ext cx="2565400" cy="171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23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8920224" y="2040274"/>
            <a:ext cx="2450037" cy="169519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23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8968870" y="4165571"/>
            <a:ext cx="2565400" cy="180213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23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11133594" y="5799594"/>
            <a:ext cx="1058406" cy="10584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4"/>
          <p:cNvSpPr/>
          <p:nvPr/>
        </p:nvSpPr>
        <p:spPr>
          <a:xfrm>
            <a:off x="484096" y="470925"/>
            <a:ext cx="4381009" cy="5892104"/>
          </a:xfrm>
          <a:custGeom>
            <a:rect b="b" l="l" r="r" t="t"/>
            <a:pathLst>
              <a:path extrusionOk="0" h="5892104" w="4381009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24"/>
          <p:cNvSpPr txBox="1"/>
          <p:nvPr>
            <p:ph type="title"/>
          </p:nvPr>
        </p:nvSpPr>
        <p:spPr>
          <a:xfrm>
            <a:off x="863029" y="1012004"/>
            <a:ext cx="3416158" cy="47954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Libre Baskerville"/>
              <a:buNone/>
            </a:pPr>
            <a:r>
              <a:rPr lang="en-US" sz="4800">
                <a:solidFill>
                  <a:srgbClr val="FFFFFF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SGD Classifier</a:t>
            </a:r>
            <a:endParaRPr/>
          </a:p>
        </p:txBody>
      </p:sp>
      <p:pic>
        <p:nvPicPr>
          <p:cNvPr id="227" name="Google Shape;227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33594" y="5799594"/>
            <a:ext cx="1058406" cy="105840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8" name="Google Shape;228;p24"/>
          <p:cNvGrpSpPr/>
          <p:nvPr/>
        </p:nvGrpSpPr>
        <p:grpSpPr>
          <a:xfrm>
            <a:off x="5194300" y="473797"/>
            <a:ext cx="6513603" cy="5879678"/>
            <a:chOff x="0" y="2873"/>
            <a:chExt cx="6513603" cy="5879678"/>
          </a:xfrm>
        </p:grpSpPr>
        <p:cxnSp>
          <p:nvCxnSpPr>
            <p:cNvPr id="229" name="Google Shape;229;p24"/>
            <p:cNvCxnSpPr/>
            <p:nvPr/>
          </p:nvCxnSpPr>
          <p:spPr>
            <a:xfrm>
              <a:off x="0" y="2873"/>
              <a:ext cx="6513603" cy="0"/>
            </a:xfrm>
            <a:prstGeom prst="straightConnector1">
              <a:avLst/>
            </a:prstGeom>
            <a:solidFill>
              <a:schemeClr val="accent2"/>
            </a:solidFill>
            <a:ln cap="flat" cmpd="sng" w="12700">
              <a:solidFill>
                <a:schemeClr val="accent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230" name="Google Shape;230;p24"/>
            <p:cNvSpPr/>
            <p:nvPr/>
          </p:nvSpPr>
          <p:spPr>
            <a:xfrm>
              <a:off x="0" y="2873"/>
              <a:ext cx="6513603" cy="97994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24"/>
            <p:cNvSpPr txBox="1"/>
            <p:nvPr/>
          </p:nvSpPr>
          <p:spPr>
            <a:xfrm>
              <a:off x="0" y="2873"/>
              <a:ext cx="6513603" cy="97994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76200" lIns="76200" spcFirstLastPara="1" rIns="76200" wrap="square" tIns="762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Libre Baskerville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Model-A trained on text data, and model-B trained on other features.</a:t>
              </a:r>
              <a:endParaRPr sz="20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  <p:cxnSp>
          <p:nvCxnSpPr>
            <p:cNvPr id="232" name="Google Shape;232;p24"/>
            <p:cNvCxnSpPr/>
            <p:nvPr/>
          </p:nvCxnSpPr>
          <p:spPr>
            <a:xfrm>
              <a:off x="0" y="982820"/>
              <a:ext cx="6513603" cy="0"/>
            </a:xfrm>
            <a:prstGeom prst="straightConnector1">
              <a:avLst/>
            </a:prstGeom>
            <a:solidFill>
              <a:schemeClr val="accent3"/>
            </a:solidFill>
            <a:ln cap="flat" cmpd="sng" w="12700">
              <a:solidFill>
                <a:schemeClr val="accent3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233" name="Google Shape;233;p24"/>
            <p:cNvSpPr/>
            <p:nvPr/>
          </p:nvSpPr>
          <p:spPr>
            <a:xfrm>
              <a:off x="0" y="982820"/>
              <a:ext cx="6513603" cy="97994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24"/>
            <p:cNvSpPr txBox="1"/>
            <p:nvPr/>
          </p:nvSpPr>
          <p:spPr>
            <a:xfrm>
              <a:off x="0" y="982820"/>
              <a:ext cx="6513603" cy="97994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76200" lIns="76200" spcFirstLastPara="1" rIns="76200" wrap="square" tIns="762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Libre Baskerville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Model using xa + yb + c, where a and b are predictions of modelA and modelB resp. x and y are the weights to be learnt</a:t>
              </a:r>
              <a:endParaRPr sz="20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  <p:cxnSp>
          <p:nvCxnSpPr>
            <p:cNvPr id="235" name="Google Shape;235;p24"/>
            <p:cNvCxnSpPr/>
            <p:nvPr/>
          </p:nvCxnSpPr>
          <p:spPr>
            <a:xfrm>
              <a:off x="0" y="1962766"/>
              <a:ext cx="6513603" cy="0"/>
            </a:xfrm>
            <a:prstGeom prst="straightConnector1">
              <a:avLst/>
            </a:prstGeom>
            <a:solidFill>
              <a:schemeClr val="accent4"/>
            </a:solidFill>
            <a:ln cap="flat" cmpd="sng" w="12700">
              <a:solidFill>
                <a:schemeClr val="accent4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236" name="Google Shape;236;p24"/>
            <p:cNvSpPr/>
            <p:nvPr/>
          </p:nvSpPr>
          <p:spPr>
            <a:xfrm>
              <a:off x="0" y="1962766"/>
              <a:ext cx="6513603" cy="97994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24"/>
            <p:cNvSpPr txBox="1"/>
            <p:nvPr/>
          </p:nvSpPr>
          <p:spPr>
            <a:xfrm>
              <a:off x="0" y="1962766"/>
              <a:ext cx="6513603" cy="97994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76200" lIns="76200" spcFirstLastPara="1" rIns="76200" wrap="square" tIns="762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Split dataset into 64 - 16 - 20 (individual_train, combine_train, test)</a:t>
              </a:r>
              <a:endParaRPr sz="20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  <p:cxnSp>
          <p:nvCxnSpPr>
            <p:cNvPr id="238" name="Google Shape;238;p24"/>
            <p:cNvCxnSpPr/>
            <p:nvPr/>
          </p:nvCxnSpPr>
          <p:spPr>
            <a:xfrm>
              <a:off x="0" y="2942713"/>
              <a:ext cx="6513603" cy="0"/>
            </a:xfrm>
            <a:prstGeom prst="straightConnector1">
              <a:avLst/>
            </a:prstGeom>
            <a:solidFill>
              <a:srgbClr val="599BD5"/>
            </a:solidFill>
            <a:ln cap="flat" cmpd="sng" w="12700">
              <a:solidFill>
                <a:srgbClr val="599BD5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239" name="Google Shape;239;p24"/>
            <p:cNvSpPr/>
            <p:nvPr/>
          </p:nvSpPr>
          <p:spPr>
            <a:xfrm>
              <a:off x="0" y="2942713"/>
              <a:ext cx="6513603" cy="97994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24"/>
            <p:cNvSpPr txBox="1"/>
            <p:nvPr/>
          </p:nvSpPr>
          <p:spPr>
            <a:xfrm>
              <a:off x="0" y="2942713"/>
              <a:ext cx="6513603" cy="97994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76200" lIns="76200" spcFirstLastPara="1" rIns="76200" wrap="square" tIns="762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Train on 16% data - Use SGD Classifier and use predictions of modelA and B as input. </a:t>
              </a:r>
              <a:endParaRPr sz="20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  <p:cxnSp>
          <p:nvCxnSpPr>
            <p:cNvPr id="241" name="Google Shape;241;p24"/>
            <p:cNvCxnSpPr/>
            <p:nvPr/>
          </p:nvCxnSpPr>
          <p:spPr>
            <a:xfrm>
              <a:off x="0" y="3922659"/>
              <a:ext cx="6513603" cy="0"/>
            </a:xfrm>
            <a:prstGeom prst="straightConnector1">
              <a:avLst/>
            </a:prstGeom>
            <a:solidFill>
              <a:schemeClr val="accent6"/>
            </a:solidFill>
            <a:ln cap="flat" cmpd="sng" w="12700">
              <a:solidFill>
                <a:schemeClr val="accent6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242" name="Google Shape;242;p24"/>
            <p:cNvSpPr/>
            <p:nvPr/>
          </p:nvSpPr>
          <p:spPr>
            <a:xfrm>
              <a:off x="0" y="3922659"/>
              <a:ext cx="6513603" cy="97994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24"/>
            <p:cNvSpPr txBox="1"/>
            <p:nvPr/>
          </p:nvSpPr>
          <p:spPr>
            <a:xfrm>
              <a:off x="0" y="3922659"/>
              <a:ext cx="6513603" cy="97994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76200" lIns="76200" spcFirstLastPara="1" rIns="76200" wrap="square" tIns="762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Libre Baskerville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Predict on 16% data - Use the learned modelA and modelB.</a:t>
              </a:r>
              <a:endParaRPr sz="20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  <p:cxnSp>
          <p:nvCxnSpPr>
            <p:cNvPr id="244" name="Google Shape;244;p24"/>
            <p:cNvCxnSpPr/>
            <p:nvPr/>
          </p:nvCxnSpPr>
          <p:spPr>
            <a:xfrm>
              <a:off x="0" y="4902605"/>
              <a:ext cx="6513603" cy="0"/>
            </a:xfrm>
            <a:prstGeom prst="straightConnector1">
              <a:avLst/>
            </a:prstGeom>
            <a:solidFill>
              <a:schemeClr val="accent2"/>
            </a:solidFill>
            <a:ln cap="flat" cmpd="sng" w="12700">
              <a:solidFill>
                <a:schemeClr val="accent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245" name="Google Shape;245;p24"/>
            <p:cNvSpPr/>
            <p:nvPr/>
          </p:nvSpPr>
          <p:spPr>
            <a:xfrm>
              <a:off x="0" y="4902605"/>
              <a:ext cx="6513603" cy="97994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24"/>
            <p:cNvSpPr txBox="1"/>
            <p:nvPr/>
          </p:nvSpPr>
          <p:spPr>
            <a:xfrm>
              <a:off x="0" y="4902605"/>
              <a:ext cx="6513603" cy="97994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76200" lIns="76200" spcFirstLastPara="1" rIns="76200" wrap="square" tIns="762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Libre Baskerville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Train on 64% data - Use NaiveBayes (A) on review text, XGBoost (B) on non-text feature</a:t>
              </a:r>
              <a:endParaRPr sz="20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5"/>
          <p:cNvSpPr/>
          <p:nvPr/>
        </p:nvSpPr>
        <p:spPr>
          <a:xfrm flipH="1" rot="5400000">
            <a:off x="-529466" y="996722"/>
            <a:ext cx="5923488" cy="4864556"/>
          </a:xfrm>
          <a:prstGeom prst="round2SameRect">
            <a:avLst>
              <a:gd fmla="val 3762" name="adj1"/>
              <a:gd fmla="val 0" name="adj2"/>
            </a:avLst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p25"/>
          <p:cNvSpPr/>
          <p:nvPr/>
        </p:nvSpPr>
        <p:spPr>
          <a:xfrm flipH="1" rot="5400000">
            <a:off x="-457200" y="1050468"/>
            <a:ext cx="5609397" cy="4757058"/>
          </a:xfrm>
          <a:prstGeom prst="round2SameRect">
            <a:avLst>
              <a:gd fmla="val 2061" name="adj1"/>
              <a:gd fmla="val 0" name="adj2"/>
            </a:avLst>
          </a:prstGeom>
          <a:noFill/>
          <a:ln cap="flat" cmpd="sng" w="508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25"/>
          <p:cNvSpPr txBox="1"/>
          <p:nvPr>
            <p:ph type="title"/>
          </p:nvPr>
        </p:nvSpPr>
        <p:spPr>
          <a:xfrm>
            <a:off x="321733" y="981091"/>
            <a:ext cx="4404295" cy="16244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Libre Baskerville"/>
              <a:buNone/>
            </a:pPr>
            <a:r>
              <a:rPr lang="en-US" sz="3600" u="sng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SVM with linear kernel</a:t>
            </a:r>
            <a:endParaRPr/>
          </a:p>
        </p:txBody>
      </p:sp>
      <p:cxnSp>
        <p:nvCxnSpPr>
          <p:cNvPr id="254" name="Google Shape;254;p25"/>
          <p:cNvCxnSpPr/>
          <p:nvPr/>
        </p:nvCxnSpPr>
        <p:spPr>
          <a:xfrm>
            <a:off x="524071" y="2705800"/>
            <a:ext cx="1597456" cy="0"/>
          </a:xfrm>
          <a:prstGeom prst="straightConnector1">
            <a:avLst/>
          </a:prstGeom>
          <a:noFill/>
          <a:ln cap="flat" cmpd="sng" w="50800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55" name="Google Shape;255;p25"/>
          <p:cNvSpPr txBox="1"/>
          <p:nvPr>
            <p:ph idx="1" type="body"/>
          </p:nvPr>
        </p:nvSpPr>
        <p:spPr>
          <a:xfrm>
            <a:off x="179904" y="2662332"/>
            <a:ext cx="4113126" cy="37284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-US" sz="18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Applied on tf- idf sparse review matrix, got weighted-avg F1 score : 72%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-US" sz="18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Also applied to sentiment polarity, subjectivity,  but got: 65%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-US" sz="18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Performed Grid Search with following parameters-</a:t>
            </a:r>
            <a:r>
              <a:rPr i="1" lang="en-US" sz="18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'vect__ngram_range': [(1, 1), (1, 2)], 'tfidf__use_idf': (True, False)}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i="1" lang="en-US" sz="18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Best Parameters obtained : ngram_range':, (1, 2), Tfidf__use_idf : True}</a:t>
            </a:r>
            <a:endParaRPr/>
          </a:p>
        </p:txBody>
      </p:sp>
      <p:pic>
        <p:nvPicPr>
          <p:cNvPr id="256" name="Google Shape;256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05932" y="981091"/>
            <a:ext cx="6953174" cy="45954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6"/>
          <p:cNvSpPr/>
          <p:nvPr/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p26"/>
          <p:cNvSpPr/>
          <p:nvPr>
            <p:ph type="title"/>
          </p:nvPr>
        </p:nvSpPr>
        <p:spPr>
          <a:xfrm>
            <a:off x="838200" y="2057400"/>
            <a:ext cx="2743200" cy="2743200"/>
          </a:xfrm>
          <a:prstGeom prst="ellipse">
            <a:avLst/>
          </a:prstGeom>
          <a:solidFill>
            <a:srgbClr val="262626"/>
          </a:solidFill>
          <a:ln cap="flat" cmpd="thinThick" w="174625">
            <a:solidFill>
              <a:srgbClr val="26262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Libre Baskerville"/>
              <a:buNone/>
            </a:pPr>
            <a:r>
              <a:rPr b="1" lang="en-US" sz="2600" u="sng">
                <a:solidFill>
                  <a:srgbClr val="FFFFFF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Evaluation of Results</a:t>
            </a:r>
            <a:endParaRPr/>
          </a:p>
        </p:txBody>
      </p:sp>
      <p:pic>
        <p:nvPicPr>
          <p:cNvPr id="263" name="Google Shape;263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33594" y="5799594"/>
            <a:ext cx="1058406" cy="105840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64" name="Google Shape;264;p26"/>
          <p:cNvGraphicFramePr/>
          <p:nvPr/>
        </p:nvGraphicFramePr>
        <p:xfrm>
          <a:off x="3796748" y="87464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{C72892F4-3884-428F-9DD1-FAEEEED6428B}</a:tableStyleId>
              </a:tblPr>
              <a:tblGrid>
                <a:gridCol w="356600"/>
                <a:gridCol w="4315150"/>
                <a:gridCol w="2563400"/>
              </a:tblGrid>
              <a:tr h="6426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lang="en-US" sz="1400"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</a:br>
                      <a:endParaRPr sz="1400"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T="44950" marB="44950" marR="44950" marL="449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400" u="none" strike="noStrike">
                        <a:solidFill>
                          <a:schemeClr val="lt1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strike="noStrike">
                          <a:solidFill>
                            <a:schemeClr val="lt1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Classifier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400" u="none" strike="noStrike">
                        <a:solidFill>
                          <a:schemeClr val="lt1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T="44950" marB="44950" marR="44950" marL="449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400" u="none" strike="noStrike">
                        <a:solidFill>
                          <a:schemeClr val="lt1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strike="noStrike">
                          <a:solidFill>
                            <a:schemeClr val="lt1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F1 Score</a:t>
                      </a:r>
                      <a:endParaRPr/>
                    </a:p>
                  </a:txBody>
                  <a:tcPr marT="44950" marB="44950" marR="44950" marL="44950"/>
                </a:tc>
              </a:tr>
              <a:tr h="389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1</a:t>
                      </a:r>
                      <a:endParaRPr sz="1400"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T="44950" marB="44950" marR="44950" marL="449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Support Vector Machine – Linear Kernel</a:t>
                      </a:r>
                      <a:endParaRPr sz="1400"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T="44950" marB="44950" marR="44950" marL="449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72 % (Text), 65%(other</a:t>
                      </a:r>
                      <a:endParaRPr sz="1400"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T="44950" marB="44950" marR="44950" marL="44950"/>
                </a:tc>
              </a:tr>
              <a:tr h="389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2</a:t>
                      </a:r>
                      <a:endParaRPr sz="1400"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T="44950" marB="44950" marR="44950" marL="449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Stochastic Gradient Descent</a:t>
                      </a:r>
                      <a:endParaRPr sz="1400"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T="44950" marB="44950" marR="44950" marL="449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55.56 %</a:t>
                      </a:r>
                      <a:endParaRPr sz="1400"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T="44950" marB="44950" marR="44950" marL="44950"/>
                </a:tc>
              </a:tr>
              <a:tr h="389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3</a:t>
                      </a:r>
                      <a:endParaRPr sz="1400"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T="44950" marB="44950" marR="44950" marL="449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Naive Bayes Classifier</a:t>
                      </a:r>
                      <a:endParaRPr sz="1400"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T="44950" marB="44950" marR="44950" marL="449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63.52 %</a:t>
                      </a:r>
                      <a:endParaRPr sz="1400"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T="44950" marB="44950" marR="44950" marL="44950"/>
                </a:tc>
              </a:tr>
              <a:tr h="389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4</a:t>
                      </a:r>
                      <a:endParaRPr sz="1400"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T="44950" marB="44950" marR="44950" marL="449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Naive Bayes Classifier (With Grid search and ngram)</a:t>
                      </a:r>
                      <a:endParaRPr sz="1400"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T="44950" marB="44950" marR="44950" marL="449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77.00 %</a:t>
                      </a:r>
                      <a:endParaRPr sz="1400"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T="44950" marB="44950" marR="44950" marL="44950"/>
                </a:tc>
              </a:tr>
              <a:tr h="389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5</a:t>
                      </a:r>
                      <a:endParaRPr sz="1400"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T="44950" marB="44950" marR="44950" marL="449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Random Forest</a:t>
                      </a:r>
                      <a:endParaRPr sz="1400"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T="44950" marB="44950" marR="44950" marL="449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65.93 %</a:t>
                      </a:r>
                      <a:endParaRPr sz="1400"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T="44950" marB="44950" marR="44950" marL="44950"/>
                </a:tc>
              </a:tr>
              <a:tr h="389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6</a:t>
                      </a:r>
                      <a:endParaRPr sz="1400"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T="44950" marB="44950" marR="44950" marL="449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Neural Network with LSTM</a:t>
                      </a:r>
                      <a:endParaRPr sz="1400"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T="44950" marB="44950" marR="44950" marL="449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66.23 %</a:t>
                      </a:r>
                      <a:endParaRPr sz="1400"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T="44950" marB="44950" marR="44950" marL="44950"/>
                </a:tc>
              </a:tr>
              <a:tr h="389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7</a:t>
                      </a:r>
                      <a:endParaRPr sz="1400"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T="44950" marB="44950" marR="44950" marL="449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Neural Network with 1D CNN on top of LSTM layer</a:t>
                      </a:r>
                      <a:endParaRPr sz="1400"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T="44950" marB="44950" marR="44950" marL="449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66.38 %</a:t>
                      </a:r>
                      <a:endParaRPr sz="1400"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T="44950" marB="44950" marR="44950" marL="44950"/>
                </a:tc>
              </a:tr>
              <a:tr h="389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8</a:t>
                      </a:r>
                      <a:endParaRPr sz="1400"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T="44950" marB="44950" marR="44950" marL="449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Neural Network using Bidirectional recurrent layer</a:t>
                      </a:r>
                      <a:endParaRPr sz="1400"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T="44950" marB="44950" marR="44950" marL="449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66.45 %</a:t>
                      </a:r>
                      <a:endParaRPr sz="1400"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T="44950" marB="44950" marR="44950" marL="44950"/>
                </a:tc>
              </a:tr>
              <a:tr h="389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9</a:t>
                      </a:r>
                      <a:endParaRPr sz="1400"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T="44950" marB="44950" marR="44950" marL="449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Recurrent Neural Network with GRU</a:t>
                      </a:r>
                      <a:endParaRPr sz="1400"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T="44950" marB="44950" marR="44950" marL="449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68.23%</a:t>
                      </a:r>
                      <a:endParaRPr sz="1400"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T="44950" marB="44950" marR="44950" marL="44950"/>
                </a:tc>
              </a:tr>
              <a:tr h="389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10</a:t>
                      </a:r>
                      <a:endParaRPr sz="1400"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T="44950" marB="44950" marR="44950" marL="449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XGBoost</a:t>
                      </a:r>
                      <a:endParaRPr sz="1400"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T="44950" marB="44950" marR="44950" marL="449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64% (Text), 57%(Other)</a:t>
                      </a:r>
                      <a:endParaRPr sz="1400"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T="44950" marB="44950" marR="44950" marL="44950"/>
                </a:tc>
              </a:tr>
              <a:tr h="389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11 </a:t>
                      </a:r>
                      <a:endParaRPr sz="1400"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T="44950" marB="44950" marR="44950" marL="449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Logistic Regression</a:t>
                      </a:r>
                      <a:endParaRPr sz="1400"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T="44950" marB="44950" marR="44950" marL="449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56.27 %</a:t>
                      </a:r>
                      <a:endParaRPr sz="1400"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T="44950" marB="44950" marR="44950" marL="44950"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7"/>
          <p:cNvSpPr/>
          <p:nvPr/>
        </p:nvSpPr>
        <p:spPr>
          <a:xfrm flipH="1" rot="5400000">
            <a:off x="-529466" y="996722"/>
            <a:ext cx="5923488" cy="4864556"/>
          </a:xfrm>
          <a:prstGeom prst="round2SameRect">
            <a:avLst>
              <a:gd fmla="val 3762" name="adj1"/>
              <a:gd fmla="val 0" name="adj2"/>
            </a:avLst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Google Shape;270;p27"/>
          <p:cNvSpPr/>
          <p:nvPr/>
        </p:nvSpPr>
        <p:spPr>
          <a:xfrm flipH="1" rot="5400000">
            <a:off x="-457200" y="1050468"/>
            <a:ext cx="5609397" cy="4757058"/>
          </a:xfrm>
          <a:prstGeom prst="round2SameRect">
            <a:avLst>
              <a:gd fmla="val 2061" name="adj1"/>
              <a:gd fmla="val 0" name="adj2"/>
            </a:avLst>
          </a:prstGeom>
          <a:noFill/>
          <a:ln cap="flat" cmpd="sng" w="508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Google Shape;271;p27"/>
          <p:cNvSpPr txBox="1"/>
          <p:nvPr>
            <p:ph type="title"/>
          </p:nvPr>
        </p:nvSpPr>
        <p:spPr>
          <a:xfrm>
            <a:off x="321733" y="981091"/>
            <a:ext cx="4092951" cy="16244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Libre Baskerville"/>
              <a:buNone/>
            </a:pPr>
            <a:r>
              <a:rPr b="1" lang="en-US" sz="3600" u="sng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Conclusion</a:t>
            </a:r>
            <a:endParaRPr b="1" sz="3600" u="sng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cxnSp>
        <p:nvCxnSpPr>
          <p:cNvPr id="272" name="Google Shape;272;p27"/>
          <p:cNvCxnSpPr/>
          <p:nvPr/>
        </p:nvCxnSpPr>
        <p:spPr>
          <a:xfrm>
            <a:off x="524071" y="2705800"/>
            <a:ext cx="1597456" cy="0"/>
          </a:xfrm>
          <a:prstGeom prst="straightConnector1">
            <a:avLst/>
          </a:prstGeom>
          <a:noFill/>
          <a:ln cap="flat" cmpd="sng" w="50800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73" name="Google Shape;273;p27"/>
          <p:cNvSpPr txBox="1"/>
          <p:nvPr>
            <p:ph idx="1" type="body"/>
          </p:nvPr>
        </p:nvSpPr>
        <p:spPr>
          <a:xfrm>
            <a:off x="321733" y="2834809"/>
            <a:ext cx="4092951" cy="30420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 sz="20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No major improvement with reviewer centered features</a:t>
            </a:r>
            <a:endParaRPr/>
          </a:p>
          <a:p>
            <a:pPr indent="-101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 sz="20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Using simple approach works best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 sz="20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Multinomial Naïve Bayes gave the best accuracy of 77 percent with Grid search. </a:t>
            </a:r>
            <a:endParaRPr sz="20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pic>
        <p:nvPicPr>
          <p:cNvPr id="274" name="Google Shape;274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03767" y="1379663"/>
            <a:ext cx="6542117" cy="3941625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27"/>
          <p:cNvSpPr txBox="1"/>
          <p:nvPr/>
        </p:nvSpPr>
        <p:spPr>
          <a:xfrm>
            <a:off x="5861155" y="5818197"/>
            <a:ext cx="5501568" cy="461665"/>
          </a:xfrm>
          <a:prstGeom prst="rect">
            <a:avLst/>
          </a:prstGeom>
          <a:gradFill>
            <a:gsLst>
              <a:gs pos="0">
                <a:srgbClr val="FFFFFF"/>
              </a:gs>
              <a:gs pos="35000">
                <a:srgbClr val="FFFFFF"/>
              </a:gs>
              <a:gs pos="100000">
                <a:schemeClr val="accent3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C0C0C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Comparison of different Models 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0" name="Google Shape;280;p28"/>
          <p:cNvPicPr preferRelativeResize="0"/>
          <p:nvPr/>
        </p:nvPicPr>
        <p:blipFill rotWithShape="1">
          <a:blip r:embed="rId3">
            <a:alphaModFix/>
          </a:blip>
          <a:srcRect b="-1" l="6632" r="3806" t="0"/>
          <a:stretch/>
        </p:blipFill>
        <p:spPr>
          <a:xfrm>
            <a:off x="5419264" y="3265080"/>
            <a:ext cx="6129269" cy="3592925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28"/>
          <p:cNvSpPr/>
          <p:nvPr/>
        </p:nvSpPr>
        <p:spPr>
          <a:xfrm>
            <a:off x="643468" y="4080063"/>
            <a:ext cx="4614930" cy="2156145"/>
          </a:xfrm>
          <a:prstGeom prst="rect">
            <a:avLst/>
          </a:prstGeom>
          <a:solidFill>
            <a:srgbClr val="7F7F7F">
              <a:alpha val="4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28"/>
          <p:cNvSpPr txBox="1"/>
          <p:nvPr/>
        </p:nvSpPr>
        <p:spPr>
          <a:xfrm>
            <a:off x="774700" y="1003300"/>
            <a:ext cx="1789336" cy="4770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Live Demo…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414867" y="520365"/>
            <a:ext cx="3363974" cy="554055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Libre Baskerville"/>
              <a:buNone/>
            </a:pPr>
            <a:r>
              <a:rPr lang="en-US" sz="28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Introduction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643468" y="1594785"/>
            <a:ext cx="3608492" cy="44588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Libre Baskerville"/>
                <a:ea typeface="Libre Baskerville"/>
                <a:cs typeface="Libre Baskerville"/>
                <a:sym typeface="Libre Baskerville"/>
              </a:rPr>
              <a:t>Reviews have great importance e-commerce.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Libre Baskerville"/>
                <a:ea typeface="Libre Baskerville"/>
                <a:cs typeface="Libre Baskerville"/>
                <a:sym typeface="Libre Baskerville"/>
              </a:rPr>
              <a:t>Untruthful review is a fake review or opinion spam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Libre Baskerville"/>
                <a:ea typeface="Libre Baskerville"/>
                <a:cs typeface="Libre Baskerville"/>
                <a:sym typeface="Libre Baskerville"/>
              </a:rPr>
              <a:t>Positive reviews attract sales, negative reviews leads to lower sales</a:t>
            </a:r>
            <a:endParaRPr/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101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solidFill>
                <a:schemeClr val="lt1"/>
              </a:solidFill>
            </a:endParaRPr>
          </a:p>
        </p:txBody>
      </p:sp>
      <p:pic>
        <p:nvPicPr>
          <p:cNvPr id="93" name="Google Shape;93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97763" y="1528030"/>
            <a:ext cx="6250769" cy="3641072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147300" y="5867400"/>
            <a:ext cx="2044700" cy="99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15"/>
          <p:cNvPicPr preferRelativeResize="0"/>
          <p:nvPr/>
        </p:nvPicPr>
        <p:blipFill rotWithShape="1">
          <a:blip r:embed="rId3">
            <a:alphaModFix/>
          </a:blip>
          <a:srcRect b="0" l="15571" r="16835" t="0"/>
          <a:stretch/>
        </p:blipFill>
        <p:spPr>
          <a:xfrm>
            <a:off x="14" y="0"/>
            <a:ext cx="4635578" cy="6858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0" name="Google Shape;100;p15"/>
          <p:cNvCxnSpPr/>
          <p:nvPr/>
        </p:nvCxnSpPr>
        <p:spPr>
          <a:xfrm>
            <a:off x="5080934" y="2115117"/>
            <a:ext cx="6309360" cy="0"/>
          </a:xfrm>
          <a:prstGeom prst="straightConnector1">
            <a:avLst/>
          </a:prstGeom>
          <a:noFill/>
          <a:ln cap="flat" cmpd="sng" w="19050">
            <a:solidFill>
              <a:srgbClr val="E04B2A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101" name="Google Shape;101;p15"/>
          <p:cNvGrpSpPr/>
          <p:nvPr/>
        </p:nvGrpSpPr>
        <p:grpSpPr>
          <a:xfrm>
            <a:off x="4965431" y="1310139"/>
            <a:ext cx="6586489" cy="4875751"/>
            <a:chOff x="0" y="37929"/>
            <a:chExt cx="6586489" cy="4875751"/>
          </a:xfrm>
        </p:grpSpPr>
        <p:sp>
          <p:nvSpPr>
            <p:cNvPr id="102" name="Google Shape;102;p15"/>
            <p:cNvSpPr/>
            <p:nvPr/>
          </p:nvSpPr>
          <p:spPr>
            <a:xfrm>
              <a:off x="0" y="37929"/>
              <a:ext cx="6586489" cy="1170000"/>
            </a:xfrm>
            <a:prstGeom prst="roundRect">
              <a:avLst>
                <a:gd fmla="val 16667" name="adj"/>
              </a:avLst>
            </a:prstGeom>
            <a:solidFill>
              <a:schemeClr val="dk2"/>
            </a:solidFill>
            <a:ln cap="flat" cmpd="sng" w="19050">
              <a:solidFill>
                <a:schemeClr val="l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15"/>
            <p:cNvSpPr txBox="1"/>
            <p:nvPr/>
          </p:nvSpPr>
          <p:spPr>
            <a:xfrm>
              <a:off x="57115" y="95044"/>
              <a:ext cx="6472259" cy="105577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90500" lIns="190500" spcFirstLastPara="1" rIns="190500" wrap="square" tIns="1905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000"/>
                <a:buFont typeface="Libre Baskerville"/>
                <a:buNone/>
              </a:pPr>
              <a:r>
                <a:rPr b="0" i="0" lang="en-US" sz="5000" u="none" cap="none" strike="noStrike">
                  <a:solidFill>
                    <a:schemeClr val="lt1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Filtering</a:t>
              </a:r>
              <a:endParaRPr/>
            </a:p>
          </p:txBody>
        </p:sp>
        <p:sp>
          <p:nvSpPr>
            <p:cNvPr id="104" name="Google Shape;104;p15"/>
            <p:cNvSpPr/>
            <p:nvPr/>
          </p:nvSpPr>
          <p:spPr>
            <a:xfrm>
              <a:off x="0" y="1207930"/>
              <a:ext cx="6586489" cy="12678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5"/>
            <p:cNvSpPr txBox="1"/>
            <p:nvPr/>
          </p:nvSpPr>
          <p:spPr>
            <a:xfrm>
              <a:off x="0" y="1207930"/>
              <a:ext cx="6586489" cy="12678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3500" lIns="209100" spcFirstLastPara="1" rIns="355600" wrap="square" tIns="63500">
              <a:noAutofit/>
            </a:bodyPr>
            <a:lstStyle/>
            <a:p>
              <a:pPr indent="-285750" lvl="1" marL="28575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900"/>
                <a:buFont typeface="Libre Baskerville"/>
                <a:buChar char="•"/>
              </a:pPr>
              <a:r>
                <a:rPr b="0" i="0" lang="en-US" sz="3900" u="none" cap="none" strike="noStrike">
                  <a:solidFill>
                    <a:schemeClr val="dk1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Supervised</a:t>
              </a:r>
              <a:endParaRPr/>
            </a:p>
            <a:p>
              <a:pPr indent="-285750" lvl="1" marL="285750" marR="0" rtl="0" algn="l">
                <a:lnSpc>
                  <a:spcPct val="90000"/>
                </a:lnSpc>
                <a:spcBef>
                  <a:spcPts val="780"/>
                </a:spcBef>
                <a:spcAft>
                  <a:spcPts val="0"/>
                </a:spcAft>
                <a:buClr>
                  <a:schemeClr val="dk1"/>
                </a:buClr>
                <a:buSzPts val="3900"/>
                <a:buFont typeface="Libre Baskerville"/>
                <a:buChar char="•"/>
              </a:pPr>
              <a:r>
                <a:rPr b="0" i="0" lang="en-US" sz="3900" u="none" cap="none" strike="noStrike">
                  <a:solidFill>
                    <a:schemeClr val="dk1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Unmonitored</a:t>
              </a:r>
              <a:endParaRPr/>
            </a:p>
          </p:txBody>
        </p:sp>
        <p:sp>
          <p:nvSpPr>
            <p:cNvPr id="106" name="Google Shape;106;p15"/>
            <p:cNvSpPr/>
            <p:nvPr/>
          </p:nvSpPr>
          <p:spPr>
            <a:xfrm>
              <a:off x="0" y="2475805"/>
              <a:ext cx="6586489" cy="1170000"/>
            </a:xfrm>
            <a:prstGeom prst="roundRect">
              <a:avLst>
                <a:gd fmla="val 16667" name="adj"/>
              </a:avLst>
            </a:prstGeom>
            <a:solidFill>
              <a:schemeClr val="dk2"/>
            </a:solidFill>
            <a:ln cap="flat" cmpd="sng" w="19050">
              <a:solidFill>
                <a:schemeClr val="l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15"/>
            <p:cNvSpPr txBox="1"/>
            <p:nvPr/>
          </p:nvSpPr>
          <p:spPr>
            <a:xfrm>
              <a:off x="57115" y="2532920"/>
              <a:ext cx="6472259" cy="105577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90500" lIns="190500" spcFirstLastPara="1" rIns="190500" wrap="square" tIns="1905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000"/>
                <a:buFont typeface="Libre Baskerville"/>
                <a:buNone/>
              </a:pPr>
              <a:r>
                <a:rPr b="0" i="0" lang="en-US" sz="5000" u="none" cap="none" strike="noStrike">
                  <a:solidFill>
                    <a:schemeClr val="lt1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Characteristics</a:t>
              </a:r>
              <a:endParaRPr/>
            </a:p>
          </p:txBody>
        </p:sp>
        <p:sp>
          <p:nvSpPr>
            <p:cNvPr id="108" name="Google Shape;108;p15"/>
            <p:cNvSpPr/>
            <p:nvPr/>
          </p:nvSpPr>
          <p:spPr>
            <a:xfrm>
              <a:off x="0" y="3645805"/>
              <a:ext cx="6586489" cy="12678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5"/>
            <p:cNvSpPr txBox="1"/>
            <p:nvPr/>
          </p:nvSpPr>
          <p:spPr>
            <a:xfrm>
              <a:off x="0" y="3645805"/>
              <a:ext cx="6586489" cy="12678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3500" lIns="209100" spcFirstLastPara="1" rIns="355600" wrap="square" tIns="63500">
              <a:noAutofit/>
            </a:bodyPr>
            <a:lstStyle/>
            <a:p>
              <a:pPr indent="-285750" lvl="1" marL="28575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900"/>
                <a:buFont typeface="Libre Baskerville"/>
                <a:buChar char="•"/>
              </a:pPr>
              <a:r>
                <a:rPr b="0" i="0" lang="en-US" sz="3900" u="none" cap="none" strike="noStrike">
                  <a:solidFill>
                    <a:schemeClr val="dk1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Linguistic</a:t>
              </a:r>
              <a:endParaRPr/>
            </a:p>
            <a:p>
              <a:pPr indent="-285750" lvl="1" marL="285750" marR="0" rtl="0" algn="l">
                <a:lnSpc>
                  <a:spcPct val="90000"/>
                </a:lnSpc>
                <a:spcBef>
                  <a:spcPts val="780"/>
                </a:spcBef>
                <a:spcAft>
                  <a:spcPts val="0"/>
                </a:spcAft>
                <a:buClr>
                  <a:schemeClr val="dk1"/>
                </a:buClr>
                <a:buSzPts val="3900"/>
                <a:buFont typeface="Libre Baskerville"/>
                <a:buChar char="•"/>
              </a:pPr>
              <a:r>
                <a:rPr b="0" i="0" lang="en-US" sz="3900" u="none" cap="none" strike="noStrike">
                  <a:solidFill>
                    <a:schemeClr val="dk1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Behavioral</a:t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6"/>
          <p:cNvSpPr/>
          <p:nvPr/>
        </p:nvSpPr>
        <p:spPr>
          <a:xfrm>
            <a:off x="6831955" y="5346696"/>
            <a:ext cx="5360045" cy="1511304"/>
          </a:xfrm>
          <a:custGeom>
            <a:rect b="b" l="l" r="r" t="t"/>
            <a:pathLst>
              <a:path extrusionOk="0" h="1511304" w="5360045">
                <a:moveTo>
                  <a:pt x="4545473" y="0"/>
                </a:moveTo>
                <a:lnTo>
                  <a:pt x="5360045" y="0"/>
                </a:lnTo>
                <a:lnTo>
                  <a:pt x="5360045" y="1046730"/>
                </a:lnTo>
                <a:lnTo>
                  <a:pt x="5360045" y="1508760"/>
                </a:lnTo>
                <a:lnTo>
                  <a:pt x="5360045" y="1511304"/>
                </a:lnTo>
                <a:lnTo>
                  <a:pt x="4545474" y="1511304"/>
                </a:lnTo>
                <a:lnTo>
                  <a:pt x="2525897" y="1511304"/>
                </a:lnTo>
                <a:lnTo>
                  <a:pt x="0" y="1511304"/>
                </a:lnTo>
                <a:lnTo>
                  <a:pt x="697617" y="3"/>
                </a:lnTo>
                <a:lnTo>
                  <a:pt x="4545473" y="3"/>
                </a:lnTo>
                <a:close/>
              </a:path>
            </a:pathLst>
          </a:custGeom>
          <a:solidFill>
            <a:srgbClr val="404040">
              <a:alpha val="8470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16"/>
          <p:cNvSpPr/>
          <p:nvPr/>
        </p:nvSpPr>
        <p:spPr>
          <a:xfrm>
            <a:off x="0" y="5346694"/>
            <a:ext cx="7346605" cy="1511306"/>
          </a:xfrm>
          <a:custGeom>
            <a:rect b="b" l="l" r="r" t="t"/>
            <a:pathLst>
              <a:path extrusionOk="0" h="1511306" w="7346605">
                <a:moveTo>
                  <a:pt x="0" y="0"/>
                </a:moveTo>
                <a:lnTo>
                  <a:pt x="239486" y="0"/>
                </a:lnTo>
                <a:lnTo>
                  <a:pt x="1209568" y="0"/>
                </a:lnTo>
                <a:lnTo>
                  <a:pt x="2405743" y="0"/>
                </a:lnTo>
                <a:lnTo>
                  <a:pt x="2405743" y="2544"/>
                </a:lnTo>
                <a:lnTo>
                  <a:pt x="2801131" y="2544"/>
                </a:lnTo>
                <a:lnTo>
                  <a:pt x="2801131" y="0"/>
                </a:lnTo>
                <a:lnTo>
                  <a:pt x="7346605" y="0"/>
                </a:lnTo>
                <a:lnTo>
                  <a:pt x="6648988" y="1511301"/>
                </a:lnTo>
                <a:lnTo>
                  <a:pt x="2801132" y="1511301"/>
                </a:lnTo>
                <a:lnTo>
                  <a:pt x="2801132" y="1511304"/>
                </a:lnTo>
                <a:lnTo>
                  <a:pt x="2405743" y="1511304"/>
                </a:lnTo>
                <a:lnTo>
                  <a:pt x="2405743" y="1511306"/>
                </a:lnTo>
                <a:lnTo>
                  <a:pt x="1333411" y="1511306"/>
                </a:lnTo>
                <a:lnTo>
                  <a:pt x="1219208" y="1511306"/>
                </a:lnTo>
                <a:lnTo>
                  <a:pt x="1209568" y="1511306"/>
                </a:lnTo>
                <a:lnTo>
                  <a:pt x="239486" y="1511306"/>
                </a:lnTo>
                <a:lnTo>
                  <a:pt x="0" y="1511306"/>
                </a:lnTo>
                <a:close/>
              </a:path>
            </a:pathLst>
          </a:custGeom>
          <a:solidFill>
            <a:srgbClr val="D0CEC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16"/>
          <p:cNvSpPr txBox="1"/>
          <p:nvPr>
            <p:ph type="title"/>
          </p:nvPr>
        </p:nvSpPr>
        <p:spPr>
          <a:xfrm>
            <a:off x="950121" y="5529884"/>
            <a:ext cx="5693783" cy="10963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03030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303030"/>
                </a:solidFill>
                <a:latin typeface="Calibri"/>
                <a:ea typeface="Calibri"/>
                <a:cs typeface="Calibri"/>
                <a:sym typeface="Calibri"/>
              </a:rPr>
              <a:t>Dataset</a:t>
            </a:r>
            <a:endParaRPr/>
          </a:p>
        </p:txBody>
      </p:sp>
      <p:pic>
        <p:nvPicPr>
          <p:cNvPr id="117" name="Google Shape;117;p1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8800" y="1452880"/>
            <a:ext cx="6825335" cy="321056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6"/>
          <p:cNvSpPr txBox="1"/>
          <p:nvPr/>
        </p:nvSpPr>
        <p:spPr>
          <a:xfrm>
            <a:off x="7534655" y="965199"/>
            <a:ext cx="4008101" cy="40204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28600" lvl="0" marL="2857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6,88,328 reviews and associated features</a:t>
            </a:r>
            <a:endParaRPr/>
          </a:p>
          <a:p>
            <a:pPr indent="-228600" lvl="0" marL="28575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Highly imbalanced: 25% labeled as Fake, 75% real reviews.</a:t>
            </a:r>
            <a:endParaRPr/>
          </a:p>
          <a:p>
            <a:pPr indent="-76200" lvl="0" marL="28575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101600" lvl="0" marL="28575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9" name="Google Shape;119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059886" y="5725886"/>
            <a:ext cx="1132114" cy="11321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/>
          <p:nvPr/>
        </p:nvSpPr>
        <p:spPr>
          <a:xfrm>
            <a:off x="6831955" y="5346696"/>
            <a:ext cx="5360045" cy="1511304"/>
          </a:xfrm>
          <a:custGeom>
            <a:rect b="b" l="l" r="r" t="t"/>
            <a:pathLst>
              <a:path extrusionOk="0" h="1511304" w="5360045">
                <a:moveTo>
                  <a:pt x="4545473" y="0"/>
                </a:moveTo>
                <a:lnTo>
                  <a:pt x="5360045" y="0"/>
                </a:lnTo>
                <a:lnTo>
                  <a:pt x="5360045" y="1046730"/>
                </a:lnTo>
                <a:lnTo>
                  <a:pt x="5360045" y="1508760"/>
                </a:lnTo>
                <a:lnTo>
                  <a:pt x="5360045" y="1511304"/>
                </a:lnTo>
                <a:lnTo>
                  <a:pt x="4545474" y="1511304"/>
                </a:lnTo>
                <a:lnTo>
                  <a:pt x="2525897" y="1511304"/>
                </a:lnTo>
                <a:lnTo>
                  <a:pt x="0" y="1511304"/>
                </a:lnTo>
                <a:lnTo>
                  <a:pt x="697617" y="3"/>
                </a:lnTo>
                <a:lnTo>
                  <a:pt x="4545473" y="3"/>
                </a:lnTo>
                <a:close/>
              </a:path>
            </a:pathLst>
          </a:custGeom>
          <a:solidFill>
            <a:srgbClr val="404040">
              <a:alpha val="8470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17"/>
          <p:cNvSpPr/>
          <p:nvPr/>
        </p:nvSpPr>
        <p:spPr>
          <a:xfrm>
            <a:off x="0" y="5346694"/>
            <a:ext cx="7346605" cy="1511306"/>
          </a:xfrm>
          <a:custGeom>
            <a:rect b="b" l="l" r="r" t="t"/>
            <a:pathLst>
              <a:path extrusionOk="0" h="1511306" w="7346605">
                <a:moveTo>
                  <a:pt x="0" y="0"/>
                </a:moveTo>
                <a:lnTo>
                  <a:pt x="239486" y="0"/>
                </a:lnTo>
                <a:lnTo>
                  <a:pt x="1209568" y="0"/>
                </a:lnTo>
                <a:lnTo>
                  <a:pt x="2405743" y="0"/>
                </a:lnTo>
                <a:lnTo>
                  <a:pt x="2405743" y="2544"/>
                </a:lnTo>
                <a:lnTo>
                  <a:pt x="2801131" y="2544"/>
                </a:lnTo>
                <a:lnTo>
                  <a:pt x="2801131" y="0"/>
                </a:lnTo>
                <a:lnTo>
                  <a:pt x="7346605" y="0"/>
                </a:lnTo>
                <a:lnTo>
                  <a:pt x="6648988" y="1511301"/>
                </a:lnTo>
                <a:lnTo>
                  <a:pt x="2801132" y="1511301"/>
                </a:lnTo>
                <a:lnTo>
                  <a:pt x="2801132" y="1511304"/>
                </a:lnTo>
                <a:lnTo>
                  <a:pt x="2405743" y="1511304"/>
                </a:lnTo>
                <a:lnTo>
                  <a:pt x="2405743" y="1511306"/>
                </a:lnTo>
                <a:lnTo>
                  <a:pt x="1333411" y="1511306"/>
                </a:lnTo>
                <a:lnTo>
                  <a:pt x="1219208" y="1511306"/>
                </a:lnTo>
                <a:lnTo>
                  <a:pt x="1209568" y="1511306"/>
                </a:lnTo>
                <a:lnTo>
                  <a:pt x="239486" y="1511306"/>
                </a:lnTo>
                <a:lnTo>
                  <a:pt x="0" y="1511306"/>
                </a:lnTo>
                <a:close/>
              </a:path>
            </a:pathLst>
          </a:custGeom>
          <a:solidFill>
            <a:srgbClr val="D0CEC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17"/>
          <p:cNvSpPr txBox="1"/>
          <p:nvPr>
            <p:ph type="title"/>
          </p:nvPr>
        </p:nvSpPr>
        <p:spPr>
          <a:xfrm>
            <a:off x="950121" y="5529884"/>
            <a:ext cx="5693783" cy="10963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03030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303030"/>
                </a:solidFill>
                <a:latin typeface="Calibri"/>
                <a:ea typeface="Calibri"/>
                <a:cs typeface="Calibri"/>
                <a:sym typeface="Calibri"/>
              </a:rPr>
              <a:t>Dataset</a:t>
            </a:r>
            <a:endParaRPr/>
          </a:p>
        </p:txBody>
      </p:sp>
      <p:pic>
        <p:nvPicPr>
          <p:cNvPr id="127" name="Google Shape;127;p1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2768" y="1311929"/>
            <a:ext cx="5941068" cy="3326997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7"/>
          <p:cNvSpPr txBox="1"/>
          <p:nvPr/>
        </p:nvSpPr>
        <p:spPr>
          <a:xfrm>
            <a:off x="7534655" y="965199"/>
            <a:ext cx="4008101" cy="40204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28600" lvl="0" marL="2857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Preprocessing: Tokenize reviews (200000 dim feature vector)</a:t>
            </a:r>
            <a:endParaRPr/>
          </a:p>
          <a:p>
            <a:pPr indent="-228600" lvl="0" marL="28575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Feature Extraction from reviews: sentiment polarity and subjectivity</a:t>
            </a:r>
            <a:endParaRPr/>
          </a:p>
          <a:p>
            <a:pPr indent="-228600" lvl="0" marL="28575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Used Over sampling to balance the classes</a:t>
            </a:r>
            <a:endParaRPr/>
          </a:p>
          <a:p>
            <a:pPr indent="-101600" lvl="0" marL="28575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01600" lvl="0" marL="28575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9" name="Google Shape;129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059886" y="5725886"/>
            <a:ext cx="1132114" cy="11321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8"/>
          <p:cNvSpPr/>
          <p:nvPr/>
        </p:nvSpPr>
        <p:spPr>
          <a:xfrm rot="-5400000">
            <a:off x="6797978" y="996722"/>
            <a:ext cx="5923488" cy="4864556"/>
          </a:xfrm>
          <a:prstGeom prst="round2SameRect">
            <a:avLst>
              <a:gd fmla="val 3762" name="adj1"/>
              <a:gd fmla="val 0" name="adj2"/>
            </a:avLst>
          </a:prstGeom>
          <a:solidFill>
            <a:srgbClr val="4040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18"/>
          <p:cNvSpPr txBox="1"/>
          <p:nvPr>
            <p:ph type="title"/>
          </p:nvPr>
        </p:nvSpPr>
        <p:spPr>
          <a:xfrm>
            <a:off x="7856388" y="975365"/>
            <a:ext cx="3847882" cy="169190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Font typeface="Libre Baskerville"/>
              <a:buNone/>
            </a:pPr>
            <a:r>
              <a:rPr lang="en-US" sz="3700" u="sng">
                <a:solidFill>
                  <a:srgbClr val="FFFFFF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System Design and Implementation</a:t>
            </a:r>
            <a:endParaRPr/>
          </a:p>
        </p:txBody>
      </p:sp>
      <p:sp>
        <p:nvSpPr>
          <p:cNvPr id="136" name="Google Shape;136;p18"/>
          <p:cNvSpPr/>
          <p:nvPr/>
        </p:nvSpPr>
        <p:spPr>
          <a:xfrm rot="-5400000">
            <a:off x="911284" y="635058"/>
            <a:ext cx="2657864" cy="2657864"/>
          </a:xfrm>
          <a:prstGeom prst="round1Rect">
            <a:avLst>
              <a:gd fmla="val 11295" name="adj"/>
            </a:avLst>
          </a:prstGeom>
          <a:solidFill>
            <a:srgbClr val="FFFFFF"/>
          </a:solidFill>
          <a:ln cap="flat" cmpd="sng" w="57150">
            <a:solidFill>
              <a:srgbClr val="4B5C4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https://lh6.googleusercontent.com/jkxpsP5XXlpepHIioBI7x0n5RISpaAERoQH6b21jFwjesDbOONUlAYfZCdjC1YwVw9woAkiNaMKwgItdZWgaq8YTi8Kz-OTl7zs-RrxRUV7eVhlAbHUDHFVLd7K_k7RtFBK8yhlH" id="137" name="Google Shape;137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2598" y="804037"/>
            <a:ext cx="2375236" cy="2319906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18"/>
          <p:cNvSpPr/>
          <p:nvPr/>
        </p:nvSpPr>
        <p:spPr>
          <a:xfrm>
            <a:off x="3717533" y="1300271"/>
            <a:ext cx="1992651" cy="1992652"/>
          </a:xfrm>
          <a:prstGeom prst="round1Rect">
            <a:avLst>
              <a:gd fmla="val 11295" name="adj"/>
            </a:avLst>
          </a:prstGeom>
          <a:solidFill>
            <a:srgbClr val="4B5C4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18"/>
          <p:cNvSpPr/>
          <p:nvPr/>
        </p:nvSpPr>
        <p:spPr>
          <a:xfrm rot="10800000">
            <a:off x="1287904" y="3438135"/>
            <a:ext cx="2281244" cy="2281245"/>
          </a:xfrm>
          <a:prstGeom prst="round1Rect">
            <a:avLst>
              <a:gd fmla="val 11295" name="adj"/>
            </a:avLst>
          </a:prstGeom>
          <a:solidFill>
            <a:srgbClr val="4B5C4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18"/>
          <p:cNvSpPr/>
          <p:nvPr/>
        </p:nvSpPr>
        <p:spPr>
          <a:xfrm rot="5400000">
            <a:off x="3717533" y="3438135"/>
            <a:ext cx="2657864" cy="2657864"/>
          </a:xfrm>
          <a:prstGeom prst="round1Rect">
            <a:avLst>
              <a:gd fmla="val 11295" name="adj"/>
            </a:avLst>
          </a:prstGeom>
          <a:solidFill>
            <a:srgbClr val="FFFFFF"/>
          </a:solidFill>
          <a:ln cap="flat" cmpd="sng" w="57150">
            <a:solidFill>
              <a:srgbClr val="4B5C4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https://lh5.googleusercontent.com/hg7DJJ7ZSO_yrC9ciK4ytPGuIgPIQA1lGXQ4GARAwm53fXwI7HLoe_1MxWI-t7ImhhCRz_0sL3OLQlS8nVSvhf6XdDnTT1SU9jVEpsrawAudOvtP75WXz3YkF6H4ZXqBOm27_hKJ" id="141" name="Google Shape;141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58847" y="3607114"/>
            <a:ext cx="2375236" cy="2319906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18"/>
          <p:cNvSpPr txBox="1"/>
          <p:nvPr>
            <p:ph idx="1" type="body"/>
          </p:nvPr>
        </p:nvSpPr>
        <p:spPr>
          <a:xfrm>
            <a:off x="7856389" y="3038478"/>
            <a:ext cx="3795142" cy="284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•"/>
            </a:pPr>
            <a:r>
              <a:rPr lang="en-US" sz="1800">
                <a:solidFill>
                  <a:srgbClr val="FFFFFF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Structural  Features -  Review Length, Average and  standard deviation of review length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Char char="•"/>
            </a:pPr>
            <a:r>
              <a:rPr lang="en-US" sz="1800">
                <a:solidFill>
                  <a:srgbClr val="FFFFFF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Semantic Features – Sentiment Polarity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Char char="•"/>
            </a:pPr>
            <a:r>
              <a:rPr lang="en-US" sz="1800">
                <a:solidFill>
                  <a:srgbClr val="FFFFFF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N-Gram  - Unigram, Bigram and Trigram</a:t>
            </a:r>
            <a:endParaRPr/>
          </a:p>
          <a:p>
            <a:pPr indent="-1143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-1143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43" name="Google Shape;143;p18"/>
          <p:cNvSpPr/>
          <p:nvPr/>
        </p:nvSpPr>
        <p:spPr>
          <a:xfrm rot="-5400000">
            <a:off x="7052315" y="1050468"/>
            <a:ext cx="5609397" cy="4757058"/>
          </a:xfrm>
          <a:prstGeom prst="round2SameRect">
            <a:avLst>
              <a:gd fmla="val 2061" name="adj1"/>
              <a:gd fmla="val 0" name="adj2"/>
            </a:avLst>
          </a:prstGeom>
          <a:noFill/>
          <a:ln cap="flat" cmpd="sng" w="508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4" name="Google Shape;144;p18"/>
          <p:cNvCxnSpPr/>
          <p:nvPr/>
        </p:nvCxnSpPr>
        <p:spPr>
          <a:xfrm>
            <a:off x="7952907" y="2856601"/>
            <a:ext cx="1597456" cy="0"/>
          </a:xfrm>
          <a:prstGeom prst="straightConnector1">
            <a:avLst/>
          </a:prstGeom>
          <a:noFill/>
          <a:ln cap="flat" cmpd="sng" w="50800">
            <a:solidFill>
              <a:srgbClr val="A6A6A6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0CECE"/>
        </a:soli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9"/>
          <p:cNvSpPr/>
          <p:nvPr/>
        </p:nvSpPr>
        <p:spPr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0" name="Google Shape;150;p19"/>
          <p:cNvGrpSpPr/>
          <p:nvPr/>
        </p:nvGrpSpPr>
        <p:grpSpPr>
          <a:xfrm>
            <a:off x="1660511" y="585562"/>
            <a:ext cx="8626135" cy="5634411"/>
            <a:chOff x="221456" y="942"/>
            <a:chExt cx="8626135" cy="5634411"/>
          </a:xfrm>
        </p:grpSpPr>
        <p:sp>
          <p:nvSpPr>
            <p:cNvPr id="151" name="Google Shape;151;p19"/>
            <p:cNvSpPr/>
            <p:nvPr/>
          </p:nvSpPr>
          <p:spPr>
            <a:xfrm>
              <a:off x="2712759" y="703153"/>
              <a:ext cx="542813" cy="91440"/>
            </a:xfrm>
            <a:custGeom>
              <a:rect b="b" l="l" r="r" t="t"/>
              <a:pathLst>
                <a:path extrusionOk="0" h="120000" w="12000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800000"/>
              <a:headEnd len="sm" w="sm" type="none"/>
              <a:tailEnd len="med" w="med" type="stealth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19"/>
            <p:cNvSpPr txBox="1"/>
            <p:nvPr/>
          </p:nvSpPr>
          <p:spPr>
            <a:xfrm>
              <a:off x="2969830" y="746006"/>
              <a:ext cx="28670" cy="57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Calibri"/>
                <a:buNone/>
              </a:pPr>
              <a:r>
                <a:t/>
              </a:r>
              <a:endParaRPr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19"/>
            <p:cNvSpPr/>
            <p:nvPr/>
          </p:nvSpPr>
          <p:spPr>
            <a:xfrm>
              <a:off x="221456" y="942"/>
              <a:ext cx="2493102" cy="149586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19"/>
            <p:cNvSpPr txBox="1"/>
            <p:nvPr/>
          </p:nvSpPr>
          <p:spPr>
            <a:xfrm>
              <a:off x="221456" y="942"/>
              <a:ext cx="2493102" cy="149586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13775" lIns="113775" spcFirstLastPara="1" rIns="113775" wrap="square" tIns="1137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Georgia"/>
                <a:buNone/>
              </a:pPr>
              <a:r>
                <a:rPr b="1" lang="en-US" sz="1600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rPr>
                <a:t>Preprocess the data, replace the missing values, Oversampling</a:t>
              </a:r>
              <a:endParaRPr/>
            </a:p>
          </p:txBody>
        </p:sp>
        <p:sp>
          <p:nvSpPr>
            <p:cNvPr id="155" name="Google Shape;155;p19"/>
            <p:cNvSpPr/>
            <p:nvPr/>
          </p:nvSpPr>
          <p:spPr>
            <a:xfrm>
              <a:off x="5779275" y="703153"/>
              <a:ext cx="542813" cy="91440"/>
            </a:xfrm>
            <a:custGeom>
              <a:rect b="b" l="l" r="r" t="t"/>
              <a:pathLst>
                <a:path extrusionOk="0" h="120000" w="12000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cap="flat" cmpd="sng" w="9525">
              <a:solidFill>
                <a:schemeClr val="accent3"/>
              </a:solidFill>
              <a:prstDash val="solid"/>
              <a:miter lim="800000"/>
              <a:headEnd len="sm" w="sm" type="none"/>
              <a:tailEnd len="med" w="med" type="stealth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19"/>
            <p:cNvSpPr txBox="1"/>
            <p:nvPr/>
          </p:nvSpPr>
          <p:spPr>
            <a:xfrm>
              <a:off x="6036347" y="746006"/>
              <a:ext cx="28670" cy="57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Calibri"/>
                <a:buNone/>
              </a:pPr>
              <a:r>
                <a:t/>
              </a:r>
              <a:endParaRPr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19"/>
            <p:cNvSpPr/>
            <p:nvPr/>
          </p:nvSpPr>
          <p:spPr>
            <a:xfrm>
              <a:off x="3287973" y="942"/>
              <a:ext cx="2493102" cy="149586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19"/>
            <p:cNvSpPr txBox="1"/>
            <p:nvPr/>
          </p:nvSpPr>
          <p:spPr>
            <a:xfrm>
              <a:off x="3287973" y="942"/>
              <a:ext cx="2493102" cy="149586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13775" lIns="113775" spcFirstLastPara="1" rIns="113775" wrap="square" tIns="1137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Georgia"/>
                <a:buNone/>
              </a:pPr>
              <a:r>
                <a:rPr b="1" lang="en-US" sz="1600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rPr>
                <a:t>Train the data using different algorithms</a:t>
              </a:r>
              <a:endParaRPr/>
            </a:p>
          </p:txBody>
        </p:sp>
        <p:sp>
          <p:nvSpPr>
            <p:cNvPr id="159" name="Google Shape;159;p19"/>
            <p:cNvSpPr/>
            <p:nvPr/>
          </p:nvSpPr>
          <p:spPr>
            <a:xfrm>
              <a:off x="1653145" y="1495004"/>
              <a:ext cx="5947895" cy="702466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120000" y="62921"/>
                  </a:lnTo>
                  <a:lnTo>
                    <a:pt x="0" y="62921"/>
                  </a:lnTo>
                  <a:lnTo>
                    <a:pt x="0" y="12000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800000"/>
              <a:headEnd len="sm" w="sm" type="none"/>
              <a:tailEnd len="med" w="med" type="stealth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19"/>
            <p:cNvSpPr txBox="1"/>
            <p:nvPr/>
          </p:nvSpPr>
          <p:spPr>
            <a:xfrm>
              <a:off x="4477270" y="1843370"/>
              <a:ext cx="299644" cy="57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Calibri"/>
                <a:buNone/>
              </a:pPr>
              <a:r>
                <a:t/>
              </a:r>
              <a:endParaRPr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19"/>
            <p:cNvSpPr/>
            <p:nvPr/>
          </p:nvSpPr>
          <p:spPr>
            <a:xfrm>
              <a:off x="6354489" y="942"/>
              <a:ext cx="2493102" cy="149586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19"/>
            <p:cNvSpPr txBox="1"/>
            <p:nvPr/>
          </p:nvSpPr>
          <p:spPr>
            <a:xfrm>
              <a:off x="6354489" y="942"/>
              <a:ext cx="2493102" cy="149586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13775" lIns="113775" spcFirstLastPara="1" rIns="113775" wrap="square" tIns="1137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Georgia"/>
                <a:buNone/>
              </a:pPr>
              <a:r>
                <a:rPr b="1" lang="en-US" sz="1600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rPr>
                <a:t>Check for accuracy by tuning various parameters and cross validation</a:t>
              </a:r>
              <a:endParaRPr/>
            </a:p>
          </p:txBody>
        </p:sp>
        <p:sp>
          <p:nvSpPr>
            <p:cNvPr id="163" name="Google Shape;163;p19"/>
            <p:cNvSpPr/>
            <p:nvPr/>
          </p:nvSpPr>
          <p:spPr>
            <a:xfrm>
              <a:off x="2897897" y="2818148"/>
              <a:ext cx="357675" cy="159653"/>
            </a:xfrm>
            <a:custGeom>
              <a:rect b="b" l="l" r="r" t="t"/>
              <a:pathLst>
                <a:path extrusionOk="0" h="120000" w="120000">
                  <a:moveTo>
                    <a:pt x="0" y="120000"/>
                  </a:moveTo>
                  <a:lnTo>
                    <a:pt x="65737" y="120000"/>
                  </a:lnTo>
                  <a:lnTo>
                    <a:pt x="65737" y="0"/>
                  </a:lnTo>
                  <a:lnTo>
                    <a:pt x="120000" y="0"/>
                  </a:lnTo>
                </a:path>
              </a:pathLst>
            </a:custGeom>
            <a:noFill/>
            <a:ln cap="flat" cmpd="sng" w="9525">
              <a:solidFill>
                <a:srgbClr val="599BD5"/>
              </a:solidFill>
              <a:prstDash val="solid"/>
              <a:miter lim="800000"/>
              <a:headEnd len="sm" w="sm" type="none"/>
              <a:tailEnd len="med" w="med" type="stealth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19"/>
            <p:cNvSpPr txBox="1"/>
            <p:nvPr/>
          </p:nvSpPr>
          <p:spPr>
            <a:xfrm>
              <a:off x="3066239" y="2895108"/>
              <a:ext cx="20990" cy="57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Calibri"/>
                <a:buNone/>
              </a:pPr>
              <a:r>
                <a:t/>
              </a:r>
              <a:endParaRPr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165;p19"/>
            <p:cNvSpPr/>
            <p:nvPr/>
          </p:nvSpPr>
          <p:spPr>
            <a:xfrm>
              <a:off x="406594" y="2229870"/>
              <a:ext cx="2493102" cy="1495861"/>
            </a:xfrm>
            <a:prstGeom prst="rect">
              <a:avLst/>
            </a:prstGeom>
            <a:solidFill>
              <a:srgbClr val="599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19"/>
            <p:cNvSpPr txBox="1"/>
            <p:nvPr/>
          </p:nvSpPr>
          <p:spPr>
            <a:xfrm>
              <a:off x="406594" y="2229870"/>
              <a:ext cx="2493102" cy="149586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13775" lIns="113775" spcFirstLastPara="1" rIns="113775" wrap="square" tIns="1137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Georgia"/>
                <a:buNone/>
              </a:pPr>
              <a:r>
                <a:rPr b="1" lang="en-US" sz="1600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rPr>
                <a:t>Save the model, so that it can be directly used next time </a:t>
              </a:r>
              <a:endParaRPr/>
            </a:p>
          </p:txBody>
        </p:sp>
        <p:sp>
          <p:nvSpPr>
            <p:cNvPr id="167" name="Google Shape;167;p19"/>
            <p:cNvSpPr/>
            <p:nvPr/>
          </p:nvSpPr>
          <p:spPr>
            <a:xfrm>
              <a:off x="5779275" y="2772428"/>
              <a:ext cx="542813" cy="91440"/>
            </a:xfrm>
            <a:custGeom>
              <a:rect b="b" l="l" r="r" t="t"/>
              <a:pathLst>
                <a:path extrusionOk="0" h="120000" w="12000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00"/>
              <a:headEnd len="sm" w="sm" type="none"/>
              <a:tailEnd len="med" w="med" type="stealth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19"/>
            <p:cNvSpPr txBox="1"/>
            <p:nvPr/>
          </p:nvSpPr>
          <p:spPr>
            <a:xfrm>
              <a:off x="6036347" y="2815281"/>
              <a:ext cx="28670" cy="57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Calibri"/>
                <a:buNone/>
              </a:pPr>
              <a:r>
                <a:t/>
              </a:r>
              <a:endParaRPr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169;p19"/>
            <p:cNvSpPr/>
            <p:nvPr/>
          </p:nvSpPr>
          <p:spPr>
            <a:xfrm>
              <a:off x="3287973" y="2070217"/>
              <a:ext cx="2493102" cy="1495861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19"/>
            <p:cNvSpPr txBox="1"/>
            <p:nvPr/>
          </p:nvSpPr>
          <p:spPr>
            <a:xfrm>
              <a:off x="3287973" y="2070217"/>
              <a:ext cx="2493102" cy="149586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13775" lIns="113775" spcFirstLastPara="1" rIns="113775" wrap="square" tIns="1137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Georgia"/>
                <a:buNone/>
              </a:pPr>
              <a:r>
                <a:rPr b="1" lang="en-US" sz="1600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rPr>
                <a:t>Test on unseen data</a:t>
              </a:r>
              <a:endParaRPr/>
            </a:p>
          </p:txBody>
        </p:sp>
        <p:sp>
          <p:nvSpPr>
            <p:cNvPr id="171" name="Google Shape;171;p19"/>
            <p:cNvSpPr/>
            <p:nvPr/>
          </p:nvSpPr>
          <p:spPr>
            <a:xfrm>
              <a:off x="1468008" y="3564279"/>
              <a:ext cx="6133032" cy="542813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120000" y="63780"/>
                  </a:lnTo>
                  <a:lnTo>
                    <a:pt x="0" y="63780"/>
                  </a:lnTo>
                  <a:lnTo>
                    <a:pt x="0" y="12000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800000"/>
              <a:headEnd len="sm" w="sm" type="none"/>
              <a:tailEnd len="med" w="med" type="stealth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19"/>
            <p:cNvSpPr txBox="1"/>
            <p:nvPr/>
          </p:nvSpPr>
          <p:spPr>
            <a:xfrm>
              <a:off x="4380529" y="3832819"/>
              <a:ext cx="307989" cy="57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Calibri"/>
                <a:buNone/>
              </a:pPr>
              <a:r>
                <a:t/>
              </a:r>
              <a:endParaRPr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19"/>
            <p:cNvSpPr/>
            <p:nvPr/>
          </p:nvSpPr>
          <p:spPr>
            <a:xfrm>
              <a:off x="6354489" y="2070217"/>
              <a:ext cx="2493102" cy="149586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19"/>
            <p:cNvSpPr txBox="1"/>
            <p:nvPr/>
          </p:nvSpPr>
          <p:spPr>
            <a:xfrm>
              <a:off x="6354489" y="2070217"/>
              <a:ext cx="2493102" cy="149586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13775" lIns="113775" spcFirstLastPara="1" rIns="113775" wrap="square" tIns="1137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Georgia"/>
                <a:buNone/>
              </a:pPr>
              <a:r>
                <a:rPr b="1" lang="en-US" sz="1600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rPr>
                <a:t>Compare the accuracy</a:t>
              </a:r>
              <a:endParaRPr/>
            </a:p>
          </p:txBody>
        </p:sp>
        <p:sp>
          <p:nvSpPr>
            <p:cNvPr id="175" name="Google Shape;175;p19"/>
            <p:cNvSpPr/>
            <p:nvPr/>
          </p:nvSpPr>
          <p:spPr>
            <a:xfrm>
              <a:off x="221456" y="4139492"/>
              <a:ext cx="2493102" cy="149586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19"/>
            <p:cNvSpPr txBox="1"/>
            <p:nvPr/>
          </p:nvSpPr>
          <p:spPr>
            <a:xfrm>
              <a:off x="221456" y="4139492"/>
              <a:ext cx="2493102" cy="149586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13775" lIns="113775" spcFirstLastPara="1" rIns="113775" wrap="square" tIns="1137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Georgia"/>
                <a:buNone/>
              </a:pPr>
              <a:r>
                <a:rPr b="1" lang="en-US" sz="1600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rPr>
                <a:t>Choose the best model</a:t>
              </a:r>
              <a:endParaRPr/>
            </a:p>
          </p:txBody>
        </p:sp>
      </p:grpSp>
      <p:sp>
        <p:nvSpPr>
          <p:cNvPr id="177" name="Google Shape;177;p19"/>
          <p:cNvSpPr/>
          <p:nvPr/>
        </p:nvSpPr>
        <p:spPr>
          <a:xfrm>
            <a:off x="0" y="374650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8" name="Google Shape;178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59886" y="5725886"/>
            <a:ext cx="1132114" cy="11321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0"/>
          <p:cNvSpPr txBox="1"/>
          <p:nvPr>
            <p:ph type="title"/>
          </p:nvPr>
        </p:nvSpPr>
        <p:spPr>
          <a:xfrm>
            <a:off x="1571811" y="1573586"/>
            <a:ext cx="9122584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ibre Baskerville"/>
              <a:buNone/>
            </a:pPr>
            <a:r>
              <a:rPr lang="en-US">
                <a:latin typeface="Libre Baskerville"/>
                <a:ea typeface="Libre Baskerville"/>
                <a:cs typeface="Libre Baskerville"/>
                <a:sym typeface="Libre Baskerville"/>
              </a:rPr>
              <a:t>Data Preprocessing and Feature Engineering</a:t>
            </a:r>
            <a:endParaRPr/>
          </a:p>
        </p:txBody>
      </p:sp>
      <p:sp>
        <p:nvSpPr>
          <p:cNvPr id="184" name="Google Shape;184;p20"/>
          <p:cNvSpPr txBox="1"/>
          <p:nvPr>
            <p:ph idx="1" type="body"/>
          </p:nvPr>
        </p:nvSpPr>
        <p:spPr>
          <a:xfrm>
            <a:off x="1571811" y="3060016"/>
            <a:ext cx="6066118" cy="29220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Libre Baskerville"/>
                <a:ea typeface="Libre Baskerville"/>
                <a:cs typeface="Libre Baskerville"/>
                <a:sym typeface="Libre Baskerville"/>
              </a:rPr>
              <a:t>Oversampling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Libre Baskerville"/>
                <a:ea typeface="Libre Baskerville"/>
                <a:cs typeface="Libre Baskerville"/>
                <a:sym typeface="Libre Baskerville"/>
              </a:rPr>
              <a:t>Train – Test Split 80-20 percent with 3 fold cross validation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Libre Baskerville"/>
                <a:ea typeface="Libre Baskerville"/>
                <a:cs typeface="Libre Baskerville"/>
                <a:sym typeface="Libre Baskerville"/>
              </a:rPr>
              <a:t>Tokenize using spacy and Keras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Libre Baskerville"/>
                <a:ea typeface="Libre Baskerville"/>
                <a:cs typeface="Libre Baskerville"/>
                <a:sym typeface="Libre Baskerville"/>
              </a:rPr>
              <a:t>Removal of punctuations , convert to lowercase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Libre Baskerville"/>
                <a:ea typeface="Libre Baskerville"/>
                <a:cs typeface="Libre Baskerville"/>
                <a:sym typeface="Libre Baskerville"/>
              </a:rPr>
              <a:t>Removal of stopwords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Libre Baskerville"/>
                <a:ea typeface="Libre Baskerville"/>
                <a:cs typeface="Libre Baskerville"/>
                <a:sym typeface="Libre Baskerville"/>
              </a:rPr>
              <a:t>Vectorizer and TF-IDF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Libre Baskerville"/>
                <a:ea typeface="Libre Baskerville"/>
                <a:cs typeface="Libre Baskerville"/>
                <a:sym typeface="Libre Baskerville"/>
              </a:rPr>
              <a:t>Word Frequency and Word cloud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Libre Baskerville"/>
                <a:ea typeface="Libre Baskerville"/>
                <a:cs typeface="Libre Baskerville"/>
                <a:sym typeface="Libre Baskerville"/>
              </a:rPr>
              <a:t>Sentiment Polarity and Sentiment Subjectivity</a:t>
            </a:r>
            <a:endParaRPr/>
          </a:p>
          <a:p>
            <a:pPr indent="-14605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</a:pPr>
            <a:r>
              <a:t/>
            </a:r>
            <a:endParaRPr sz="1300"/>
          </a:p>
        </p:txBody>
      </p:sp>
      <p:sp>
        <p:nvSpPr>
          <p:cNvPr id="185" name="Google Shape;185;p20"/>
          <p:cNvSpPr/>
          <p:nvPr/>
        </p:nvSpPr>
        <p:spPr>
          <a:xfrm rot="10800000">
            <a:off x="752858" y="744469"/>
            <a:ext cx="3275668" cy="4408488"/>
          </a:xfrm>
          <a:custGeom>
            <a:rect b="b" l="l" r="r" t="t"/>
            <a:pathLst>
              <a:path extrusionOk="0" h="10000" w="10002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rgbClr val="4C4C4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0"/>
          <p:cNvSpPr/>
          <p:nvPr/>
        </p:nvSpPr>
        <p:spPr>
          <a:xfrm>
            <a:off x="8151962" y="1685652"/>
            <a:ext cx="3275013" cy="4408488"/>
          </a:xfrm>
          <a:custGeom>
            <a:rect b="b" l="l" r="r" t="t"/>
            <a:pathLst>
              <a:path extrusionOk="0" h="10000" w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rgbClr val="4C4C4C"/>
          </a:solidFill>
          <a:ln>
            <a:noFill/>
          </a:ln>
        </p:spPr>
      </p:sp>
      <p:pic>
        <p:nvPicPr>
          <p:cNvPr id="187" name="Google Shape;187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06678" y="3572330"/>
            <a:ext cx="1813780" cy="18137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1"/>
          <p:cNvSpPr/>
          <p:nvPr/>
        </p:nvSpPr>
        <p:spPr>
          <a:xfrm flipH="1" rot="5400000">
            <a:off x="-529466" y="996722"/>
            <a:ext cx="5923488" cy="4864556"/>
          </a:xfrm>
          <a:prstGeom prst="round2SameRect">
            <a:avLst>
              <a:gd fmla="val 3762" name="adj1"/>
              <a:gd fmla="val 0" name="adj2"/>
            </a:avLst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21"/>
          <p:cNvSpPr/>
          <p:nvPr/>
        </p:nvSpPr>
        <p:spPr>
          <a:xfrm flipH="1" rot="5400000">
            <a:off x="-457200" y="1050468"/>
            <a:ext cx="5609397" cy="4757058"/>
          </a:xfrm>
          <a:prstGeom prst="round2SameRect">
            <a:avLst>
              <a:gd fmla="val 2061" name="adj1"/>
              <a:gd fmla="val 0" name="adj2"/>
            </a:avLst>
          </a:prstGeom>
          <a:noFill/>
          <a:ln cap="flat" cmpd="sng" w="508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21"/>
          <p:cNvSpPr txBox="1"/>
          <p:nvPr>
            <p:ph type="title"/>
          </p:nvPr>
        </p:nvSpPr>
        <p:spPr>
          <a:xfrm>
            <a:off x="321733" y="981091"/>
            <a:ext cx="4404295" cy="16244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Libre Baskerville"/>
              <a:buNone/>
            </a:pPr>
            <a:r>
              <a:rPr lang="en-US" sz="3600" u="sng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Multinomial Naïve Bayes</a:t>
            </a:r>
            <a:endParaRPr/>
          </a:p>
        </p:txBody>
      </p:sp>
      <p:cxnSp>
        <p:nvCxnSpPr>
          <p:cNvPr id="195" name="Google Shape;195;p21"/>
          <p:cNvCxnSpPr/>
          <p:nvPr/>
        </p:nvCxnSpPr>
        <p:spPr>
          <a:xfrm>
            <a:off x="524071" y="2705800"/>
            <a:ext cx="1597456" cy="0"/>
          </a:xfrm>
          <a:prstGeom prst="straightConnector1">
            <a:avLst/>
          </a:prstGeom>
          <a:noFill/>
          <a:ln cap="flat" cmpd="sng" w="50800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96" name="Google Shape;196;p21"/>
          <p:cNvSpPr txBox="1"/>
          <p:nvPr>
            <p:ph idx="1" type="body"/>
          </p:nvPr>
        </p:nvSpPr>
        <p:spPr>
          <a:xfrm>
            <a:off x="321733" y="2762591"/>
            <a:ext cx="4092951" cy="31143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-US" sz="18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Label is generated using Bernoulli Distribution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-US" sz="18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Trained on Review Content initially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-US" sz="18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Performed Grid Search with following parameters-</a:t>
            </a:r>
            <a:r>
              <a:rPr i="1" lang="en-US" sz="18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'vect__ngram_range': [(1, 1), (1, 2)], 'tfidf__use_idf': (True, False), 'clf__alpha': (1e-2, 1e-3)}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i="1" lang="en-US" sz="18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Best Parameters obtained : ngram_range':, (1, 2),</a:t>
            </a:r>
            <a:endParaRPr b="0"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i="1" lang="en-US" sz="18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Tfidf__use_idf : True, clf_alpha : .0001.</a:t>
            </a:r>
            <a:endParaRPr b="0"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-US" sz="18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3 – fold cross validation </a:t>
            </a:r>
            <a:br>
              <a:rPr lang="en-US" sz="18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</a:br>
            <a:endParaRPr i="1"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pic>
        <p:nvPicPr>
          <p:cNvPr descr="https://lh6.googleusercontent.com/YZgTi1zGkRpWwlLlkKnSEyl2x8lTFDuT5kJtvE7e9N_QqbD0y1xT35xfiJ5vMkQODVXu--G4g3mMYFKErFDXhLmYIpXrxQRapTDY0HlqoGEV73rgDUFOywlvuzkjiSeebtIM7fqi" id="197" name="Google Shape;197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03767" y="1003492"/>
            <a:ext cx="6542117" cy="46939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